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ogan" userId="8bcc65a1-6d24-4a7f-98e7-c5667a2795f6" providerId="ADAL" clId="{43878698-A211-47F2-92CC-7682ADE2CC1D}"/>
    <pc:docChg chg="modSld">
      <pc:chgData name="Sam Cogan" userId="8bcc65a1-6d24-4a7f-98e7-c5667a2795f6" providerId="ADAL" clId="{43878698-A211-47F2-92CC-7682ADE2CC1D}" dt="2020-10-27T18:38:31.343" v="13" actId="20577"/>
      <pc:docMkLst>
        <pc:docMk/>
      </pc:docMkLst>
      <pc:sldChg chg="modSp mod">
        <pc:chgData name="Sam Cogan" userId="8bcc65a1-6d24-4a7f-98e7-c5667a2795f6" providerId="ADAL" clId="{43878698-A211-47F2-92CC-7682ADE2CC1D}" dt="2020-10-27T18:34:22.159" v="8" actId="20577"/>
        <pc:sldMkLst>
          <pc:docMk/>
          <pc:sldMk cId="605983159" sldId="262"/>
        </pc:sldMkLst>
        <pc:spChg chg="mod">
          <ac:chgData name="Sam Cogan" userId="8bcc65a1-6d24-4a7f-98e7-c5667a2795f6" providerId="ADAL" clId="{43878698-A211-47F2-92CC-7682ADE2CC1D}" dt="2020-10-27T18:34:22.159" v="8" actId="20577"/>
          <ac:spMkLst>
            <pc:docMk/>
            <pc:sldMk cId="605983159" sldId="262"/>
            <ac:spMk id="3" creationId="{DBA648D9-7DD5-422F-8C80-DBD0B74C59AD}"/>
          </ac:spMkLst>
        </pc:spChg>
      </pc:sldChg>
      <pc:sldChg chg="modSp mod">
        <pc:chgData name="Sam Cogan" userId="8bcc65a1-6d24-4a7f-98e7-c5667a2795f6" providerId="ADAL" clId="{43878698-A211-47F2-92CC-7682ADE2CC1D}" dt="2020-10-27T18:35:29.465" v="9" actId="14100"/>
        <pc:sldMkLst>
          <pc:docMk/>
          <pc:sldMk cId="694295830" sldId="263"/>
        </pc:sldMkLst>
        <pc:graphicFrameChg chg="mod modGraphic">
          <ac:chgData name="Sam Cogan" userId="8bcc65a1-6d24-4a7f-98e7-c5667a2795f6" providerId="ADAL" clId="{43878698-A211-47F2-92CC-7682ADE2CC1D}" dt="2020-10-27T18:35:29.465" v="9" actId="14100"/>
          <ac:graphicFrameMkLst>
            <pc:docMk/>
            <pc:sldMk cId="694295830" sldId="263"/>
            <ac:graphicFrameMk id="5" creationId="{BD53F051-AA07-4DBF-ADF8-B766CE06002C}"/>
          </ac:graphicFrameMkLst>
        </pc:graphicFrameChg>
      </pc:sldChg>
      <pc:sldChg chg="modSp mod">
        <pc:chgData name="Sam Cogan" userId="8bcc65a1-6d24-4a7f-98e7-c5667a2795f6" providerId="ADAL" clId="{43878698-A211-47F2-92CC-7682ADE2CC1D}" dt="2020-10-27T18:38:31.343" v="13" actId="20577"/>
        <pc:sldMkLst>
          <pc:docMk/>
          <pc:sldMk cId="2912546571" sldId="266"/>
        </pc:sldMkLst>
        <pc:spChg chg="mod">
          <ac:chgData name="Sam Cogan" userId="8bcc65a1-6d24-4a7f-98e7-c5667a2795f6" providerId="ADAL" clId="{43878698-A211-47F2-92CC-7682ADE2CC1D}" dt="2020-10-27T18:38:31.343" v="13" actId="20577"/>
          <ac:spMkLst>
            <pc:docMk/>
            <pc:sldMk cId="2912546571" sldId="266"/>
            <ac:spMk id="3" creationId="{E1AA06BE-4DA7-41B9-9987-11FFA4DAFC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54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625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8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02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1B224D-C05A-45E1-BA6F-6DFDC92BAC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31EA4F-4536-40D9-A946-8F70C51AC4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5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2F6D-210B-4AB3-8FF3-900F00F89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Arrays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F953-ED5A-4E56-AF2A-DCC2450BD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Storing multiple pieces of data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7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6239-DEE8-43E4-AC7F-C1350A13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Filling an array – after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051C-4923-4D0C-ABB7-BC0D9408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ingredients[0]=“Milk”;</a:t>
            </a:r>
          </a:p>
          <a:p>
            <a:pPr marL="0" indent="0">
              <a:buNone/>
            </a:pPr>
            <a:r>
              <a:rPr lang="en-IE" dirty="0"/>
              <a:t>ingredients[1]=“Eggs”;</a:t>
            </a:r>
          </a:p>
          <a:p>
            <a:pPr marL="0" indent="0">
              <a:buNone/>
            </a:pPr>
            <a:r>
              <a:rPr lang="en-IE" dirty="0"/>
              <a:t>ingredients[2]=“Sugar”;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9C488-FC87-4528-B7EB-87718DBFB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2862"/>
              </p:ext>
            </p:extLst>
          </p:nvPr>
        </p:nvGraphicFramePr>
        <p:xfrm>
          <a:off x="2192317" y="133857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380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3897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06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“Milk”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“Eggs”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“Sugar”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5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8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CE8A-D954-45BB-B8B2-947EC4E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Traversing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06BE-4DA7-41B9-9987-11FFA4DA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Moving from one index to another is known as </a:t>
            </a:r>
            <a:r>
              <a:rPr lang="en-IE" b="1" dirty="0"/>
              <a:t>traversing </a:t>
            </a:r>
            <a:r>
              <a:rPr lang="en-IE" dirty="0"/>
              <a:t>an array</a:t>
            </a:r>
          </a:p>
          <a:p>
            <a:r>
              <a:rPr lang="en-US" dirty="0"/>
              <a:t>We can use loops to traverse an array for us</a:t>
            </a:r>
          </a:p>
          <a:p>
            <a:pPr marL="0" indent="0">
              <a:buNone/>
            </a:pPr>
            <a:r>
              <a:rPr lang="en-US" i="1" dirty="0"/>
              <a:t>//syntax</a:t>
            </a:r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ingredients.length;i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(ingredients[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Note: the final element in an array is always at an index that is one less than the length of the array</a:t>
            </a:r>
          </a:p>
        </p:txBody>
      </p:sp>
    </p:spTree>
    <p:extLst>
      <p:ext uri="{BB962C8B-B14F-4D97-AF65-F5344CB8AC3E}">
        <p14:creationId xmlns:p14="http://schemas.microsoft.com/office/powerpoint/2010/main" val="291254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AFC-8508-4882-982B-7E17E58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length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ECD74-8C8A-4E38-A858-7A06B9C2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61452"/>
              </p:ext>
            </p:extLst>
          </p:nvPr>
        </p:nvGraphicFramePr>
        <p:xfrm>
          <a:off x="1681678" y="278143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380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3897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06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“Milk”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“Eggs”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“Sugar”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5907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BDECE011-C2CC-4CD0-9C9C-E66B2D2CD81B}"/>
              </a:ext>
            </a:extLst>
          </p:cNvPr>
          <p:cNvSpPr/>
          <p:nvPr/>
        </p:nvSpPr>
        <p:spPr>
          <a:xfrm rot="16200000">
            <a:off x="5404261" y="-582965"/>
            <a:ext cx="682831" cy="5821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21D39-1DA2-45EB-AC1D-52E0DE8467E1}"/>
              </a:ext>
            </a:extLst>
          </p:cNvPr>
          <p:cNvSpPr/>
          <p:nvPr/>
        </p:nvSpPr>
        <p:spPr>
          <a:xfrm>
            <a:off x="4697678" y="1353787"/>
            <a:ext cx="2095995" cy="52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Array has a length of 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960D9B-8C31-4F86-A8D5-5A65E50124B5}"/>
              </a:ext>
            </a:extLst>
          </p:cNvPr>
          <p:cNvSpPr/>
          <p:nvPr/>
        </p:nvSpPr>
        <p:spPr>
          <a:xfrm>
            <a:off x="7608618" y="4089070"/>
            <a:ext cx="2095995" cy="52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Last Element:</a:t>
            </a:r>
          </a:p>
          <a:p>
            <a:pPr algn="ctr"/>
            <a:r>
              <a:rPr lang="en-IE" dirty="0"/>
              <a:t>Always length-1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24A90-CB7B-4950-AF54-D0E324A69D42}"/>
              </a:ext>
            </a:extLst>
          </p:cNvPr>
          <p:cNvSpPr/>
          <p:nvPr/>
        </p:nvSpPr>
        <p:spPr>
          <a:xfrm>
            <a:off x="1899060" y="4089070"/>
            <a:ext cx="2095995" cy="52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First element: </a:t>
            </a:r>
          </a:p>
          <a:p>
            <a:pPr algn="ctr"/>
            <a:r>
              <a:rPr lang="en-IE" dirty="0"/>
              <a:t>Always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DC3E6-5F3E-4E0C-9352-EA468B9B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en-IE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49D7-5748-4D2B-A0A7-325D853F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r>
              <a:rPr lang="en-IE" dirty="0"/>
              <a:t>Arrays store multiple pieces of data at once</a:t>
            </a:r>
          </a:p>
          <a:p>
            <a:r>
              <a:rPr lang="en-IE" dirty="0"/>
              <a:t>Arrays in Java can only hold data of the same type, </a:t>
            </a:r>
            <a:r>
              <a:rPr lang="en-IE" dirty="0" err="1"/>
              <a:t>eg</a:t>
            </a:r>
            <a:r>
              <a:rPr lang="en-IE" dirty="0"/>
              <a:t> all </a:t>
            </a:r>
            <a:r>
              <a:rPr lang="en-IE" dirty="0" err="1"/>
              <a:t>ints</a:t>
            </a:r>
            <a:r>
              <a:rPr lang="en-IE" dirty="0"/>
              <a:t>, all Strings etc</a:t>
            </a:r>
          </a:p>
          <a:p>
            <a:r>
              <a:rPr lang="en-US" dirty="0"/>
              <a:t>Arrays in Java are of a fixed length</a:t>
            </a:r>
          </a:p>
          <a:p>
            <a:r>
              <a:rPr lang="en-US" dirty="0"/>
              <a:t>A value in an array is called an </a:t>
            </a:r>
            <a:r>
              <a:rPr lang="en-US" b="1" dirty="0"/>
              <a:t>element</a:t>
            </a:r>
            <a:r>
              <a:rPr lang="en-US" dirty="0"/>
              <a:t> or </a:t>
            </a:r>
            <a:r>
              <a:rPr lang="en-US" b="1" dirty="0"/>
              <a:t>component</a:t>
            </a:r>
          </a:p>
          <a:p>
            <a:r>
              <a:rPr lang="en-US" dirty="0"/>
              <a:t>Arrays in Java start at a 0 based index</a:t>
            </a:r>
            <a:endParaRPr lang="en-IE" dirty="0"/>
          </a:p>
          <a:p>
            <a:r>
              <a:rPr lang="en-US" dirty="0"/>
              <a:t>Arrays end at length-1</a:t>
            </a:r>
          </a:p>
          <a:p>
            <a:r>
              <a:rPr lang="en-US" dirty="0"/>
              <a:t>We can use loops to </a:t>
            </a:r>
            <a:r>
              <a:rPr lang="en-US" b="1" dirty="0"/>
              <a:t>traverse</a:t>
            </a:r>
            <a:r>
              <a:rPr lang="en-US" dirty="0"/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424798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A672-399F-4D1C-ADD3-8058978A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4BC6-D092-4E82-A5F3-39709557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 dirty="0"/>
              <a:t>Arrays store multiple pieces of data at once</a:t>
            </a:r>
          </a:p>
          <a:p>
            <a:r>
              <a:rPr lang="en-IE" sz="2400"/>
              <a:t>Arrays in Java can only hold data of the same type, </a:t>
            </a:r>
            <a:r>
              <a:rPr lang="en-IE" sz="2400" dirty="0" err="1"/>
              <a:t>eg</a:t>
            </a:r>
            <a:r>
              <a:rPr lang="en-IE" sz="2400" dirty="0"/>
              <a:t> all </a:t>
            </a:r>
            <a:r>
              <a:rPr lang="en-IE" sz="2400" dirty="0" err="1"/>
              <a:t>ints</a:t>
            </a:r>
            <a:r>
              <a:rPr lang="en-IE" sz="2400" dirty="0"/>
              <a:t>, all Strings etc</a:t>
            </a:r>
          </a:p>
          <a:p>
            <a:r>
              <a:rPr lang="en-US" sz="2400" dirty="0"/>
              <a:t>Arrays in Java are of a fixed length</a:t>
            </a:r>
          </a:p>
          <a:p>
            <a:r>
              <a:rPr lang="en-US" sz="2400" dirty="0"/>
              <a:t>A value in an array is called an </a:t>
            </a:r>
            <a:r>
              <a:rPr lang="en-US" sz="2400" b="1" dirty="0"/>
              <a:t>element</a:t>
            </a:r>
            <a:r>
              <a:rPr lang="en-US" sz="2400" dirty="0"/>
              <a:t> or </a:t>
            </a:r>
            <a:r>
              <a:rPr lang="en-US" sz="2400" b="1" dirty="0"/>
              <a:t>component</a:t>
            </a:r>
          </a:p>
          <a:p>
            <a:r>
              <a:rPr lang="en-US" sz="2400" dirty="0"/>
              <a:t>Arrays in Java start at a 0 based index</a:t>
            </a:r>
            <a:endParaRPr lang="en-IE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9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97787-ED4F-47C2-8F38-A98C5D35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IE" sz="2800">
                <a:solidFill>
                  <a:srgbClr val="2A1A00"/>
                </a:solidFill>
              </a:rPr>
              <a:t>Syntax - Declaring</a:t>
            </a:r>
            <a:endParaRPr lang="en-US" sz="28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998E-A105-49E6-B548-AA5314F8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i="1" dirty="0"/>
              <a:t>//declare - syntax</a:t>
            </a:r>
          </a:p>
          <a:p>
            <a:pPr marL="0" indent="0">
              <a:buNone/>
            </a:pPr>
            <a:r>
              <a:rPr lang="en-IE" dirty="0" err="1"/>
              <a:t>dataType</a:t>
            </a:r>
            <a:r>
              <a:rPr lang="en-IE" dirty="0"/>
              <a:t>[] </a:t>
            </a:r>
            <a:r>
              <a:rPr lang="en-IE" dirty="0" err="1"/>
              <a:t>variableName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i="1" dirty="0"/>
              <a:t>//declare – example array of Strings</a:t>
            </a:r>
          </a:p>
          <a:p>
            <a:pPr marL="0" indent="0">
              <a:buNone/>
            </a:pPr>
            <a:r>
              <a:rPr lang="en-IE" dirty="0"/>
              <a:t>String[] ingredients;</a:t>
            </a:r>
          </a:p>
          <a:p>
            <a:pPr marL="0" indent="0">
              <a:buNone/>
            </a:pPr>
            <a:r>
              <a:rPr lang="en-IE" i="1" dirty="0"/>
              <a:t>//declare – example array of doubles</a:t>
            </a:r>
          </a:p>
          <a:p>
            <a:pPr marL="0" indent="0">
              <a:buNone/>
            </a:pPr>
            <a:r>
              <a:rPr lang="en-US" dirty="0"/>
              <a:t>double[] results;</a:t>
            </a:r>
          </a:p>
          <a:p>
            <a:pPr marL="0" indent="0">
              <a:buNone/>
            </a:pPr>
            <a:r>
              <a:rPr lang="en-IE" i="1" dirty="0"/>
              <a:t>//declare – example array of Objects</a:t>
            </a:r>
          </a:p>
          <a:p>
            <a:pPr marL="0" indent="0">
              <a:buNone/>
            </a:pPr>
            <a:r>
              <a:rPr lang="en-IE" dirty="0"/>
              <a:t>Dog[] dogs;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F743-6209-4140-8E8D-91C7FD5E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IE" sz="2800">
                <a:solidFill>
                  <a:srgbClr val="2A1A00"/>
                </a:solidFill>
              </a:rPr>
              <a:t>Syntax - Creating</a:t>
            </a:r>
            <a:endParaRPr lang="en-US" sz="28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F00D-0C60-46E0-96A9-FEA45676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8273773" cy="414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i="1" dirty="0"/>
              <a:t>//create –syntax</a:t>
            </a:r>
          </a:p>
          <a:p>
            <a:pPr marL="0" indent="0">
              <a:buNone/>
            </a:pPr>
            <a:r>
              <a:rPr lang="en-IE" dirty="0" err="1"/>
              <a:t>variableName</a:t>
            </a:r>
            <a:r>
              <a:rPr lang="en-IE" dirty="0"/>
              <a:t>=new </a:t>
            </a:r>
            <a:r>
              <a:rPr lang="en-IE" dirty="0" err="1"/>
              <a:t>dataType</a:t>
            </a:r>
            <a:r>
              <a:rPr lang="en-IE" dirty="0"/>
              <a:t>[</a:t>
            </a:r>
            <a:r>
              <a:rPr lang="en-IE" dirty="0" err="1"/>
              <a:t>arraySize</a:t>
            </a: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US" i="1" dirty="0"/>
              <a:t>//create – example allowing storage of 5 Strings</a:t>
            </a:r>
          </a:p>
          <a:p>
            <a:pPr marL="0" indent="0">
              <a:buNone/>
            </a:pPr>
            <a:r>
              <a:rPr lang="en-US" dirty="0"/>
              <a:t>ingredients=new String[5];</a:t>
            </a:r>
          </a:p>
          <a:p>
            <a:pPr marL="0" indent="0">
              <a:buNone/>
            </a:pPr>
            <a:r>
              <a:rPr lang="en-US" i="1" dirty="0"/>
              <a:t>//create – example allowing storage of 6 doubles</a:t>
            </a:r>
          </a:p>
          <a:p>
            <a:pPr marL="0" indent="0">
              <a:buNone/>
            </a:pPr>
            <a:r>
              <a:rPr lang="en-US" dirty="0"/>
              <a:t>results=new double[6];</a:t>
            </a:r>
          </a:p>
          <a:p>
            <a:pPr marL="0" indent="0">
              <a:buNone/>
            </a:pPr>
            <a:r>
              <a:rPr lang="en-US" i="1" dirty="0"/>
              <a:t>//create – example allowing storage of 101 Dog objects</a:t>
            </a:r>
          </a:p>
          <a:p>
            <a:pPr marL="0" indent="0">
              <a:buNone/>
            </a:pPr>
            <a:r>
              <a:rPr lang="en-US" dirty="0"/>
              <a:t>dogs=new Dog[101];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320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89CD-3804-4619-AA4A-683E6AA9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IE" sz="2600">
                <a:solidFill>
                  <a:srgbClr val="2A1A00"/>
                </a:solidFill>
              </a:rPr>
              <a:t>Shorthand</a:t>
            </a:r>
            <a:endParaRPr lang="en-US" sz="260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A38C-F44C-4211-95C9-32F981B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4"/>
            <a:ext cx="8240155" cy="47096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3600" dirty="0"/>
              <a:t>String ingredients=new String[5];</a:t>
            </a:r>
          </a:p>
          <a:p>
            <a:pPr marL="0" indent="0">
              <a:buNone/>
            </a:pPr>
            <a:r>
              <a:rPr lang="en-IE" sz="3600" dirty="0"/>
              <a:t>double results=new double[6];</a:t>
            </a:r>
          </a:p>
          <a:p>
            <a:pPr marL="0" indent="0">
              <a:buNone/>
            </a:pPr>
            <a:r>
              <a:rPr lang="en-IE" sz="3600" dirty="0"/>
              <a:t>Dog dogs=new Dog[101];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4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F4E-2BC3-400A-BB1B-1C9E776A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 in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2017-5F38-4C3F-87A6-FA8D30C0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 array is created, the elements of the array are initialized with their default value based on the element data type </a:t>
            </a:r>
          </a:p>
          <a:p>
            <a:pPr lvl="1"/>
            <a:r>
              <a:rPr lang="en-US"/>
              <a:t>0 for numeric data types (int, long, double, etc.) </a:t>
            </a:r>
          </a:p>
          <a:p>
            <a:pPr lvl="1"/>
            <a:r>
              <a:rPr lang="en-US"/>
              <a:t>false for boolean data type </a:t>
            </a:r>
          </a:p>
          <a:p>
            <a:pPr lvl="1"/>
            <a:r>
              <a:rPr lang="en-US"/>
              <a:t>'\u0000' for char data type </a:t>
            </a:r>
          </a:p>
          <a:p>
            <a:pPr lvl="1"/>
            <a:r>
              <a:rPr lang="en-US"/>
              <a:t>null for reference data types (e.g. class: String, Scanner, our own classes (e.g. Addition, Dog etc.))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B773-F7FC-4A7B-A4D1-D986C490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Filling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48D9-7DD5-422F-8C80-DBD0B74C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68188"/>
            <a:ext cx="10178322" cy="3593591"/>
          </a:xfrm>
        </p:spPr>
        <p:txBody>
          <a:bodyPr/>
          <a:lstStyle/>
          <a:p>
            <a:r>
              <a:rPr lang="en-IE" dirty="0"/>
              <a:t>Filling an array requires access to its elements</a:t>
            </a:r>
          </a:p>
          <a:p>
            <a:r>
              <a:rPr lang="en-IE" dirty="0"/>
              <a:t>Each element in an array has a given </a:t>
            </a:r>
            <a:r>
              <a:rPr lang="en-IE" b="1" dirty="0"/>
              <a:t>index</a:t>
            </a:r>
          </a:p>
          <a:p>
            <a:r>
              <a:rPr lang="en-IE" dirty="0"/>
              <a:t>The index shows where in an array something is</a:t>
            </a:r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F04E36-A504-48CB-87C7-D06D38BBA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2467"/>
              </p:ext>
            </p:extLst>
          </p:nvPr>
        </p:nvGraphicFramePr>
        <p:xfrm>
          <a:off x="2032000" y="436539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380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3897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06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“Milk”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“Eggs”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“Sugar”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590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82524B-2323-45A7-9B87-EF89E463FB3C}"/>
              </a:ext>
            </a:extLst>
          </p:cNvPr>
          <p:cNvSpPr/>
          <p:nvPr/>
        </p:nvSpPr>
        <p:spPr>
          <a:xfrm>
            <a:off x="5206009" y="3595307"/>
            <a:ext cx="1779979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elements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B6C98-6F24-4431-9860-77CCC518902B}"/>
              </a:ext>
            </a:extLst>
          </p:cNvPr>
          <p:cNvSpPr/>
          <p:nvPr/>
        </p:nvSpPr>
        <p:spPr>
          <a:xfrm>
            <a:off x="5160563" y="5902528"/>
            <a:ext cx="1779979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index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A673AA-4E8E-4399-B528-641744AB197F}"/>
              </a:ext>
            </a:extLst>
          </p:cNvPr>
          <p:cNvCxnSpPr>
            <a:cxnSpLocks/>
          </p:cNvCxnSpPr>
          <p:nvPr/>
        </p:nvCxnSpPr>
        <p:spPr>
          <a:xfrm flipH="1">
            <a:off x="3439048" y="4002600"/>
            <a:ext cx="2611505" cy="3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B979E-4C67-46C1-8B38-383524229028}"/>
              </a:ext>
            </a:extLst>
          </p:cNvPr>
          <p:cNvCxnSpPr>
            <a:cxnSpLocks/>
          </p:cNvCxnSpPr>
          <p:nvPr/>
        </p:nvCxnSpPr>
        <p:spPr>
          <a:xfrm flipH="1">
            <a:off x="6050553" y="3996663"/>
            <a:ext cx="1" cy="3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F071E-8CD2-43B8-9970-6033591FE553}"/>
              </a:ext>
            </a:extLst>
          </p:cNvPr>
          <p:cNvCxnSpPr>
            <a:cxnSpLocks/>
          </p:cNvCxnSpPr>
          <p:nvPr/>
        </p:nvCxnSpPr>
        <p:spPr>
          <a:xfrm>
            <a:off x="6050553" y="4002600"/>
            <a:ext cx="2724727" cy="32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8B3BB-D308-4700-B07E-6B9957ABA49B}"/>
              </a:ext>
            </a:extLst>
          </p:cNvPr>
          <p:cNvCxnSpPr>
            <a:cxnSpLocks/>
          </p:cNvCxnSpPr>
          <p:nvPr/>
        </p:nvCxnSpPr>
        <p:spPr>
          <a:xfrm flipH="1" flipV="1">
            <a:off x="3565896" y="5147820"/>
            <a:ext cx="2530104" cy="75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97F48D-DC78-4C76-98EC-D6F9F9A48FCF}"/>
              </a:ext>
            </a:extLst>
          </p:cNvPr>
          <p:cNvCxnSpPr>
            <a:cxnSpLocks/>
          </p:cNvCxnSpPr>
          <p:nvPr/>
        </p:nvCxnSpPr>
        <p:spPr>
          <a:xfrm flipV="1">
            <a:off x="6111832" y="5101901"/>
            <a:ext cx="0" cy="79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6D770B-DC4A-4CEC-9C49-C3AAF19DF63A}"/>
              </a:ext>
            </a:extLst>
          </p:cNvPr>
          <p:cNvCxnSpPr>
            <a:cxnSpLocks/>
          </p:cNvCxnSpPr>
          <p:nvPr/>
        </p:nvCxnSpPr>
        <p:spPr>
          <a:xfrm flipV="1">
            <a:off x="6113812" y="5101901"/>
            <a:ext cx="2867231" cy="79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0C5E8-E6DE-41C5-B4B0-4099F24B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IE" sz="2000"/>
              <a:t>Using the index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E00F-2981-490E-B48E-3AB57FB5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/>
              <a:t>ingredients[0] would return “Milk”</a:t>
            </a:r>
          </a:p>
          <a:p>
            <a:pPr marL="0" indent="0">
              <a:buNone/>
            </a:pPr>
            <a:r>
              <a:rPr lang="en-IE" sz="1600"/>
              <a:t>ingredients[1] would return “Eggs”</a:t>
            </a:r>
          </a:p>
          <a:p>
            <a:pPr marL="0" indent="0">
              <a:buNone/>
            </a:pPr>
            <a:r>
              <a:rPr lang="en-IE" sz="1600"/>
              <a:t>ingredients[2] would return “Sugar”</a:t>
            </a:r>
          </a:p>
          <a:p>
            <a:pPr marL="0" indent="0">
              <a:buNone/>
            </a:pPr>
            <a:endParaRPr lang="en-IE" sz="1600"/>
          </a:p>
          <a:p>
            <a:pPr marL="0" indent="0">
              <a:buNone/>
            </a:pPr>
            <a:r>
              <a:rPr lang="en-IE" sz="1600"/>
              <a:t>Accessing an index that does not exist will produce the following error: ArrayIndexOutOfBounds</a:t>
            </a:r>
          </a:p>
          <a:p>
            <a:pPr marL="0" indent="0">
              <a:buNone/>
            </a:pPr>
            <a:endParaRPr lang="en-IE" sz="1600"/>
          </a:p>
          <a:p>
            <a:pPr marL="0" indent="0">
              <a:buNone/>
            </a:pPr>
            <a:r>
              <a:rPr lang="en-IE" sz="1600"/>
              <a:t>ingredients[3] would produce this error, as there is no item with an index of 3</a:t>
            </a:r>
          </a:p>
          <a:p>
            <a:pPr marL="0" indent="0">
              <a:buNone/>
            </a:pPr>
            <a:endParaRPr lang="en-IE" sz="160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53F051-AA07-4DBF-ADF8-B766CE060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34677"/>
              </p:ext>
            </p:extLst>
          </p:nvPr>
        </p:nvGraphicFramePr>
        <p:xfrm>
          <a:off x="4862946" y="2688310"/>
          <a:ext cx="5580078" cy="147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73">
                  <a:extLst>
                    <a:ext uri="{9D8B030D-6E8A-4147-A177-3AD203B41FA5}">
                      <a16:colId xmlns:a16="http://schemas.microsoft.com/office/drawing/2014/main" val="2256380753"/>
                    </a:ext>
                  </a:extLst>
                </a:gridCol>
                <a:gridCol w="1876102">
                  <a:extLst>
                    <a:ext uri="{9D8B030D-6E8A-4147-A177-3AD203B41FA5}">
                      <a16:colId xmlns:a16="http://schemas.microsoft.com/office/drawing/2014/main" val="1063897609"/>
                    </a:ext>
                  </a:extLst>
                </a:gridCol>
                <a:gridCol w="2044903">
                  <a:extLst>
                    <a:ext uri="{9D8B030D-6E8A-4147-A177-3AD203B41FA5}">
                      <a16:colId xmlns:a16="http://schemas.microsoft.com/office/drawing/2014/main" val="3810608909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IE" sz="3300" dirty="0"/>
                        <a:t>“Milk”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“Eggs”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“Sugar”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9062715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0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300"/>
                        <a:t>1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300" dirty="0"/>
                        <a:t>2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4715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9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F187-B331-4016-B656-39CBA2F3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Filling an array – upon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7DA0-327A-4EEC-8B4E-A38B31FD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String[] ingredients={“Milk”, ”Eggs”, ”Sugar”};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5EBE4C-1716-44B7-AFEC-F0ED212C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75486"/>
              </p:ext>
            </p:extLst>
          </p:nvPr>
        </p:nvGraphicFramePr>
        <p:xfrm>
          <a:off x="2192317" y="133857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380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3897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06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“Milk”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“Eggs”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“Sugar”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5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8921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637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Arrays</vt:lpstr>
      <vt:lpstr>Arrays</vt:lpstr>
      <vt:lpstr>Syntax - Declaring</vt:lpstr>
      <vt:lpstr>Syntax - Creating</vt:lpstr>
      <vt:lpstr>Shorthand</vt:lpstr>
      <vt:lpstr>Data in an array</vt:lpstr>
      <vt:lpstr>Filling an array</vt:lpstr>
      <vt:lpstr>Using the index</vt:lpstr>
      <vt:lpstr>Filling an array – upon creation</vt:lpstr>
      <vt:lpstr>Filling an array – after creation</vt:lpstr>
      <vt:lpstr>Traversing an array</vt:lpstr>
      <vt:lpstr>Array length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Sam Cogan</dc:creator>
  <cp:lastModifiedBy>Sam Cogan</cp:lastModifiedBy>
  <cp:revision>1</cp:revision>
  <dcterms:created xsi:type="dcterms:W3CDTF">2020-10-27T18:12:53Z</dcterms:created>
  <dcterms:modified xsi:type="dcterms:W3CDTF">2020-10-27T20:48:16Z</dcterms:modified>
</cp:coreProperties>
</file>