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Heavy" charset="1" panose="00000A00000000000000"/>
      <p:regular r:id="rId12"/>
    </p:embeddedFont>
    <p:embeddedFont>
      <p:font typeface="Poppins" charset="1" panose="00000500000000000000"/>
      <p:regular r:id="rId13"/>
    </p:embeddedFont>
    <p:embeddedFont>
      <p:font typeface="Poppins Bold" charset="1" panose="00000800000000000000"/>
      <p:regular r:id="rId14"/>
    </p:embeddedFont>
    <p:embeddedFont>
      <p:font typeface="Poppins Ultra-Bold" charset="1" panose="000009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6953" y="5570236"/>
            <a:ext cx="1580768" cy="393755"/>
          </a:xfrm>
          <a:custGeom>
            <a:avLst/>
            <a:gdLst/>
            <a:ahLst/>
            <a:cxnLst/>
            <a:rect r="r" b="b" t="t" l="l"/>
            <a:pathLst>
              <a:path h="393755" w="1580768">
                <a:moveTo>
                  <a:pt x="0" y="0"/>
                </a:moveTo>
                <a:lnTo>
                  <a:pt x="1580769" y="0"/>
                </a:lnTo>
                <a:lnTo>
                  <a:pt x="1580769" y="393755"/>
                </a:lnTo>
                <a:lnTo>
                  <a:pt x="0" y="39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99191" y="4771685"/>
            <a:ext cx="13214293" cy="66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8"/>
              </a:lnSpc>
            </a:pPr>
            <a:r>
              <a:rPr lang="en-US" sz="5126" b="true">
                <a:solidFill>
                  <a:srgbClr val="545454"/>
                </a:solidFill>
                <a:latin typeface="Poppins Heavy"/>
                <a:ea typeface="Poppins Heavy"/>
                <a:cs typeface="Poppins Heavy"/>
                <a:sym typeface="Poppins Heavy"/>
              </a:rPr>
              <a:t>Provedores de Serviços de Internet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13765" y="5488297"/>
            <a:ext cx="8447124" cy="475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5"/>
              </a:lnSpc>
              <a:spcBef>
                <a:spcPct val="0"/>
              </a:spcBef>
            </a:pPr>
            <a:r>
              <a:rPr lang="en-US" sz="2646" spc="55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AVALIAÇÃO DO MERCADO BRASILEIRO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459" y="2124789"/>
            <a:ext cx="7973541" cy="6701946"/>
            <a:chOff x="0" y="0"/>
            <a:chExt cx="2448126" cy="20577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48126" cy="2057782"/>
            </a:xfrm>
            <a:custGeom>
              <a:avLst/>
              <a:gdLst/>
              <a:ahLst/>
              <a:cxnLst/>
              <a:rect r="r" b="b" t="t" l="l"/>
              <a:pathLst>
                <a:path h="2057782" w="2448126">
                  <a:moveTo>
                    <a:pt x="2448126" y="19419"/>
                  </a:moveTo>
                  <a:lnTo>
                    <a:pt x="2448126" y="2038363"/>
                  </a:lnTo>
                  <a:cubicBezTo>
                    <a:pt x="2448126" y="2049088"/>
                    <a:pt x="2439432" y="2057782"/>
                    <a:pt x="2428707" y="2057782"/>
                  </a:cubicBezTo>
                  <a:lnTo>
                    <a:pt x="19419" y="2057782"/>
                  </a:lnTo>
                  <a:cubicBezTo>
                    <a:pt x="8694" y="2057782"/>
                    <a:pt x="0" y="2049088"/>
                    <a:pt x="0" y="2038363"/>
                  </a:cubicBezTo>
                  <a:lnTo>
                    <a:pt x="0" y="19419"/>
                  </a:lnTo>
                  <a:cubicBezTo>
                    <a:pt x="0" y="8694"/>
                    <a:pt x="8694" y="0"/>
                    <a:pt x="19419" y="0"/>
                  </a:cubicBezTo>
                  <a:lnTo>
                    <a:pt x="2428707" y="0"/>
                  </a:lnTo>
                  <a:cubicBezTo>
                    <a:pt x="2433857" y="0"/>
                    <a:pt x="2438796" y="2046"/>
                    <a:pt x="2442438" y="5688"/>
                  </a:cubicBezTo>
                  <a:cubicBezTo>
                    <a:pt x="2446080" y="9329"/>
                    <a:pt x="2448126" y="14269"/>
                    <a:pt x="2448126" y="19419"/>
                  </a:cubicBezTo>
                  <a:close/>
                </a:path>
              </a:pathLst>
            </a:custGeom>
            <a:solidFill>
              <a:srgbClr val="DF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448126" cy="214350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54545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203 Mi de habitantes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91 Mi domicílios.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r>
                <a:rPr lang="en-US" sz="250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,21% dos domicílios não possui assinaturas.</a:t>
              </a:r>
            </a:p>
            <a:p>
              <a:pPr algn="l">
                <a:lnSpc>
                  <a:spcPts val="1960"/>
                </a:lnSpc>
              </a:pPr>
            </a:p>
            <a:p>
              <a:pPr algn="l">
                <a:lnSpc>
                  <a:spcPts val="3640"/>
                </a:lnSpc>
              </a:pPr>
              <a:r>
                <a:rPr lang="en-US" sz="2600" b="true">
                  <a:solidFill>
                    <a:srgbClr val="54545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14,8 mil empresas provedoras de internet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27,72% são ISPs.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72,28 são outros.</a:t>
              </a:r>
            </a:p>
            <a:p>
              <a:pPr algn="l">
                <a:lnSpc>
                  <a:spcPts val="1960"/>
                </a:lnSpc>
              </a:pPr>
            </a:p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54545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311</a:t>
              </a:r>
              <a:r>
                <a:rPr lang="en-US" sz="2799" b="true">
                  <a:solidFill>
                    <a:srgbClr val="54545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Mi assinaturas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35,37</a:t>
              </a:r>
              <a:r>
                <a:rPr lang="en-US" sz="2499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% das assinaturas de ISP.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CARG</a:t>
              </a:r>
              <a:r>
                <a:rPr lang="en-US" sz="2499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 de assinantes Brasil: -4,58%.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CARG de assinantes por região:                  Nordeste: 1.44%, Norte: 0.66%, sul: -3.64%, Centro-Oeste: -5.51%, Sudeste: -5.54%.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3144" y="2298865"/>
            <a:ext cx="7326715" cy="681330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390944" y="8444463"/>
            <a:ext cx="5631115" cy="38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5"/>
              </a:lnSpc>
              <a:spcBef>
                <a:spcPct val="0"/>
              </a:spcBef>
            </a:pPr>
            <a:r>
              <a:rPr lang="en-US" sz="213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2019        2020        2021        2022       2023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729909" y="-414613"/>
            <a:ext cx="4828183" cy="1795340"/>
            <a:chOff x="0" y="0"/>
            <a:chExt cx="1271620" cy="4728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1620" cy="472847"/>
            </a:xfrm>
            <a:custGeom>
              <a:avLst/>
              <a:gdLst/>
              <a:ahLst/>
              <a:cxnLst/>
              <a:rect r="r" b="b" t="t" l="l"/>
              <a:pathLst>
                <a:path h="472847" w="1271620">
                  <a:moveTo>
                    <a:pt x="24052" y="0"/>
                  </a:moveTo>
                  <a:lnTo>
                    <a:pt x="1247568" y="0"/>
                  </a:lnTo>
                  <a:cubicBezTo>
                    <a:pt x="1253947" y="0"/>
                    <a:pt x="1260065" y="2534"/>
                    <a:pt x="1264575" y="7045"/>
                  </a:cubicBezTo>
                  <a:cubicBezTo>
                    <a:pt x="1269086" y="11555"/>
                    <a:pt x="1271620" y="17673"/>
                    <a:pt x="1271620" y="24052"/>
                  </a:cubicBezTo>
                  <a:lnTo>
                    <a:pt x="1271620" y="448794"/>
                  </a:lnTo>
                  <a:cubicBezTo>
                    <a:pt x="1271620" y="455173"/>
                    <a:pt x="1269086" y="461291"/>
                    <a:pt x="1264575" y="465802"/>
                  </a:cubicBezTo>
                  <a:cubicBezTo>
                    <a:pt x="1260065" y="470313"/>
                    <a:pt x="1253947" y="472847"/>
                    <a:pt x="1247568" y="472847"/>
                  </a:cubicBezTo>
                  <a:lnTo>
                    <a:pt x="24052" y="472847"/>
                  </a:lnTo>
                  <a:cubicBezTo>
                    <a:pt x="17673" y="472847"/>
                    <a:pt x="11555" y="470313"/>
                    <a:pt x="7045" y="465802"/>
                  </a:cubicBezTo>
                  <a:cubicBezTo>
                    <a:pt x="2534" y="461291"/>
                    <a:pt x="0" y="455173"/>
                    <a:pt x="0" y="448794"/>
                  </a:cubicBezTo>
                  <a:lnTo>
                    <a:pt x="0" y="24052"/>
                  </a:lnTo>
                  <a:cubicBezTo>
                    <a:pt x="0" y="17673"/>
                    <a:pt x="2534" y="11555"/>
                    <a:pt x="7045" y="7045"/>
                  </a:cubicBezTo>
                  <a:cubicBezTo>
                    <a:pt x="11555" y="2534"/>
                    <a:pt x="17673" y="0"/>
                    <a:pt x="24052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71620" cy="510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043034" y="255822"/>
            <a:ext cx="4201932" cy="94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3"/>
              </a:lnSpc>
            </a:pPr>
            <a:r>
              <a:rPr lang="en-US" b="true" sz="326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Recuperação no nº de assinaturas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669427" y="9743528"/>
            <a:ext cx="1832074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Fontes: A</a:t>
            </a:r>
            <a:r>
              <a:rPr lang="en-US" sz="15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natel · IBGE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0869" y="2137048"/>
            <a:ext cx="8509645" cy="7016558"/>
            <a:chOff x="0" y="0"/>
            <a:chExt cx="2241223" cy="1847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1223" cy="1847982"/>
            </a:xfrm>
            <a:custGeom>
              <a:avLst/>
              <a:gdLst/>
              <a:ahLst/>
              <a:cxnLst/>
              <a:rect r="r" b="b" t="t" l="l"/>
              <a:pathLst>
                <a:path h="1847982" w="2241223">
                  <a:moveTo>
                    <a:pt x="18196" y="0"/>
                  </a:moveTo>
                  <a:lnTo>
                    <a:pt x="2223028" y="0"/>
                  </a:lnTo>
                  <a:cubicBezTo>
                    <a:pt x="2233077" y="0"/>
                    <a:pt x="2241223" y="8146"/>
                    <a:pt x="2241223" y="18196"/>
                  </a:cubicBezTo>
                  <a:lnTo>
                    <a:pt x="2241223" y="1829787"/>
                  </a:lnTo>
                  <a:cubicBezTo>
                    <a:pt x="2241223" y="1834612"/>
                    <a:pt x="2239306" y="1839241"/>
                    <a:pt x="2235894" y="1842653"/>
                  </a:cubicBezTo>
                  <a:cubicBezTo>
                    <a:pt x="2232482" y="1846065"/>
                    <a:pt x="2227853" y="1847982"/>
                    <a:pt x="2223028" y="1847982"/>
                  </a:cubicBezTo>
                  <a:lnTo>
                    <a:pt x="18196" y="1847982"/>
                  </a:lnTo>
                  <a:cubicBezTo>
                    <a:pt x="13370" y="1847982"/>
                    <a:pt x="8742" y="1846065"/>
                    <a:pt x="5329" y="1842653"/>
                  </a:cubicBezTo>
                  <a:cubicBezTo>
                    <a:pt x="1917" y="1839241"/>
                    <a:pt x="0" y="1834612"/>
                    <a:pt x="0" y="1829787"/>
                  </a:cubicBezTo>
                  <a:lnTo>
                    <a:pt x="0" y="18196"/>
                  </a:lnTo>
                  <a:cubicBezTo>
                    <a:pt x="0" y="13370"/>
                    <a:pt x="1917" y="8742"/>
                    <a:pt x="5329" y="5329"/>
                  </a:cubicBezTo>
                  <a:cubicBezTo>
                    <a:pt x="8742" y="1917"/>
                    <a:pt x="13370" y="0"/>
                    <a:pt x="18196" y="0"/>
                  </a:cubicBezTo>
                  <a:close/>
                </a:path>
              </a:pathLst>
            </a:custGeom>
            <a:solidFill>
              <a:srgbClr val="DF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41223" cy="1886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50582" y="2137048"/>
            <a:ext cx="8242281" cy="7016558"/>
            <a:chOff x="0" y="0"/>
            <a:chExt cx="2170806" cy="18479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70806" cy="1847982"/>
            </a:xfrm>
            <a:custGeom>
              <a:avLst/>
              <a:gdLst/>
              <a:ahLst/>
              <a:cxnLst/>
              <a:rect r="r" b="b" t="t" l="l"/>
              <a:pathLst>
                <a:path h="1847982" w="2170806">
                  <a:moveTo>
                    <a:pt x="18786" y="0"/>
                  </a:moveTo>
                  <a:lnTo>
                    <a:pt x="2152021" y="0"/>
                  </a:lnTo>
                  <a:cubicBezTo>
                    <a:pt x="2162396" y="0"/>
                    <a:pt x="2170806" y="8411"/>
                    <a:pt x="2170806" y="18786"/>
                  </a:cubicBezTo>
                  <a:lnTo>
                    <a:pt x="2170806" y="1829196"/>
                  </a:lnTo>
                  <a:cubicBezTo>
                    <a:pt x="2170806" y="1834179"/>
                    <a:pt x="2168827" y="1838957"/>
                    <a:pt x="2165304" y="1842480"/>
                  </a:cubicBezTo>
                  <a:cubicBezTo>
                    <a:pt x="2161781" y="1846003"/>
                    <a:pt x="2157003" y="1847982"/>
                    <a:pt x="2152021" y="1847982"/>
                  </a:cubicBezTo>
                  <a:lnTo>
                    <a:pt x="18786" y="1847982"/>
                  </a:lnTo>
                  <a:cubicBezTo>
                    <a:pt x="13804" y="1847982"/>
                    <a:pt x="9025" y="1846003"/>
                    <a:pt x="5502" y="1842480"/>
                  </a:cubicBezTo>
                  <a:cubicBezTo>
                    <a:pt x="1979" y="1838957"/>
                    <a:pt x="0" y="1834179"/>
                    <a:pt x="0" y="1829196"/>
                  </a:cubicBezTo>
                  <a:lnTo>
                    <a:pt x="0" y="18786"/>
                  </a:lnTo>
                  <a:cubicBezTo>
                    <a:pt x="0" y="13804"/>
                    <a:pt x="1979" y="9025"/>
                    <a:pt x="5502" y="5502"/>
                  </a:cubicBezTo>
                  <a:cubicBezTo>
                    <a:pt x="9025" y="1979"/>
                    <a:pt x="13804" y="0"/>
                    <a:pt x="18786" y="0"/>
                  </a:cubicBezTo>
                  <a:close/>
                </a:path>
              </a:pathLst>
            </a:custGeom>
            <a:solidFill>
              <a:srgbClr val="DFDF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70806" cy="1886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744" y="1330219"/>
            <a:ext cx="9681948" cy="6038852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692108" y="7100284"/>
            <a:ext cx="8007166" cy="1969135"/>
            <a:chOff x="0" y="0"/>
            <a:chExt cx="2108883" cy="5186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8883" cy="518620"/>
            </a:xfrm>
            <a:custGeom>
              <a:avLst/>
              <a:gdLst/>
              <a:ahLst/>
              <a:cxnLst/>
              <a:rect r="r" b="b" t="t" l="l"/>
              <a:pathLst>
                <a:path h="518620" w="2108883">
                  <a:moveTo>
                    <a:pt x="9669" y="0"/>
                  </a:moveTo>
                  <a:lnTo>
                    <a:pt x="2099215" y="0"/>
                  </a:lnTo>
                  <a:cubicBezTo>
                    <a:pt x="2101779" y="0"/>
                    <a:pt x="2104238" y="1019"/>
                    <a:pt x="2106051" y="2832"/>
                  </a:cubicBezTo>
                  <a:cubicBezTo>
                    <a:pt x="2107865" y="4645"/>
                    <a:pt x="2108883" y="7104"/>
                    <a:pt x="2108883" y="9669"/>
                  </a:cubicBezTo>
                  <a:lnTo>
                    <a:pt x="2108883" y="508951"/>
                  </a:lnTo>
                  <a:cubicBezTo>
                    <a:pt x="2108883" y="511516"/>
                    <a:pt x="2107865" y="513975"/>
                    <a:pt x="2106051" y="515788"/>
                  </a:cubicBezTo>
                  <a:cubicBezTo>
                    <a:pt x="2104238" y="517601"/>
                    <a:pt x="2101779" y="518620"/>
                    <a:pt x="2099215" y="518620"/>
                  </a:cubicBezTo>
                  <a:lnTo>
                    <a:pt x="9669" y="518620"/>
                  </a:lnTo>
                  <a:cubicBezTo>
                    <a:pt x="7104" y="518620"/>
                    <a:pt x="4645" y="517601"/>
                    <a:pt x="2832" y="515788"/>
                  </a:cubicBezTo>
                  <a:cubicBezTo>
                    <a:pt x="1019" y="513975"/>
                    <a:pt x="0" y="511516"/>
                    <a:pt x="0" y="508951"/>
                  </a:cubicBezTo>
                  <a:lnTo>
                    <a:pt x="0" y="9669"/>
                  </a:lnTo>
                  <a:cubicBezTo>
                    <a:pt x="0" y="7104"/>
                    <a:pt x="1019" y="4645"/>
                    <a:pt x="2832" y="2832"/>
                  </a:cubicBezTo>
                  <a:cubicBezTo>
                    <a:pt x="4645" y="1019"/>
                    <a:pt x="7104" y="0"/>
                    <a:pt x="9669" y="0"/>
                  </a:cubicBezTo>
                  <a:close/>
                </a:path>
              </a:pathLst>
            </a:custGeom>
            <a:solidFill>
              <a:srgbClr val="DFDFD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108883" cy="585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640"/>
                </a:lnSpc>
              </a:pPr>
              <a:r>
                <a:rPr lang="en-US" sz="2600" b="true">
                  <a:solidFill>
                    <a:srgbClr val="54545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Velocidade</a:t>
              </a:r>
            </a:p>
            <a:p>
              <a:pPr algn="l" marL="518162" indent="-259081" lvl="1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Em </a:t>
              </a:r>
              <a:r>
                <a:rPr lang="en-US" sz="240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2023, 85,77% das assinaturas possuem velocidade acima de 34mbps, um aumento de 54,91 pontos percentuais frente a 2019(30,86%)</a:t>
              </a: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10095" y="1286083"/>
            <a:ext cx="10211574" cy="6348417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9824573" y="7100284"/>
            <a:ext cx="7894299" cy="1969135"/>
            <a:chOff x="0" y="0"/>
            <a:chExt cx="2079157" cy="5186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79157" cy="518620"/>
            </a:xfrm>
            <a:custGeom>
              <a:avLst/>
              <a:gdLst/>
              <a:ahLst/>
              <a:cxnLst/>
              <a:rect r="r" b="b" t="t" l="l"/>
              <a:pathLst>
                <a:path h="518620" w="2079157">
                  <a:moveTo>
                    <a:pt x="9807" y="0"/>
                  </a:moveTo>
                  <a:lnTo>
                    <a:pt x="2069350" y="0"/>
                  </a:lnTo>
                  <a:cubicBezTo>
                    <a:pt x="2071951" y="0"/>
                    <a:pt x="2074445" y="1033"/>
                    <a:pt x="2076285" y="2872"/>
                  </a:cubicBezTo>
                  <a:cubicBezTo>
                    <a:pt x="2078124" y="4712"/>
                    <a:pt x="2079157" y="7206"/>
                    <a:pt x="2079157" y="9807"/>
                  </a:cubicBezTo>
                  <a:lnTo>
                    <a:pt x="2079157" y="508813"/>
                  </a:lnTo>
                  <a:cubicBezTo>
                    <a:pt x="2079157" y="514229"/>
                    <a:pt x="2074766" y="518620"/>
                    <a:pt x="2069350" y="518620"/>
                  </a:cubicBezTo>
                  <a:lnTo>
                    <a:pt x="9807" y="518620"/>
                  </a:lnTo>
                  <a:cubicBezTo>
                    <a:pt x="4391" y="518620"/>
                    <a:pt x="0" y="514229"/>
                    <a:pt x="0" y="508813"/>
                  </a:cubicBezTo>
                  <a:lnTo>
                    <a:pt x="0" y="9807"/>
                  </a:lnTo>
                  <a:cubicBezTo>
                    <a:pt x="0" y="4391"/>
                    <a:pt x="4391" y="0"/>
                    <a:pt x="9807" y="0"/>
                  </a:cubicBezTo>
                  <a:close/>
                </a:path>
              </a:pathLst>
            </a:custGeom>
            <a:solidFill>
              <a:srgbClr val="DFDFD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2079157" cy="585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640"/>
                </a:lnSpc>
              </a:pPr>
              <a:r>
                <a:rPr lang="en-US" sz="2600" b="true">
                  <a:solidFill>
                    <a:srgbClr val="54545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Tipo de tecnologia</a:t>
              </a:r>
            </a:p>
            <a:p>
              <a:pPr algn="l" marL="518162" indent="-259081" lvl="1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Fibra ótica teve um crescimento de 24,38% de participação em 2019 para 75,36% de participação em 2023. Com foco em FTTH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77150" y="-496733"/>
            <a:ext cx="5537633" cy="1795340"/>
            <a:chOff x="0" y="0"/>
            <a:chExt cx="1458471" cy="4728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58471" cy="472847"/>
            </a:xfrm>
            <a:custGeom>
              <a:avLst/>
              <a:gdLst/>
              <a:ahLst/>
              <a:cxnLst/>
              <a:rect r="r" b="b" t="t" l="l"/>
              <a:pathLst>
                <a:path h="472847" w="1458471">
                  <a:moveTo>
                    <a:pt x="20971" y="0"/>
                  </a:moveTo>
                  <a:lnTo>
                    <a:pt x="1437500" y="0"/>
                  </a:lnTo>
                  <a:cubicBezTo>
                    <a:pt x="1443062" y="0"/>
                    <a:pt x="1448396" y="2209"/>
                    <a:pt x="1452329" y="6142"/>
                  </a:cubicBezTo>
                  <a:cubicBezTo>
                    <a:pt x="1456262" y="10075"/>
                    <a:pt x="1458471" y="15409"/>
                    <a:pt x="1458471" y="20971"/>
                  </a:cubicBezTo>
                  <a:lnTo>
                    <a:pt x="1458471" y="451876"/>
                  </a:lnTo>
                  <a:cubicBezTo>
                    <a:pt x="1458471" y="457438"/>
                    <a:pt x="1456262" y="462772"/>
                    <a:pt x="1452329" y="466704"/>
                  </a:cubicBezTo>
                  <a:cubicBezTo>
                    <a:pt x="1448396" y="470637"/>
                    <a:pt x="1443062" y="472847"/>
                    <a:pt x="1437500" y="472847"/>
                  </a:cubicBezTo>
                  <a:lnTo>
                    <a:pt x="20971" y="472847"/>
                  </a:lnTo>
                  <a:cubicBezTo>
                    <a:pt x="15409" y="472847"/>
                    <a:pt x="10075" y="470637"/>
                    <a:pt x="6142" y="466704"/>
                  </a:cubicBezTo>
                  <a:cubicBezTo>
                    <a:pt x="2209" y="462772"/>
                    <a:pt x="0" y="457438"/>
                    <a:pt x="0" y="451876"/>
                  </a:cubicBezTo>
                  <a:lnTo>
                    <a:pt x="0" y="20971"/>
                  </a:lnTo>
                  <a:cubicBezTo>
                    <a:pt x="0" y="15409"/>
                    <a:pt x="2209" y="10075"/>
                    <a:pt x="6142" y="6142"/>
                  </a:cubicBezTo>
                  <a:cubicBezTo>
                    <a:pt x="10075" y="2209"/>
                    <a:pt x="15409" y="0"/>
                    <a:pt x="20971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458471" cy="510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179116" y="238197"/>
            <a:ext cx="5733700" cy="94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3"/>
              </a:lnSpc>
            </a:pPr>
            <a:r>
              <a:rPr lang="en-US" b="true" sz="326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Velocidade aprimorada por fibra otíca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669427" y="9743528"/>
            <a:ext cx="1832074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Fontes: A</a:t>
            </a:r>
            <a:r>
              <a:rPr lang="en-US" sz="15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natel · IBGE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610" y="2137048"/>
            <a:ext cx="18803964" cy="7016558"/>
            <a:chOff x="0" y="0"/>
            <a:chExt cx="4952484" cy="1847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485" cy="1847982"/>
            </a:xfrm>
            <a:custGeom>
              <a:avLst/>
              <a:gdLst/>
              <a:ahLst/>
              <a:cxnLst/>
              <a:rect r="r" b="b" t="t" l="l"/>
              <a:pathLst>
                <a:path h="1847982" w="4952485">
                  <a:moveTo>
                    <a:pt x="8234" y="0"/>
                  </a:moveTo>
                  <a:lnTo>
                    <a:pt x="4944250" y="0"/>
                  </a:lnTo>
                  <a:cubicBezTo>
                    <a:pt x="4948798" y="0"/>
                    <a:pt x="4952485" y="3687"/>
                    <a:pt x="4952485" y="8234"/>
                  </a:cubicBezTo>
                  <a:lnTo>
                    <a:pt x="4952485" y="1839748"/>
                  </a:lnTo>
                  <a:cubicBezTo>
                    <a:pt x="4952485" y="1844296"/>
                    <a:pt x="4948798" y="1847982"/>
                    <a:pt x="4944250" y="1847982"/>
                  </a:cubicBezTo>
                  <a:lnTo>
                    <a:pt x="8234" y="1847982"/>
                  </a:lnTo>
                  <a:cubicBezTo>
                    <a:pt x="6050" y="1847982"/>
                    <a:pt x="3956" y="1847115"/>
                    <a:pt x="2412" y="1845570"/>
                  </a:cubicBezTo>
                  <a:cubicBezTo>
                    <a:pt x="868" y="1844026"/>
                    <a:pt x="0" y="1841932"/>
                    <a:pt x="0" y="1839748"/>
                  </a:cubicBezTo>
                  <a:lnTo>
                    <a:pt x="0" y="8234"/>
                  </a:lnTo>
                  <a:cubicBezTo>
                    <a:pt x="0" y="3687"/>
                    <a:pt x="3687" y="0"/>
                    <a:pt x="8234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52484" cy="1895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16042" y="4133281"/>
            <a:ext cx="8255916" cy="297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4"/>
              </a:lnSpc>
            </a:pPr>
            <a:r>
              <a:rPr lang="en-US" b="true" sz="290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Critérios para escolh</a:t>
            </a:r>
            <a:r>
              <a:rPr lang="en-US" b="true" sz="290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 um ISP alvo</a:t>
            </a:r>
          </a:p>
          <a:p>
            <a:pPr algn="ctr">
              <a:lnSpc>
                <a:spcPts val="1125"/>
              </a:lnSpc>
            </a:pPr>
          </a:p>
          <a:p>
            <a:pPr algn="just" marL="476428" indent="-238214" lvl="1">
              <a:lnSpc>
                <a:spcPts val="3089"/>
              </a:lnSpc>
              <a:spcBef>
                <a:spcPct val="0"/>
              </a:spcBef>
              <a:buFont typeface="Arial"/>
              <a:buChar char="•"/>
            </a:pPr>
            <a:r>
              <a:rPr lang="en-US" sz="220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Mais de 50 mil assinantes em 2023.</a:t>
            </a:r>
          </a:p>
          <a:p>
            <a:pPr algn="just" marL="476428" indent="-238214" lvl="1">
              <a:lnSpc>
                <a:spcPts val="3089"/>
              </a:lnSpc>
              <a:spcBef>
                <a:spcPct val="0"/>
              </a:spcBef>
              <a:buFont typeface="Arial"/>
              <a:buChar char="•"/>
            </a:pPr>
            <a:r>
              <a:rPr lang="en-US" sz="220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Cobertura em mais 50 municípios em 2023.</a:t>
            </a:r>
          </a:p>
          <a:p>
            <a:pPr algn="just" marL="476428" indent="-238214" lvl="1">
              <a:lnSpc>
                <a:spcPts val="3089"/>
              </a:lnSpc>
              <a:spcBef>
                <a:spcPct val="0"/>
              </a:spcBef>
              <a:buFont typeface="Arial"/>
              <a:buChar char="•"/>
            </a:pPr>
            <a:r>
              <a:rPr lang="en-US" sz="220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Crescimento absoluto entre 2019 e 2023 maior que 17%.</a:t>
            </a:r>
          </a:p>
          <a:p>
            <a:pPr algn="just" marL="476428" indent="-238214" lvl="1">
              <a:lnSpc>
                <a:spcPts val="3089"/>
              </a:lnSpc>
              <a:spcBef>
                <a:spcPct val="0"/>
              </a:spcBef>
              <a:buFont typeface="Arial"/>
              <a:buChar char="•"/>
            </a:pPr>
            <a:r>
              <a:rPr lang="en-US" sz="220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CAGR de 2019 a 2023 maior ou igual a 10% a.a.</a:t>
            </a:r>
          </a:p>
          <a:p>
            <a:pPr algn="just" marL="476428" indent="-238214" lvl="1">
              <a:lnSpc>
                <a:spcPts val="3089"/>
              </a:lnSpc>
              <a:spcBef>
                <a:spcPct val="0"/>
              </a:spcBef>
              <a:buFont typeface="Arial"/>
              <a:buChar char="•"/>
            </a:pPr>
            <a:r>
              <a:rPr lang="en-US" sz="220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Share de meio de acesso igual a Fibra maior ou igual a 50%.</a:t>
            </a:r>
          </a:p>
          <a:p>
            <a:pPr algn="just">
              <a:lnSpc>
                <a:spcPts val="308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7134296" y="-496733"/>
            <a:ext cx="4019408" cy="1795340"/>
            <a:chOff x="0" y="0"/>
            <a:chExt cx="1058610" cy="4728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8610" cy="472847"/>
            </a:xfrm>
            <a:custGeom>
              <a:avLst/>
              <a:gdLst/>
              <a:ahLst/>
              <a:cxnLst/>
              <a:rect r="r" b="b" t="t" l="l"/>
              <a:pathLst>
                <a:path h="472847" w="1058610">
                  <a:moveTo>
                    <a:pt x="28892" y="0"/>
                  </a:moveTo>
                  <a:lnTo>
                    <a:pt x="1029717" y="0"/>
                  </a:lnTo>
                  <a:cubicBezTo>
                    <a:pt x="1045674" y="0"/>
                    <a:pt x="1058610" y="12935"/>
                    <a:pt x="1058610" y="28892"/>
                  </a:cubicBezTo>
                  <a:lnTo>
                    <a:pt x="1058610" y="443955"/>
                  </a:lnTo>
                  <a:cubicBezTo>
                    <a:pt x="1058610" y="459911"/>
                    <a:pt x="1045674" y="472847"/>
                    <a:pt x="1029717" y="472847"/>
                  </a:cubicBezTo>
                  <a:lnTo>
                    <a:pt x="28892" y="472847"/>
                  </a:lnTo>
                  <a:cubicBezTo>
                    <a:pt x="21229" y="472847"/>
                    <a:pt x="13881" y="469803"/>
                    <a:pt x="8462" y="464384"/>
                  </a:cubicBezTo>
                  <a:cubicBezTo>
                    <a:pt x="3044" y="458966"/>
                    <a:pt x="0" y="451617"/>
                    <a:pt x="0" y="443955"/>
                  </a:cubicBezTo>
                  <a:lnTo>
                    <a:pt x="0" y="28892"/>
                  </a:lnTo>
                  <a:cubicBezTo>
                    <a:pt x="0" y="12935"/>
                    <a:pt x="12935" y="0"/>
                    <a:pt x="28892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58610" cy="510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534812" y="400937"/>
            <a:ext cx="3218376" cy="49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3"/>
              </a:lnSpc>
            </a:pPr>
            <a:r>
              <a:rPr lang="en-US" b="true" sz="326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ISPs alvo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899389" y="1600200"/>
          <a:ext cx="14489222" cy="7658100"/>
        </p:xfrm>
        <a:graphic>
          <a:graphicData uri="http://schemas.openxmlformats.org/drawingml/2006/table">
            <a:tbl>
              <a:tblPr/>
              <a:tblGrid>
                <a:gridCol w="2502424"/>
                <a:gridCol w="1997800"/>
                <a:gridCol w="1997800"/>
                <a:gridCol w="1997800"/>
                <a:gridCol w="1997800"/>
                <a:gridCol w="1997800"/>
                <a:gridCol w="1997800"/>
              </a:tblGrid>
              <a:tr h="10912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E6E6E6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Empresa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E6E6E6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a2019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E6E6E6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E6E6E6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Crescimento Absoluto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E6E6E6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CARG_aa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E6E6E6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Share de fibra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E6E6E6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Nº municipios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</a:tr>
              <a:tr h="10912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ALLREDE TELECOM LTDA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33,4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546,9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513,4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1.01%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99.41%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8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TELECAB TELECOMUNICACOES LTDA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1,2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325,6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313,2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1.27%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96.73%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3688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FAXT TELECOMUNICAÇÕES LTDA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6,9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202,8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195,8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1.33%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97.21%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8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NORTE.NET TELECOMUNICACOES LTDA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3,4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100,2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96,8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1.33%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90.65%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3688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EQUATORIAL TELECOMUNICAÇÕES S.A.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58,3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57,4 mil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1.88%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99.99%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545454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7134296" y="-496733"/>
            <a:ext cx="4019408" cy="1795340"/>
            <a:chOff x="0" y="0"/>
            <a:chExt cx="1058610" cy="4728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8610" cy="472847"/>
            </a:xfrm>
            <a:custGeom>
              <a:avLst/>
              <a:gdLst/>
              <a:ahLst/>
              <a:cxnLst/>
              <a:rect r="r" b="b" t="t" l="l"/>
              <a:pathLst>
                <a:path h="472847" w="1058610">
                  <a:moveTo>
                    <a:pt x="28892" y="0"/>
                  </a:moveTo>
                  <a:lnTo>
                    <a:pt x="1029717" y="0"/>
                  </a:lnTo>
                  <a:cubicBezTo>
                    <a:pt x="1045674" y="0"/>
                    <a:pt x="1058610" y="12935"/>
                    <a:pt x="1058610" y="28892"/>
                  </a:cubicBezTo>
                  <a:lnTo>
                    <a:pt x="1058610" y="443955"/>
                  </a:lnTo>
                  <a:cubicBezTo>
                    <a:pt x="1058610" y="459911"/>
                    <a:pt x="1045674" y="472847"/>
                    <a:pt x="1029717" y="472847"/>
                  </a:cubicBezTo>
                  <a:lnTo>
                    <a:pt x="28892" y="472847"/>
                  </a:lnTo>
                  <a:cubicBezTo>
                    <a:pt x="21229" y="472847"/>
                    <a:pt x="13881" y="469803"/>
                    <a:pt x="8462" y="464384"/>
                  </a:cubicBezTo>
                  <a:cubicBezTo>
                    <a:pt x="3044" y="458966"/>
                    <a:pt x="0" y="451617"/>
                    <a:pt x="0" y="443955"/>
                  </a:cubicBezTo>
                  <a:lnTo>
                    <a:pt x="0" y="28892"/>
                  </a:lnTo>
                  <a:cubicBezTo>
                    <a:pt x="0" y="12935"/>
                    <a:pt x="12935" y="0"/>
                    <a:pt x="28892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58610" cy="510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534812" y="538358"/>
            <a:ext cx="3218376" cy="49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3"/>
              </a:lnSpc>
            </a:pPr>
            <a:r>
              <a:rPr lang="en-US" b="true" sz="326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Shortlist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9427" y="9743528"/>
            <a:ext cx="1832074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Fontes: A</a:t>
            </a:r>
            <a:r>
              <a:rPr lang="en-US" sz="15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natel · IBGE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57016" y="5300071"/>
            <a:ext cx="7882001" cy="224168"/>
            <a:chOff x="0" y="0"/>
            <a:chExt cx="1503301" cy="427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3301" cy="42755"/>
            </a:xfrm>
            <a:custGeom>
              <a:avLst/>
              <a:gdLst/>
              <a:ahLst/>
              <a:cxnLst/>
              <a:rect r="r" b="b" t="t" l="l"/>
              <a:pathLst>
                <a:path h="42755" w="1503301">
                  <a:moveTo>
                    <a:pt x="0" y="0"/>
                  </a:moveTo>
                  <a:lnTo>
                    <a:pt x="1503301" y="0"/>
                  </a:lnTo>
                  <a:lnTo>
                    <a:pt x="1503301" y="42755"/>
                  </a:lnTo>
                  <a:lnTo>
                    <a:pt x="0" y="42755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03301" cy="8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757016" y="4518025"/>
            <a:ext cx="4964673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DAGz3d0s2Xk</dc:identifier>
  <dcterms:modified xsi:type="dcterms:W3CDTF">2011-08-01T06:04:30Z</dcterms:modified>
  <cp:revision>1</cp:revision>
  <dc:title>Apresentação Básica Minimalista Preto e Branco</dc:title>
</cp:coreProperties>
</file>