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4630400" cy="8229600"/>
  <p:notesSz cx="8229600" cy="14630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166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devmedia.com.br/padrao-mvc-java-magazine/2199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222183"/>
            <a:ext cx="13042821" cy="2934653"/>
          </a:xfrm>
          <a:prstGeom prst="rect">
            <a:avLst/>
          </a:prstGeom>
          <a:noFill/>
          <a:ln/>
        </p:spPr>
        <p:txBody>
          <a:bodyPr wrap="square" lIns="0" tIns="0" rIns="0" bIns="0" rtlCol="0" anchor="t"/>
          <a:lstStyle/>
          <a:p>
            <a:pPr marL="0" indent="0" algn="l">
              <a:lnSpc>
                <a:spcPts val="7700"/>
              </a:lnSpc>
              <a:buNone/>
            </a:pPr>
            <a:r>
              <a:rPr lang="en-US" sz="6150" b="1" dirty="0">
                <a:solidFill>
                  <a:srgbClr val="000000"/>
                </a:solidFill>
                <a:latin typeface="Inter Bold" pitchFamily="34" charset="0"/>
                <a:ea typeface="Inter Bold" pitchFamily="34" charset="-122"/>
                <a:cs typeface="Inter Bold" pitchFamily="34" charset="-120"/>
              </a:rPr>
              <a:t>Padrões de Projeto, Arquiteturas e Ferramentas no Desenvolvimento Web Moderno</a:t>
            </a:r>
            <a:endParaRPr lang="en-US" sz="6150" dirty="0"/>
          </a:p>
        </p:txBody>
      </p:sp>
      <p:sp>
        <p:nvSpPr>
          <p:cNvPr id="3" name="Shape 1"/>
          <p:cNvSpPr/>
          <p:nvPr/>
        </p:nvSpPr>
        <p:spPr>
          <a:xfrm>
            <a:off x="793790" y="5627370"/>
            <a:ext cx="362903" cy="362903"/>
          </a:xfrm>
          <a:prstGeom prst="roundRect">
            <a:avLst>
              <a:gd name="adj" fmla="val 25194296"/>
            </a:avLst>
          </a:prstGeom>
          <a:noFill/>
          <a:ln w="7620">
            <a:solidFill>
              <a:srgbClr val="FFFFFF"/>
            </a:solidFill>
            <a:prstDash val="solid"/>
          </a:ln>
        </p:spPr>
        <p:txBody>
          <a:bodyPr/>
          <a:lstStyle/>
          <a:p>
            <a:endParaRPr lang="pt-BR"/>
          </a:p>
        </p:txBody>
      </p:sp>
      <p:pic>
        <p:nvPicPr>
          <p:cNvPr id="4" name="Image 0" descr="preencoded.png"/>
          <p:cNvPicPr>
            <a:picLocks noChangeAspect="1"/>
          </p:cNvPicPr>
          <p:nvPr/>
        </p:nvPicPr>
        <p:blipFill>
          <a:blip r:embed="rId3"/>
          <a:stretch>
            <a:fillRect/>
          </a:stretch>
        </p:blipFill>
        <p:spPr>
          <a:xfrm>
            <a:off x="801410" y="5634990"/>
            <a:ext cx="347663" cy="347663"/>
          </a:xfrm>
          <a:prstGeom prst="rect">
            <a:avLst/>
          </a:prstGeom>
        </p:spPr>
      </p:pic>
      <p:sp>
        <p:nvSpPr>
          <p:cNvPr id="5" name="Text 2"/>
          <p:cNvSpPr/>
          <p:nvPr/>
        </p:nvSpPr>
        <p:spPr>
          <a:xfrm>
            <a:off x="1270040" y="5610463"/>
            <a:ext cx="2572107"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por Augusto Shoiti</a:t>
            </a:r>
            <a:endParaRPr lang="en-US" sz="2200" dirty="0"/>
          </a:p>
        </p:txBody>
      </p:sp>
      <p:sp>
        <p:nvSpPr>
          <p:cNvPr id="6" name="Retângulo 5">
            <a:extLst>
              <a:ext uri="{FF2B5EF4-FFF2-40B4-BE49-F238E27FC236}">
                <a16:creationId xmlns:a16="http://schemas.microsoft.com/office/drawing/2014/main" id="{27A16A32-F265-1BA5-C6E5-936E043657B1}"/>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0689" y="589836"/>
            <a:ext cx="6676311" cy="536138"/>
          </a:xfrm>
          <a:prstGeom prst="rect">
            <a:avLst/>
          </a:prstGeom>
          <a:noFill/>
          <a:ln/>
        </p:spPr>
        <p:txBody>
          <a:bodyPr wrap="none" lIns="0" tIns="0" rIns="0" bIns="0" rtlCol="0" anchor="t"/>
          <a:lstStyle/>
          <a:p>
            <a:pPr marL="0" indent="0" algn="l">
              <a:lnSpc>
                <a:spcPts val="4200"/>
              </a:lnSpc>
              <a:buNone/>
            </a:pPr>
            <a:r>
              <a:rPr lang="en-US" sz="3350" b="1" dirty="0">
                <a:solidFill>
                  <a:srgbClr val="000000"/>
                </a:solidFill>
                <a:latin typeface="Inter Bold" pitchFamily="34" charset="0"/>
                <a:ea typeface="Inter Bold" pitchFamily="34" charset="-122"/>
                <a:cs typeface="Inter Bold" pitchFamily="34" charset="-120"/>
              </a:rPr>
              <a:t>Patterns do PHP vs Frameworks</a:t>
            </a:r>
            <a:endParaRPr lang="en-US" sz="3350" dirty="0"/>
          </a:p>
        </p:txBody>
      </p:sp>
      <p:sp>
        <p:nvSpPr>
          <p:cNvPr id="3" name="Shape 1"/>
          <p:cNvSpPr/>
          <p:nvPr/>
        </p:nvSpPr>
        <p:spPr>
          <a:xfrm>
            <a:off x="750689" y="1554956"/>
            <a:ext cx="13129022" cy="6089213"/>
          </a:xfrm>
          <a:prstGeom prst="roundRect">
            <a:avLst>
              <a:gd name="adj" fmla="val 1480"/>
            </a:avLst>
          </a:prstGeom>
          <a:noFill/>
          <a:ln w="7620">
            <a:solidFill>
              <a:srgbClr val="000000">
                <a:alpha val="8000"/>
              </a:srgbClr>
            </a:solidFill>
            <a:prstDash val="solid"/>
          </a:ln>
        </p:spPr>
        <p:txBody>
          <a:bodyPr/>
          <a:lstStyle/>
          <a:p>
            <a:endParaRPr lang="pt-BR"/>
          </a:p>
        </p:txBody>
      </p:sp>
      <p:sp>
        <p:nvSpPr>
          <p:cNvPr id="4" name="Shape 2"/>
          <p:cNvSpPr/>
          <p:nvPr/>
        </p:nvSpPr>
        <p:spPr>
          <a:xfrm>
            <a:off x="758309" y="1562576"/>
            <a:ext cx="13117711" cy="1278136"/>
          </a:xfrm>
          <a:prstGeom prst="rect">
            <a:avLst/>
          </a:prstGeom>
          <a:solidFill>
            <a:srgbClr val="FFFFFF">
              <a:alpha val="4000"/>
            </a:srgbClr>
          </a:solidFill>
          <a:ln/>
        </p:spPr>
        <p:txBody>
          <a:bodyPr/>
          <a:lstStyle/>
          <a:p>
            <a:endParaRPr lang="pt-BR"/>
          </a:p>
        </p:txBody>
      </p:sp>
      <p:sp>
        <p:nvSpPr>
          <p:cNvPr id="5" name="Text 3"/>
          <p:cNvSpPr/>
          <p:nvPr/>
        </p:nvSpPr>
        <p:spPr>
          <a:xfrm>
            <a:off x="972979" y="1698903"/>
            <a:ext cx="144125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Framework</a:t>
            </a:r>
            <a:endParaRPr lang="en-US" sz="2100" dirty="0"/>
          </a:p>
        </p:txBody>
      </p:sp>
      <p:sp>
        <p:nvSpPr>
          <p:cNvPr id="6" name="Text 4"/>
          <p:cNvSpPr/>
          <p:nvPr/>
        </p:nvSpPr>
        <p:spPr>
          <a:xfrm>
            <a:off x="2850713" y="1698903"/>
            <a:ext cx="143744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Linguagem</a:t>
            </a:r>
            <a:endParaRPr lang="en-US" sz="2100" dirty="0"/>
          </a:p>
        </p:txBody>
      </p:sp>
      <p:sp>
        <p:nvSpPr>
          <p:cNvPr id="7" name="Text 5"/>
          <p:cNvSpPr/>
          <p:nvPr/>
        </p:nvSpPr>
        <p:spPr>
          <a:xfrm>
            <a:off x="4724638" y="1698903"/>
            <a:ext cx="143744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Arquitetura Principal</a:t>
            </a:r>
            <a:endParaRPr lang="en-US" sz="2100" dirty="0"/>
          </a:p>
        </p:txBody>
      </p:sp>
      <p:sp>
        <p:nvSpPr>
          <p:cNvPr id="8" name="Text 6"/>
          <p:cNvSpPr/>
          <p:nvPr/>
        </p:nvSpPr>
        <p:spPr>
          <a:xfrm>
            <a:off x="6598563" y="1698903"/>
            <a:ext cx="1437442" cy="1005483"/>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Estilo de Desenvolvimento</a:t>
            </a:r>
            <a:endParaRPr lang="en-US" sz="2100" dirty="0"/>
          </a:p>
        </p:txBody>
      </p:sp>
      <p:sp>
        <p:nvSpPr>
          <p:cNvPr id="9" name="Text 7"/>
          <p:cNvSpPr/>
          <p:nvPr/>
        </p:nvSpPr>
        <p:spPr>
          <a:xfrm>
            <a:off x="8472488" y="1698903"/>
            <a:ext cx="143744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ORM Integrado</a:t>
            </a:r>
            <a:endParaRPr lang="en-US" sz="2100" dirty="0"/>
          </a:p>
        </p:txBody>
      </p:sp>
      <p:sp>
        <p:nvSpPr>
          <p:cNvPr id="10" name="Text 8"/>
          <p:cNvSpPr/>
          <p:nvPr/>
        </p:nvSpPr>
        <p:spPr>
          <a:xfrm>
            <a:off x="10346412" y="1698903"/>
            <a:ext cx="143744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Suporte a API REST</a:t>
            </a:r>
            <a:endParaRPr lang="en-US" sz="2100" dirty="0"/>
          </a:p>
        </p:txBody>
      </p:sp>
      <p:sp>
        <p:nvSpPr>
          <p:cNvPr id="11" name="Text 9"/>
          <p:cNvSpPr/>
          <p:nvPr/>
        </p:nvSpPr>
        <p:spPr>
          <a:xfrm>
            <a:off x="12220337" y="1698903"/>
            <a:ext cx="1441252" cy="670322"/>
          </a:xfrm>
          <a:prstGeom prst="rect">
            <a:avLst/>
          </a:prstGeom>
          <a:noFill/>
          <a:ln/>
        </p:spPr>
        <p:txBody>
          <a:bodyPr wrap="square" lIns="0" tIns="0" rIns="0" bIns="0" rtlCol="0" anchor="t"/>
          <a:lstStyle/>
          <a:p>
            <a:pPr marL="0" indent="0" algn="l">
              <a:lnSpc>
                <a:spcPts val="2600"/>
              </a:lnSpc>
              <a:buNone/>
            </a:pPr>
            <a:r>
              <a:rPr lang="en-US" sz="2100" b="1" dirty="0">
                <a:solidFill>
                  <a:srgbClr val="000000"/>
                </a:solidFill>
                <a:latin typeface="Inter Bold" pitchFamily="34" charset="0"/>
                <a:ea typeface="Inter Bold" pitchFamily="34" charset="-122"/>
                <a:cs typeface="Inter Bold" pitchFamily="34" charset="-120"/>
              </a:rPr>
              <a:t>Suporte a Templates</a:t>
            </a:r>
            <a:endParaRPr lang="en-US" sz="2100" dirty="0"/>
          </a:p>
        </p:txBody>
      </p:sp>
      <p:sp>
        <p:nvSpPr>
          <p:cNvPr id="12" name="Shape 10"/>
          <p:cNvSpPr/>
          <p:nvPr/>
        </p:nvSpPr>
        <p:spPr>
          <a:xfrm>
            <a:off x="758309" y="2840712"/>
            <a:ext cx="13117711" cy="615910"/>
          </a:xfrm>
          <a:prstGeom prst="rect">
            <a:avLst/>
          </a:prstGeom>
          <a:solidFill>
            <a:srgbClr val="000000">
              <a:alpha val="4000"/>
            </a:srgbClr>
          </a:solidFill>
          <a:ln/>
        </p:spPr>
        <p:txBody>
          <a:bodyPr/>
          <a:lstStyle/>
          <a:p>
            <a:endParaRPr lang="pt-BR"/>
          </a:p>
        </p:txBody>
      </p:sp>
      <p:sp>
        <p:nvSpPr>
          <p:cNvPr id="13" name="Text 11"/>
          <p:cNvSpPr/>
          <p:nvPr/>
        </p:nvSpPr>
        <p:spPr>
          <a:xfrm>
            <a:off x="972979" y="2977039"/>
            <a:ext cx="1441252" cy="343257"/>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Laravel</a:t>
            </a:r>
            <a:endParaRPr lang="en-US" sz="1650" dirty="0"/>
          </a:p>
        </p:txBody>
      </p:sp>
      <p:sp>
        <p:nvSpPr>
          <p:cNvPr id="14" name="Text 12"/>
          <p:cNvSpPr/>
          <p:nvPr/>
        </p:nvSpPr>
        <p:spPr>
          <a:xfrm>
            <a:off x="2850713" y="297703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PHP</a:t>
            </a:r>
            <a:endParaRPr lang="en-US" sz="1650" dirty="0"/>
          </a:p>
        </p:txBody>
      </p:sp>
      <p:sp>
        <p:nvSpPr>
          <p:cNvPr id="15" name="Text 13"/>
          <p:cNvSpPr/>
          <p:nvPr/>
        </p:nvSpPr>
        <p:spPr>
          <a:xfrm>
            <a:off x="4724638" y="297703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MVC</a:t>
            </a:r>
            <a:endParaRPr lang="en-US" sz="1650" dirty="0"/>
          </a:p>
        </p:txBody>
      </p:sp>
      <p:sp>
        <p:nvSpPr>
          <p:cNvPr id="16" name="Text 14"/>
          <p:cNvSpPr/>
          <p:nvPr/>
        </p:nvSpPr>
        <p:spPr>
          <a:xfrm>
            <a:off x="6598563" y="297703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Full-stack</a:t>
            </a:r>
            <a:endParaRPr lang="en-US" sz="1650" dirty="0"/>
          </a:p>
        </p:txBody>
      </p:sp>
      <p:sp>
        <p:nvSpPr>
          <p:cNvPr id="17" name="Text 15"/>
          <p:cNvSpPr/>
          <p:nvPr/>
        </p:nvSpPr>
        <p:spPr>
          <a:xfrm>
            <a:off x="8472488" y="297703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Eloquent</a:t>
            </a:r>
            <a:endParaRPr lang="en-US" sz="1650" dirty="0"/>
          </a:p>
        </p:txBody>
      </p:sp>
      <p:sp>
        <p:nvSpPr>
          <p:cNvPr id="18" name="Text 16"/>
          <p:cNvSpPr/>
          <p:nvPr/>
        </p:nvSpPr>
        <p:spPr>
          <a:xfrm>
            <a:off x="10346412" y="297703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a:t>
            </a:r>
            <a:endParaRPr lang="en-US" sz="1650" dirty="0"/>
          </a:p>
        </p:txBody>
      </p:sp>
      <p:sp>
        <p:nvSpPr>
          <p:cNvPr id="19" name="Text 17"/>
          <p:cNvSpPr/>
          <p:nvPr/>
        </p:nvSpPr>
        <p:spPr>
          <a:xfrm>
            <a:off x="12220337" y="2977039"/>
            <a:ext cx="144125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Blade</a:t>
            </a:r>
            <a:endParaRPr lang="en-US" sz="1650" dirty="0"/>
          </a:p>
        </p:txBody>
      </p:sp>
      <p:sp>
        <p:nvSpPr>
          <p:cNvPr id="20" name="Shape 18"/>
          <p:cNvSpPr/>
          <p:nvPr/>
        </p:nvSpPr>
        <p:spPr>
          <a:xfrm>
            <a:off x="758309" y="3456623"/>
            <a:ext cx="13117711" cy="1302425"/>
          </a:xfrm>
          <a:prstGeom prst="rect">
            <a:avLst/>
          </a:prstGeom>
          <a:solidFill>
            <a:srgbClr val="FFFFFF">
              <a:alpha val="4000"/>
            </a:srgbClr>
          </a:solidFill>
          <a:ln/>
        </p:spPr>
        <p:txBody>
          <a:bodyPr/>
          <a:lstStyle/>
          <a:p>
            <a:endParaRPr lang="pt-BR"/>
          </a:p>
        </p:txBody>
      </p:sp>
      <p:sp>
        <p:nvSpPr>
          <p:cNvPr id="21" name="Text 19"/>
          <p:cNvSpPr/>
          <p:nvPr/>
        </p:nvSpPr>
        <p:spPr>
          <a:xfrm>
            <a:off x="972979" y="3592949"/>
            <a:ext cx="1441252" cy="343257"/>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Django</a:t>
            </a:r>
            <a:endParaRPr lang="en-US" sz="1650" dirty="0"/>
          </a:p>
        </p:txBody>
      </p:sp>
      <p:sp>
        <p:nvSpPr>
          <p:cNvPr id="22" name="Text 20"/>
          <p:cNvSpPr/>
          <p:nvPr/>
        </p:nvSpPr>
        <p:spPr>
          <a:xfrm>
            <a:off x="2850713" y="359294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Python</a:t>
            </a:r>
            <a:endParaRPr lang="en-US" sz="1650" dirty="0"/>
          </a:p>
        </p:txBody>
      </p:sp>
      <p:sp>
        <p:nvSpPr>
          <p:cNvPr id="23" name="Text 21"/>
          <p:cNvSpPr/>
          <p:nvPr/>
        </p:nvSpPr>
        <p:spPr>
          <a:xfrm>
            <a:off x="4724638" y="3592949"/>
            <a:ext cx="1437442" cy="1029772"/>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MTV (variação do MVC)</a:t>
            </a:r>
            <a:endParaRPr lang="en-US" sz="1650" dirty="0"/>
          </a:p>
        </p:txBody>
      </p:sp>
      <p:sp>
        <p:nvSpPr>
          <p:cNvPr id="24" name="Text 22"/>
          <p:cNvSpPr/>
          <p:nvPr/>
        </p:nvSpPr>
        <p:spPr>
          <a:xfrm>
            <a:off x="6598563" y="359294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Full-stack</a:t>
            </a:r>
            <a:endParaRPr lang="en-US" sz="1650" dirty="0"/>
          </a:p>
        </p:txBody>
      </p:sp>
      <p:sp>
        <p:nvSpPr>
          <p:cNvPr id="25" name="Text 23"/>
          <p:cNvSpPr/>
          <p:nvPr/>
        </p:nvSpPr>
        <p:spPr>
          <a:xfrm>
            <a:off x="8472488" y="359294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a:t>
            </a:r>
            <a:endParaRPr lang="en-US" sz="1650" dirty="0"/>
          </a:p>
        </p:txBody>
      </p:sp>
      <p:sp>
        <p:nvSpPr>
          <p:cNvPr id="26" name="Text 24"/>
          <p:cNvSpPr/>
          <p:nvPr/>
        </p:nvSpPr>
        <p:spPr>
          <a:xfrm>
            <a:off x="10346412" y="3592949"/>
            <a:ext cx="143744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 (com DRF)</a:t>
            </a:r>
            <a:endParaRPr lang="en-US" sz="1650" dirty="0"/>
          </a:p>
        </p:txBody>
      </p:sp>
      <p:sp>
        <p:nvSpPr>
          <p:cNvPr id="27" name="Text 25"/>
          <p:cNvSpPr/>
          <p:nvPr/>
        </p:nvSpPr>
        <p:spPr>
          <a:xfrm>
            <a:off x="12220337" y="3592949"/>
            <a:ext cx="144125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Django Templates</a:t>
            </a:r>
            <a:endParaRPr lang="en-US" sz="1650" dirty="0"/>
          </a:p>
        </p:txBody>
      </p:sp>
      <p:sp>
        <p:nvSpPr>
          <p:cNvPr id="28" name="Shape 26"/>
          <p:cNvSpPr/>
          <p:nvPr/>
        </p:nvSpPr>
        <p:spPr>
          <a:xfrm>
            <a:off x="758309" y="4759047"/>
            <a:ext cx="13117711" cy="959168"/>
          </a:xfrm>
          <a:prstGeom prst="rect">
            <a:avLst/>
          </a:prstGeom>
          <a:solidFill>
            <a:srgbClr val="000000">
              <a:alpha val="4000"/>
            </a:srgbClr>
          </a:solidFill>
          <a:ln/>
        </p:spPr>
        <p:txBody>
          <a:bodyPr/>
          <a:lstStyle/>
          <a:p>
            <a:endParaRPr lang="pt-BR"/>
          </a:p>
        </p:txBody>
      </p:sp>
      <p:sp>
        <p:nvSpPr>
          <p:cNvPr id="29" name="Text 27"/>
          <p:cNvSpPr/>
          <p:nvPr/>
        </p:nvSpPr>
        <p:spPr>
          <a:xfrm>
            <a:off x="972979" y="4895374"/>
            <a:ext cx="1441252" cy="343257"/>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FastAPI</a:t>
            </a:r>
            <a:endParaRPr lang="en-US" sz="1650" dirty="0"/>
          </a:p>
        </p:txBody>
      </p:sp>
      <p:sp>
        <p:nvSpPr>
          <p:cNvPr id="30" name="Text 28"/>
          <p:cNvSpPr/>
          <p:nvPr/>
        </p:nvSpPr>
        <p:spPr>
          <a:xfrm>
            <a:off x="2850713" y="4895374"/>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Python</a:t>
            </a:r>
            <a:endParaRPr lang="en-US" sz="1650" dirty="0"/>
          </a:p>
        </p:txBody>
      </p:sp>
      <p:sp>
        <p:nvSpPr>
          <p:cNvPr id="31" name="Text 29"/>
          <p:cNvSpPr/>
          <p:nvPr/>
        </p:nvSpPr>
        <p:spPr>
          <a:xfrm>
            <a:off x="4724638" y="4895374"/>
            <a:ext cx="143744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Baseado em rotas</a:t>
            </a:r>
            <a:endParaRPr lang="en-US" sz="1650" dirty="0"/>
          </a:p>
        </p:txBody>
      </p:sp>
      <p:sp>
        <p:nvSpPr>
          <p:cNvPr id="32" name="Text 30"/>
          <p:cNvSpPr/>
          <p:nvPr/>
        </p:nvSpPr>
        <p:spPr>
          <a:xfrm>
            <a:off x="6598563" y="4895374"/>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API-first</a:t>
            </a:r>
            <a:endParaRPr lang="en-US" sz="1650" dirty="0"/>
          </a:p>
        </p:txBody>
      </p:sp>
      <p:sp>
        <p:nvSpPr>
          <p:cNvPr id="33" name="Text 31"/>
          <p:cNvSpPr/>
          <p:nvPr/>
        </p:nvSpPr>
        <p:spPr>
          <a:xfrm>
            <a:off x="8472488" y="4895374"/>
            <a:ext cx="143744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ORM-agnóstico</a:t>
            </a:r>
            <a:endParaRPr lang="en-US" sz="1650" dirty="0"/>
          </a:p>
        </p:txBody>
      </p:sp>
      <p:sp>
        <p:nvSpPr>
          <p:cNvPr id="34" name="Text 32"/>
          <p:cNvSpPr/>
          <p:nvPr/>
        </p:nvSpPr>
        <p:spPr>
          <a:xfrm>
            <a:off x="10346412" y="4895374"/>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 (nativo)</a:t>
            </a:r>
            <a:endParaRPr lang="en-US" sz="1650" dirty="0"/>
          </a:p>
        </p:txBody>
      </p:sp>
      <p:sp>
        <p:nvSpPr>
          <p:cNvPr id="35" name="Text 33"/>
          <p:cNvSpPr/>
          <p:nvPr/>
        </p:nvSpPr>
        <p:spPr>
          <a:xfrm>
            <a:off x="12220337" y="4895374"/>
            <a:ext cx="144125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Jinja2 (opcional)</a:t>
            </a:r>
            <a:endParaRPr lang="en-US" sz="1650" dirty="0"/>
          </a:p>
        </p:txBody>
      </p:sp>
      <p:sp>
        <p:nvSpPr>
          <p:cNvPr id="36" name="Shape 34"/>
          <p:cNvSpPr/>
          <p:nvPr/>
        </p:nvSpPr>
        <p:spPr>
          <a:xfrm>
            <a:off x="758309" y="5718215"/>
            <a:ext cx="13117711" cy="959168"/>
          </a:xfrm>
          <a:prstGeom prst="rect">
            <a:avLst/>
          </a:prstGeom>
          <a:solidFill>
            <a:srgbClr val="FFFFFF">
              <a:alpha val="4000"/>
            </a:srgbClr>
          </a:solidFill>
          <a:ln/>
        </p:spPr>
        <p:txBody>
          <a:bodyPr/>
          <a:lstStyle/>
          <a:p>
            <a:endParaRPr lang="pt-BR"/>
          </a:p>
        </p:txBody>
      </p:sp>
      <p:sp>
        <p:nvSpPr>
          <p:cNvPr id="37" name="Text 35"/>
          <p:cNvSpPr/>
          <p:nvPr/>
        </p:nvSpPr>
        <p:spPr>
          <a:xfrm>
            <a:off x="972979" y="5854541"/>
            <a:ext cx="1441252" cy="343257"/>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.NET Core</a:t>
            </a:r>
            <a:endParaRPr lang="en-US" sz="1650" dirty="0"/>
          </a:p>
        </p:txBody>
      </p:sp>
      <p:sp>
        <p:nvSpPr>
          <p:cNvPr id="38" name="Text 36"/>
          <p:cNvSpPr/>
          <p:nvPr/>
        </p:nvSpPr>
        <p:spPr>
          <a:xfrm>
            <a:off x="2850713" y="5854541"/>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C#</a:t>
            </a:r>
            <a:endParaRPr lang="en-US" sz="1650" dirty="0"/>
          </a:p>
        </p:txBody>
      </p:sp>
      <p:sp>
        <p:nvSpPr>
          <p:cNvPr id="39" name="Text 37"/>
          <p:cNvSpPr/>
          <p:nvPr/>
        </p:nvSpPr>
        <p:spPr>
          <a:xfrm>
            <a:off x="4724638" y="5854541"/>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MVC</a:t>
            </a:r>
            <a:endParaRPr lang="en-US" sz="1650" dirty="0"/>
          </a:p>
        </p:txBody>
      </p:sp>
      <p:sp>
        <p:nvSpPr>
          <p:cNvPr id="40" name="Text 38"/>
          <p:cNvSpPr/>
          <p:nvPr/>
        </p:nvSpPr>
        <p:spPr>
          <a:xfrm>
            <a:off x="6598563" y="5854541"/>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Full-stack</a:t>
            </a:r>
            <a:endParaRPr lang="en-US" sz="1650" dirty="0"/>
          </a:p>
        </p:txBody>
      </p:sp>
      <p:sp>
        <p:nvSpPr>
          <p:cNvPr id="41" name="Text 39"/>
          <p:cNvSpPr/>
          <p:nvPr/>
        </p:nvSpPr>
        <p:spPr>
          <a:xfrm>
            <a:off x="8472488" y="5854541"/>
            <a:ext cx="143744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Entity Framework</a:t>
            </a:r>
            <a:endParaRPr lang="en-US" sz="1650" dirty="0"/>
          </a:p>
        </p:txBody>
      </p:sp>
      <p:sp>
        <p:nvSpPr>
          <p:cNvPr id="42" name="Text 40"/>
          <p:cNvSpPr/>
          <p:nvPr/>
        </p:nvSpPr>
        <p:spPr>
          <a:xfrm>
            <a:off x="10346412" y="5854541"/>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a:t>
            </a:r>
            <a:endParaRPr lang="en-US" sz="1650" dirty="0"/>
          </a:p>
        </p:txBody>
      </p:sp>
      <p:sp>
        <p:nvSpPr>
          <p:cNvPr id="43" name="Text 41"/>
          <p:cNvSpPr/>
          <p:nvPr/>
        </p:nvSpPr>
        <p:spPr>
          <a:xfrm>
            <a:off x="12220337" y="5854541"/>
            <a:ext cx="144125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Razor</a:t>
            </a:r>
            <a:endParaRPr lang="en-US" sz="1650" dirty="0"/>
          </a:p>
        </p:txBody>
      </p:sp>
      <p:sp>
        <p:nvSpPr>
          <p:cNvPr id="44" name="Shape 42"/>
          <p:cNvSpPr/>
          <p:nvPr/>
        </p:nvSpPr>
        <p:spPr>
          <a:xfrm>
            <a:off x="758309" y="6677382"/>
            <a:ext cx="13117711" cy="959168"/>
          </a:xfrm>
          <a:prstGeom prst="rect">
            <a:avLst/>
          </a:prstGeom>
          <a:solidFill>
            <a:srgbClr val="000000">
              <a:alpha val="4000"/>
            </a:srgbClr>
          </a:solidFill>
          <a:ln/>
        </p:spPr>
        <p:txBody>
          <a:bodyPr/>
          <a:lstStyle/>
          <a:p>
            <a:endParaRPr lang="pt-BR"/>
          </a:p>
        </p:txBody>
      </p:sp>
      <p:sp>
        <p:nvSpPr>
          <p:cNvPr id="45" name="Text 43"/>
          <p:cNvSpPr/>
          <p:nvPr/>
        </p:nvSpPr>
        <p:spPr>
          <a:xfrm>
            <a:off x="972979" y="6813709"/>
            <a:ext cx="1441252" cy="343257"/>
          </a:xfrm>
          <a:prstGeom prst="rect">
            <a:avLst/>
          </a:prstGeom>
          <a:noFill/>
          <a:ln/>
        </p:spPr>
        <p:txBody>
          <a:bodyPr wrap="none" lIns="0" tIns="0" rIns="0" bIns="0" rtlCol="0" anchor="t"/>
          <a:lstStyle/>
          <a:p>
            <a:pPr marL="0" indent="0" algn="l">
              <a:lnSpc>
                <a:spcPts val="2700"/>
              </a:lnSpc>
              <a:buNone/>
            </a:pPr>
            <a:r>
              <a:rPr lang="en-US" sz="1650" b="1" dirty="0">
                <a:solidFill>
                  <a:srgbClr val="272525"/>
                </a:solidFill>
                <a:latin typeface="Inter" pitchFamily="34" charset="0"/>
                <a:ea typeface="Inter" pitchFamily="34" charset="-122"/>
                <a:cs typeface="Inter" pitchFamily="34" charset="-120"/>
              </a:rPr>
              <a:t>Next.js</a:t>
            </a:r>
            <a:endParaRPr lang="en-US" sz="1650" dirty="0"/>
          </a:p>
        </p:txBody>
      </p:sp>
      <p:sp>
        <p:nvSpPr>
          <p:cNvPr id="46" name="Text 44"/>
          <p:cNvSpPr/>
          <p:nvPr/>
        </p:nvSpPr>
        <p:spPr>
          <a:xfrm>
            <a:off x="2850713" y="681370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JavaScript</a:t>
            </a:r>
            <a:endParaRPr lang="en-US" sz="1650" dirty="0"/>
          </a:p>
        </p:txBody>
      </p:sp>
      <p:sp>
        <p:nvSpPr>
          <p:cNvPr id="47" name="Text 45"/>
          <p:cNvSpPr/>
          <p:nvPr/>
        </p:nvSpPr>
        <p:spPr>
          <a:xfrm>
            <a:off x="4724638" y="681370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SSR/CSR</a:t>
            </a:r>
            <a:endParaRPr lang="en-US" sz="1650" dirty="0"/>
          </a:p>
        </p:txBody>
      </p:sp>
      <p:sp>
        <p:nvSpPr>
          <p:cNvPr id="48" name="Text 46"/>
          <p:cNvSpPr/>
          <p:nvPr/>
        </p:nvSpPr>
        <p:spPr>
          <a:xfrm>
            <a:off x="6598563" y="681370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Frontend-first</a:t>
            </a:r>
            <a:endParaRPr lang="en-US" sz="1650" dirty="0"/>
          </a:p>
        </p:txBody>
      </p:sp>
      <p:sp>
        <p:nvSpPr>
          <p:cNvPr id="49" name="Text 47"/>
          <p:cNvSpPr/>
          <p:nvPr/>
        </p:nvSpPr>
        <p:spPr>
          <a:xfrm>
            <a:off x="8472488" y="6813709"/>
            <a:ext cx="143744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Não aplicável</a:t>
            </a:r>
            <a:endParaRPr lang="en-US" sz="1650" dirty="0"/>
          </a:p>
        </p:txBody>
      </p:sp>
      <p:sp>
        <p:nvSpPr>
          <p:cNvPr id="50" name="Text 48"/>
          <p:cNvSpPr/>
          <p:nvPr/>
        </p:nvSpPr>
        <p:spPr>
          <a:xfrm>
            <a:off x="10346412" y="6813709"/>
            <a:ext cx="1437442" cy="686514"/>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Sim (via API Routes)</a:t>
            </a:r>
            <a:endParaRPr lang="en-US" sz="1650" dirty="0"/>
          </a:p>
        </p:txBody>
      </p:sp>
      <p:sp>
        <p:nvSpPr>
          <p:cNvPr id="51" name="Text 49"/>
          <p:cNvSpPr/>
          <p:nvPr/>
        </p:nvSpPr>
        <p:spPr>
          <a:xfrm>
            <a:off x="12220337" y="6813709"/>
            <a:ext cx="1441252" cy="343257"/>
          </a:xfrm>
          <a:prstGeom prst="rect">
            <a:avLst/>
          </a:prstGeom>
          <a:noFill/>
          <a:ln/>
        </p:spPr>
        <p:txBody>
          <a:bodyPr wrap="non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JSX (React)</a:t>
            </a:r>
            <a:endParaRPr lang="en-US" sz="1650" dirty="0"/>
          </a:p>
        </p:txBody>
      </p:sp>
      <p:sp>
        <p:nvSpPr>
          <p:cNvPr id="52" name="Retângulo 51">
            <a:extLst>
              <a:ext uri="{FF2B5EF4-FFF2-40B4-BE49-F238E27FC236}">
                <a16:creationId xmlns:a16="http://schemas.microsoft.com/office/drawing/2014/main" id="{3FED5143-1625-F245-5DBF-2ED44C01980E}"/>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53058" y="513159"/>
            <a:ext cx="2799278" cy="349806"/>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Outros detalhes</a:t>
            </a:r>
            <a:endParaRPr lang="en-US" sz="2200" dirty="0"/>
          </a:p>
        </p:txBody>
      </p:sp>
      <p:sp>
        <p:nvSpPr>
          <p:cNvPr id="3" name="Text 1"/>
          <p:cNvSpPr/>
          <p:nvPr/>
        </p:nvSpPr>
        <p:spPr>
          <a:xfrm>
            <a:off x="653058" y="1236107"/>
            <a:ext cx="13324284" cy="298490"/>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Laravel (PHP)</a:t>
            </a:r>
            <a:endParaRPr lang="en-US" sz="1450" dirty="0"/>
          </a:p>
        </p:txBody>
      </p:sp>
      <p:sp>
        <p:nvSpPr>
          <p:cNvPr id="4" name="Text 2"/>
          <p:cNvSpPr/>
          <p:nvPr/>
        </p:nvSpPr>
        <p:spPr>
          <a:xfrm>
            <a:off x="653058" y="1599843"/>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Arquitetura</a:t>
            </a:r>
            <a:r>
              <a:rPr lang="en-US" sz="1450" dirty="0">
                <a:solidFill>
                  <a:srgbClr val="272525"/>
                </a:solidFill>
                <a:latin typeface="Inter" pitchFamily="34" charset="0"/>
                <a:ea typeface="Inter" pitchFamily="34" charset="-122"/>
                <a:cs typeface="Inter" pitchFamily="34" charset="-120"/>
              </a:rPr>
              <a:t>: MVC (Model-View-Controller).</a:t>
            </a:r>
            <a:endParaRPr lang="en-US" sz="1450" dirty="0"/>
          </a:p>
        </p:txBody>
      </p:sp>
      <p:sp>
        <p:nvSpPr>
          <p:cNvPr id="5" name="Text 3"/>
          <p:cNvSpPr/>
          <p:nvPr/>
        </p:nvSpPr>
        <p:spPr>
          <a:xfrm>
            <a:off x="653058" y="1963579"/>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ORM</a:t>
            </a:r>
            <a:r>
              <a:rPr lang="en-US" sz="1450" dirty="0">
                <a:solidFill>
                  <a:srgbClr val="272525"/>
                </a:solidFill>
                <a:latin typeface="Inter" pitchFamily="34" charset="0"/>
                <a:ea typeface="Inter" pitchFamily="34" charset="-122"/>
                <a:cs typeface="Inter" pitchFamily="34" charset="-120"/>
              </a:rPr>
              <a:t>: Eloquent, facilita interações com o banco de dados.</a:t>
            </a:r>
            <a:endParaRPr lang="en-US" sz="1450" dirty="0"/>
          </a:p>
        </p:txBody>
      </p:sp>
      <p:sp>
        <p:nvSpPr>
          <p:cNvPr id="6" name="Text 4"/>
          <p:cNvSpPr/>
          <p:nvPr/>
        </p:nvSpPr>
        <p:spPr>
          <a:xfrm>
            <a:off x="653058" y="2327315"/>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Recursos</a:t>
            </a:r>
            <a:r>
              <a:rPr lang="en-US" sz="1450" dirty="0">
                <a:solidFill>
                  <a:srgbClr val="272525"/>
                </a:solidFill>
                <a:latin typeface="Inter" pitchFamily="34" charset="0"/>
                <a:ea typeface="Inter" pitchFamily="34" charset="-122"/>
                <a:cs typeface="Inter" pitchFamily="34" charset="-120"/>
              </a:rPr>
              <a:t>: Sistema de rotas, middleware, autenticação, filas, eventos e tarefas agendadas.</a:t>
            </a:r>
            <a:endParaRPr lang="en-US" sz="1450" dirty="0"/>
          </a:p>
        </p:txBody>
      </p:sp>
      <p:sp>
        <p:nvSpPr>
          <p:cNvPr id="7" name="Text 5"/>
          <p:cNvSpPr/>
          <p:nvPr/>
        </p:nvSpPr>
        <p:spPr>
          <a:xfrm>
            <a:off x="653058" y="2691051"/>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Vantagens</a:t>
            </a:r>
            <a:r>
              <a:rPr lang="en-US" sz="1450" dirty="0">
                <a:solidFill>
                  <a:srgbClr val="272525"/>
                </a:solidFill>
                <a:latin typeface="Inter" pitchFamily="34" charset="0"/>
                <a:ea typeface="Inter" pitchFamily="34" charset="-122"/>
                <a:cs typeface="Inter" pitchFamily="34" charset="-120"/>
              </a:rPr>
              <a:t>: Comunidade ativa, vasta documentação e rica em pacotes.</a:t>
            </a:r>
            <a:endParaRPr lang="en-US" sz="1450" dirty="0"/>
          </a:p>
        </p:txBody>
      </p:sp>
      <p:sp>
        <p:nvSpPr>
          <p:cNvPr id="8" name="Text 6"/>
          <p:cNvSpPr/>
          <p:nvPr/>
        </p:nvSpPr>
        <p:spPr>
          <a:xfrm>
            <a:off x="653058" y="3054787"/>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Desvantagens</a:t>
            </a:r>
            <a:r>
              <a:rPr lang="en-US" sz="1450" dirty="0">
                <a:solidFill>
                  <a:srgbClr val="272525"/>
                </a:solidFill>
                <a:latin typeface="Inter" pitchFamily="34" charset="0"/>
                <a:ea typeface="Inter" pitchFamily="34" charset="-122"/>
                <a:cs typeface="Inter" pitchFamily="34" charset="-120"/>
              </a:rPr>
              <a:t>: Pode ser pesado para aplicações simples.</a:t>
            </a:r>
            <a:endParaRPr lang="en-US" sz="1450" dirty="0"/>
          </a:p>
        </p:txBody>
      </p:sp>
      <p:sp>
        <p:nvSpPr>
          <p:cNvPr id="9" name="Text 7"/>
          <p:cNvSpPr/>
          <p:nvPr/>
        </p:nvSpPr>
        <p:spPr>
          <a:xfrm>
            <a:off x="653058" y="3418523"/>
            <a:ext cx="13324284" cy="298490"/>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.NET Core (C#)</a:t>
            </a:r>
            <a:endParaRPr lang="en-US" sz="1450" dirty="0"/>
          </a:p>
        </p:txBody>
      </p:sp>
      <p:sp>
        <p:nvSpPr>
          <p:cNvPr id="10" name="Text 8"/>
          <p:cNvSpPr/>
          <p:nvPr/>
        </p:nvSpPr>
        <p:spPr>
          <a:xfrm>
            <a:off x="653058" y="3782258"/>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Arquitetura</a:t>
            </a:r>
            <a:r>
              <a:rPr lang="en-US" sz="1450" dirty="0">
                <a:solidFill>
                  <a:srgbClr val="272525"/>
                </a:solidFill>
                <a:latin typeface="Inter" pitchFamily="34" charset="0"/>
                <a:ea typeface="Inter" pitchFamily="34" charset="-122"/>
                <a:cs typeface="Inter" pitchFamily="34" charset="-120"/>
              </a:rPr>
              <a:t>: MVC, com forte suporte a APIs REST.</a:t>
            </a:r>
            <a:endParaRPr lang="en-US" sz="1450" dirty="0"/>
          </a:p>
        </p:txBody>
      </p:sp>
      <p:sp>
        <p:nvSpPr>
          <p:cNvPr id="11" name="Text 9"/>
          <p:cNvSpPr/>
          <p:nvPr/>
        </p:nvSpPr>
        <p:spPr>
          <a:xfrm>
            <a:off x="653058" y="4145994"/>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ORM</a:t>
            </a:r>
            <a:r>
              <a:rPr lang="en-US" sz="1450" dirty="0">
                <a:solidFill>
                  <a:srgbClr val="272525"/>
                </a:solidFill>
                <a:latin typeface="Inter" pitchFamily="34" charset="0"/>
                <a:ea typeface="Inter" pitchFamily="34" charset="-122"/>
                <a:cs typeface="Inter" pitchFamily="34" charset="-120"/>
              </a:rPr>
              <a:t>: Entity Framework, facilita o mapeamento objeto-relacional.</a:t>
            </a:r>
            <a:endParaRPr lang="en-US" sz="1450" dirty="0"/>
          </a:p>
        </p:txBody>
      </p:sp>
      <p:sp>
        <p:nvSpPr>
          <p:cNvPr id="12" name="Text 10"/>
          <p:cNvSpPr/>
          <p:nvPr/>
        </p:nvSpPr>
        <p:spPr>
          <a:xfrm>
            <a:off x="653058" y="4509730"/>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Recursos</a:t>
            </a:r>
            <a:r>
              <a:rPr lang="en-US" sz="1450" dirty="0">
                <a:solidFill>
                  <a:srgbClr val="272525"/>
                </a:solidFill>
                <a:latin typeface="Inter" pitchFamily="34" charset="0"/>
                <a:ea typeface="Inter" pitchFamily="34" charset="-122"/>
                <a:cs typeface="Inter" pitchFamily="34" charset="-120"/>
              </a:rPr>
              <a:t>: Injeção de dependência, middleware, autenticação integrada.</a:t>
            </a:r>
            <a:endParaRPr lang="en-US" sz="1450" dirty="0"/>
          </a:p>
        </p:txBody>
      </p:sp>
      <p:sp>
        <p:nvSpPr>
          <p:cNvPr id="13" name="Text 11"/>
          <p:cNvSpPr/>
          <p:nvPr/>
        </p:nvSpPr>
        <p:spPr>
          <a:xfrm>
            <a:off x="653058" y="4873466"/>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Vantagens</a:t>
            </a:r>
            <a:r>
              <a:rPr lang="en-US" sz="1450" dirty="0">
                <a:solidFill>
                  <a:srgbClr val="272525"/>
                </a:solidFill>
                <a:latin typeface="Inter" pitchFamily="34" charset="0"/>
                <a:ea typeface="Inter" pitchFamily="34" charset="-122"/>
                <a:cs typeface="Inter" pitchFamily="34" charset="-120"/>
              </a:rPr>
              <a:t>: Performance robusta, ideal para aplicações corporativas.</a:t>
            </a:r>
            <a:endParaRPr lang="en-US" sz="1450" dirty="0"/>
          </a:p>
        </p:txBody>
      </p:sp>
      <p:sp>
        <p:nvSpPr>
          <p:cNvPr id="14" name="Text 12"/>
          <p:cNvSpPr/>
          <p:nvPr/>
        </p:nvSpPr>
        <p:spPr>
          <a:xfrm>
            <a:off x="653058" y="5237202"/>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Desvantagens</a:t>
            </a:r>
            <a:r>
              <a:rPr lang="en-US" sz="1450" dirty="0">
                <a:solidFill>
                  <a:srgbClr val="272525"/>
                </a:solidFill>
                <a:latin typeface="Inter" pitchFamily="34" charset="0"/>
                <a:ea typeface="Inter" pitchFamily="34" charset="-122"/>
                <a:cs typeface="Inter" pitchFamily="34" charset="-120"/>
              </a:rPr>
              <a:t>: Curva de aprendizado para quem não está familiarizado com o ecossistema Microsoft.</a:t>
            </a:r>
            <a:endParaRPr lang="en-US" sz="1450" dirty="0"/>
          </a:p>
        </p:txBody>
      </p:sp>
      <p:sp>
        <p:nvSpPr>
          <p:cNvPr id="15" name="Text 13"/>
          <p:cNvSpPr/>
          <p:nvPr/>
        </p:nvSpPr>
        <p:spPr>
          <a:xfrm>
            <a:off x="653058" y="5600938"/>
            <a:ext cx="13324284" cy="298490"/>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Next.js (JavaScript/React)</a:t>
            </a:r>
            <a:endParaRPr lang="en-US" sz="1450" dirty="0"/>
          </a:p>
        </p:txBody>
      </p:sp>
      <p:sp>
        <p:nvSpPr>
          <p:cNvPr id="16" name="Text 14"/>
          <p:cNvSpPr/>
          <p:nvPr/>
        </p:nvSpPr>
        <p:spPr>
          <a:xfrm>
            <a:off x="653058" y="5964674"/>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Arquitetura</a:t>
            </a:r>
            <a:r>
              <a:rPr lang="en-US" sz="1450" dirty="0">
                <a:solidFill>
                  <a:srgbClr val="272525"/>
                </a:solidFill>
                <a:latin typeface="Inter" pitchFamily="34" charset="0"/>
                <a:ea typeface="Inter" pitchFamily="34" charset="-122"/>
                <a:cs typeface="Inter" pitchFamily="34" charset="-120"/>
              </a:rPr>
              <a:t>: Suporte a SSR (Server-Side Rendering) e CSR (Client-Side Rendering).</a:t>
            </a:r>
            <a:endParaRPr lang="en-US" sz="1450" dirty="0"/>
          </a:p>
        </p:txBody>
      </p:sp>
      <p:sp>
        <p:nvSpPr>
          <p:cNvPr id="17" name="Text 15"/>
          <p:cNvSpPr/>
          <p:nvPr/>
        </p:nvSpPr>
        <p:spPr>
          <a:xfrm>
            <a:off x="653058" y="6328410"/>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ORM</a:t>
            </a:r>
            <a:r>
              <a:rPr lang="en-US" sz="1450" dirty="0">
                <a:solidFill>
                  <a:srgbClr val="272525"/>
                </a:solidFill>
                <a:latin typeface="Inter" pitchFamily="34" charset="0"/>
                <a:ea typeface="Inter" pitchFamily="34" charset="-122"/>
                <a:cs typeface="Inter" pitchFamily="34" charset="-120"/>
              </a:rPr>
              <a:t>: Não aplicável; geralmente usado com APIs externas.</a:t>
            </a:r>
            <a:endParaRPr lang="en-US" sz="1450" dirty="0"/>
          </a:p>
        </p:txBody>
      </p:sp>
      <p:sp>
        <p:nvSpPr>
          <p:cNvPr id="18" name="Text 16"/>
          <p:cNvSpPr/>
          <p:nvPr/>
        </p:nvSpPr>
        <p:spPr>
          <a:xfrm>
            <a:off x="653058" y="6692146"/>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Recursos</a:t>
            </a:r>
            <a:r>
              <a:rPr lang="en-US" sz="1450" dirty="0">
                <a:solidFill>
                  <a:srgbClr val="272525"/>
                </a:solidFill>
                <a:latin typeface="Inter" pitchFamily="34" charset="0"/>
                <a:ea typeface="Inter" pitchFamily="34" charset="-122"/>
                <a:cs typeface="Inter" pitchFamily="34" charset="-120"/>
              </a:rPr>
              <a:t>: Rotas baseadas em arquivos, API Routes, suporte a TypeScript.</a:t>
            </a:r>
            <a:endParaRPr lang="en-US" sz="1450" dirty="0"/>
          </a:p>
        </p:txBody>
      </p:sp>
      <p:sp>
        <p:nvSpPr>
          <p:cNvPr id="19" name="Text 17"/>
          <p:cNvSpPr/>
          <p:nvPr/>
        </p:nvSpPr>
        <p:spPr>
          <a:xfrm>
            <a:off x="653058" y="7055882"/>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Vantagens</a:t>
            </a:r>
            <a:r>
              <a:rPr lang="en-US" sz="1450" dirty="0">
                <a:solidFill>
                  <a:srgbClr val="272525"/>
                </a:solidFill>
                <a:latin typeface="Inter" pitchFamily="34" charset="0"/>
                <a:ea typeface="Inter" pitchFamily="34" charset="-122"/>
                <a:cs typeface="Inter" pitchFamily="34" charset="-120"/>
              </a:rPr>
              <a:t>: Excelente para aplicações React com necessidade de SEO.</a:t>
            </a:r>
            <a:endParaRPr lang="en-US" sz="1450" dirty="0"/>
          </a:p>
        </p:txBody>
      </p:sp>
      <p:sp>
        <p:nvSpPr>
          <p:cNvPr id="20" name="Text 18"/>
          <p:cNvSpPr/>
          <p:nvPr/>
        </p:nvSpPr>
        <p:spPr>
          <a:xfrm>
            <a:off x="653058" y="7419618"/>
            <a:ext cx="13324284" cy="298490"/>
          </a:xfrm>
          <a:prstGeom prst="rect">
            <a:avLst/>
          </a:prstGeom>
          <a:noFill/>
          <a:ln/>
        </p:spPr>
        <p:txBody>
          <a:bodyPr wrap="none" lIns="0" tIns="0" rIns="0" bIns="0" rtlCol="0" anchor="t"/>
          <a:lstStyle/>
          <a:p>
            <a:pPr marL="685800" lvl="1" indent="-342900" algn="l">
              <a:lnSpc>
                <a:spcPts val="2350"/>
              </a:lnSpc>
              <a:buSzPct val="100000"/>
              <a:buChar char="•"/>
            </a:pPr>
            <a:r>
              <a:rPr lang="en-US" sz="1450" b="1" dirty="0">
                <a:solidFill>
                  <a:srgbClr val="272525"/>
                </a:solidFill>
                <a:latin typeface="Inter" pitchFamily="34" charset="0"/>
                <a:ea typeface="Inter" pitchFamily="34" charset="-122"/>
                <a:cs typeface="Inter" pitchFamily="34" charset="-120"/>
              </a:rPr>
              <a:t>Desvantagens</a:t>
            </a:r>
            <a:r>
              <a:rPr lang="en-US" sz="1450" dirty="0">
                <a:solidFill>
                  <a:srgbClr val="272525"/>
                </a:solidFill>
                <a:latin typeface="Inter" pitchFamily="34" charset="0"/>
                <a:ea typeface="Inter" pitchFamily="34" charset="-122"/>
                <a:cs typeface="Inter" pitchFamily="34" charset="-120"/>
              </a:rPr>
              <a:t>: Focado no frontend; para funcionalidades backend, depende de APIs externas ou serverless functions.</a:t>
            </a:r>
            <a:endParaRPr lang="en-US" sz="1450" dirty="0"/>
          </a:p>
        </p:txBody>
      </p:sp>
      <p:sp>
        <p:nvSpPr>
          <p:cNvPr id="21" name="Retângulo 20">
            <a:extLst>
              <a:ext uri="{FF2B5EF4-FFF2-40B4-BE49-F238E27FC236}">
                <a16:creationId xmlns:a16="http://schemas.microsoft.com/office/drawing/2014/main" id="{F985314B-8389-A022-C650-87AD86B1EC80}"/>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14494" y="863322"/>
            <a:ext cx="3062168" cy="382786"/>
          </a:xfrm>
          <a:prstGeom prst="rect">
            <a:avLst/>
          </a:prstGeom>
          <a:noFill/>
          <a:ln/>
        </p:spPr>
        <p:txBody>
          <a:bodyPr wrap="none" lIns="0" tIns="0" rIns="0" bIns="0" rtlCol="0" anchor="t"/>
          <a:lstStyle/>
          <a:p>
            <a:pPr marL="0" indent="0" algn="l">
              <a:lnSpc>
                <a:spcPts val="3000"/>
              </a:lnSpc>
              <a:buNone/>
            </a:pPr>
            <a:r>
              <a:rPr lang="en-US" sz="2400" b="1" dirty="0">
                <a:solidFill>
                  <a:srgbClr val="000000"/>
                </a:solidFill>
                <a:latin typeface="Inter Bold" pitchFamily="34" charset="0"/>
                <a:ea typeface="Inter Bold" pitchFamily="34" charset="-122"/>
                <a:cs typeface="Inter Bold" pitchFamily="34" charset="-120"/>
              </a:rPr>
              <a:t>Comparativo visual</a:t>
            </a:r>
            <a:endParaRPr lang="en-US" sz="2400" dirty="0"/>
          </a:p>
        </p:txBody>
      </p:sp>
      <p:sp>
        <p:nvSpPr>
          <p:cNvPr id="3" name="Shape 1"/>
          <p:cNvSpPr/>
          <p:nvPr/>
        </p:nvSpPr>
        <p:spPr>
          <a:xfrm>
            <a:off x="714494" y="1654373"/>
            <a:ext cx="13201412" cy="5711904"/>
          </a:xfrm>
          <a:prstGeom prst="roundRect">
            <a:avLst>
              <a:gd name="adj" fmla="val 1501"/>
            </a:avLst>
          </a:prstGeom>
          <a:noFill/>
          <a:ln w="7620">
            <a:solidFill>
              <a:srgbClr val="000000">
                <a:alpha val="8000"/>
              </a:srgbClr>
            </a:solidFill>
            <a:prstDash val="solid"/>
          </a:ln>
        </p:spPr>
        <p:txBody>
          <a:bodyPr/>
          <a:lstStyle/>
          <a:p>
            <a:endParaRPr lang="pt-BR"/>
          </a:p>
        </p:txBody>
      </p:sp>
      <p:sp>
        <p:nvSpPr>
          <p:cNvPr id="4" name="Shape 2"/>
          <p:cNvSpPr/>
          <p:nvPr/>
        </p:nvSpPr>
        <p:spPr>
          <a:xfrm>
            <a:off x="722114" y="1661993"/>
            <a:ext cx="13188791" cy="578882"/>
          </a:xfrm>
          <a:prstGeom prst="rect">
            <a:avLst/>
          </a:prstGeom>
          <a:solidFill>
            <a:srgbClr val="FFFFFF">
              <a:alpha val="4000"/>
            </a:srgbClr>
          </a:solidFill>
          <a:ln/>
        </p:spPr>
        <p:txBody>
          <a:bodyPr/>
          <a:lstStyle/>
          <a:p>
            <a:endParaRPr lang="pt-BR"/>
          </a:p>
        </p:txBody>
      </p:sp>
      <p:sp>
        <p:nvSpPr>
          <p:cNvPr id="5" name="Text 3"/>
          <p:cNvSpPr/>
          <p:nvPr/>
        </p:nvSpPr>
        <p:spPr>
          <a:xfrm>
            <a:off x="926187" y="1792010"/>
            <a:ext cx="178617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Característica</a:t>
            </a:r>
            <a:endParaRPr lang="en-US" sz="2000" dirty="0"/>
          </a:p>
        </p:txBody>
      </p:sp>
      <p:sp>
        <p:nvSpPr>
          <p:cNvPr id="6" name="Text 4"/>
          <p:cNvSpPr/>
          <p:nvPr/>
        </p:nvSpPr>
        <p:spPr>
          <a:xfrm>
            <a:off x="3128129" y="1792010"/>
            <a:ext cx="178236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Laravel</a:t>
            </a:r>
            <a:endParaRPr lang="en-US" sz="2000" dirty="0"/>
          </a:p>
        </p:txBody>
      </p:sp>
      <p:sp>
        <p:nvSpPr>
          <p:cNvPr id="7" name="Text 5"/>
          <p:cNvSpPr/>
          <p:nvPr/>
        </p:nvSpPr>
        <p:spPr>
          <a:xfrm>
            <a:off x="5326261" y="1792010"/>
            <a:ext cx="178236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Django</a:t>
            </a:r>
            <a:endParaRPr lang="en-US" sz="2000" dirty="0"/>
          </a:p>
        </p:txBody>
      </p:sp>
      <p:sp>
        <p:nvSpPr>
          <p:cNvPr id="8" name="Text 6"/>
          <p:cNvSpPr/>
          <p:nvPr/>
        </p:nvSpPr>
        <p:spPr>
          <a:xfrm>
            <a:off x="7524393" y="1792010"/>
            <a:ext cx="178236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FastAPI</a:t>
            </a:r>
            <a:endParaRPr lang="en-US" sz="2000" dirty="0"/>
          </a:p>
        </p:txBody>
      </p:sp>
      <p:sp>
        <p:nvSpPr>
          <p:cNvPr id="9" name="Text 7"/>
          <p:cNvSpPr/>
          <p:nvPr/>
        </p:nvSpPr>
        <p:spPr>
          <a:xfrm>
            <a:off x="9722525" y="1792010"/>
            <a:ext cx="178236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.NET Core</a:t>
            </a:r>
            <a:endParaRPr lang="en-US" sz="2000" dirty="0"/>
          </a:p>
        </p:txBody>
      </p:sp>
      <p:sp>
        <p:nvSpPr>
          <p:cNvPr id="10" name="Text 8"/>
          <p:cNvSpPr/>
          <p:nvPr/>
        </p:nvSpPr>
        <p:spPr>
          <a:xfrm>
            <a:off x="11920657" y="1792010"/>
            <a:ext cx="1786176" cy="318849"/>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Next.js</a:t>
            </a:r>
            <a:endParaRPr lang="en-US" sz="2000" dirty="0"/>
          </a:p>
        </p:txBody>
      </p:sp>
      <p:sp>
        <p:nvSpPr>
          <p:cNvPr id="11" name="Shape 9"/>
          <p:cNvSpPr/>
          <p:nvPr/>
        </p:nvSpPr>
        <p:spPr>
          <a:xfrm>
            <a:off x="722114" y="2240875"/>
            <a:ext cx="13188791" cy="594360"/>
          </a:xfrm>
          <a:prstGeom prst="rect">
            <a:avLst/>
          </a:prstGeom>
          <a:solidFill>
            <a:srgbClr val="000000">
              <a:alpha val="4000"/>
            </a:srgbClr>
          </a:solidFill>
          <a:ln/>
        </p:spPr>
        <p:txBody>
          <a:bodyPr/>
          <a:lstStyle/>
          <a:p>
            <a:endParaRPr lang="pt-BR"/>
          </a:p>
        </p:txBody>
      </p:sp>
      <p:sp>
        <p:nvSpPr>
          <p:cNvPr id="12" name="Text 10"/>
          <p:cNvSpPr/>
          <p:nvPr/>
        </p:nvSpPr>
        <p:spPr>
          <a:xfrm>
            <a:off x="926187" y="2370892"/>
            <a:ext cx="1786176"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Full-stack</a:t>
            </a:r>
            <a:endParaRPr lang="en-US" sz="1600" dirty="0"/>
          </a:p>
        </p:txBody>
      </p:sp>
      <p:sp>
        <p:nvSpPr>
          <p:cNvPr id="13" name="Text 11"/>
          <p:cNvSpPr/>
          <p:nvPr/>
        </p:nvSpPr>
        <p:spPr>
          <a:xfrm>
            <a:off x="3128129" y="237089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14" name="Text 12"/>
          <p:cNvSpPr/>
          <p:nvPr/>
        </p:nvSpPr>
        <p:spPr>
          <a:xfrm>
            <a:off x="5326261" y="237089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15" name="Text 13"/>
          <p:cNvSpPr/>
          <p:nvPr/>
        </p:nvSpPr>
        <p:spPr>
          <a:xfrm>
            <a:off x="7524393" y="237089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16" name="Text 14"/>
          <p:cNvSpPr/>
          <p:nvPr/>
        </p:nvSpPr>
        <p:spPr>
          <a:xfrm>
            <a:off x="9722525" y="237089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17" name="Text 15"/>
          <p:cNvSpPr/>
          <p:nvPr/>
        </p:nvSpPr>
        <p:spPr>
          <a:xfrm>
            <a:off x="11920657" y="2370892"/>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18" name="Shape 16"/>
          <p:cNvSpPr/>
          <p:nvPr/>
        </p:nvSpPr>
        <p:spPr>
          <a:xfrm>
            <a:off x="722114" y="2835235"/>
            <a:ext cx="13188791" cy="594360"/>
          </a:xfrm>
          <a:prstGeom prst="rect">
            <a:avLst/>
          </a:prstGeom>
          <a:solidFill>
            <a:srgbClr val="FFFFFF">
              <a:alpha val="4000"/>
            </a:srgbClr>
          </a:solidFill>
          <a:ln/>
        </p:spPr>
        <p:txBody>
          <a:bodyPr/>
          <a:lstStyle/>
          <a:p>
            <a:endParaRPr lang="pt-BR"/>
          </a:p>
        </p:txBody>
      </p:sp>
      <p:sp>
        <p:nvSpPr>
          <p:cNvPr id="19" name="Text 17"/>
          <p:cNvSpPr/>
          <p:nvPr/>
        </p:nvSpPr>
        <p:spPr>
          <a:xfrm>
            <a:off x="926187" y="2965252"/>
            <a:ext cx="1786176"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API-first</a:t>
            </a:r>
            <a:endParaRPr lang="en-US" sz="1600" dirty="0"/>
          </a:p>
        </p:txBody>
      </p:sp>
      <p:sp>
        <p:nvSpPr>
          <p:cNvPr id="20" name="Text 18"/>
          <p:cNvSpPr/>
          <p:nvPr/>
        </p:nvSpPr>
        <p:spPr>
          <a:xfrm>
            <a:off x="3128129" y="296525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1" name="Text 19"/>
          <p:cNvSpPr/>
          <p:nvPr/>
        </p:nvSpPr>
        <p:spPr>
          <a:xfrm>
            <a:off x="5326261" y="296525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2" name="Text 20"/>
          <p:cNvSpPr/>
          <p:nvPr/>
        </p:nvSpPr>
        <p:spPr>
          <a:xfrm>
            <a:off x="7524393" y="296525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3" name="Text 21"/>
          <p:cNvSpPr/>
          <p:nvPr/>
        </p:nvSpPr>
        <p:spPr>
          <a:xfrm>
            <a:off x="9722525" y="296525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4" name="Text 22"/>
          <p:cNvSpPr/>
          <p:nvPr/>
        </p:nvSpPr>
        <p:spPr>
          <a:xfrm>
            <a:off x="11920657" y="2965252"/>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5" name="Shape 23"/>
          <p:cNvSpPr/>
          <p:nvPr/>
        </p:nvSpPr>
        <p:spPr>
          <a:xfrm>
            <a:off x="722114" y="3429595"/>
            <a:ext cx="13188791" cy="913448"/>
          </a:xfrm>
          <a:prstGeom prst="rect">
            <a:avLst/>
          </a:prstGeom>
          <a:solidFill>
            <a:srgbClr val="000000">
              <a:alpha val="4000"/>
            </a:srgbClr>
          </a:solidFill>
          <a:ln/>
        </p:spPr>
        <p:txBody>
          <a:bodyPr/>
          <a:lstStyle/>
          <a:p>
            <a:endParaRPr lang="pt-BR"/>
          </a:p>
        </p:txBody>
      </p:sp>
      <p:sp>
        <p:nvSpPr>
          <p:cNvPr id="26" name="Text 24"/>
          <p:cNvSpPr/>
          <p:nvPr/>
        </p:nvSpPr>
        <p:spPr>
          <a:xfrm>
            <a:off x="926187" y="3559612"/>
            <a:ext cx="1786176"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Suporte a Templates</a:t>
            </a:r>
            <a:endParaRPr lang="en-US" sz="1600" dirty="0"/>
          </a:p>
        </p:txBody>
      </p:sp>
      <p:sp>
        <p:nvSpPr>
          <p:cNvPr id="27" name="Text 25"/>
          <p:cNvSpPr/>
          <p:nvPr/>
        </p:nvSpPr>
        <p:spPr>
          <a:xfrm>
            <a:off x="3128129" y="355961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8" name="Text 26"/>
          <p:cNvSpPr/>
          <p:nvPr/>
        </p:nvSpPr>
        <p:spPr>
          <a:xfrm>
            <a:off x="5326261" y="355961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29" name="Text 27"/>
          <p:cNvSpPr/>
          <p:nvPr/>
        </p:nvSpPr>
        <p:spPr>
          <a:xfrm>
            <a:off x="7524393" y="355961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0" name="Text 28"/>
          <p:cNvSpPr/>
          <p:nvPr/>
        </p:nvSpPr>
        <p:spPr>
          <a:xfrm>
            <a:off x="9722525" y="3559612"/>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1" name="Text 29"/>
          <p:cNvSpPr/>
          <p:nvPr/>
        </p:nvSpPr>
        <p:spPr>
          <a:xfrm>
            <a:off x="11920657" y="3559612"/>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2" name="Shape 30"/>
          <p:cNvSpPr/>
          <p:nvPr/>
        </p:nvSpPr>
        <p:spPr>
          <a:xfrm>
            <a:off x="722114" y="4343043"/>
            <a:ext cx="13188791" cy="594360"/>
          </a:xfrm>
          <a:prstGeom prst="rect">
            <a:avLst/>
          </a:prstGeom>
          <a:solidFill>
            <a:srgbClr val="FFFFFF">
              <a:alpha val="4000"/>
            </a:srgbClr>
          </a:solidFill>
          <a:ln/>
        </p:spPr>
        <p:txBody>
          <a:bodyPr/>
          <a:lstStyle/>
          <a:p>
            <a:endParaRPr lang="pt-BR"/>
          </a:p>
        </p:txBody>
      </p:sp>
      <p:sp>
        <p:nvSpPr>
          <p:cNvPr id="33" name="Text 31"/>
          <p:cNvSpPr/>
          <p:nvPr/>
        </p:nvSpPr>
        <p:spPr>
          <a:xfrm>
            <a:off x="926187" y="4473059"/>
            <a:ext cx="1786176"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ORM Integrado</a:t>
            </a:r>
            <a:endParaRPr lang="en-US" sz="1600" dirty="0"/>
          </a:p>
        </p:txBody>
      </p:sp>
      <p:sp>
        <p:nvSpPr>
          <p:cNvPr id="34" name="Text 32"/>
          <p:cNvSpPr/>
          <p:nvPr/>
        </p:nvSpPr>
        <p:spPr>
          <a:xfrm>
            <a:off x="3128129" y="447305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5" name="Text 33"/>
          <p:cNvSpPr/>
          <p:nvPr/>
        </p:nvSpPr>
        <p:spPr>
          <a:xfrm>
            <a:off x="5326261" y="447305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6" name="Text 34"/>
          <p:cNvSpPr/>
          <p:nvPr/>
        </p:nvSpPr>
        <p:spPr>
          <a:xfrm>
            <a:off x="7524393" y="447305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7" name="Text 35"/>
          <p:cNvSpPr/>
          <p:nvPr/>
        </p:nvSpPr>
        <p:spPr>
          <a:xfrm>
            <a:off x="9722525" y="447305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8" name="Text 36"/>
          <p:cNvSpPr/>
          <p:nvPr/>
        </p:nvSpPr>
        <p:spPr>
          <a:xfrm>
            <a:off x="11920657" y="4473059"/>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39" name="Shape 37"/>
          <p:cNvSpPr/>
          <p:nvPr/>
        </p:nvSpPr>
        <p:spPr>
          <a:xfrm>
            <a:off x="722114" y="4937403"/>
            <a:ext cx="13188791" cy="913448"/>
          </a:xfrm>
          <a:prstGeom prst="rect">
            <a:avLst/>
          </a:prstGeom>
          <a:solidFill>
            <a:srgbClr val="000000">
              <a:alpha val="4000"/>
            </a:srgbClr>
          </a:solidFill>
          <a:ln/>
        </p:spPr>
        <p:txBody>
          <a:bodyPr/>
          <a:lstStyle/>
          <a:p>
            <a:endParaRPr lang="pt-BR"/>
          </a:p>
        </p:txBody>
      </p:sp>
      <p:sp>
        <p:nvSpPr>
          <p:cNvPr id="40" name="Text 38"/>
          <p:cNvSpPr/>
          <p:nvPr/>
        </p:nvSpPr>
        <p:spPr>
          <a:xfrm>
            <a:off x="926187" y="5067419"/>
            <a:ext cx="1786176"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Suporte a Async/Await</a:t>
            </a:r>
            <a:endParaRPr lang="en-US" sz="1600" dirty="0"/>
          </a:p>
        </p:txBody>
      </p:sp>
      <p:sp>
        <p:nvSpPr>
          <p:cNvPr id="41" name="Text 39"/>
          <p:cNvSpPr/>
          <p:nvPr/>
        </p:nvSpPr>
        <p:spPr>
          <a:xfrm>
            <a:off x="3128129" y="506741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2" name="Text 40"/>
          <p:cNvSpPr/>
          <p:nvPr/>
        </p:nvSpPr>
        <p:spPr>
          <a:xfrm>
            <a:off x="5326261" y="506741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3" name="Text 41"/>
          <p:cNvSpPr/>
          <p:nvPr/>
        </p:nvSpPr>
        <p:spPr>
          <a:xfrm>
            <a:off x="7524393" y="506741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4" name="Text 42"/>
          <p:cNvSpPr/>
          <p:nvPr/>
        </p:nvSpPr>
        <p:spPr>
          <a:xfrm>
            <a:off x="9722525" y="5067419"/>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5" name="Text 43"/>
          <p:cNvSpPr/>
          <p:nvPr/>
        </p:nvSpPr>
        <p:spPr>
          <a:xfrm>
            <a:off x="11920657" y="5067419"/>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6" name="Shape 44"/>
          <p:cNvSpPr/>
          <p:nvPr/>
        </p:nvSpPr>
        <p:spPr>
          <a:xfrm>
            <a:off x="722114" y="5850850"/>
            <a:ext cx="13188791" cy="913448"/>
          </a:xfrm>
          <a:prstGeom prst="rect">
            <a:avLst/>
          </a:prstGeom>
          <a:solidFill>
            <a:srgbClr val="FFFFFF">
              <a:alpha val="4000"/>
            </a:srgbClr>
          </a:solidFill>
          <a:ln/>
        </p:spPr>
        <p:txBody>
          <a:bodyPr/>
          <a:lstStyle/>
          <a:p>
            <a:endParaRPr lang="pt-BR"/>
          </a:p>
        </p:txBody>
      </p:sp>
      <p:sp>
        <p:nvSpPr>
          <p:cNvPr id="47" name="Text 45"/>
          <p:cNvSpPr/>
          <p:nvPr/>
        </p:nvSpPr>
        <p:spPr>
          <a:xfrm>
            <a:off x="926187" y="5980867"/>
            <a:ext cx="1786176" cy="653415"/>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Ideal para APIs REST</a:t>
            </a:r>
            <a:endParaRPr lang="en-US" sz="1600" dirty="0"/>
          </a:p>
        </p:txBody>
      </p:sp>
      <p:sp>
        <p:nvSpPr>
          <p:cNvPr id="48" name="Text 46"/>
          <p:cNvSpPr/>
          <p:nvPr/>
        </p:nvSpPr>
        <p:spPr>
          <a:xfrm>
            <a:off x="3128129" y="5980867"/>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49" name="Text 47"/>
          <p:cNvSpPr/>
          <p:nvPr/>
        </p:nvSpPr>
        <p:spPr>
          <a:xfrm>
            <a:off x="5326261" y="5980867"/>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0" name="Text 48"/>
          <p:cNvSpPr/>
          <p:nvPr/>
        </p:nvSpPr>
        <p:spPr>
          <a:xfrm>
            <a:off x="7524393" y="5980867"/>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1" name="Text 49"/>
          <p:cNvSpPr/>
          <p:nvPr/>
        </p:nvSpPr>
        <p:spPr>
          <a:xfrm>
            <a:off x="9722525" y="5980867"/>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2" name="Text 50"/>
          <p:cNvSpPr/>
          <p:nvPr/>
        </p:nvSpPr>
        <p:spPr>
          <a:xfrm>
            <a:off x="11920657" y="5980867"/>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3" name="Shape 51"/>
          <p:cNvSpPr/>
          <p:nvPr/>
        </p:nvSpPr>
        <p:spPr>
          <a:xfrm>
            <a:off x="722114" y="6764298"/>
            <a:ext cx="13188791" cy="594360"/>
          </a:xfrm>
          <a:prstGeom prst="rect">
            <a:avLst/>
          </a:prstGeom>
          <a:solidFill>
            <a:srgbClr val="000000">
              <a:alpha val="4000"/>
            </a:srgbClr>
          </a:solidFill>
          <a:ln/>
        </p:spPr>
        <p:txBody>
          <a:bodyPr/>
          <a:lstStyle/>
          <a:p>
            <a:endParaRPr lang="pt-BR"/>
          </a:p>
        </p:txBody>
      </p:sp>
      <p:sp>
        <p:nvSpPr>
          <p:cNvPr id="54" name="Text 52"/>
          <p:cNvSpPr/>
          <p:nvPr/>
        </p:nvSpPr>
        <p:spPr>
          <a:xfrm>
            <a:off x="926187" y="6894314"/>
            <a:ext cx="1786176" cy="326708"/>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Comunidade Ativa</a:t>
            </a:r>
            <a:endParaRPr lang="en-US" sz="1600" dirty="0"/>
          </a:p>
        </p:txBody>
      </p:sp>
      <p:sp>
        <p:nvSpPr>
          <p:cNvPr id="55" name="Text 53"/>
          <p:cNvSpPr/>
          <p:nvPr/>
        </p:nvSpPr>
        <p:spPr>
          <a:xfrm>
            <a:off x="3128129" y="6894314"/>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6" name="Text 54"/>
          <p:cNvSpPr/>
          <p:nvPr/>
        </p:nvSpPr>
        <p:spPr>
          <a:xfrm>
            <a:off x="5326261" y="6894314"/>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7" name="Text 55"/>
          <p:cNvSpPr/>
          <p:nvPr/>
        </p:nvSpPr>
        <p:spPr>
          <a:xfrm>
            <a:off x="7524393" y="6894314"/>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8" name="Text 56"/>
          <p:cNvSpPr/>
          <p:nvPr/>
        </p:nvSpPr>
        <p:spPr>
          <a:xfrm>
            <a:off x="9722525" y="6894314"/>
            <a:ext cx="178236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59" name="Text 57"/>
          <p:cNvSpPr/>
          <p:nvPr/>
        </p:nvSpPr>
        <p:spPr>
          <a:xfrm>
            <a:off x="11920657" y="6894314"/>
            <a:ext cx="1786176" cy="334328"/>
          </a:xfrm>
          <a:prstGeom prst="rect">
            <a:avLst/>
          </a:prstGeom>
          <a:noFill/>
          <a:ln/>
        </p:spPr>
        <p:txBody>
          <a:bodyPr wrap="none" lIns="0" tIns="0" rIns="0" bIns="0" rtlCol="0" anchor="t"/>
          <a:lstStyle/>
          <a:p>
            <a:pPr marL="0" indent="0" algn="l">
              <a:lnSpc>
                <a:spcPts val="2550"/>
              </a:lnSpc>
              <a:buNone/>
            </a:pPr>
            <a:r>
              <a:rPr lang="en-US" sz="1600" dirty="0">
                <a:solidFill>
                  <a:srgbClr val="000000"/>
                </a:solidFill>
                <a:latin typeface="Inter" pitchFamily="34" charset="0"/>
                <a:ea typeface="Inter" pitchFamily="34" charset="-122"/>
                <a:cs typeface="Inter" pitchFamily="34" charset="-120"/>
              </a:rPr>
              <a:t>✅</a:t>
            </a:r>
            <a:endParaRPr lang="en-US" sz="1600" dirty="0"/>
          </a:p>
        </p:txBody>
      </p:sp>
      <p:sp>
        <p:nvSpPr>
          <p:cNvPr id="60" name="Retângulo 59">
            <a:extLst>
              <a:ext uri="{FF2B5EF4-FFF2-40B4-BE49-F238E27FC236}">
                <a16:creationId xmlns:a16="http://schemas.microsoft.com/office/drawing/2014/main" id="{9ABC11CD-AAE5-E701-6623-56549EE15C3D}"/>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848916"/>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Template Engines</a:t>
            </a:r>
            <a:endParaRPr lang="en-US" sz="4450" dirty="0"/>
          </a:p>
        </p:txBody>
      </p:sp>
      <p:sp>
        <p:nvSpPr>
          <p:cNvPr id="3" name="Text 1"/>
          <p:cNvSpPr/>
          <p:nvPr/>
        </p:nvSpPr>
        <p:spPr>
          <a:xfrm>
            <a:off x="793790" y="2011323"/>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Uma </a:t>
            </a:r>
            <a:r>
              <a:rPr lang="en-US" sz="1750" i="1" dirty="0">
                <a:solidFill>
                  <a:srgbClr val="272525"/>
                </a:solidFill>
                <a:latin typeface="Inter" pitchFamily="34" charset="0"/>
                <a:ea typeface="Inter" pitchFamily="34" charset="-122"/>
                <a:cs typeface="Inter" pitchFamily="34" charset="-120"/>
              </a:rPr>
              <a:t>Template Engine</a:t>
            </a:r>
            <a:r>
              <a:rPr lang="en-US" sz="1750" dirty="0">
                <a:solidFill>
                  <a:srgbClr val="272525"/>
                </a:solidFill>
                <a:latin typeface="Inter" pitchFamily="34" charset="0"/>
                <a:ea typeface="Inter" pitchFamily="34" charset="-122"/>
                <a:cs typeface="Inter" pitchFamily="34" charset="-120"/>
              </a:rPr>
              <a:t> (ou motor de templates) é uma ferramenta que facilita a separação entre a lógica de programação e a apresentação visual em aplicações web. Ela permite que desenvolvedores criem páginas dinâmicas de forma mais organizada, reutilizável e segura, utilizando estruturas como condicionais, laços e </a:t>
            </a:r>
            <a:r>
              <a:rPr lang="en-US" sz="1750" i="1" dirty="0">
                <a:solidFill>
                  <a:srgbClr val="272525"/>
                </a:solidFill>
                <a:latin typeface="Inter" pitchFamily="34" charset="0"/>
                <a:ea typeface="Inter" pitchFamily="34" charset="-122"/>
                <a:cs typeface="Inter" pitchFamily="34" charset="-120"/>
              </a:rPr>
              <a:t>placeholders</a:t>
            </a:r>
            <a:r>
              <a:rPr lang="en-US" sz="1750" dirty="0">
                <a:solidFill>
                  <a:srgbClr val="272525"/>
                </a:solidFill>
                <a:latin typeface="Inter" pitchFamily="34" charset="0"/>
                <a:ea typeface="Inter" pitchFamily="34" charset="-122"/>
                <a:cs typeface="Inter" pitchFamily="34" charset="-120"/>
              </a:rPr>
              <a:t> para variáveis dentro de arquivos HTML.</a:t>
            </a:r>
            <a:endParaRPr lang="en-US" sz="1750" dirty="0"/>
          </a:p>
        </p:txBody>
      </p:sp>
      <p:sp>
        <p:nvSpPr>
          <p:cNvPr id="4" name="Text 2"/>
          <p:cNvSpPr/>
          <p:nvPr/>
        </p:nvSpPr>
        <p:spPr>
          <a:xfrm>
            <a:off x="793790" y="3803094"/>
            <a:ext cx="790074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Por que usar uma Template Engine?</a:t>
            </a:r>
            <a:endParaRPr lang="en-US" sz="3550" dirty="0"/>
          </a:p>
        </p:txBody>
      </p:sp>
      <p:sp>
        <p:nvSpPr>
          <p:cNvPr id="5" name="Text 3"/>
          <p:cNvSpPr/>
          <p:nvPr/>
        </p:nvSpPr>
        <p:spPr>
          <a:xfrm>
            <a:off x="793790" y="471023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Embora o PHP permita misturar lógica e HTML diretamente, isso pode resultar em código difícil de manter e pouco legível. As Template Engines oferecem uma sintaxe mais limpa e intuitiva, promovendo:</a:t>
            </a:r>
            <a:endParaRPr lang="en-US" sz="1750" dirty="0"/>
          </a:p>
        </p:txBody>
      </p:sp>
      <p:sp>
        <p:nvSpPr>
          <p:cNvPr id="6" name="Text 4"/>
          <p:cNvSpPr/>
          <p:nvPr/>
        </p:nvSpPr>
        <p:spPr>
          <a:xfrm>
            <a:off x="793790" y="56911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Separação de responsabilidades</a:t>
            </a:r>
            <a:r>
              <a:rPr lang="en-US" sz="1750" dirty="0">
                <a:solidFill>
                  <a:srgbClr val="272525"/>
                </a:solidFill>
                <a:latin typeface="Inter" pitchFamily="34" charset="0"/>
                <a:ea typeface="Inter" pitchFamily="34" charset="-122"/>
                <a:cs typeface="Inter" pitchFamily="34" charset="-120"/>
              </a:rPr>
              <a:t>: designers podem trabalhar no layout enquanto desenvolvedores focam na lógica.</a:t>
            </a:r>
            <a:endParaRPr lang="en-US" sz="1750" dirty="0"/>
          </a:p>
        </p:txBody>
      </p:sp>
      <p:sp>
        <p:nvSpPr>
          <p:cNvPr id="7" name="Text 5"/>
          <p:cNvSpPr/>
          <p:nvPr/>
        </p:nvSpPr>
        <p:spPr>
          <a:xfrm>
            <a:off x="793790" y="613338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Reutilização de componentes</a:t>
            </a:r>
            <a:r>
              <a:rPr lang="en-US" sz="1750" dirty="0">
                <a:solidFill>
                  <a:srgbClr val="272525"/>
                </a:solidFill>
                <a:latin typeface="Inter" pitchFamily="34" charset="0"/>
                <a:ea typeface="Inter" pitchFamily="34" charset="-122"/>
                <a:cs typeface="Inter" pitchFamily="34" charset="-120"/>
              </a:rPr>
              <a:t>: como cabeçalhos e rodapés.</a:t>
            </a:r>
            <a:endParaRPr lang="en-US" sz="1750" dirty="0"/>
          </a:p>
        </p:txBody>
      </p:sp>
      <p:sp>
        <p:nvSpPr>
          <p:cNvPr id="8" name="Text 6"/>
          <p:cNvSpPr/>
          <p:nvPr/>
        </p:nvSpPr>
        <p:spPr>
          <a:xfrm>
            <a:off x="793790" y="657558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Melhor manutenção</a:t>
            </a:r>
            <a:r>
              <a:rPr lang="en-US" sz="1750" dirty="0">
                <a:solidFill>
                  <a:srgbClr val="272525"/>
                </a:solidFill>
                <a:latin typeface="Inter" pitchFamily="34" charset="0"/>
                <a:ea typeface="Inter" pitchFamily="34" charset="-122"/>
                <a:cs typeface="Inter" pitchFamily="34" charset="-120"/>
              </a:rPr>
              <a:t>: com código mais organizado e legível.</a:t>
            </a:r>
            <a:endParaRPr lang="en-US" sz="1750" dirty="0"/>
          </a:p>
        </p:txBody>
      </p:sp>
      <p:sp>
        <p:nvSpPr>
          <p:cNvPr id="9" name="Text 7"/>
          <p:cNvSpPr/>
          <p:nvPr/>
        </p:nvSpPr>
        <p:spPr>
          <a:xfrm>
            <a:off x="793790" y="70177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Segurança aprimorada</a:t>
            </a:r>
            <a:r>
              <a:rPr lang="en-US" sz="1750" dirty="0">
                <a:solidFill>
                  <a:srgbClr val="272525"/>
                </a:solidFill>
                <a:latin typeface="Inter" pitchFamily="34" charset="0"/>
                <a:ea typeface="Inter" pitchFamily="34" charset="-122"/>
                <a:cs typeface="Inter" pitchFamily="34" charset="-120"/>
              </a:rPr>
              <a:t>: com recursos como escape automático de variáveis para evitar vulnerabilidades.</a:t>
            </a:r>
            <a:endParaRPr lang="en-US" sz="1750" dirty="0"/>
          </a:p>
        </p:txBody>
      </p:sp>
      <p:sp>
        <p:nvSpPr>
          <p:cNvPr id="10" name="Retângulo 9">
            <a:extLst>
              <a:ext uri="{FF2B5EF4-FFF2-40B4-BE49-F238E27FC236}">
                <a16:creationId xmlns:a16="http://schemas.microsoft.com/office/drawing/2014/main" id="{02989B07-FE2B-528D-B910-C8945A1B98C6}"/>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624602" y="491728"/>
            <a:ext cx="6835021" cy="446127"/>
          </a:xfrm>
          <a:prstGeom prst="rect">
            <a:avLst/>
          </a:prstGeom>
          <a:noFill/>
          <a:ln/>
        </p:spPr>
        <p:txBody>
          <a:bodyPr wrap="none" lIns="0" tIns="0" rIns="0" bIns="0" rtlCol="0" anchor="t"/>
          <a:lstStyle/>
          <a:p>
            <a:pPr marL="0" indent="0" algn="l">
              <a:lnSpc>
                <a:spcPts val="3500"/>
              </a:lnSpc>
              <a:buNone/>
            </a:pPr>
            <a:r>
              <a:rPr lang="en-US" sz="2800" b="1" dirty="0">
                <a:solidFill>
                  <a:srgbClr val="000000"/>
                </a:solidFill>
                <a:latin typeface="Inter Bold" pitchFamily="34" charset="0"/>
                <a:ea typeface="Inter Bold" pitchFamily="34" charset="-122"/>
                <a:cs typeface="Inter Bold" pitchFamily="34" charset="-120"/>
              </a:rPr>
              <a:t>Exemplos de Template Engines em PHP</a:t>
            </a:r>
            <a:endParaRPr lang="en-US" sz="2800" dirty="0"/>
          </a:p>
        </p:txBody>
      </p:sp>
      <p:sp>
        <p:nvSpPr>
          <p:cNvPr id="3" name="Text 1"/>
          <p:cNvSpPr/>
          <p:nvPr/>
        </p:nvSpPr>
        <p:spPr>
          <a:xfrm>
            <a:off x="624602" y="1294686"/>
            <a:ext cx="13381196" cy="571024"/>
          </a:xfrm>
          <a:prstGeom prst="rect">
            <a:avLst/>
          </a:prstGeom>
          <a:noFill/>
          <a:ln/>
        </p:spPr>
        <p:txBody>
          <a:bodyPr wrap="square" lIns="0" tIns="0" rIns="0" bIns="0" rtlCol="0" anchor="t"/>
          <a:lstStyle/>
          <a:p>
            <a:pPr marL="342900" indent="-342900" algn="l">
              <a:lnSpc>
                <a:spcPts val="2200"/>
              </a:lnSpc>
              <a:buSzPct val="100000"/>
              <a:buChar char="•"/>
            </a:pPr>
            <a:r>
              <a:rPr lang="en-US" sz="1400" b="1" dirty="0">
                <a:solidFill>
                  <a:srgbClr val="272525"/>
                </a:solidFill>
                <a:latin typeface="Inter" pitchFamily="34" charset="0"/>
                <a:ea typeface="Inter" pitchFamily="34" charset="-122"/>
                <a:cs typeface="Inter" pitchFamily="34" charset="-120"/>
              </a:rPr>
              <a:t>Blade (Laravel)</a:t>
            </a:r>
            <a:r>
              <a:rPr lang="en-US" sz="1400" dirty="0">
                <a:solidFill>
                  <a:srgbClr val="272525"/>
                </a:solidFill>
                <a:latin typeface="Inter" pitchFamily="34" charset="0"/>
                <a:ea typeface="Inter" pitchFamily="34" charset="-122"/>
                <a:cs typeface="Inter" pitchFamily="34" charset="-120"/>
              </a:rPr>
              <a:t> Blade é a engine de templates nativa do framework Laravel. Sua sintaxe é simples e expressiva, facilitando a criação de layouts reutilizáveis e a inclusão de lógica de apresentação.</a:t>
            </a:r>
            <a:endParaRPr lang="en-US" sz="1400" dirty="0"/>
          </a:p>
        </p:txBody>
      </p:sp>
      <p:sp>
        <p:nvSpPr>
          <p:cNvPr id="4" name="Shape 2"/>
          <p:cNvSpPr/>
          <p:nvPr/>
        </p:nvSpPr>
        <p:spPr>
          <a:xfrm>
            <a:off x="624602" y="2066449"/>
            <a:ext cx="13381196" cy="1124188"/>
          </a:xfrm>
          <a:prstGeom prst="roundRect">
            <a:avLst>
              <a:gd name="adj" fmla="val 6668"/>
            </a:avLst>
          </a:prstGeom>
          <a:solidFill>
            <a:srgbClr val="DADBF1"/>
          </a:solidFill>
          <a:ln/>
        </p:spPr>
        <p:txBody>
          <a:bodyPr/>
          <a:lstStyle/>
          <a:p>
            <a:endParaRPr lang="pt-BR"/>
          </a:p>
        </p:txBody>
      </p:sp>
      <p:sp>
        <p:nvSpPr>
          <p:cNvPr id="5" name="Shape 3"/>
          <p:cNvSpPr/>
          <p:nvPr/>
        </p:nvSpPr>
        <p:spPr>
          <a:xfrm>
            <a:off x="615791" y="2066449"/>
            <a:ext cx="13398818" cy="1124188"/>
          </a:xfrm>
          <a:prstGeom prst="roundRect">
            <a:avLst>
              <a:gd name="adj" fmla="val 2381"/>
            </a:avLst>
          </a:prstGeom>
          <a:solidFill>
            <a:srgbClr val="DADBF1"/>
          </a:solidFill>
          <a:ln/>
        </p:spPr>
        <p:txBody>
          <a:bodyPr/>
          <a:lstStyle/>
          <a:p>
            <a:endParaRPr lang="pt-BR"/>
          </a:p>
        </p:txBody>
      </p:sp>
      <p:sp>
        <p:nvSpPr>
          <p:cNvPr id="6" name="Text 4"/>
          <p:cNvSpPr/>
          <p:nvPr/>
        </p:nvSpPr>
        <p:spPr>
          <a:xfrm>
            <a:off x="794147" y="2200275"/>
            <a:ext cx="13042106" cy="856536"/>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@if ($user-&gt;isLogged())</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    Bem-vindo, &lt;strong&gt;{{ $user-&gt;name }}&lt;/strong&gt;</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@endif</a:t>
            </a:r>
            <a:endParaRPr lang="en-US" sz="1400" dirty="0"/>
          </a:p>
        </p:txBody>
      </p:sp>
      <p:sp>
        <p:nvSpPr>
          <p:cNvPr id="7" name="Shape 5"/>
          <p:cNvSpPr/>
          <p:nvPr/>
        </p:nvSpPr>
        <p:spPr>
          <a:xfrm>
            <a:off x="624602" y="3480524"/>
            <a:ext cx="13381196" cy="29885"/>
          </a:xfrm>
          <a:prstGeom prst="rect">
            <a:avLst/>
          </a:prstGeom>
          <a:solidFill>
            <a:srgbClr val="272525">
              <a:alpha val="50000"/>
            </a:srgbClr>
          </a:solidFill>
          <a:ln/>
        </p:spPr>
        <p:txBody>
          <a:bodyPr/>
          <a:lstStyle/>
          <a:p>
            <a:endParaRPr lang="pt-BR"/>
          </a:p>
        </p:txBody>
      </p:sp>
      <p:sp>
        <p:nvSpPr>
          <p:cNvPr id="8" name="Text 6"/>
          <p:cNvSpPr/>
          <p:nvPr/>
        </p:nvSpPr>
        <p:spPr>
          <a:xfrm>
            <a:off x="624602" y="3711059"/>
            <a:ext cx="13381196" cy="571024"/>
          </a:xfrm>
          <a:prstGeom prst="rect">
            <a:avLst/>
          </a:prstGeom>
          <a:noFill/>
          <a:ln/>
        </p:spPr>
        <p:txBody>
          <a:bodyPr wrap="square" lIns="0" tIns="0" rIns="0" bIns="0" rtlCol="0" anchor="t"/>
          <a:lstStyle/>
          <a:p>
            <a:pPr marL="342900" indent="-342900" algn="l">
              <a:lnSpc>
                <a:spcPts val="2200"/>
              </a:lnSpc>
              <a:buSzPct val="100000"/>
              <a:buChar char="•"/>
            </a:pPr>
            <a:r>
              <a:rPr lang="en-US" sz="1400" b="1" dirty="0">
                <a:solidFill>
                  <a:srgbClr val="272525"/>
                </a:solidFill>
                <a:latin typeface="Inter" pitchFamily="34" charset="0"/>
                <a:ea typeface="Inter" pitchFamily="34" charset="-122"/>
                <a:cs typeface="Inter" pitchFamily="34" charset="-120"/>
              </a:rPr>
              <a:t>Twig (Symfony)</a:t>
            </a:r>
            <a:r>
              <a:rPr lang="en-US" sz="1400" dirty="0">
                <a:solidFill>
                  <a:srgbClr val="272525"/>
                </a:solidFill>
                <a:latin typeface="Inter" pitchFamily="34" charset="0"/>
                <a:ea typeface="Inter" pitchFamily="34" charset="-122"/>
                <a:cs typeface="Inter" pitchFamily="34" charset="-120"/>
              </a:rPr>
              <a:t> Twig é a engine de templates padrão do </a:t>
            </a:r>
            <a:r>
              <a:rPr lang="en-US" sz="1400" i="1" dirty="0">
                <a:solidFill>
                  <a:srgbClr val="272525"/>
                </a:solidFill>
                <a:latin typeface="Inter" pitchFamily="34" charset="0"/>
                <a:ea typeface="Inter" pitchFamily="34" charset="-122"/>
                <a:cs typeface="Inter" pitchFamily="34" charset="-120"/>
              </a:rPr>
              <a:t>Symfony</a:t>
            </a:r>
            <a:r>
              <a:rPr lang="en-US" sz="1400" dirty="0">
                <a:solidFill>
                  <a:srgbClr val="272525"/>
                </a:solidFill>
                <a:latin typeface="Inter" pitchFamily="34" charset="0"/>
                <a:ea typeface="Inter" pitchFamily="34" charset="-122"/>
                <a:cs typeface="Inter" pitchFamily="34" charset="-120"/>
              </a:rPr>
              <a:t>, mas também pode ser usada de forma independente. Ela oferece uma sintaxe clara e recursos avançados como herança de templates, filtros e escape automático de saída</a:t>
            </a:r>
            <a:endParaRPr lang="en-US" sz="1400" dirty="0"/>
          </a:p>
        </p:txBody>
      </p:sp>
      <p:sp>
        <p:nvSpPr>
          <p:cNvPr id="9" name="Shape 7"/>
          <p:cNvSpPr/>
          <p:nvPr/>
        </p:nvSpPr>
        <p:spPr>
          <a:xfrm>
            <a:off x="624602" y="4482822"/>
            <a:ext cx="13381196" cy="1124188"/>
          </a:xfrm>
          <a:prstGeom prst="roundRect">
            <a:avLst>
              <a:gd name="adj" fmla="val 6668"/>
            </a:avLst>
          </a:prstGeom>
          <a:solidFill>
            <a:srgbClr val="DADBF1"/>
          </a:solidFill>
          <a:ln/>
        </p:spPr>
        <p:txBody>
          <a:bodyPr/>
          <a:lstStyle/>
          <a:p>
            <a:endParaRPr lang="pt-BR"/>
          </a:p>
        </p:txBody>
      </p:sp>
      <p:sp>
        <p:nvSpPr>
          <p:cNvPr id="10" name="Shape 8"/>
          <p:cNvSpPr/>
          <p:nvPr/>
        </p:nvSpPr>
        <p:spPr>
          <a:xfrm>
            <a:off x="615791" y="4482822"/>
            <a:ext cx="13398818" cy="1124188"/>
          </a:xfrm>
          <a:prstGeom prst="roundRect">
            <a:avLst>
              <a:gd name="adj" fmla="val 2381"/>
            </a:avLst>
          </a:prstGeom>
          <a:solidFill>
            <a:srgbClr val="DADBF1"/>
          </a:solidFill>
          <a:ln/>
        </p:spPr>
        <p:txBody>
          <a:bodyPr/>
          <a:lstStyle/>
          <a:p>
            <a:endParaRPr lang="pt-BR"/>
          </a:p>
        </p:txBody>
      </p:sp>
      <p:sp>
        <p:nvSpPr>
          <p:cNvPr id="11" name="Text 9"/>
          <p:cNvSpPr/>
          <p:nvPr/>
        </p:nvSpPr>
        <p:spPr>
          <a:xfrm>
            <a:off x="794147" y="4616648"/>
            <a:ext cx="13042106" cy="856536"/>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 if user.isLogged() %}</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    Bem-vindo, &lt;strong&gt;{{ user.name }}&lt;/strong&gt;</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 endif %}</a:t>
            </a:r>
            <a:endParaRPr lang="en-US" sz="1400" dirty="0"/>
          </a:p>
        </p:txBody>
      </p:sp>
      <p:sp>
        <p:nvSpPr>
          <p:cNvPr id="12" name="Shape 10"/>
          <p:cNvSpPr/>
          <p:nvPr/>
        </p:nvSpPr>
        <p:spPr>
          <a:xfrm>
            <a:off x="624602" y="5896897"/>
            <a:ext cx="13381196" cy="29885"/>
          </a:xfrm>
          <a:prstGeom prst="rect">
            <a:avLst/>
          </a:prstGeom>
          <a:solidFill>
            <a:srgbClr val="272525">
              <a:alpha val="50000"/>
            </a:srgbClr>
          </a:solidFill>
          <a:ln/>
        </p:spPr>
        <p:txBody>
          <a:bodyPr/>
          <a:lstStyle/>
          <a:p>
            <a:endParaRPr lang="pt-BR"/>
          </a:p>
        </p:txBody>
      </p:sp>
      <p:sp>
        <p:nvSpPr>
          <p:cNvPr id="13" name="Text 11"/>
          <p:cNvSpPr/>
          <p:nvPr/>
        </p:nvSpPr>
        <p:spPr>
          <a:xfrm>
            <a:off x="624602" y="6127433"/>
            <a:ext cx="13381196" cy="285512"/>
          </a:xfrm>
          <a:prstGeom prst="rect">
            <a:avLst/>
          </a:prstGeom>
          <a:noFill/>
          <a:ln/>
        </p:spPr>
        <p:txBody>
          <a:bodyPr wrap="non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Esses 2 exemplos correspondem a esse código feito em PHP puro:</a:t>
            </a:r>
            <a:endParaRPr lang="en-US" sz="1400" dirty="0"/>
          </a:p>
        </p:txBody>
      </p:sp>
      <p:sp>
        <p:nvSpPr>
          <p:cNvPr id="14" name="Shape 12"/>
          <p:cNvSpPr/>
          <p:nvPr/>
        </p:nvSpPr>
        <p:spPr>
          <a:xfrm>
            <a:off x="624602" y="6613684"/>
            <a:ext cx="13381196" cy="1124188"/>
          </a:xfrm>
          <a:prstGeom prst="roundRect">
            <a:avLst>
              <a:gd name="adj" fmla="val 6668"/>
            </a:avLst>
          </a:prstGeom>
          <a:solidFill>
            <a:srgbClr val="DADBF1"/>
          </a:solidFill>
          <a:ln/>
        </p:spPr>
        <p:txBody>
          <a:bodyPr/>
          <a:lstStyle/>
          <a:p>
            <a:endParaRPr lang="pt-BR"/>
          </a:p>
        </p:txBody>
      </p:sp>
      <p:sp>
        <p:nvSpPr>
          <p:cNvPr id="15" name="Shape 13"/>
          <p:cNvSpPr/>
          <p:nvPr/>
        </p:nvSpPr>
        <p:spPr>
          <a:xfrm>
            <a:off x="615791" y="6613684"/>
            <a:ext cx="13398818" cy="1124188"/>
          </a:xfrm>
          <a:prstGeom prst="roundRect">
            <a:avLst>
              <a:gd name="adj" fmla="val 2381"/>
            </a:avLst>
          </a:prstGeom>
          <a:solidFill>
            <a:srgbClr val="DADBF1"/>
          </a:solidFill>
          <a:ln/>
        </p:spPr>
        <p:txBody>
          <a:bodyPr/>
          <a:lstStyle/>
          <a:p>
            <a:endParaRPr lang="pt-BR"/>
          </a:p>
        </p:txBody>
      </p:sp>
      <p:sp>
        <p:nvSpPr>
          <p:cNvPr id="16" name="Text 14"/>
          <p:cNvSpPr/>
          <p:nvPr/>
        </p:nvSpPr>
        <p:spPr>
          <a:xfrm>
            <a:off x="794147" y="6747510"/>
            <a:ext cx="13042106" cy="856536"/>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&lt;?php if ($user-&gt;isLogged()): ?&gt; </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		Bem-vindo, &lt;strong&gt;&lt;?= $user-&gt;name; ?&gt;&lt;/strong&gt; </a:t>
            </a:r>
            <a:endParaRPr lang="en-US" sz="1400" dirty="0"/>
          </a:p>
          <a:p>
            <a:pPr marL="0" indent="0" algn="l">
              <a:lnSpc>
                <a:spcPts val="2200"/>
              </a:lnSpc>
              <a:buNone/>
            </a:pPr>
            <a:r>
              <a:rPr lang="en-US" sz="1400" dirty="0">
                <a:solidFill>
                  <a:srgbClr val="272525"/>
                </a:solidFill>
                <a:highlight>
                  <a:srgbClr val="DADBF1"/>
                </a:highlight>
                <a:latin typeface="Consolas" pitchFamily="34" charset="0"/>
                <a:ea typeface="Consolas" pitchFamily="34" charset="-122"/>
                <a:cs typeface="Consolas" pitchFamily="34" charset="-120"/>
              </a:rPr>
              <a:t>&lt;?php endif; ?&gt;</a:t>
            </a:r>
            <a:endParaRPr lang="en-US" sz="1400" dirty="0"/>
          </a:p>
        </p:txBody>
      </p:sp>
      <p:sp>
        <p:nvSpPr>
          <p:cNvPr id="17" name="Retângulo 16">
            <a:extLst>
              <a:ext uri="{FF2B5EF4-FFF2-40B4-BE49-F238E27FC236}">
                <a16:creationId xmlns:a16="http://schemas.microsoft.com/office/drawing/2014/main" id="{09724177-575A-A865-CFCD-BA54C9FA5253}"/>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613529" y="482084"/>
            <a:ext cx="5744051" cy="438269"/>
          </a:xfrm>
          <a:prstGeom prst="rect">
            <a:avLst/>
          </a:prstGeom>
          <a:noFill/>
          <a:ln/>
        </p:spPr>
        <p:txBody>
          <a:bodyPr wrap="none" lIns="0" tIns="0" rIns="0" bIns="0" rtlCol="0" anchor="t"/>
          <a:lstStyle/>
          <a:p>
            <a:pPr marL="0" indent="0" algn="l">
              <a:lnSpc>
                <a:spcPts val="3450"/>
              </a:lnSpc>
              <a:buNone/>
            </a:pPr>
            <a:r>
              <a:rPr lang="en-US" sz="2750" b="1" dirty="0">
                <a:solidFill>
                  <a:srgbClr val="000000"/>
                </a:solidFill>
                <a:latin typeface="Inter Bold" pitchFamily="34" charset="0"/>
                <a:ea typeface="Inter Bold" pitchFamily="34" charset="-122"/>
                <a:cs typeface="Inter Bold" pitchFamily="34" charset="-120"/>
              </a:rPr>
              <a:t>Comparação de template engines</a:t>
            </a:r>
            <a:endParaRPr lang="en-US" sz="2750" dirty="0"/>
          </a:p>
        </p:txBody>
      </p:sp>
      <p:sp>
        <p:nvSpPr>
          <p:cNvPr id="3" name="Text 1"/>
          <p:cNvSpPr/>
          <p:nvPr/>
        </p:nvSpPr>
        <p:spPr>
          <a:xfrm>
            <a:off x="613529" y="1095613"/>
            <a:ext cx="2629733" cy="328732"/>
          </a:xfrm>
          <a:prstGeom prst="rect">
            <a:avLst/>
          </a:prstGeom>
          <a:noFill/>
          <a:ln/>
        </p:spPr>
        <p:txBody>
          <a:bodyPr wrap="none" lIns="0" tIns="0" rIns="0" bIns="0" rtlCol="0" anchor="t"/>
          <a:lstStyle/>
          <a:p>
            <a:pPr marL="0" indent="0" algn="l">
              <a:lnSpc>
                <a:spcPts val="2550"/>
              </a:lnSpc>
              <a:buNone/>
            </a:pPr>
            <a:r>
              <a:rPr lang="en-US" sz="2050" b="1" dirty="0">
                <a:solidFill>
                  <a:srgbClr val="000000"/>
                </a:solidFill>
                <a:latin typeface="Inter Bold" pitchFamily="34" charset="0"/>
                <a:ea typeface="Inter Bold" pitchFamily="34" charset="-122"/>
                <a:cs typeface="Inter Bold" pitchFamily="34" charset="-120"/>
              </a:rPr>
              <a:t>Comparativo Geral</a:t>
            </a:r>
            <a:endParaRPr lang="en-US" sz="2050" dirty="0"/>
          </a:p>
        </p:txBody>
      </p:sp>
      <p:sp>
        <p:nvSpPr>
          <p:cNvPr id="4" name="Shape 2"/>
          <p:cNvSpPr/>
          <p:nvPr/>
        </p:nvSpPr>
        <p:spPr>
          <a:xfrm>
            <a:off x="613529" y="1687235"/>
            <a:ext cx="13403342" cy="6060758"/>
          </a:xfrm>
          <a:prstGeom prst="roundRect">
            <a:avLst>
              <a:gd name="adj" fmla="val 1215"/>
            </a:avLst>
          </a:prstGeom>
          <a:noFill/>
          <a:ln w="7620">
            <a:solidFill>
              <a:srgbClr val="000000">
                <a:alpha val="8000"/>
              </a:srgbClr>
            </a:solidFill>
            <a:prstDash val="solid"/>
          </a:ln>
        </p:spPr>
        <p:txBody>
          <a:bodyPr/>
          <a:lstStyle/>
          <a:p>
            <a:endParaRPr lang="pt-BR"/>
          </a:p>
        </p:txBody>
      </p:sp>
      <p:sp>
        <p:nvSpPr>
          <p:cNvPr id="5" name="Shape 3"/>
          <p:cNvSpPr/>
          <p:nvPr/>
        </p:nvSpPr>
        <p:spPr>
          <a:xfrm>
            <a:off x="621149" y="1694855"/>
            <a:ext cx="13388102" cy="1047393"/>
          </a:xfrm>
          <a:prstGeom prst="rect">
            <a:avLst/>
          </a:prstGeom>
          <a:solidFill>
            <a:srgbClr val="FFFFFF">
              <a:alpha val="4000"/>
            </a:srgbClr>
          </a:solidFill>
          <a:ln/>
        </p:spPr>
        <p:txBody>
          <a:bodyPr/>
          <a:lstStyle/>
          <a:p>
            <a:endParaRPr lang="pt-BR"/>
          </a:p>
        </p:txBody>
      </p:sp>
      <p:sp>
        <p:nvSpPr>
          <p:cNvPr id="6" name="Text 4"/>
          <p:cNvSpPr/>
          <p:nvPr/>
        </p:nvSpPr>
        <p:spPr>
          <a:xfrm>
            <a:off x="797123" y="1807607"/>
            <a:ext cx="1319093" cy="547926"/>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Motor de Template</a:t>
            </a:r>
            <a:endParaRPr lang="en-US" sz="1700" dirty="0"/>
          </a:p>
        </p:txBody>
      </p:sp>
      <p:sp>
        <p:nvSpPr>
          <p:cNvPr id="7" name="Text 5"/>
          <p:cNvSpPr/>
          <p:nvPr/>
        </p:nvSpPr>
        <p:spPr>
          <a:xfrm>
            <a:off x="2474357" y="1807607"/>
            <a:ext cx="1315283" cy="547926"/>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Linguagem Base</a:t>
            </a:r>
            <a:endParaRPr lang="en-US" sz="1700" dirty="0"/>
          </a:p>
        </p:txBody>
      </p:sp>
      <p:sp>
        <p:nvSpPr>
          <p:cNvPr id="8" name="Text 6"/>
          <p:cNvSpPr/>
          <p:nvPr/>
        </p:nvSpPr>
        <p:spPr>
          <a:xfrm>
            <a:off x="4147780" y="1807607"/>
            <a:ext cx="1315283" cy="821888"/>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Tipo de Renderização</a:t>
            </a:r>
            <a:endParaRPr lang="en-US" sz="1700" dirty="0"/>
          </a:p>
        </p:txBody>
      </p:sp>
      <p:sp>
        <p:nvSpPr>
          <p:cNvPr id="9" name="Text 7"/>
          <p:cNvSpPr/>
          <p:nvPr/>
        </p:nvSpPr>
        <p:spPr>
          <a:xfrm>
            <a:off x="5821204" y="1807607"/>
            <a:ext cx="1315283" cy="273963"/>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Sintaxe</a:t>
            </a:r>
            <a:endParaRPr lang="en-US" sz="1700" dirty="0"/>
          </a:p>
        </p:txBody>
      </p:sp>
      <p:sp>
        <p:nvSpPr>
          <p:cNvPr id="10" name="Text 8"/>
          <p:cNvSpPr/>
          <p:nvPr/>
        </p:nvSpPr>
        <p:spPr>
          <a:xfrm>
            <a:off x="7494627" y="1807607"/>
            <a:ext cx="1315283" cy="821888"/>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Escapamento Automático</a:t>
            </a:r>
            <a:endParaRPr lang="en-US" sz="1700" dirty="0"/>
          </a:p>
        </p:txBody>
      </p:sp>
      <p:sp>
        <p:nvSpPr>
          <p:cNvPr id="11" name="Text 9"/>
          <p:cNvSpPr/>
          <p:nvPr/>
        </p:nvSpPr>
        <p:spPr>
          <a:xfrm>
            <a:off x="9168051" y="1807607"/>
            <a:ext cx="1315283" cy="547926"/>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Componentização</a:t>
            </a:r>
            <a:endParaRPr lang="en-US" sz="1700" dirty="0"/>
          </a:p>
        </p:txBody>
      </p:sp>
      <p:sp>
        <p:nvSpPr>
          <p:cNvPr id="12" name="Text 10"/>
          <p:cNvSpPr/>
          <p:nvPr/>
        </p:nvSpPr>
        <p:spPr>
          <a:xfrm>
            <a:off x="10841474" y="1807607"/>
            <a:ext cx="1315283" cy="547926"/>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Performance</a:t>
            </a:r>
            <a:endParaRPr lang="en-US" sz="1700" dirty="0"/>
          </a:p>
        </p:txBody>
      </p:sp>
      <p:sp>
        <p:nvSpPr>
          <p:cNvPr id="13" name="Text 11"/>
          <p:cNvSpPr/>
          <p:nvPr/>
        </p:nvSpPr>
        <p:spPr>
          <a:xfrm>
            <a:off x="12514898" y="1807607"/>
            <a:ext cx="1319093" cy="547926"/>
          </a:xfrm>
          <a:prstGeom prst="rect">
            <a:avLst/>
          </a:prstGeom>
          <a:noFill/>
          <a:ln/>
        </p:spPr>
        <p:txBody>
          <a:bodyPr wrap="squar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Observações</a:t>
            </a:r>
            <a:endParaRPr lang="en-US" sz="1700" dirty="0"/>
          </a:p>
        </p:txBody>
      </p:sp>
      <p:sp>
        <p:nvSpPr>
          <p:cNvPr id="14" name="Shape 12"/>
          <p:cNvSpPr/>
          <p:nvPr/>
        </p:nvSpPr>
        <p:spPr>
          <a:xfrm>
            <a:off x="621149" y="2742248"/>
            <a:ext cx="13388102" cy="786289"/>
          </a:xfrm>
          <a:prstGeom prst="rect">
            <a:avLst/>
          </a:prstGeom>
          <a:solidFill>
            <a:srgbClr val="000000">
              <a:alpha val="4000"/>
            </a:srgbClr>
          </a:solidFill>
          <a:ln/>
        </p:spPr>
        <p:txBody>
          <a:bodyPr/>
          <a:lstStyle/>
          <a:p>
            <a:endParaRPr lang="pt-BR"/>
          </a:p>
        </p:txBody>
      </p:sp>
      <p:sp>
        <p:nvSpPr>
          <p:cNvPr id="15" name="Text 13"/>
          <p:cNvSpPr/>
          <p:nvPr/>
        </p:nvSpPr>
        <p:spPr>
          <a:xfrm>
            <a:off x="797123" y="2855000"/>
            <a:ext cx="1319093" cy="280392"/>
          </a:xfrm>
          <a:prstGeom prst="rect">
            <a:avLst/>
          </a:prstGeom>
          <a:noFill/>
          <a:ln/>
        </p:spPr>
        <p:txBody>
          <a:bodyPr wrap="non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Jinja2</a:t>
            </a:r>
            <a:endParaRPr lang="en-US" sz="1350" dirty="0"/>
          </a:p>
        </p:txBody>
      </p:sp>
      <p:sp>
        <p:nvSpPr>
          <p:cNvPr id="16" name="Text 14"/>
          <p:cNvSpPr/>
          <p:nvPr/>
        </p:nvSpPr>
        <p:spPr>
          <a:xfrm>
            <a:off x="2474357" y="2855000"/>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Python</a:t>
            </a:r>
            <a:endParaRPr lang="en-US" sz="1350" dirty="0"/>
          </a:p>
        </p:txBody>
      </p:sp>
      <p:sp>
        <p:nvSpPr>
          <p:cNvPr id="17" name="Text 15"/>
          <p:cNvSpPr/>
          <p:nvPr/>
        </p:nvSpPr>
        <p:spPr>
          <a:xfrm>
            <a:off x="4147780" y="2855000"/>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Server-side</a:t>
            </a:r>
            <a:endParaRPr lang="en-US" sz="1350" dirty="0"/>
          </a:p>
        </p:txBody>
      </p:sp>
      <p:sp>
        <p:nvSpPr>
          <p:cNvPr id="18" name="Text 16"/>
          <p:cNvSpPr/>
          <p:nvPr/>
        </p:nvSpPr>
        <p:spPr>
          <a:xfrm>
            <a:off x="5821204" y="2855000"/>
            <a:ext cx="131528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Similar a Django</a:t>
            </a:r>
            <a:endParaRPr lang="en-US" sz="1350" dirty="0"/>
          </a:p>
        </p:txBody>
      </p:sp>
      <p:sp>
        <p:nvSpPr>
          <p:cNvPr id="19" name="Text 17"/>
          <p:cNvSpPr/>
          <p:nvPr/>
        </p:nvSpPr>
        <p:spPr>
          <a:xfrm>
            <a:off x="7494627" y="2855000"/>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20" name="Text 18"/>
          <p:cNvSpPr/>
          <p:nvPr/>
        </p:nvSpPr>
        <p:spPr>
          <a:xfrm>
            <a:off x="9168051" y="2855000"/>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Não</a:t>
            </a:r>
            <a:endParaRPr lang="en-US" sz="1350" dirty="0"/>
          </a:p>
        </p:txBody>
      </p:sp>
      <p:sp>
        <p:nvSpPr>
          <p:cNvPr id="21" name="Text 19"/>
          <p:cNvSpPr/>
          <p:nvPr/>
        </p:nvSpPr>
        <p:spPr>
          <a:xfrm>
            <a:off x="10841474" y="2855000"/>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Alta</a:t>
            </a:r>
            <a:endParaRPr lang="en-US" sz="1350" dirty="0"/>
          </a:p>
        </p:txBody>
      </p:sp>
      <p:sp>
        <p:nvSpPr>
          <p:cNvPr id="22" name="Text 20"/>
          <p:cNvSpPr/>
          <p:nvPr/>
        </p:nvSpPr>
        <p:spPr>
          <a:xfrm>
            <a:off x="12514898" y="2855000"/>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Flexível e performático</a:t>
            </a:r>
            <a:endParaRPr lang="en-US" sz="1350" dirty="0"/>
          </a:p>
        </p:txBody>
      </p:sp>
      <p:sp>
        <p:nvSpPr>
          <p:cNvPr id="23" name="Shape 21"/>
          <p:cNvSpPr/>
          <p:nvPr/>
        </p:nvSpPr>
        <p:spPr>
          <a:xfrm>
            <a:off x="621149" y="3528536"/>
            <a:ext cx="13388102" cy="786289"/>
          </a:xfrm>
          <a:prstGeom prst="rect">
            <a:avLst/>
          </a:prstGeom>
          <a:solidFill>
            <a:srgbClr val="FFFFFF">
              <a:alpha val="4000"/>
            </a:srgbClr>
          </a:solidFill>
          <a:ln/>
        </p:spPr>
        <p:txBody>
          <a:bodyPr/>
          <a:lstStyle/>
          <a:p>
            <a:endParaRPr lang="pt-BR"/>
          </a:p>
        </p:txBody>
      </p:sp>
      <p:sp>
        <p:nvSpPr>
          <p:cNvPr id="24" name="Text 22"/>
          <p:cNvSpPr/>
          <p:nvPr/>
        </p:nvSpPr>
        <p:spPr>
          <a:xfrm>
            <a:off x="797123" y="3641288"/>
            <a:ext cx="1319093" cy="560784"/>
          </a:xfrm>
          <a:prstGeom prst="rect">
            <a:avLst/>
          </a:prstGeom>
          <a:noFill/>
          <a:ln/>
        </p:spPr>
        <p:txBody>
          <a:bodyPr wrap="squar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Django Templates</a:t>
            </a:r>
            <a:endParaRPr lang="en-US" sz="1350" dirty="0"/>
          </a:p>
        </p:txBody>
      </p:sp>
      <p:sp>
        <p:nvSpPr>
          <p:cNvPr id="25" name="Text 23"/>
          <p:cNvSpPr/>
          <p:nvPr/>
        </p:nvSpPr>
        <p:spPr>
          <a:xfrm>
            <a:off x="2474357" y="3641288"/>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Python</a:t>
            </a:r>
            <a:endParaRPr lang="en-US" sz="1350" dirty="0"/>
          </a:p>
        </p:txBody>
      </p:sp>
      <p:sp>
        <p:nvSpPr>
          <p:cNvPr id="26" name="Text 24"/>
          <p:cNvSpPr/>
          <p:nvPr/>
        </p:nvSpPr>
        <p:spPr>
          <a:xfrm>
            <a:off x="4147780" y="3641288"/>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Server-side</a:t>
            </a:r>
            <a:endParaRPr lang="en-US" sz="1350" dirty="0"/>
          </a:p>
        </p:txBody>
      </p:sp>
      <p:sp>
        <p:nvSpPr>
          <p:cNvPr id="27" name="Text 25"/>
          <p:cNvSpPr/>
          <p:nvPr/>
        </p:nvSpPr>
        <p:spPr>
          <a:xfrm>
            <a:off x="5821204" y="3641288"/>
            <a:ext cx="131528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Própria do Django</a:t>
            </a:r>
            <a:endParaRPr lang="en-US" sz="1350" dirty="0"/>
          </a:p>
        </p:txBody>
      </p:sp>
      <p:sp>
        <p:nvSpPr>
          <p:cNvPr id="28" name="Text 26"/>
          <p:cNvSpPr/>
          <p:nvPr/>
        </p:nvSpPr>
        <p:spPr>
          <a:xfrm>
            <a:off x="7494627" y="3641288"/>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29" name="Text 27"/>
          <p:cNvSpPr/>
          <p:nvPr/>
        </p:nvSpPr>
        <p:spPr>
          <a:xfrm>
            <a:off x="9168051" y="3641288"/>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Não</a:t>
            </a:r>
            <a:endParaRPr lang="en-US" sz="1350" dirty="0"/>
          </a:p>
        </p:txBody>
      </p:sp>
      <p:sp>
        <p:nvSpPr>
          <p:cNvPr id="30" name="Text 28"/>
          <p:cNvSpPr/>
          <p:nvPr/>
        </p:nvSpPr>
        <p:spPr>
          <a:xfrm>
            <a:off x="10841474" y="3641288"/>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Média</a:t>
            </a:r>
            <a:endParaRPr lang="en-US" sz="1350" dirty="0"/>
          </a:p>
        </p:txBody>
      </p:sp>
      <p:sp>
        <p:nvSpPr>
          <p:cNvPr id="31" name="Text 29"/>
          <p:cNvSpPr/>
          <p:nvPr/>
        </p:nvSpPr>
        <p:spPr>
          <a:xfrm>
            <a:off x="12514898" y="3641288"/>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Integrado ao Django</a:t>
            </a:r>
            <a:endParaRPr lang="en-US" sz="1350" dirty="0"/>
          </a:p>
        </p:txBody>
      </p:sp>
      <p:sp>
        <p:nvSpPr>
          <p:cNvPr id="32" name="Shape 30"/>
          <p:cNvSpPr/>
          <p:nvPr/>
        </p:nvSpPr>
        <p:spPr>
          <a:xfrm>
            <a:off x="621149" y="4314825"/>
            <a:ext cx="13388102" cy="786289"/>
          </a:xfrm>
          <a:prstGeom prst="rect">
            <a:avLst/>
          </a:prstGeom>
          <a:solidFill>
            <a:srgbClr val="000000">
              <a:alpha val="4000"/>
            </a:srgbClr>
          </a:solidFill>
          <a:ln/>
        </p:spPr>
        <p:txBody>
          <a:bodyPr/>
          <a:lstStyle/>
          <a:p>
            <a:endParaRPr lang="pt-BR"/>
          </a:p>
        </p:txBody>
      </p:sp>
      <p:sp>
        <p:nvSpPr>
          <p:cNvPr id="33" name="Text 31"/>
          <p:cNvSpPr/>
          <p:nvPr/>
        </p:nvSpPr>
        <p:spPr>
          <a:xfrm>
            <a:off x="797123" y="4427577"/>
            <a:ext cx="1319093" cy="280392"/>
          </a:xfrm>
          <a:prstGeom prst="rect">
            <a:avLst/>
          </a:prstGeom>
          <a:noFill/>
          <a:ln/>
        </p:spPr>
        <p:txBody>
          <a:bodyPr wrap="non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Vue.js</a:t>
            </a:r>
            <a:endParaRPr lang="en-US" sz="1350" dirty="0"/>
          </a:p>
        </p:txBody>
      </p:sp>
      <p:sp>
        <p:nvSpPr>
          <p:cNvPr id="34" name="Text 32"/>
          <p:cNvSpPr/>
          <p:nvPr/>
        </p:nvSpPr>
        <p:spPr>
          <a:xfrm>
            <a:off x="2474357" y="442757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JavaScript</a:t>
            </a:r>
            <a:endParaRPr lang="en-US" sz="1350" dirty="0"/>
          </a:p>
        </p:txBody>
      </p:sp>
      <p:sp>
        <p:nvSpPr>
          <p:cNvPr id="35" name="Text 33"/>
          <p:cNvSpPr/>
          <p:nvPr/>
        </p:nvSpPr>
        <p:spPr>
          <a:xfrm>
            <a:off x="4147780" y="442757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Client-side</a:t>
            </a:r>
            <a:endParaRPr lang="en-US" sz="1350" dirty="0"/>
          </a:p>
        </p:txBody>
      </p:sp>
      <p:sp>
        <p:nvSpPr>
          <p:cNvPr id="36" name="Text 34"/>
          <p:cNvSpPr/>
          <p:nvPr/>
        </p:nvSpPr>
        <p:spPr>
          <a:xfrm>
            <a:off x="5821204" y="4427577"/>
            <a:ext cx="131528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HTML com diretivas</a:t>
            </a:r>
            <a:endParaRPr lang="en-US" sz="1350" dirty="0"/>
          </a:p>
        </p:txBody>
      </p:sp>
      <p:sp>
        <p:nvSpPr>
          <p:cNvPr id="37" name="Text 35"/>
          <p:cNvSpPr/>
          <p:nvPr/>
        </p:nvSpPr>
        <p:spPr>
          <a:xfrm>
            <a:off x="7494627" y="442757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38" name="Text 36"/>
          <p:cNvSpPr/>
          <p:nvPr/>
        </p:nvSpPr>
        <p:spPr>
          <a:xfrm>
            <a:off x="9168051" y="442757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39" name="Text 37"/>
          <p:cNvSpPr/>
          <p:nvPr/>
        </p:nvSpPr>
        <p:spPr>
          <a:xfrm>
            <a:off x="10841474" y="442757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Alta</a:t>
            </a:r>
            <a:endParaRPr lang="en-US" sz="1350" dirty="0"/>
          </a:p>
        </p:txBody>
      </p:sp>
      <p:sp>
        <p:nvSpPr>
          <p:cNvPr id="40" name="Text 38"/>
          <p:cNvSpPr/>
          <p:nvPr/>
        </p:nvSpPr>
        <p:spPr>
          <a:xfrm>
            <a:off x="12514898" y="4427577"/>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Reativo e fácil de aprender</a:t>
            </a:r>
            <a:endParaRPr lang="en-US" sz="1350" dirty="0"/>
          </a:p>
        </p:txBody>
      </p:sp>
      <p:sp>
        <p:nvSpPr>
          <p:cNvPr id="41" name="Shape 39"/>
          <p:cNvSpPr/>
          <p:nvPr/>
        </p:nvSpPr>
        <p:spPr>
          <a:xfrm>
            <a:off x="621149" y="5101114"/>
            <a:ext cx="13388102" cy="1066681"/>
          </a:xfrm>
          <a:prstGeom prst="rect">
            <a:avLst/>
          </a:prstGeom>
          <a:solidFill>
            <a:srgbClr val="FFFFFF">
              <a:alpha val="4000"/>
            </a:srgbClr>
          </a:solidFill>
          <a:ln/>
        </p:spPr>
        <p:txBody>
          <a:bodyPr/>
          <a:lstStyle/>
          <a:p>
            <a:endParaRPr lang="pt-BR"/>
          </a:p>
        </p:txBody>
      </p:sp>
      <p:sp>
        <p:nvSpPr>
          <p:cNvPr id="42" name="Text 40"/>
          <p:cNvSpPr/>
          <p:nvPr/>
        </p:nvSpPr>
        <p:spPr>
          <a:xfrm>
            <a:off x="797123" y="5213866"/>
            <a:ext cx="1319093" cy="280392"/>
          </a:xfrm>
          <a:prstGeom prst="rect">
            <a:avLst/>
          </a:prstGeom>
          <a:noFill/>
          <a:ln/>
        </p:spPr>
        <p:txBody>
          <a:bodyPr wrap="non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React (JSX)</a:t>
            </a:r>
            <a:endParaRPr lang="en-US" sz="1350" dirty="0"/>
          </a:p>
        </p:txBody>
      </p:sp>
      <p:sp>
        <p:nvSpPr>
          <p:cNvPr id="43" name="Text 41"/>
          <p:cNvSpPr/>
          <p:nvPr/>
        </p:nvSpPr>
        <p:spPr>
          <a:xfrm>
            <a:off x="2474357" y="521386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JavaScript</a:t>
            </a:r>
            <a:endParaRPr lang="en-US" sz="1350" dirty="0"/>
          </a:p>
        </p:txBody>
      </p:sp>
      <p:sp>
        <p:nvSpPr>
          <p:cNvPr id="44" name="Text 42"/>
          <p:cNvSpPr/>
          <p:nvPr/>
        </p:nvSpPr>
        <p:spPr>
          <a:xfrm>
            <a:off x="4147780" y="521386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Client-side</a:t>
            </a:r>
            <a:endParaRPr lang="en-US" sz="1350" dirty="0"/>
          </a:p>
        </p:txBody>
      </p:sp>
      <p:sp>
        <p:nvSpPr>
          <p:cNvPr id="45" name="Text 43"/>
          <p:cNvSpPr/>
          <p:nvPr/>
        </p:nvSpPr>
        <p:spPr>
          <a:xfrm>
            <a:off x="5821204" y="5213866"/>
            <a:ext cx="1315283" cy="841177"/>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JSX (JavaScript + HTML)</a:t>
            </a:r>
            <a:endParaRPr lang="en-US" sz="1350" dirty="0"/>
          </a:p>
        </p:txBody>
      </p:sp>
      <p:sp>
        <p:nvSpPr>
          <p:cNvPr id="46" name="Text 44"/>
          <p:cNvSpPr/>
          <p:nvPr/>
        </p:nvSpPr>
        <p:spPr>
          <a:xfrm>
            <a:off x="7494627" y="521386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47" name="Text 45"/>
          <p:cNvSpPr/>
          <p:nvPr/>
        </p:nvSpPr>
        <p:spPr>
          <a:xfrm>
            <a:off x="9168051" y="521386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48" name="Text 46"/>
          <p:cNvSpPr/>
          <p:nvPr/>
        </p:nvSpPr>
        <p:spPr>
          <a:xfrm>
            <a:off x="10841474" y="521386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Alta</a:t>
            </a:r>
            <a:endParaRPr lang="en-US" sz="1350" dirty="0"/>
          </a:p>
        </p:txBody>
      </p:sp>
      <p:sp>
        <p:nvSpPr>
          <p:cNvPr id="49" name="Text 47"/>
          <p:cNvSpPr/>
          <p:nvPr/>
        </p:nvSpPr>
        <p:spPr>
          <a:xfrm>
            <a:off x="12514898" y="5213866"/>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Baseado em componentes</a:t>
            </a:r>
            <a:endParaRPr lang="en-US" sz="1350" dirty="0"/>
          </a:p>
        </p:txBody>
      </p:sp>
      <p:sp>
        <p:nvSpPr>
          <p:cNvPr id="50" name="Shape 48"/>
          <p:cNvSpPr/>
          <p:nvPr/>
        </p:nvSpPr>
        <p:spPr>
          <a:xfrm>
            <a:off x="621149" y="6167795"/>
            <a:ext cx="13388102" cy="786289"/>
          </a:xfrm>
          <a:prstGeom prst="rect">
            <a:avLst/>
          </a:prstGeom>
          <a:solidFill>
            <a:srgbClr val="000000">
              <a:alpha val="4000"/>
            </a:srgbClr>
          </a:solidFill>
          <a:ln/>
        </p:spPr>
        <p:txBody>
          <a:bodyPr/>
          <a:lstStyle/>
          <a:p>
            <a:endParaRPr lang="pt-BR"/>
          </a:p>
        </p:txBody>
      </p:sp>
      <p:sp>
        <p:nvSpPr>
          <p:cNvPr id="51" name="Text 49"/>
          <p:cNvSpPr/>
          <p:nvPr/>
        </p:nvSpPr>
        <p:spPr>
          <a:xfrm>
            <a:off x="797123" y="6280547"/>
            <a:ext cx="1319093" cy="280392"/>
          </a:xfrm>
          <a:prstGeom prst="rect">
            <a:avLst/>
          </a:prstGeom>
          <a:noFill/>
          <a:ln/>
        </p:spPr>
        <p:txBody>
          <a:bodyPr wrap="non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Angular</a:t>
            </a:r>
            <a:endParaRPr lang="en-US" sz="1350" dirty="0"/>
          </a:p>
        </p:txBody>
      </p:sp>
      <p:sp>
        <p:nvSpPr>
          <p:cNvPr id="52" name="Text 50"/>
          <p:cNvSpPr/>
          <p:nvPr/>
        </p:nvSpPr>
        <p:spPr>
          <a:xfrm>
            <a:off x="2474357" y="628054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TypeScript</a:t>
            </a:r>
            <a:endParaRPr lang="en-US" sz="1350" dirty="0"/>
          </a:p>
        </p:txBody>
      </p:sp>
      <p:sp>
        <p:nvSpPr>
          <p:cNvPr id="53" name="Text 51"/>
          <p:cNvSpPr/>
          <p:nvPr/>
        </p:nvSpPr>
        <p:spPr>
          <a:xfrm>
            <a:off x="4147780" y="628054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Client-side</a:t>
            </a:r>
            <a:endParaRPr lang="en-US" sz="1350" dirty="0"/>
          </a:p>
        </p:txBody>
      </p:sp>
      <p:sp>
        <p:nvSpPr>
          <p:cNvPr id="54" name="Text 52"/>
          <p:cNvSpPr/>
          <p:nvPr/>
        </p:nvSpPr>
        <p:spPr>
          <a:xfrm>
            <a:off x="5821204" y="6280547"/>
            <a:ext cx="131528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HTML com diretivas</a:t>
            </a:r>
            <a:endParaRPr lang="en-US" sz="1350" dirty="0"/>
          </a:p>
        </p:txBody>
      </p:sp>
      <p:sp>
        <p:nvSpPr>
          <p:cNvPr id="55" name="Text 53"/>
          <p:cNvSpPr/>
          <p:nvPr/>
        </p:nvSpPr>
        <p:spPr>
          <a:xfrm>
            <a:off x="7494627" y="628054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56" name="Text 54"/>
          <p:cNvSpPr/>
          <p:nvPr/>
        </p:nvSpPr>
        <p:spPr>
          <a:xfrm>
            <a:off x="9168051" y="628054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57" name="Text 55"/>
          <p:cNvSpPr/>
          <p:nvPr/>
        </p:nvSpPr>
        <p:spPr>
          <a:xfrm>
            <a:off x="10841474" y="6280547"/>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Alta</a:t>
            </a:r>
            <a:endParaRPr lang="en-US" sz="1350" dirty="0"/>
          </a:p>
        </p:txBody>
      </p:sp>
      <p:sp>
        <p:nvSpPr>
          <p:cNvPr id="58" name="Text 56"/>
          <p:cNvSpPr/>
          <p:nvPr/>
        </p:nvSpPr>
        <p:spPr>
          <a:xfrm>
            <a:off x="12514898" y="6280547"/>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Framework completo</a:t>
            </a:r>
            <a:endParaRPr lang="en-US" sz="1350" dirty="0"/>
          </a:p>
        </p:txBody>
      </p:sp>
      <p:sp>
        <p:nvSpPr>
          <p:cNvPr id="59" name="Shape 57"/>
          <p:cNvSpPr/>
          <p:nvPr/>
        </p:nvSpPr>
        <p:spPr>
          <a:xfrm>
            <a:off x="621149" y="6954083"/>
            <a:ext cx="13388102" cy="786289"/>
          </a:xfrm>
          <a:prstGeom prst="rect">
            <a:avLst/>
          </a:prstGeom>
          <a:solidFill>
            <a:srgbClr val="FFFFFF">
              <a:alpha val="4000"/>
            </a:srgbClr>
          </a:solidFill>
          <a:ln/>
        </p:spPr>
        <p:txBody>
          <a:bodyPr/>
          <a:lstStyle/>
          <a:p>
            <a:endParaRPr lang="pt-BR"/>
          </a:p>
        </p:txBody>
      </p:sp>
      <p:sp>
        <p:nvSpPr>
          <p:cNvPr id="60" name="Text 58"/>
          <p:cNvSpPr/>
          <p:nvPr/>
        </p:nvSpPr>
        <p:spPr>
          <a:xfrm>
            <a:off x="797123" y="7066836"/>
            <a:ext cx="1319093" cy="280392"/>
          </a:xfrm>
          <a:prstGeom prst="rect">
            <a:avLst/>
          </a:prstGeom>
          <a:noFill/>
          <a:ln/>
        </p:spPr>
        <p:txBody>
          <a:bodyPr wrap="none" lIns="0" tIns="0" rIns="0" bIns="0" rtlCol="0" anchor="t"/>
          <a:lstStyle/>
          <a:p>
            <a:pPr marL="0" indent="0" algn="l">
              <a:lnSpc>
                <a:spcPts val="2200"/>
              </a:lnSpc>
              <a:buNone/>
            </a:pPr>
            <a:r>
              <a:rPr lang="en-US" sz="1350" b="1" dirty="0">
                <a:solidFill>
                  <a:srgbClr val="272525"/>
                </a:solidFill>
                <a:latin typeface="Inter" pitchFamily="34" charset="0"/>
                <a:ea typeface="Inter" pitchFamily="34" charset="-122"/>
                <a:cs typeface="Inter" pitchFamily="34" charset="-120"/>
              </a:rPr>
              <a:t>Laravel Blade</a:t>
            </a:r>
            <a:endParaRPr lang="en-US" sz="1350" dirty="0"/>
          </a:p>
        </p:txBody>
      </p:sp>
      <p:sp>
        <p:nvSpPr>
          <p:cNvPr id="61" name="Text 59"/>
          <p:cNvSpPr/>
          <p:nvPr/>
        </p:nvSpPr>
        <p:spPr>
          <a:xfrm>
            <a:off x="2474357" y="706683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PHP</a:t>
            </a:r>
            <a:endParaRPr lang="en-US" sz="1350" dirty="0"/>
          </a:p>
        </p:txBody>
      </p:sp>
      <p:sp>
        <p:nvSpPr>
          <p:cNvPr id="62" name="Text 60"/>
          <p:cNvSpPr/>
          <p:nvPr/>
        </p:nvSpPr>
        <p:spPr>
          <a:xfrm>
            <a:off x="4147780" y="706683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Server-side</a:t>
            </a:r>
            <a:endParaRPr lang="en-US" sz="1350" dirty="0"/>
          </a:p>
        </p:txBody>
      </p:sp>
      <p:sp>
        <p:nvSpPr>
          <p:cNvPr id="63" name="Text 61"/>
          <p:cNvSpPr/>
          <p:nvPr/>
        </p:nvSpPr>
        <p:spPr>
          <a:xfrm>
            <a:off x="5821204" y="7066836"/>
            <a:ext cx="131528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Própria do Blade</a:t>
            </a:r>
            <a:endParaRPr lang="en-US" sz="1350" dirty="0"/>
          </a:p>
        </p:txBody>
      </p:sp>
      <p:sp>
        <p:nvSpPr>
          <p:cNvPr id="64" name="Text 62"/>
          <p:cNvSpPr/>
          <p:nvPr/>
        </p:nvSpPr>
        <p:spPr>
          <a:xfrm>
            <a:off x="7494627" y="706683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65" name="Text 63"/>
          <p:cNvSpPr/>
          <p:nvPr/>
        </p:nvSpPr>
        <p:spPr>
          <a:xfrm>
            <a:off x="9168051" y="706683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Sim</a:t>
            </a:r>
            <a:endParaRPr lang="en-US" sz="1350" dirty="0"/>
          </a:p>
        </p:txBody>
      </p:sp>
      <p:sp>
        <p:nvSpPr>
          <p:cNvPr id="66" name="Text 64"/>
          <p:cNvSpPr/>
          <p:nvPr/>
        </p:nvSpPr>
        <p:spPr>
          <a:xfrm>
            <a:off x="10841474" y="7066836"/>
            <a:ext cx="1315283" cy="280392"/>
          </a:xfrm>
          <a:prstGeom prst="rect">
            <a:avLst/>
          </a:prstGeom>
          <a:noFill/>
          <a:ln/>
        </p:spPr>
        <p:txBody>
          <a:bodyPr wrap="non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Alta</a:t>
            </a:r>
            <a:endParaRPr lang="en-US" sz="1350" dirty="0"/>
          </a:p>
        </p:txBody>
      </p:sp>
      <p:sp>
        <p:nvSpPr>
          <p:cNvPr id="67" name="Text 65"/>
          <p:cNvSpPr/>
          <p:nvPr/>
        </p:nvSpPr>
        <p:spPr>
          <a:xfrm>
            <a:off x="12514898" y="7066836"/>
            <a:ext cx="1319093" cy="560784"/>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Limpo e poderoso</a:t>
            </a:r>
            <a:endParaRPr lang="en-US" sz="1350" dirty="0"/>
          </a:p>
        </p:txBody>
      </p:sp>
      <p:sp>
        <p:nvSpPr>
          <p:cNvPr id="68" name="Retângulo 67">
            <a:extLst>
              <a:ext uri="{FF2B5EF4-FFF2-40B4-BE49-F238E27FC236}">
                <a16:creationId xmlns:a16="http://schemas.microsoft.com/office/drawing/2014/main" id="{0FC700B9-3B00-4361-1BBF-DEE0FFE18BBA}"/>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68605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Jinja2</a:t>
            </a:r>
            <a:r>
              <a:rPr lang="en-US" sz="1750" dirty="0">
                <a:solidFill>
                  <a:srgbClr val="272525"/>
                </a:solidFill>
                <a:latin typeface="Inter" pitchFamily="34" charset="0"/>
                <a:ea typeface="Inter" pitchFamily="34" charset="-122"/>
                <a:cs typeface="Inter" pitchFamily="34" charset="-120"/>
              </a:rPr>
              <a:t>: Ideal para projetos Python que requerem flexibilidade e performance nos templates.</a:t>
            </a:r>
            <a:endParaRPr lang="en-US" sz="1750" dirty="0"/>
          </a:p>
        </p:txBody>
      </p:sp>
      <p:sp>
        <p:nvSpPr>
          <p:cNvPr id="3" name="Text 1"/>
          <p:cNvSpPr/>
          <p:nvPr/>
        </p:nvSpPr>
        <p:spPr>
          <a:xfrm>
            <a:off x="793790" y="31282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Django Templates</a:t>
            </a:r>
            <a:r>
              <a:rPr lang="en-US" sz="1750" dirty="0">
                <a:solidFill>
                  <a:srgbClr val="272525"/>
                </a:solidFill>
                <a:latin typeface="Inter" pitchFamily="34" charset="0"/>
                <a:ea typeface="Inter" pitchFamily="34" charset="-122"/>
                <a:cs typeface="Inter" pitchFamily="34" charset="-120"/>
              </a:rPr>
              <a:t>: Perfeito para quem busca simplicidade e integração total com o Django.</a:t>
            </a:r>
            <a:endParaRPr lang="en-US" sz="1750" dirty="0"/>
          </a:p>
        </p:txBody>
      </p:sp>
      <p:sp>
        <p:nvSpPr>
          <p:cNvPr id="4" name="Text 2"/>
          <p:cNvSpPr/>
          <p:nvPr/>
        </p:nvSpPr>
        <p:spPr>
          <a:xfrm>
            <a:off x="793790" y="35704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Vue.js</a:t>
            </a:r>
            <a:r>
              <a:rPr lang="en-US" sz="1750" dirty="0">
                <a:solidFill>
                  <a:srgbClr val="272525"/>
                </a:solidFill>
                <a:latin typeface="Inter" pitchFamily="34" charset="0"/>
                <a:ea typeface="Inter" pitchFamily="34" charset="-122"/>
                <a:cs typeface="Inter" pitchFamily="34" charset="-120"/>
              </a:rPr>
              <a:t>: Excelente escolha para interfaces interativas com curva de aprendizado suave.</a:t>
            </a:r>
            <a:endParaRPr lang="en-US" sz="1750" dirty="0"/>
          </a:p>
        </p:txBody>
      </p:sp>
      <p:sp>
        <p:nvSpPr>
          <p:cNvPr id="5" name="Text 3"/>
          <p:cNvSpPr/>
          <p:nvPr/>
        </p:nvSpPr>
        <p:spPr>
          <a:xfrm>
            <a:off x="793790" y="401264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React</a:t>
            </a:r>
            <a:r>
              <a:rPr lang="en-US" sz="1750" dirty="0">
                <a:solidFill>
                  <a:srgbClr val="272525"/>
                </a:solidFill>
                <a:latin typeface="Inter" pitchFamily="34" charset="0"/>
                <a:ea typeface="Inter" pitchFamily="34" charset="-122"/>
                <a:cs typeface="Inter" pitchFamily="34" charset="-120"/>
              </a:rPr>
              <a:t>: Recomendado para aplicações complexas que se beneficiam de uma abordagem baseada em componentes.</a:t>
            </a:r>
            <a:endParaRPr lang="en-US" sz="1750" dirty="0"/>
          </a:p>
        </p:txBody>
      </p:sp>
      <p:sp>
        <p:nvSpPr>
          <p:cNvPr id="6" name="Text 4"/>
          <p:cNvSpPr/>
          <p:nvPr/>
        </p:nvSpPr>
        <p:spPr>
          <a:xfrm>
            <a:off x="793790" y="445484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Angular</a:t>
            </a:r>
            <a:r>
              <a:rPr lang="en-US" sz="1750" dirty="0">
                <a:solidFill>
                  <a:srgbClr val="272525"/>
                </a:solidFill>
                <a:latin typeface="Inter" pitchFamily="34" charset="0"/>
                <a:ea typeface="Inter" pitchFamily="34" charset="-122"/>
                <a:cs typeface="Inter" pitchFamily="34" charset="-120"/>
              </a:rPr>
              <a:t>: Indicado para grandes aplicações corporativas que necessitam de um framework completo.</a:t>
            </a:r>
            <a:endParaRPr lang="en-US" sz="1750" dirty="0"/>
          </a:p>
        </p:txBody>
      </p:sp>
      <p:sp>
        <p:nvSpPr>
          <p:cNvPr id="7" name="Text 5"/>
          <p:cNvSpPr/>
          <p:nvPr/>
        </p:nvSpPr>
        <p:spPr>
          <a:xfrm>
            <a:off x="793790" y="489704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Laravel Blade</a:t>
            </a:r>
            <a:r>
              <a:rPr lang="en-US" sz="1750" dirty="0">
                <a:solidFill>
                  <a:srgbClr val="272525"/>
                </a:solidFill>
                <a:latin typeface="Inter" pitchFamily="34" charset="0"/>
                <a:ea typeface="Inter" pitchFamily="34" charset="-122"/>
                <a:cs typeface="Inter" pitchFamily="34" charset="-120"/>
              </a:rPr>
              <a:t>: Ótima opção para desenvolvedores PHP que buscam uma sintaxe limpa e recursos avançados de template.</a:t>
            </a:r>
            <a:endParaRPr lang="en-US" sz="1750" dirty="0"/>
          </a:p>
        </p:txBody>
      </p:sp>
      <p:sp>
        <p:nvSpPr>
          <p:cNvPr id="8" name="Retângulo 7">
            <a:extLst>
              <a:ext uri="{FF2B5EF4-FFF2-40B4-BE49-F238E27FC236}">
                <a16:creationId xmlns:a16="http://schemas.microsoft.com/office/drawing/2014/main" id="{08067713-25E8-B406-1A72-2C8BB15A8B03}"/>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163972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ORMs</a:t>
            </a:r>
            <a:endParaRPr lang="en-US" sz="4450" dirty="0"/>
          </a:p>
        </p:txBody>
      </p:sp>
      <p:sp>
        <p:nvSpPr>
          <p:cNvPr id="3" name="Text 1"/>
          <p:cNvSpPr/>
          <p:nvPr/>
        </p:nvSpPr>
        <p:spPr>
          <a:xfrm>
            <a:off x="793790" y="2802136"/>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ORM (</a:t>
            </a:r>
            <a:r>
              <a:rPr lang="en-US" sz="1750" i="1" dirty="0">
                <a:solidFill>
                  <a:srgbClr val="272525"/>
                </a:solidFill>
                <a:latin typeface="Inter" pitchFamily="34" charset="0"/>
                <a:ea typeface="Inter" pitchFamily="34" charset="-122"/>
                <a:cs typeface="Inter" pitchFamily="34" charset="-120"/>
              </a:rPr>
              <a:t>Object-Relational Mapping</a:t>
            </a:r>
            <a:r>
              <a:rPr lang="en-US" sz="1750" dirty="0">
                <a:solidFill>
                  <a:srgbClr val="272525"/>
                </a:solidFill>
                <a:latin typeface="Inter" pitchFamily="34" charset="0"/>
                <a:ea typeface="Inter" pitchFamily="34" charset="-122"/>
                <a:cs typeface="Inter" pitchFamily="34" charset="-120"/>
              </a:rPr>
              <a:t>) é uma </a:t>
            </a:r>
            <a:r>
              <a:rPr lang="en-US" sz="1750" b="1" dirty="0">
                <a:solidFill>
                  <a:srgbClr val="272525"/>
                </a:solidFill>
                <a:latin typeface="Inter" pitchFamily="34" charset="0"/>
                <a:ea typeface="Inter" pitchFamily="34" charset="-122"/>
                <a:cs typeface="Inter" pitchFamily="34" charset="-120"/>
              </a:rPr>
              <a:t>técnica de desenvolvimento que facilita a interação entre aplicações orientadas a objetos e bancos de dados relacionais, atuando como uma ponte entre esses dois mundos</a:t>
            </a:r>
            <a:r>
              <a:rPr lang="en-US" sz="1750" dirty="0">
                <a:solidFill>
                  <a:srgbClr val="272525"/>
                </a:solidFill>
                <a:latin typeface="Inter" pitchFamily="34" charset="0"/>
                <a:ea typeface="Inter" pitchFamily="34" charset="-122"/>
                <a:cs typeface="Inter" pitchFamily="34" charset="-120"/>
              </a:rPr>
              <a:t>. Permite manipular dados em bancos de dados como se fossem objetos, sem a necessidade de escrever consultas SQL diretamente</a:t>
            </a:r>
            <a:endParaRPr lang="en-US" sz="1750" dirty="0"/>
          </a:p>
        </p:txBody>
      </p:sp>
      <p:sp>
        <p:nvSpPr>
          <p:cNvPr id="4" name="Text 2"/>
          <p:cNvSpPr/>
          <p:nvPr/>
        </p:nvSpPr>
        <p:spPr>
          <a:xfrm>
            <a:off x="793790" y="4593908"/>
            <a:ext cx="7581067"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Problema da impedância de dados</a:t>
            </a:r>
            <a:endParaRPr lang="en-US" sz="3550" dirty="0"/>
          </a:p>
        </p:txBody>
      </p:sp>
      <p:sp>
        <p:nvSpPr>
          <p:cNvPr id="5" name="Text 3"/>
          <p:cNvSpPr/>
          <p:nvPr/>
        </p:nvSpPr>
        <p:spPr>
          <a:xfrm>
            <a:off x="793790" y="5501045"/>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Quando estamos trabalhando com aplicações orientadas a objetos que utilizam banco de dados relacionais para armazenamento de informações, temos um problema chamado impedância objeto-relacional devido às diferenças entre os 2 paradigmas.</a:t>
            </a:r>
            <a:endParaRPr lang="en-US" sz="1750" dirty="0"/>
          </a:p>
        </p:txBody>
      </p:sp>
      <p:sp>
        <p:nvSpPr>
          <p:cNvPr id="6" name="Retângulo 5">
            <a:extLst>
              <a:ext uri="{FF2B5EF4-FFF2-40B4-BE49-F238E27FC236}">
                <a16:creationId xmlns:a16="http://schemas.microsoft.com/office/drawing/2014/main" id="{59A09D72-5C32-98D6-411E-667E03CD91D0}"/>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654844" y="514588"/>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Tabela produto</a:t>
            </a:r>
            <a:endParaRPr lang="en-US" sz="2200" dirty="0"/>
          </a:p>
        </p:txBody>
      </p:sp>
      <p:sp>
        <p:nvSpPr>
          <p:cNvPr id="3" name="Text 1"/>
          <p:cNvSpPr/>
          <p:nvPr/>
        </p:nvSpPr>
        <p:spPr>
          <a:xfrm>
            <a:off x="654844" y="1239679"/>
            <a:ext cx="13320712" cy="598884"/>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O banco de dados relacional trabalha com tabelas e relações entre elas para representar modelos da vida real. Dentro das tabelas temos várias colunas e a unidade que temos para representação no modelo relacional é uma linha.</a:t>
            </a:r>
            <a:endParaRPr lang="en-US" sz="1450" dirty="0"/>
          </a:p>
        </p:txBody>
      </p:sp>
      <p:sp>
        <p:nvSpPr>
          <p:cNvPr id="4" name="Shape 2"/>
          <p:cNvSpPr/>
          <p:nvPr/>
        </p:nvSpPr>
        <p:spPr>
          <a:xfrm>
            <a:off x="654844" y="2049066"/>
            <a:ext cx="13320712" cy="2172176"/>
          </a:xfrm>
          <a:prstGeom prst="roundRect">
            <a:avLst>
              <a:gd name="adj" fmla="val 3618"/>
            </a:avLst>
          </a:prstGeom>
          <a:noFill/>
          <a:ln w="7620">
            <a:solidFill>
              <a:srgbClr val="000000">
                <a:alpha val="8000"/>
              </a:srgbClr>
            </a:solidFill>
            <a:prstDash val="solid"/>
          </a:ln>
        </p:spPr>
        <p:txBody>
          <a:bodyPr/>
          <a:lstStyle/>
          <a:p>
            <a:endParaRPr lang="pt-BR"/>
          </a:p>
        </p:txBody>
      </p:sp>
      <p:sp>
        <p:nvSpPr>
          <p:cNvPr id="5" name="Shape 3"/>
          <p:cNvSpPr/>
          <p:nvPr/>
        </p:nvSpPr>
        <p:spPr>
          <a:xfrm>
            <a:off x="662464" y="2056686"/>
            <a:ext cx="13305473" cy="539234"/>
          </a:xfrm>
          <a:prstGeom prst="rect">
            <a:avLst/>
          </a:prstGeom>
          <a:solidFill>
            <a:srgbClr val="FFFFFF">
              <a:alpha val="4000"/>
            </a:srgbClr>
          </a:solidFill>
          <a:ln/>
        </p:spPr>
        <p:txBody>
          <a:bodyPr/>
          <a:lstStyle/>
          <a:p>
            <a:endParaRPr lang="pt-BR"/>
          </a:p>
        </p:txBody>
      </p:sp>
      <p:sp>
        <p:nvSpPr>
          <p:cNvPr id="6" name="Text 4"/>
          <p:cNvSpPr/>
          <p:nvPr/>
        </p:nvSpPr>
        <p:spPr>
          <a:xfrm>
            <a:off x="849511" y="2176582"/>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ID</a:t>
            </a:r>
            <a:endParaRPr lang="en-US" sz="1450" dirty="0"/>
          </a:p>
        </p:txBody>
      </p:sp>
      <p:sp>
        <p:nvSpPr>
          <p:cNvPr id="7" name="Text 5"/>
          <p:cNvSpPr/>
          <p:nvPr/>
        </p:nvSpPr>
        <p:spPr>
          <a:xfrm>
            <a:off x="4179689" y="2176582"/>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NOME</a:t>
            </a:r>
            <a:endParaRPr lang="en-US" sz="1450" dirty="0"/>
          </a:p>
        </p:txBody>
      </p:sp>
      <p:sp>
        <p:nvSpPr>
          <p:cNvPr id="8" name="Text 6"/>
          <p:cNvSpPr/>
          <p:nvPr/>
        </p:nvSpPr>
        <p:spPr>
          <a:xfrm>
            <a:off x="7506057" y="2176582"/>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PREÇO</a:t>
            </a:r>
            <a:endParaRPr lang="en-US" sz="1450" dirty="0"/>
          </a:p>
        </p:txBody>
      </p:sp>
      <p:sp>
        <p:nvSpPr>
          <p:cNvPr id="9" name="Text 7"/>
          <p:cNvSpPr/>
          <p:nvPr/>
        </p:nvSpPr>
        <p:spPr>
          <a:xfrm>
            <a:off x="10832425" y="2176582"/>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DESCRIÇÃO</a:t>
            </a:r>
            <a:endParaRPr lang="en-US" sz="1450" dirty="0"/>
          </a:p>
        </p:txBody>
      </p:sp>
      <p:sp>
        <p:nvSpPr>
          <p:cNvPr id="10" name="Shape 8"/>
          <p:cNvSpPr/>
          <p:nvPr/>
        </p:nvSpPr>
        <p:spPr>
          <a:xfrm>
            <a:off x="662464" y="2595920"/>
            <a:ext cx="13305473" cy="539234"/>
          </a:xfrm>
          <a:prstGeom prst="rect">
            <a:avLst/>
          </a:prstGeom>
          <a:solidFill>
            <a:srgbClr val="000000">
              <a:alpha val="4000"/>
            </a:srgbClr>
          </a:solidFill>
          <a:ln/>
        </p:spPr>
        <p:txBody>
          <a:bodyPr/>
          <a:lstStyle/>
          <a:p>
            <a:endParaRPr lang="pt-BR"/>
          </a:p>
        </p:txBody>
      </p:sp>
      <p:sp>
        <p:nvSpPr>
          <p:cNvPr id="11" name="Text 9"/>
          <p:cNvSpPr/>
          <p:nvPr/>
        </p:nvSpPr>
        <p:spPr>
          <a:xfrm>
            <a:off x="849511" y="2715816"/>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12</a:t>
            </a:r>
            <a:endParaRPr lang="en-US" sz="1450" dirty="0"/>
          </a:p>
        </p:txBody>
      </p:sp>
      <p:sp>
        <p:nvSpPr>
          <p:cNvPr id="12" name="Text 10"/>
          <p:cNvSpPr/>
          <p:nvPr/>
        </p:nvSpPr>
        <p:spPr>
          <a:xfrm>
            <a:off x="4179689" y="2715816"/>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AMD Ryzen 5 5600</a:t>
            </a:r>
            <a:endParaRPr lang="en-US" sz="1450" dirty="0"/>
          </a:p>
        </p:txBody>
      </p:sp>
      <p:sp>
        <p:nvSpPr>
          <p:cNvPr id="13" name="Text 11"/>
          <p:cNvSpPr/>
          <p:nvPr/>
        </p:nvSpPr>
        <p:spPr>
          <a:xfrm>
            <a:off x="7506057" y="2715816"/>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800.00</a:t>
            </a:r>
            <a:endParaRPr lang="en-US" sz="1450" dirty="0"/>
          </a:p>
        </p:txBody>
      </p:sp>
      <p:sp>
        <p:nvSpPr>
          <p:cNvPr id="14" name="Text 12"/>
          <p:cNvSpPr/>
          <p:nvPr/>
        </p:nvSpPr>
        <p:spPr>
          <a:xfrm>
            <a:off x="10832425" y="2715816"/>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Processador</a:t>
            </a:r>
            <a:endParaRPr lang="en-US" sz="1450" dirty="0"/>
          </a:p>
        </p:txBody>
      </p:sp>
      <p:sp>
        <p:nvSpPr>
          <p:cNvPr id="15" name="Shape 13"/>
          <p:cNvSpPr/>
          <p:nvPr/>
        </p:nvSpPr>
        <p:spPr>
          <a:xfrm>
            <a:off x="662464" y="3135154"/>
            <a:ext cx="13305473" cy="539234"/>
          </a:xfrm>
          <a:prstGeom prst="rect">
            <a:avLst/>
          </a:prstGeom>
          <a:solidFill>
            <a:srgbClr val="FFFFFF">
              <a:alpha val="4000"/>
            </a:srgbClr>
          </a:solidFill>
          <a:ln/>
        </p:spPr>
        <p:txBody>
          <a:bodyPr/>
          <a:lstStyle/>
          <a:p>
            <a:endParaRPr lang="pt-BR"/>
          </a:p>
        </p:txBody>
      </p:sp>
      <p:sp>
        <p:nvSpPr>
          <p:cNvPr id="16" name="Text 14"/>
          <p:cNvSpPr/>
          <p:nvPr/>
        </p:nvSpPr>
        <p:spPr>
          <a:xfrm>
            <a:off x="849511" y="3255050"/>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13</a:t>
            </a:r>
            <a:endParaRPr lang="en-US" sz="1450" dirty="0"/>
          </a:p>
        </p:txBody>
      </p:sp>
      <p:sp>
        <p:nvSpPr>
          <p:cNvPr id="17" name="Text 15"/>
          <p:cNvSpPr/>
          <p:nvPr/>
        </p:nvSpPr>
        <p:spPr>
          <a:xfrm>
            <a:off x="4179689" y="3255050"/>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RX 7600</a:t>
            </a:r>
            <a:endParaRPr lang="en-US" sz="1450" dirty="0"/>
          </a:p>
        </p:txBody>
      </p:sp>
      <p:sp>
        <p:nvSpPr>
          <p:cNvPr id="18" name="Text 16"/>
          <p:cNvSpPr/>
          <p:nvPr/>
        </p:nvSpPr>
        <p:spPr>
          <a:xfrm>
            <a:off x="7506057" y="3255050"/>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1,850.00</a:t>
            </a:r>
            <a:endParaRPr lang="en-US" sz="1450" dirty="0"/>
          </a:p>
        </p:txBody>
      </p:sp>
      <p:sp>
        <p:nvSpPr>
          <p:cNvPr id="19" name="Text 17"/>
          <p:cNvSpPr/>
          <p:nvPr/>
        </p:nvSpPr>
        <p:spPr>
          <a:xfrm>
            <a:off x="10832425" y="3255050"/>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Placa de Video</a:t>
            </a:r>
            <a:endParaRPr lang="en-US" sz="1450" dirty="0"/>
          </a:p>
        </p:txBody>
      </p:sp>
      <p:sp>
        <p:nvSpPr>
          <p:cNvPr id="20" name="Shape 18"/>
          <p:cNvSpPr/>
          <p:nvPr/>
        </p:nvSpPr>
        <p:spPr>
          <a:xfrm>
            <a:off x="662464" y="3674388"/>
            <a:ext cx="13305473" cy="539234"/>
          </a:xfrm>
          <a:prstGeom prst="rect">
            <a:avLst/>
          </a:prstGeom>
          <a:solidFill>
            <a:srgbClr val="000000">
              <a:alpha val="4000"/>
            </a:srgbClr>
          </a:solidFill>
          <a:ln/>
        </p:spPr>
        <p:txBody>
          <a:bodyPr/>
          <a:lstStyle/>
          <a:p>
            <a:endParaRPr lang="pt-BR"/>
          </a:p>
        </p:txBody>
      </p:sp>
      <p:sp>
        <p:nvSpPr>
          <p:cNvPr id="21" name="Text 19"/>
          <p:cNvSpPr/>
          <p:nvPr/>
        </p:nvSpPr>
        <p:spPr>
          <a:xfrm>
            <a:off x="849511" y="3794284"/>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14</a:t>
            </a:r>
            <a:endParaRPr lang="en-US" sz="1450" dirty="0"/>
          </a:p>
        </p:txBody>
      </p:sp>
      <p:sp>
        <p:nvSpPr>
          <p:cNvPr id="22" name="Text 20"/>
          <p:cNvSpPr/>
          <p:nvPr/>
        </p:nvSpPr>
        <p:spPr>
          <a:xfrm>
            <a:off x="4179689" y="3794284"/>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B550M</a:t>
            </a:r>
            <a:endParaRPr lang="en-US" sz="1450" dirty="0"/>
          </a:p>
        </p:txBody>
      </p:sp>
      <p:sp>
        <p:nvSpPr>
          <p:cNvPr id="23" name="Text 21"/>
          <p:cNvSpPr/>
          <p:nvPr/>
        </p:nvSpPr>
        <p:spPr>
          <a:xfrm>
            <a:off x="7506057" y="3794284"/>
            <a:ext cx="294465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600.00</a:t>
            </a:r>
            <a:endParaRPr lang="en-US" sz="1450" dirty="0"/>
          </a:p>
        </p:txBody>
      </p:sp>
      <p:sp>
        <p:nvSpPr>
          <p:cNvPr id="24" name="Text 22"/>
          <p:cNvSpPr/>
          <p:nvPr/>
        </p:nvSpPr>
        <p:spPr>
          <a:xfrm>
            <a:off x="10832425" y="3794284"/>
            <a:ext cx="2948464" cy="299442"/>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Placa Mãe</a:t>
            </a:r>
            <a:endParaRPr lang="en-US" sz="1450" dirty="0"/>
          </a:p>
        </p:txBody>
      </p:sp>
      <p:sp>
        <p:nvSpPr>
          <p:cNvPr id="25" name="Text 23"/>
          <p:cNvSpPr/>
          <p:nvPr/>
        </p:nvSpPr>
        <p:spPr>
          <a:xfrm>
            <a:off x="654844" y="4501872"/>
            <a:ext cx="2806898" cy="350877"/>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Objeto produto</a:t>
            </a:r>
            <a:endParaRPr lang="en-US" sz="2200" dirty="0"/>
          </a:p>
        </p:txBody>
      </p:sp>
      <p:sp>
        <p:nvSpPr>
          <p:cNvPr id="26" name="Text 24"/>
          <p:cNvSpPr/>
          <p:nvPr/>
        </p:nvSpPr>
        <p:spPr>
          <a:xfrm>
            <a:off x="654844" y="5133380"/>
            <a:ext cx="13320712" cy="898327"/>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O paradigma orientado a objetos possui um modo um pouco diferente de trabalhar. Nele nós temos diversos elementos como classes, propriedades, visibilidade, herança e interfaces. A unidade quando falamos de orientação a objetos é o objeto que representa algo do mundo real, seja abstrato ou concreto.</a:t>
            </a:r>
            <a:endParaRPr lang="en-US" sz="1450" dirty="0"/>
          </a:p>
        </p:txBody>
      </p:sp>
      <p:sp>
        <p:nvSpPr>
          <p:cNvPr id="27" name="Shape 25"/>
          <p:cNvSpPr/>
          <p:nvPr/>
        </p:nvSpPr>
        <p:spPr>
          <a:xfrm>
            <a:off x="654844" y="6242209"/>
            <a:ext cx="13320712" cy="1478280"/>
          </a:xfrm>
          <a:prstGeom prst="roundRect">
            <a:avLst>
              <a:gd name="adj" fmla="val 5317"/>
            </a:avLst>
          </a:prstGeom>
          <a:solidFill>
            <a:srgbClr val="DADBF1"/>
          </a:solidFill>
          <a:ln/>
        </p:spPr>
        <p:txBody>
          <a:bodyPr/>
          <a:lstStyle/>
          <a:p>
            <a:endParaRPr lang="pt-BR"/>
          </a:p>
        </p:txBody>
      </p:sp>
      <p:sp>
        <p:nvSpPr>
          <p:cNvPr id="28" name="Shape 26"/>
          <p:cNvSpPr/>
          <p:nvPr/>
        </p:nvSpPr>
        <p:spPr>
          <a:xfrm>
            <a:off x="645557" y="6242209"/>
            <a:ext cx="13339286" cy="1478280"/>
          </a:xfrm>
          <a:prstGeom prst="roundRect">
            <a:avLst>
              <a:gd name="adj" fmla="val 1899"/>
            </a:avLst>
          </a:prstGeom>
          <a:solidFill>
            <a:srgbClr val="DADBF1"/>
          </a:solidFill>
          <a:ln/>
        </p:spPr>
        <p:txBody>
          <a:bodyPr/>
          <a:lstStyle/>
          <a:p>
            <a:endParaRPr lang="pt-BR"/>
          </a:p>
        </p:txBody>
      </p:sp>
      <p:sp>
        <p:nvSpPr>
          <p:cNvPr id="29" name="Text 27"/>
          <p:cNvSpPr/>
          <p:nvPr/>
        </p:nvSpPr>
        <p:spPr>
          <a:xfrm>
            <a:off x="832604" y="6382464"/>
            <a:ext cx="12965192" cy="119776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highlight>
                  <a:srgbClr val="DADBF1"/>
                </a:highlight>
                <a:latin typeface="Consolas" pitchFamily="34" charset="0"/>
                <a:ea typeface="Consolas" pitchFamily="34" charset="-122"/>
                <a:cs typeface="Consolas" pitchFamily="34" charset="-120"/>
              </a:rPr>
              <a:t>ID: 12</a:t>
            </a:r>
            <a:endParaRPr lang="en-US" sz="1450" dirty="0"/>
          </a:p>
          <a:p>
            <a:pPr marL="0" indent="0" algn="l">
              <a:lnSpc>
                <a:spcPts val="2350"/>
              </a:lnSpc>
              <a:buNone/>
            </a:pPr>
            <a:r>
              <a:rPr lang="en-US" sz="1450" dirty="0">
                <a:solidFill>
                  <a:srgbClr val="272525"/>
                </a:solidFill>
                <a:highlight>
                  <a:srgbClr val="DADBF1"/>
                </a:highlight>
                <a:latin typeface="Consolas" pitchFamily="34" charset="0"/>
                <a:ea typeface="Consolas" pitchFamily="34" charset="-122"/>
                <a:cs typeface="Consolas" pitchFamily="34" charset="-120"/>
              </a:rPr>
              <a:t>NOME: AMD Ryzen 5 5600</a:t>
            </a:r>
            <a:endParaRPr lang="en-US" sz="1450" dirty="0"/>
          </a:p>
          <a:p>
            <a:pPr marL="0" indent="0" algn="l">
              <a:lnSpc>
                <a:spcPts val="2350"/>
              </a:lnSpc>
              <a:buNone/>
            </a:pPr>
            <a:r>
              <a:rPr lang="en-US" sz="1450" dirty="0">
                <a:solidFill>
                  <a:srgbClr val="272525"/>
                </a:solidFill>
                <a:highlight>
                  <a:srgbClr val="DADBF1"/>
                </a:highlight>
                <a:latin typeface="Consolas" pitchFamily="34" charset="0"/>
                <a:ea typeface="Consolas" pitchFamily="34" charset="-122"/>
                <a:cs typeface="Consolas" pitchFamily="34" charset="-120"/>
              </a:rPr>
              <a:t>PREÇO: 800.00</a:t>
            </a:r>
            <a:endParaRPr lang="en-US" sz="1450" dirty="0"/>
          </a:p>
          <a:p>
            <a:pPr marL="0" indent="0" algn="l">
              <a:lnSpc>
                <a:spcPts val="2350"/>
              </a:lnSpc>
              <a:buNone/>
            </a:pPr>
            <a:r>
              <a:rPr lang="en-US" sz="1450" dirty="0">
                <a:solidFill>
                  <a:srgbClr val="272525"/>
                </a:solidFill>
                <a:highlight>
                  <a:srgbClr val="DADBF1"/>
                </a:highlight>
                <a:latin typeface="Consolas" pitchFamily="34" charset="0"/>
                <a:ea typeface="Consolas" pitchFamily="34" charset="-122"/>
                <a:cs typeface="Consolas" pitchFamily="34" charset="-120"/>
              </a:rPr>
              <a:t>DESCRIÇÃO: Processador</a:t>
            </a:r>
            <a:endParaRPr lang="en-US" sz="1450" dirty="0"/>
          </a:p>
        </p:txBody>
      </p:sp>
      <p:sp>
        <p:nvSpPr>
          <p:cNvPr id="30" name="Retângulo 29">
            <a:extLst>
              <a:ext uri="{FF2B5EF4-FFF2-40B4-BE49-F238E27FC236}">
                <a16:creationId xmlns:a16="http://schemas.microsoft.com/office/drawing/2014/main" id="{E82EEDC8-1BED-B413-6F15-CED867BDDC00}"/>
              </a:ext>
            </a:extLst>
          </p:cNvPr>
          <p:cNvSpPr/>
          <p:nvPr/>
        </p:nvSpPr>
        <p:spPr>
          <a:xfrm>
            <a:off x="12758057" y="7720488"/>
            <a:ext cx="1872343" cy="509111"/>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245625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As principais dificuldades que essas diferenças entre paradigmas causa:</a:t>
            </a:r>
            <a:endParaRPr lang="en-US" sz="1750" dirty="0"/>
          </a:p>
        </p:txBody>
      </p:sp>
      <p:sp>
        <p:nvSpPr>
          <p:cNvPr id="3" name="Text 1"/>
          <p:cNvSpPr/>
          <p:nvPr/>
        </p:nvSpPr>
        <p:spPr>
          <a:xfrm>
            <a:off x="793790" y="302323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Representação dos dados e do modelo, já que as estruturas são distintas</a:t>
            </a:r>
            <a:endParaRPr lang="en-US" sz="1750" dirty="0"/>
          </a:p>
        </p:txBody>
      </p:sp>
      <p:sp>
        <p:nvSpPr>
          <p:cNvPr id="4" name="Text 2"/>
          <p:cNvSpPr/>
          <p:nvPr/>
        </p:nvSpPr>
        <p:spPr>
          <a:xfrm>
            <a:off x="793790" y="346543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Mapeamento entre os tipos de dados da linguagem de programação e do banco de dados</a:t>
            </a:r>
            <a:endParaRPr lang="en-US" sz="1750" dirty="0"/>
          </a:p>
        </p:txBody>
      </p:sp>
      <p:sp>
        <p:nvSpPr>
          <p:cNvPr id="5" name="Text 3"/>
          <p:cNvSpPr/>
          <p:nvPr/>
        </p:nvSpPr>
        <p:spPr>
          <a:xfrm>
            <a:off x="793790" y="390763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Modelo de integridade relacional do banco relacional</a:t>
            </a:r>
            <a:endParaRPr lang="en-US" sz="1750" dirty="0"/>
          </a:p>
        </p:txBody>
      </p:sp>
      <p:sp>
        <p:nvSpPr>
          <p:cNvPr id="6" name="Text 4"/>
          <p:cNvSpPr/>
          <p:nvPr/>
        </p:nvSpPr>
        <p:spPr>
          <a:xfrm>
            <a:off x="793790" y="4525685"/>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Para solucionar esses problemas, o ORM define uma técnica para realizar a conciliação entre os 2 modelos. As bibliotecas ou frameworks ORM definem o modo como os dados serão mapeados entre os ambientes, como serão acessados e gravados. Isso diminui o tempo de desenvolvimento, uma vez que não é necessário desenvolver toda essa parte.</a:t>
            </a:r>
            <a:endParaRPr lang="en-US" sz="1750" dirty="0"/>
          </a:p>
        </p:txBody>
      </p:sp>
      <p:sp>
        <p:nvSpPr>
          <p:cNvPr id="7" name="Retângulo 6">
            <a:extLst>
              <a:ext uri="{FF2B5EF4-FFF2-40B4-BE49-F238E27FC236}">
                <a16:creationId xmlns:a16="http://schemas.microsoft.com/office/drawing/2014/main" id="{099C21F7-D701-F7C1-FDDD-8E520938665A}"/>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9375"/>
          </a:xfrm>
          <a:prstGeom prst="rect">
            <a:avLst/>
          </a:prstGeom>
        </p:spPr>
      </p:pic>
      <p:sp>
        <p:nvSpPr>
          <p:cNvPr id="3" name="Text 0"/>
          <p:cNvSpPr/>
          <p:nvPr/>
        </p:nvSpPr>
        <p:spPr>
          <a:xfrm>
            <a:off x="733425" y="3363039"/>
            <a:ext cx="5238869" cy="654844"/>
          </a:xfrm>
          <a:prstGeom prst="rect">
            <a:avLst/>
          </a:prstGeom>
          <a:noFill/>
          <a:ln/>
        </p:spPr>
        <p:txBody>
          <a:bodyPr wrap="none" lIns="0" tIns="0" rIns="0" bIns="0" rtlCol="0" anchor="t"/>
          <a:lstStyle/>
          <a:p>
            <a:pPr marL="0" indent="0" algn="l">
              <a:lnSpc>
                <a:spcPts val="5150"/>
              </a:lnSpc>
              <a:buNone/>
            </a:pPr>
            <a:r>
              <a:rPr lang="en-US" sz="4100" b="1" dirty="0">
                <a:solidFill>
                  <a:srgbClr val="000000"/>
                </a:solidFill>
                <a:latin typeface="Inter Bold" pitchFamily="34" charset="0"/>
                <a:ea typeface="Inter Bold" pitchFamily="34" charset="-122"/>
                <a:cs typeface="Inter Bold" pitchFamily="34" charset="-120"/>
              </a:rPr>
              <a:t>Design Patterns</a:t>
            </a:r>
            <a:endParaRPr lang="en-US" sz="4100" dirty="0"/>
          </a:p>
        </p:txBody>
      </p:sp>
      <p:sp>
        <p:nvSpPr>
          <p:cNvPr id="4" name="Text 1"/>
          <p:cNvSpPr/>
          <p:nvPr/>
        </p:nvSpPr>
        <p:spPr>
          <a:xfrm>
            <a:off x="733425" y="4332208"/>
            <a:ext cx="13163550" cy="670560"/>
          </a:xfrm>
          <a:prstGeom prst="rect">
            <a:avLst/>
          </a:prstGeom>
          <a:noFill/>
          <a:ln/>
        </p:spPr>
        <p:txBody>
          <a:bodyPr wrap="square" lIns="0" tIns="0" rIns="0" bIns="0" rtlCol="0" anchor="t"/>
          <a:lstStyle/>
          <a:p>
            <a:pPr marL="0" indent="0" algn="l">
              <a:lnSpc>
                <a:spcPts val="2600"/>
              </a:lnSpc>
              <a:buNone/>
            </a:pPr>
            <a:r>
              <a:rPr lang="en-US" sz="1650" dirty="0">
                <a:solidFill>
                  <a:srgbClr val="272525"/>
                </a:solidFill>
                <a:latin typeface="Inter" pitchFamily="34" charset="0"/>
                <a:ea typeface="Inter" pitchFamily="34" charset="-122"/>
                <a:cs typeface="Inter" pitchFamily="34" charset="-120"/>
              </a:rPr>
              <a:t>Padrões de projeto (</a:t>
            </a:r>
            <a:r>
              <a:rPr lang="en-US" sz="1650" i="1" dirty="0">
                <a:solidFill>
                  <a:srgbClr val="272525"/>
                </a:solidFill>
                <a:latin typeface="Inter" pitchFamily="34" charset="0"/>
                <a:ea typeface="Inter" pitchFamily="34" charset="-122"/>
                <a:cs typeface="Inter" pitchFamily="34" charset="-120"/>
              </a:rPr>
              <a:t>design patterns</a:t>
            </a:r>
            <a:r>
              <a:rPr lang="en-US" sz="1650" dirty="0">
                <a:solidFill>
                  <a:srgbClr val="272525"/>
                </a:solidFill>
                <a:latin typeface="Inter" pitchFamily="34" charset="0"/>
                <a:ea typeface="Inter" pitchFamily="34" charset="-122"/>
                <a:cs typeface="Inter" pitchFamily="34" charset="-120"/>
              </a:rPr>
              <a:t>) são soluções típicas para problemas comuns em projeto de software. Cada padrão é como uma planta de construção que você pode customizar para resolver um problema de projeto particular em seu código.</a:t>
            </a:r>
            <a:endParaRPr lang="en-US" sz="1650" dirty="0"/>
          </a:p>
        </p:txBody>
      </p:sp>
      <p:sp>
        <p:nvSpPr>
          <p:cNvPr id="5" name="Text 2"/>
          <p:cNvSpPr/>
          <p:nvPr/>
        </p:nvSpPr>
        <p:spPr>
          <a:xfrm>
            <a:off x="733425" y="5238512"/>
            <a:ext cx="13163550" cy="670560"/>
          </a:xfrm>
          <a:prstGeom prst="rect">
            <a:avLst/>
          </a:prstGeom>
          <a:noFill/>
          <a:ln/>
        </p:spPr>
        <p:txBody>
          <a:bodyPr wrap="square" lIns="0" tIns="0" rIns="0" bIns="0" rtlCol="0" anchor="t"/>
          <a:lstStyle/>
          <a:p>
            <a:pPr marL="0" indent="0" algn="l">
              <a:lnSpc>
                <a:spcPts val="2600"/>
              </a:lnSpc>
              <a:buNone/>
            </a:pPr>
            <a:r>
              <a:rPr lang="en-US" sz="1650" dirty="0">
                <a:solidFill>
                  <a:srgbClr val="272525"/>
                </a:solidFill>
                <a:latin typeface="Inter" pitchFamily="34" charset="0"/>
                <a:ea typeface="Inter" pitchFamily="34" charset="-122"/>
                <a:cs typeface="Inter" pitchFamily="34" charset="-120"/>
              </a:rPr>
              <a:t>O padrão não é um pedaço de código específico, mas um conceito geral para resolver um problema em particular. Você pode seguir os detalhes do padrão e implementar uma solução que se adeque às realidades do seu próprio programa.</a:t>
            </a:r>
            <a:endParaRPr lang="en-US" sz="1650" dirty="0"/>
          </a:p>
        </p:txBody>
      </p:sp>
      <p:sp>
        <p:nvSpPr>
          <p:cNvPr id="6" name="Text 3"/>
          <p:cNvSpPr/>
          <p:nvPr/>
        </p:nvSpPr>
        <p:spPr>
          <a:xfrm>
            <a:off x="733425" y="6144816"/>
            <a:ext cx="13163550" cy="1341120"/>
          </a:xfrm>
          <a:prstGeom prst="rect">
            <a:avLst/>
          </a:prstGeom>
          <a:noFill/>
          <a:ln/>
        </p:spPr>
        <p:txBody>
          <a:bodyPr wrap="square" lIns="0" tIns="0" rIns="0" bIns="0" rtlCol="0" anchor="t"/>
          <a:lstStyle/>
          <a:p>
            <a:pPr marL="0" indent="0" algn="l">
              <a:lnSpc>
                <a:spcPts val="2600"/>
              </a:lnSpc>
              <a:buNone/>
            </a:pPr>
            <a:r>
              <a:rPr lang="en-US" sz="1650" dirty="0">
                <a:solidFill>
                  <a:srgbClr val="272525"/>
                </a:solidFill>
                <a:latin typeface="Inter" pitchFamily="34" charset="0"/>
                <a:ea typeface="Inter" pitchFamily="34" charset="-122"/>
                <a:cs typeface="Inter" pitchFamily="34" charset="-120"/>
              </a:rPr>
              <a:t>Os padrões são frequentemente confundidos com algoritmos, porque ambos os conceitos descrevem soluções típicas para alguns problemas conhecidos. Enquanto um algoritmo sempre define um conjunto claro de ações para atingir uma meta, um padrão é mais uma descrição de alto nível de uma solução. O código do mesmo padrão aplicado para dois programas distintos pode ser bem diferente.</a:t>
            </a:r>
            <a:endParaRPr lang="en-US" sz="1650" dirty="0"/>
          </a:p>
        </p:txBody>
      </p:sp>
      <p:sp>
        <p:nvSpPr>
          <p:cNvPr id="7" name="Retângulo 6">
            <a:extLst>
              <a:ext uri="{FF2B5EF4-FFF2-40B4-BE49-F238E27FC236}">
                <a16:creationId xmlns:a16="http://schemas.microsoft.com/office/drawing/2014/main" id="{20D96052-BAF9-E863-767F-A5943773BFB2}"/>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670322"/>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Tipos de ORMs</a:t>
            </a:r>
            <a:endParaRPr lang="en-US" sz="3550" dirty="0"/>
          </a:p>
        </p:txBody>
      </p:sp>
      <p:sp>
        <p:nvSpPr>
          <p:cNvPr id="3" name="Text 1"/>
          <p:cNvSpPr/>
          <p:nvPr/>
        </p:nvSpPr>
        <p:spPr>
          <a:xfrm>
            <a:off x="793790" y="1464112"/>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Active Record</a:t>
            </a:r>
            <a:endParaRPr lang="en-US" sz="2650" dirty="0"/>
          </a:p>
        </p:txBody>
      </p:sp>
      <p:sp>
        <p:nvSpPr>
          <p:cNvPr id="4" name="Text 2"/>
          <p:cNvSpPr/>
          <p:nvPr/>
        </p:nvSpPr>
        <p:spPr>
          <a:xfrm>
            <a:off x="793790" y="222956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Na abordagem Active Record, cada classe de modelo corresponde diretamente a uma tabela no banco de dados, e cada instância da classe representa uma linha nessa tabela. As operações de banco de dados (como inserção, atualização e exclusão) são realizadas diretamente pelos métodos da classe.</a:t>
            </a:r>
            <a:endParaRPr lang="en-US" sz="1750" dirty="0"/>
          </a:p>
        </p:txBody>
      </p:sp>
      <p:sp>
        <p:nvSpPr>
          <p:cNvPr id="5" name="Text 3"/>
          <p:cNvSpPr/>
          <p:nvPr/>
        </p:nvSpPr>
        <p:spPr>
          <a:xfrm>
            <a:off x="793790" y="3573423"/>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Características:</a:t>
            </a:r>
            <a:endParaRPr lang="en-US" sz="1750" dirty="0"/>
          </a:p>
        </p:txBody>
      </p:sp>
      <p:sp>
        <p:nvSpPr>
          <p:cNvPr id="6" name="Text 4"/>
          <p:cNvSpPr/>
          <p:nvPr/>
        </p:nvSpPr>
        <p:spPr>
          <a:xfrm>
            <a:off x="793790" y="41914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Simplicidade na implementação.</a:t>
            </a:r>
            <a:endParaRPr lang="en-US" sz="1750" dirty="0"/>
          </a:p>
        </p:txBody>
      </p:sp>
      <p:sp>
        <p:nvSpPr>
          <p:cNvPr id="7" name="Text 5"/>
          <p:cNvSpPr/>
          <p:nvPr/>
        </p:nvSpPr>
        <p:spPr>
          <a:xfrm>
            <a:off x="793790" y="463367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Ideal para aplicações com lógica de negócios simples.</a:t>
            </a:r>
            <a:endParaRPr lang="en-US" sz="1750" dirty="0"/>
          </a:p>
        </p:txBody>
      </p:sp>
      <p:sp>
        <p:nvSpPr>
          <p:cNvPr id="8" name="Text 6"/>
          <p:cNvSpPr/>
          <p:nvPr/>
        </p:nvSpPr>
        <p:spPr>
          <a:xfrm>
            <a:off x="793790" y="50758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Menor separação entre lógica de negócios e acesso a dados.</a:t>
            </a:r>
            <a:endParaRPr lang="en-US" sz="1750" dirty="0"/>
          </a:p>
        </p:txBody>
      </p:sp>
      <p:sp>
        <p:nvSpPr>
          <p:cNvPr id="9" name="Text 7"/>
          <p:cNvSpPr/>
          <p:nvPr/>
        </p:nvSpPr>
        <p:spPr>
          <a:xfrm>
            <a:off x="793790" y="5693926"/>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Exemplos de ORMs que utilizam Active Record:</a:t>
            </a:r>
            <a:endParaRPr lang="en-US" sz="1750" dirty="0"/>
          </a:p>
        </p:txBody>
      </p:sp>
      <p:sp>
        <p:nvSpPr>
          <p:cNvPr id="10" name="Text 8"/>
          <p:cNvSpPr/>
          <p:nvPr/>
        </p:nvSpPr>
        <p:spPr>
          <a:xfrm>
            <a:off x="793790" y="63119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Eloquent (Laravel/PHP)</a:t>
            </a:r>
            <a:endParaRPr lang="en-US" sz="1750" dirty="0"/>
          </a:p>
        </p:txBody>
      </p:sp>
      <p:sp>
        <p:nvSpPr>
          <p:cNvPr id="11" name="Text 9"/>
          <p:cNvSpPr/>
          <p:nvPr/>
        </p:nvSpPr>
        <p:spPr>
          <a:xfrm>
            <a:off x="793790" y="67541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Django ORM (Python)</a:t>
            </a:r>
            <a:endParaRPr lang="en-US" sz="1750" dirty="0"/>
          </a:p>
        </p:txBody>
      </p:sp>
      <p:sp>
        <p:nvSpPr>
          <p:cNvPr id="12" name="Text 10"/>
          <p:cNvSpPr/>
          <p:nvPr/>
        </p:nvSpPr>
        <p:spPr>
          <a:xfrm>
            <a:off x="793790" y="719637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ActiveRecord (Ruby on Rails)</a:t>
            </a:r>
            <a:endParaRPr lang="en-US" sz="1750" dirty="0"/>
          </a:p>
        </p:txBody>
      </p:sp>
      <p:sp>
        <p:nvSpPr>
          <p:cNvPr id="13" name="Retângulo 12">
            <a:extLst>
              <a:ext uri="{FF2B5EF4-FFF2-40B4-BE49-F238E27FC236}">
                <a16:creationId xmlns:a16="http://schemas.microsoft.com/office/drawing/2014/main" id="{C0F2FE93-E85E-7C59-F221-B10127F589F0}"/>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93790" y="789384"/>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Data Mapper</a:t>
            </a:r>
            <a:endParaRPr lang="en-US" sz="2650" dirty="0"/>
          </a:p>
        </p:txBody>
      </p:sp>
      <p:sp>
        <p:nvSpPr>
          <p:cNvPr id="3" name="Text 1"/>
          <p:cNvSpPr/>
          <p:nvPr/>
        </p:nvSpPr>
        <p:spPr>
          <a:xfrm>
            <a:off x="793790" y="166830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abordagem Data Mapper separa completamente a lógica de negócios da lógica de acesso a dados. As classes de modelo não possuem conhecimento sobre o banco de dados; em vez disso, um componente separado (o "mapper") gerencia a transferência de dados entre objetos e o banco de dados.</a:t>
            </a:r>
            <a:endParaRPr lang="en-US" sz="1750" dirty="0"/>
          </a:p>
        </p:txBody>
      </p:sp>
      <p:sp>
        <p:nvSpPr>
          <p:cNvPr id="4" name="Text 2"/>
          <p:cNvSpPr/>
          <p:nvPr/>
        </p:nvSpPr>
        <p:spPr>
          <a:xfrm>
            <a:off x="793790" y="3012162"/>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Características:</a:t>
            </a:r>
            <a:endParaRPr lang="en-US" sz="1750" dirty="0"/>
          </a:p>
        </p:txBody>
      </p:sp>
      <p:sp>
        <p:nvSpPr>
          <p:cNvPr id="5" name="Text 3"/>
          <p:cNvSpPr/>
          <p:nvPr/>
        </p:nvSpPr>
        <p:spPr>
          <a:xfrm>
            <a:off x="793790" y="363021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Maior flexibilidade e escalabilidade.</a:t>
            </a:r>
            <a:endParaRPr lang="en-US" sz="1750" dirty="0"/>
          </a:p>
        </p:txBody>
      </p:sp>
      <p:sp>
        <p:nvSpPr>
          <p:cNvPr id="6" name="Text 4"/>
          <p:cNvSpPr/>
          <p:nvPr/>
        </p:nvSpPr>
        <p:spPr>
          <a:xfrm>
            <a:off x="793790" y="40724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Melhor para aplicações complexas com lógica de negócios sofisticada.</a:t>
            </a:r>
            <a:endParaRPr lang="en-US" sz="1750" dirty="0"/>
          </a:p>
        </p:txBody>
      </p:sp>
      <p:sp>
        <p:nvSpPr>
          <p:cNvPr id="7" name="Text 5"/>
          <p:cNvSpPr/>
          <p:nvPr/>
        </p:nvSpPr>
        <p:spPr>
          <a:xfrm>
            <a:off x="793790" y="45146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Separação clara entre lógica de negócios e persistência de dados.</a:t>
            </a:r>
            <a:endParaRPr lang="en-US" sz="1750" dirty="0"/>
          </a:p>
        </p:txBody>
      </p:sp>
      <p:sp>
        <p:nvSpPr>
          <p:cNvPr id="8" name="Text 6"/>
          <p:cNvSpPr/>
          <p:nvPr/>
        </p:nvSpPr>
        <p:spPr>
          <a:xfrm>
            <a:off x="793790" y="5132665"/>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Exemplos de ORMs que utilizam Data Mapper:</a:t>
            </a:r>
            <a:endParaRPr lang="en-US" sz="1750" dirty="0"/>
          </a:p>
        </p:txBody>
      </p:sp>
      <p:sp>
        <p:nvSpPr>
          <p:cNvPr id="9" name="Text 7"/>
          <p:cNvSpPr/>
          <p:nvPr/>
        </p:nvSpPr>
        <p:spPr>
          <a:xfrm>
            <a:off x="793790" y="575071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Hibernate (Java)</a:t>
            </a:r>
            <a:endParaRPr lang="en-US" sz="1750" dirty="0"/>
          </a:p>
        </p:txBody>
      </p:sp>
      <p:sp>
        <p:nvSpPr>
          <p:cNvPr id="10" name="Text 8"/>
          <p:cNvSpPr/>
          <p:nvPr/>
        </p:nvSpPr>
        <p:spPr>
          <a:xfrm>
            <a:off x="793790" y="619291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Doctrine (PHP)</a:t>
            </a:r>
            <a:endParaRPr lang="en-US" sz="1750" dirty="0"/>
          </a:p>
        </p:txBody>
      </p:sp>
      <p:sp>
        <p:nvSpPr>
          <p:cNvPr id="11" name="Text 9"/>
          <p:cNvSpPr/>
          <p:nvPr/>
        </p:nvSpPr>
        <p:spPr>
          <a:xfrm>
            <a:off x="793790" y="663511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SQLAlchemy (Python)</a:t>
            </a:r>
            <a:endParaRPr lang="en-US" sz="1750" dirty="0"/>
          </a:p>
        </p:txBody>
      </p:sp>
      <p:sp>
        <p:nvSpPr>
          <p:cNvPr id="12" name="Text 10"/>
          <p:cNvSpPr/>
          <p:nvPr/>
        </p:nvSpPr>
        <p:spPr>
          <a:xfrm>
            <a:off x="793790" y="707731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NHibernate (.NET)</a:t>
            </a:r>
            <a:endParaRPr lang="en-US" sz="1750" dirty="0"/>
          </a:p>
        </p:txBody>
      </p:sp>
      <p:sp>
        <p:nvSpPr>
          <p:cNvPr id="13" name="Retângulo 12">
            <a:extLst>
              <a:ext uri="{FF2B5EF4-FFF2-40B4-BE49-F238E27FC236}">
                <a16:creationId xmlns:a16="http://schemas.microsoft.com/office/drawing/2014/main" id="{CAA0B6CE-CC5A-E92A-12B6-A4DE81FEF7D1}"/>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518517" y="408742"/>
            <a:ext cx="2963228" cy="370403"/>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Inter Bold" pitchFamily="34" charset="0"/>
                <a:ea typeface="Inter Bold" pitchFamily="34" charset="-122"/>
                <a:cs typeface="Inter Bold" pitchFamily="34" charset="-120"/>
              </a:rPr>
              <a:t>Exemplos</a:t>
            </a:r>
            <a:endParaRPr lang="en-US" sz="2300" dirty="0"/>
          </a:p>
        </p:txBody>
      </p:sp>
      <p:sp>
        <p:nvSpPr>
          <p:cNvPr id="3" name="Text 1"/>
          <p:cNvSpPr/>
          <p:nvPr/>
        </p:nvSpPr>
        <p:spPr>
          <a:xfrm>
            <a:off x="518517" y="927259"/>
            <a:ext cx="3385304" cy="277773"/>
          </a:xfrm>
          <a:prstGeom prst="rect">
            <a:avLst/>
          </a:prstGeom>
          <a:noFill/>
          <a:ln/>
        </p:spPr>
        <p:txBody>
          <a:bodyPr wrap="none" lIns="0" tIns="0" rIns="0" bIns="0" rtlCol="0" anchor="t"/>
          <a:lstStyle/>
          <a:p>
            <a:pPr marL="0" indent="0" algn="l">
              <a:lnSpc>
                <a:spcPts val="2150"/>
              </a:lnSpc>
              <a:buNone/>
            </a:pPr>
            <a:r>
              <a:rPr lang="en-US" sz="1700" b="1" dirty="0">
                <a:solidFill>
                  <a:srgbClr val="000000"/>
                </a:solidFill>
                <a:latin typeface="Inter Bold" pitchFamily="34" charset="0"/>
                <a:ea typeface="Inter Bold" pitchFamily="34" charset="-122"/>
                <a:cs typeface="Inter Bold" pitchFamily="34" charset="-120"/>
              </a:rPr>
              <a:t>Eloquent ORM no Laravel (PHP)</a:t>
            </a:r>
            <a:endParaRPr lang="en-US" sz="1700" dirty="0"/>
          </a:p>
        </p:txBody>
      </p:sp>
      <p:sp>
        <p:nvSpPr>
          <p:cNvPr id="4" name="Text 2"/>
          <p:cNvSpPr/>
          <p:nvPr/>
        </p:nvSpPr>
        <p:spPr>
          <a:xfrm>
            <a:off x="518517" y="1427202"/>
            <a:ext cx="13593366" cy="236934"/>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O Eloquent é o ORM nativo do Laravel, baseado no padrão Active Record, onde cada modelo representa uma tabela do banco de dados.</a:t>
            </a:r>
            <a:endParaRPr lang="en-US" sz="1150" dirty="0"/>
          </a:p>
        </p:txBody>
      </p:sp>
      <p:sp>
        <p:nvSpPr>
          <p:cNvPr id="5" name="Shape 3"/>
          <p:cNvSpPr/>
          <p:nvPr/>
        </p:nvSpPr>
        <p:spPr>
          <a:xfrm>
            <a:off x="518517" y="1830705"/>
            <a:ext cx="13593366" cy="1406843"/>
          </a:xfrm>
          <a:prstGeom prst="roundRect">
            <a:avLst>
              <a:gd name="adj" fmla="val 4423"/>
            </a:avLst>
          </a:prstGeom>
          <a:solidFill>
            <a:srgbClr val="DADBF1"/>
          </a:solidFill>
          <a:ln/>
        </p:spPr>
        <p:txBody>
          <a:bodyPr/>
          <a:lstStyle/>
          <a:p>
            <a:endParaRPr lang="pt-BR"/>
          </a:p>
        </p:txBody>
      </p:sp>
      <p:sp>
        <p:nvSpPr>
          <p:cNvPr id="6" name="Shape 4"/>
          <p:cNvSpPr/>
          <p:nvPr/>
        </p:nvSpPr>
        <p:spPr>
          <a:xfrm>
            <a:off x="511135" y="1830705"/>
            <a:ext cx="13608129" cy="1406843"/>
          </a:xfrm>
          <a:prstGeom prst="roundRect">
            <a:avLst>
              <a:gd name="adj" fmla="val 1580"/>
            </a:avLst>
          </a:prstGeom>
          <a:solidFill>
            <a:srgbClr val="DADBF1"/>
          </a:solidFill>
          <a:ln/>
        </p:spPr>
        <p:txBody>
          <a:bodyPr/>
          <a:lstStyle/>
          <a:p>
            <a:endParaRPr lang="pt-BR"/>
          </a:p>
        </p:txBody>
      </p:sp>
      <p:sp>
        <p:nvSpPr>
          <p:cNvPr id="7" name="Text 5"/>
          <p:cNvSpPr/>
          <p:nvPr/>
        </p:nvSpPr>
        <p:spPr>
          <a:xfrm>
            <a:off x="659249" y="1941790"/>
            <a:ext cx="13311902" cy="1184672"/>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use Illuminate\Database\Eloquent\Model;</a:t>
            </a:r>
            <a:endParaRPr lang="en-US" sz="1150" dirty="0"/>
          </a:p>
          <a:p>
            <a:pPr marL="0" indent="0" algn="l">
              <a:lnSpc>
                <a:spcPts val="1850"/>
              </a:lnSpc>
              <a:buNone/>
            </a:pP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class Post extends Model {</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protected $fillable = ['title', 'content'];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a:t>
            </a:r>
            <a:endParaRPr lang="en-US" sz="1150" dirty="0"/>
          </a:p>
        </p:txBody>
      </p:sp>
      <p:sp>
        <p:nvSpPr>
          <p:cNvPr id="8" name="Text 6"/>
          <p:cNvSpPr/>
          <p:nvPr/>
        </p:nvSpPr>
        <p:spPr>
          <a:xfrm>
            <a:off x="518517" y="3404116"/>
            <a:ext cx="13593366" cy="236934"/>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Operações CRUD:</a:t>
            </a:r>
            <a:endParaRPr lang="en-US" sz="1150" dirty="0"/>
          </a:p>
        </p:txBody>
      </p:sp>
      <p:sp>
        <p:nvSpPr>
          <p:cNvPr id="9" name="Shape 7"/>
          <p:cNvSpPr/>
          <p:nvPr/>
        </p:nvSpPr>
        <p:spPr>
          <a:xfrm>
            <a:off x="518517" y="3807619"/>
            <a:ext cx="13593366" cy="4013121"/>
          </a:xfrm>
          <a:prstGeom prst="roundRect">
            <a:avLst>
              <a:gd name="adj" fmla="val 1551"/>
            </a:avLst>
          </a:prstGeom>
          <a:solidFill>
            <a:srgbClr val="DADBF1"/>
          </a:solidFill>
          <a:ln/>
        </p:spPr>
        <p:txBody>
          <a:bodyPr/>
          <a:lstStyle/>
          <a:p>
            <a:endParaRPr lang="pt-BR"/>
          </a:p>
        </p:txBody>
      </p:sp>
      <p:sp>
        <p:nvSpPr>
          <p:cNvPr id="10" name="Shape 8"/>
          <p:cNvSpPr/>
          <p:nvPr/>
        </p:nvSpPr>
        <p:spPr>
          <a:xfrm>
            <a:off x="511135" y="3807619"/>
            <a:ext cx="13608129" cy="4013121"/>
          </a:xfrm>
          <a:prstGeom prst="roundRect">
            <a:avLst>
              <a:gd name="adj" fmla="val 554"/>
            </a:avLst>
          </a:prstGeom>
          <a:solidFill>
            <a:srgbClr val="DADBF1"/>
          </a:solidFill>
          <a:ln/>
        </p:spPr>
        <p:txBody>
          <a:bodyPr/>
          <a:lstStyle/>
          <a:p>
            <a:endParaRPr lang="pt-BR"/>
          </a:p>
        </p:txBody>
      </p:sp>
      <p:sp>
        <p:nvSpPr>
          <p:cNvPr id="11" name="Text 9"/>
          <p:cNvSpPr/>
          <p:nvPr/>
        </p:nvSpPr>
        <p:spPr>
          <a:xfrm>
            <a:off x="659249" y="3918704"/>
            <a:ext cx="13311902" cy="3790950"/>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Criar um novo post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Post::create([</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'title' =&gt; 'Título do Post',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'content' =&gt; 'Conteúdo do post...',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a:t>
            </a:r>
            <a:endParaRPr lang="en-US" sz="1150" dirty="0"/>
          </a:p>
          <a:p>
            <a:pPr marL="0" indent="0" algn="l">
              <a:lnSpc>
                <a:spcPts val="1850"/>
              </a:lnSpc>
              <a:buNone/>
            </a:pP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Buscar todos os posts</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$posts = Post::all();</a:t>
            </a:r>
            <a:endParaRPr lang="en-US" sz="1150" dirty="0"/>
          </a:p>
          <a:p>
            <a:pPr marL="0" indent="0" algn="l">
              <a:lnSpc>
                <a:spcPts val="1850"/>
              </a:lnSpc>
              <a:buNone/>
            </a:pP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Atualizar um post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 = Post::find(1);</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$post-&gt;title = 'Novo Título';</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$post-&gt;save();</a:t>
            </a:r>
            <a:endParaRPr lang="en-US" sz="1150" dirty="0"/>
          </a:p>
          <a:p>
            <a:pPr marL="0" indent="0" algn="l">
              <a:lnSpc>
                <a:spcPts val="1850"/>
              </a:lnSpc>
              <a:buNone/>
            </a:pP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 Deletar um post</a:t>
            </a:r>
            <a:endParaRPr lang="en-US" sz="1150" dirty="0"/>
          </a:p>
          <a:p>
            <a:pPr marL="0" indent="0" algn="l">
              <a:lnSpc>
                <a:spcPts val="1850"/>
              </a:lnSpc>
              <a:buNone/>
            </a:pPr>
            <a:r>
              <a:rPr lang="en-US" sz="1150" dirty="0">
                <a:solidFill>
                  <a:srgbClr val="272525"/>
                </a:solidFill>
                <a:highlight>
                  <a:srgbClr val="DADBF1"/>
                </a:highlight>
                <a:latin typeface="Consolas" pitchFamily="34" charset="0"/>
                <a:ea typeface="Consolas" pitchFamily="34" charset="-122"/>
                <a:cs typeface="Consolas" pitchFamily="34" charset="-120"/>
              </a:rPr>
              <a:t>Post::destroy(1);</a:t>
            </a:r>
            <a:endParaRPr lang="en-US" sz="1150" dirty="0"/>
          </a:p>
        </p:txBody>
      </p:sp>
      <p:sp>
        <p:nvSpPr>
          <p:cNvPr id="12" name="Retângulo 11">
            <a:extLst>
              <a:ext uri="{FF2B5EF4-FFF2-40B4-BE49-F238E27FC236}">
                <a16:creationId xmlns:a16="http://schemas.microsoft.com/office/drawing/2014/main" id="{E8CFC1F8-4DBD-AF8A-1AFE-3932465DF81F}"/>
              </a:ext>
            </a:extLst>
          </p:cNvPr>
          <p:cNvSpPr/>
          <p:nvPr/>
        </p:nvSpPr>
        <p:spPr>
          <a:xfrm>
            <a:off x="12758057" y="7820738"/>
            <a:ext cx="1872343" cy="408861"/>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49FE1FAF-D148-CF40-72A9-324900E5830C}"/>
              </a:ext>
            </a:extLst>
          </p:cNvPr>
          <p:cNvSpPr/>
          <p:nvPr/>
        </p:nvSpPr>
        <p:spPr>
          <a:xfrm rot="5400000">
            <a:off x="13663488" y="7191805"/>
            <a:ext cx="1368233" cy="441918"/>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603171" y="474345"/>
            <a:ext cx="2585204" cy="323017"/>
          </a:xfrm>
          <a:prstGeom prst="rect">
            <a:avLst/>
          </a:prstGeom>
          <a:noFill/>
          <a:ln/>
        </p:spPr>
        <p:txBody>
          <a:bodyPr wrap="none" lIns="0" tIns="0" rIns="0" bIns="0" rtlCol="0" anchor="t"/>
          <a:lstStyle/>
          <a:p>
            <a:pPr marL="0" indent="0" algn="l">
              <a:lnSpc>
                <a:spcPts val="2500"/>
              </a:lnSpc>
              <a:buNone/>
            </a:pPr>
            <a:r>
              <a:rPr lang="en-US" sz="2000" b="1" dirty="0">
                <a:solidFill>
                  <a:srgbClr val="000000"/>
                </a:solidFill>
                <a:latin typeface="Inter Bold" pitchFamily="34" charset="0"/>
                <a:ea typeface="Inter Bold" pitchFamily="34" charset="-122"/>
                <a:cs typeface="Inter Bold" pitchFamily="34" charset="-120"/>
              </a:rPr>
              <a:t>Django ORM</a:t>
            </a:r>
            <a:endParaRPr lang="en-US" sz="2000" dirty="0"/>
          </a:p>
        </p:txBody>
      </p:sp>
      <p:sp>
        <p:nvSpPr>
          <p:cNvPr id="3" name="Text 1"/>
          <p:cNvSpPr/>
          <p:nvPr/>
        </p:nvSpPr>
        <p:spPr>
          <a:xfrm>
            <a:off x="603171" y="1142048"/>
            <a:ext cx="13424059" cy="275749"/>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Integrado ao framework Django, é ideal para desenvolvimento rápido e segue o padrão Active Record.</a:t>
            </a:r>
            <a:endParaRPr lang="en-US" sz="1350" dirty="0"/>
          </a:p>
        </p:txBody>
      </p:sp>
      <p:sp>
        <p:nvSpPr>
          <p:cNvPr id="4" name="Shape 2"/>
          <p:cNvSpPr/>
          <p:nvPr/>
        </p:nvSpPr>
        <p:spPr>
          <a:xfrm>
            <a:off x="603171" y="1611630"/>
            <a:ext cx="13424059" cy="1637109"/>
          </a:xfrm>
          <a:prstGeom prst="roundRect">
            <a:avLst>
              <a:gd name="adj" fmla="val 4422"/>
            </a:avLst>
          </a:prstGeom>
          <a:solidFill>
            <a:srgbClr val="DADBF1"/>
          </a:solidFill>
          <a:ln/>
        </p:spPr>
        <p:txBody>
          <a:bodyPr/>
          <a:lstStyle/>
          <a:p>
            <a:endParaRPr lang="pt-BR"/>
          </a:p>
        </p:txBody>
      </p:sp>
      <p:sp>
        <p:nvSpPr>
          <p:cNvPr id="5" name="Shape 3"/>
          <p:cNvSpPr/>
          <p:nvPr/>
        </p:nvSpPr>
        <p:spPr>
          <a:xfrm>
            <a:off x="594598" y="1611630"/>
            <a:ext cx="13441204" cy="1637109"/>
          </a:xfrm>
          <a:prstGeom prst="roundRect">
            <a:avLst>
              <a:gd name="adj" fmla="val 1579"/>
            </a:avLst>
          </a:prstGeom>
          <a:solidFill>
            <a:srgbClr val="DADBF1"/>
          </a:solidFill>
          <a:ln/>
        </p:spPr>
        <p:txBody>
          <a:bodyPr/>
          <a:lstStyle/>
          <a:p>
            <a:endParaRPr lang="pt-BR"/>
          </a:p>
        </p:txBody>
      </p:sp>
      <p:sp>
        <p:nvSpPr>
          <p:cNvPr id="6" name="Text 4"/>
          <p:cNvSpPr/>
          <p:nvPr/>
        </p:nvSpPr>
        <p:spPr>
          <a:xfrm>
            <a:off x="766882" y="1740813"/>
            <a:ext cx="13096637" cy="1378744"/>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from django.db import models</a:t>
            </a:r>
            <a:endParaRPr lang="en-US" sz="1350" dirty="0"/>
          </a:p>
          <a:p>
            <a:pPr marL="0" indent="0" algn="l">
              <a:lnSpc>
                <a:spcPts val="2150"/>
              </a:lnSpc>
              <a:buNone/>
            </a:pP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class Post(models.Model):</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title = models.CharField(max_length=100)</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content = models.TextField()</a:t>
            </a:r>
            <a:endParaRPr lang="en-US" sz="1350" dirty="0"/>
          </a:p>
        </p:txBody>
      </p:sp>
      <p:sp>
        <p:nvSpPr>
          <p:cNvPr id="7" name="Text 5"/>
          <p:cNvSpPr/>
          <p:nvPr/>
        </p:nvSpPr>
        <p:spPr>
          <a:xfrm>
            <a:off x="603171" y="3442573"/>
            <a:ext cx="13424059" cy="275749"/>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Operações CRUD:</a:t>
            </a:r>
            <a:endParaRPr lang="en-US" sz="1350" dirty="0"/>
          </a:p>
        </p:txBody>
      </p:sp>
      <p:sp>
        <p:nvSpPr>
          <p:cNvPr id="8" name="Shape 6"/>
          <p:cNvSpPr/>
          <p:nvPr/>
        </p:nvSpPr>
        <p:spPr>
          <a:xfrm>
            <a:off x="603171" y="3912156"/>
            <a:ext cx="13424059" cy="3843099"/>
          </a:xfrm>
          <a:prstGeom prst="roundRect">
            <a:avLst>
              <a:gd name="adj" fmla="val 1884"/>
            </a:avLst>
          </a:prstGeom>
          <a:solidFill>
            <a:srgbClr val="DADBF1"/>
          </a:solidFill>
          <a:ln/>
        </p:spPr>
        <p:txBody>
          <a:bodyPr/>
          <a:lstStyle/>
          <a:p>
            <a:endParaRPr lang="pt-BR"/>
          </a:p>
        </p:txBody>
      </p:sp>
      <p:sp>
        <p:nvSpPr>
          <p:cNvPr id="9" name="Shape 7"/>
          <p:cNvSpPr/>
          <p:nvPr/>
        </p:nvSpPr>
        <p:spPr>
          <a:xfrm>
            <a:off x="594598" y="3912156"/>
            <a:ext cx="13441204" cy="3843099"/>
          </a:xfrm>
          <a:prstGeom prst="roundRect">
            <a:avLst>
              <a:gd name="adj" fmla="val 673"/>
            </a:avLst>
          </a:prstGeom>
          <a:solidFill>
            <a:srgbClr val="DADBF1"/>
          </a:solidFill>
          <a:ln/>
        </p:spPr>
        <p:txBody>
          <a:bodyPr/>
          <a:lstStyle/>
          <a:p>
            <a:endParaRPr lang="pt-BR"/>
          </a:p>
        </p:txBody>
      </p:sp>
      <p:sp>
        <p:nvSpPr>
          <p:cNvPr id="10" name="Text 8"/>
          <p:cNvSpPr/>
          <p:nvPr/>
        </p:nvSpPr>
        <p:spPr>
          <a:xfrm>
            <a:off x="766882" y="4041338"/>
            <a:ext cx="13096637" cy="3584734"/>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Criar um novo post</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Post.objects.create(title='Título', content='Conteúdo')</a:t>
            </a:r>
            <a:endParaRPr lang="en-US" sz="1350" dirty="0"/>
          </a:p>
          <a:p>
            <a:pPr marL="0" indent="0" algn="l">
              <a:lnSpc>
                <a:spcPts val="2150"/>
              </a:lnSpc>
              <a:buNone/>
            </a:pP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Buscar todos os posts</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posts = Post.objects.all()</a:t>
            </a:r>
            <a:endParaRPr lang="en-US" sz="1350" dirty="0"/>
          </a:p>
          <a:p>
            <a:pPr marL="0" indent="0" algn="l">
              <a:lnSpc>
                <a:spcPts val="2150"/>
              </a:lnSpc>
              <a:buNone/>
            </a:pP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Atualizar um post</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 = Post.objects.get(id=1)</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post.title = 'Novo Título'</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post.save()</a:t>
            </a:r>
            <a:endParaRPr lang="en-US" sz="1350" dirty="0"/>
          </a:p>
          <a:p>
            <a:pPr marL="0" indent="0" algn="l">
              <a:lnSpc>
                <a:spcPts val="2150"/>
              </a:lnSpc>
              <a:buNone/>
            </a:pP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 Deletar um post</a:t>
            </a:r>
            <a:endParaRPr lang="en-US" sz="1350" dirty="0"/>
          </a:p>
          <a:p>
            <a:pPr marL="0" indent="0" algn="l">
              <a:lnSpc>
                <a:spcPts val="2150"/>
              </a:lnSpc>
              <a:buNone/>
            </a:pPr>
            <a:r>
              <a:rPr lang="en-US" sz="1350" dirty="0">
                <a:solidFill>
                  <a:srgbClr val="272525"/>
                </a:solidFill>
                <a:highlight>
                  <a:srgbClr val="DADBF1"/>
                </a:highlight>
                <a:latin typeface="Consolas" pitchFamily="34" charset="0"/>
                <a:ea typeface="Consolas" pitchFamily="34" charset="-122"/>
                <a:cs typeface="Consolas" pitchFamily="34" charset="-120"/>
              </a:rPr>
              <a:t>post.delete()</a:t>
            </a:r>
            <a:endParaRPr lang="en-US" sz="1350" dirty="0"/>
          </a:p>
        </p:txBody>
      </p:sp>
      <p:sp>
        <p:nvSpPr>
          <p:cNvPr id="11" name="Retângulo 10">
            <a:extLst>
              <a:ext uri="{FF2B5EF4-FFF2-40B4-BE49-F238E27FC236}">
                <a16:creationId xmlns:a16="http://schemas.microsoft.com/office/drawing/2014/main" id="{8CC9ED5C-7027-E4E3-DF3D-FB54BBE68AB1}"/>
              </a:ext>
            </a:extLst>
          </p:cNvPr>
          <p:cNvSpPr/>
          <p:nvPr/>
        </p:nvSpPr>
        <p:spPr>
          <a:xfrm>
            <a:off x="12758057" y="7755254"/>
            <a:ext cx="1872343" cy="47434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455176" y="359092"/>
            <a:ext cx="1951077" cy="243840"/>
          </a:xfrm>
          <a:prstGeom prst="rect">
            <a:avLst/>
          </a:prstGeom>
          <a:noFill/>
          <a:ln/>
        </p:spPr>
        <p:txBody>
          <a:bodyPr wrap="none" lIns="0" tIns="0" rIns="0" bIns="0" rtlCol="0" anchor="t"/>
          <a:lstStyle/>
          <a:p>
            <a:pPr marL="0" indent="0" algn="l">
              <a:lnSpc>
                <a:spcPts val="1900"/>
              </a:lnSpc>
              <a:buNone/>
            </a:pPr>
            <a:r>
              <a:rPr lang="en-US" sz="1500" b="1" dirty="0">
                <a:solidFill>
                  <a:srgbClr val="000000"/>
                </a:solidFill>
                <a:latin typeface="Inter Bold" pitchFamily="34" charset="0"/>
                <a:ea typeface="Inter Bold" pitchFamily="34" charset="-122"/>
                <a:cs typeface="Inter Bold" pitchFamily="34" charset="-120"/>
              </a:rPr>
              <a:t>SQLAlchemy</a:t>
            </a:r>
            <a:endParaRPr lang="en-US" sz="1500" dirty="0"/>
          </a:p>
        </p:txBody>
      </p:sp>
      <p:sp>
        <p:nvSpPr>
          <p:cNvPr id="3" name="Text 1"/>
          <p:cNvSpPr/>
          <p:nvPr/>
        </p:nvSpPr>
        <p:spPr>
          <a:xfrm>
            <a:off x="455176" y="862965"/>
            <a:ext cx="13720048" cy="208002"/>
          </a:xfrm>
          <a:prstGeom prst="rect">
            <a:avLst/>
          </a:prstGeom>
          <a:noFill/>
          <a:ln/>
        </p:spPr>
        <p:txBody>
          <a:bodyPr wrap="non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Mais flexível e poderoso, segue o padrão Data Mapper, sendo adequado para aplicações complexas.</a:t>
            </a:r>
            <a:endParaRPr lang="en-US" sz="1000" dirty="0"/>
          </a:p>
        </p:txBody>
      </p:sp>
      <p:sp>
        <p:nvSpPr>
          <p:cNvPr id="4" name="Shape 2"/>
          <p:cNvSpPr/>
          <p:nvPr/>
        </p:nvSpPr>
        <p:spPr>
          <a:xfrm>
            <a:off x="455176" y="1217295"/>
            <a:ext cx="13720048" cy="2275046"/>
          </a:xfrm>
          <a:prstGeom prst="roundRect">
            <a:avLst>
              <a:gd name="adj" fmla="val 2401"/>
            </a:avLst>
          </a:prstGeom>
          <a:solidFill>
            <a:srgbClr val="DADBF1"/>
          </a:solidFill>
          <a:ln/>
        </p:spPr>
        <p:txBody>
          <a:bodyPr/>
          <a:lstStyle/>
          <a:p>
            <a:endParaRPr lang="pt-BR"/>
          </a:p>
        </p:txBody>
      </p:sp>
      <p:sp>
        <p:nvSpPr>
          <p:cNvPr id="5" name="Shape 3"/>
          <p:cNvSpPr/>
          <p:nvPr/>
        </p:nvSpPr>
        <p:spPr>
          <a:xfrm>
            <a:off x="448747" y="1217295"/>
            <a:ext cx="13732907" cy="2275046"/>
          </a:xfrm>
          <a:prstGeom prst="roundRect">
            <a:avLst>
              <a:gd name="adj" fmla="val 858"/>
            </a:avLst>
          </a:prstGeom>
          <a:solidFill>
            <a:srgbClr val="DADBF1"/>
          </a:solidFill>
          <a:ln/>
        </p:spPr>
        <p:txBody>
          <a:bodyPr/>
          <a:lstStyle/>
          <a:p>
            <a:endParaRPr lang="pt-BR"/>
          </a:p>
        </p:txBody>
      </p:sp>
      <p:sp>
        <p:nvSpPr>
          <p:cNvPr id="6" name="Text 4"/>
          <p:cNvSpPr/>
          <p:nvPr/>
        </p:nvSpPr>
        <p:spPr>
          <a:xfrm>
            <a:off x="578763" y="1314807"/>
            <a:ext cx="13472874" cy="2080022"/>
          </a:xfrm>
          <a:prstGeom prst="rect">
            <a:avLst/>
          </a:prstGeom>
          <a:noFill/>
          <a:ln/>
        </p:spPr>
        <p:txBody>
          <a:bodyPr wrap="square" lIns="0" tIns="0" rIns="0" bIns="0" rtlCol="0" anchor="t"/>
          <a:lstStyle/>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from sqlalchemy import Column, Integer, String, Text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from sqlalchemy.orm import declarative_base</a:t>
            </a:r>
            <a:endParaRPr lang="en-US" sz="1000" dirty="0"/>
          </a:p>
          <a:p>
            <a:pPr marL="0" indent="0" algn="l">
              <a:lnSpc>
                <a:spcPts val="1600"/>
              </a:lnSpc>
              <a:buNone/>
            </a:pP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Base = declarative_base()</a:t>
            </a:r>
            <a:endParaRPr lang="en-US" sz="1000" dirty="0"/>
          </a:p>
          <a:p>
            <a:pPr marL="0" indent="0" algn="l">
              <a:lnSpc>
                <a:spcPts val="1600"/>
              </a:lnSpc>
              <a:buNone/>
            </a:pP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class Post(Base):</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__tablename__ = 'posts'</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id = Column(Integer, primary_key=True)</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title = Column(String(100))</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content = Column(Text)</a:t>
            </a:r>
            <a:endParaRPr lang="en-US" sz="1000" dirty="0"/>
          </a:p>
        </p:txBody>
      </p:sp>
      <p:sp>
        <p:nvSpPr>
          <p:cNvPr id="7" name="Text 5"/>
          <p:cNvSpPr/>
          <p:nvPr/>
        </p:nvSpPr>
        <p:spPr>
          <a:xfrm>
            <a:off x="455176" y="3638669"/>
            <a:ext cx="13720048" cy="208002"/>
          </a:xfrm>
          <a:prstGeom prst="rect">
            <a:avLst/>
          </a:prstGeom>
          <a:noFill/>
          <a:ln/>
        </p:spPr>
        <p:txBody>
          <a:bodyPr wrap="non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Operações CRUD:</a:t>
            </a:r>
            <a:endParaRPr lang="en-US" sz="1000" dirty="0"/>
          </a:p>
        </p:txBody>
      </p:sp>
      <p:sp>
        <p:nvSpPr>
          <p:cNvPr id="8" name="Shape 6"/>
          <p:cNvSpPr/>
          <p:nvPr/>
        </p:nvSpPr>
        <p:spPr>
          <a:xfrm>
            <a:off x="455176" y="3992999"/>
            <a:ext cx="13720048" cy="3523059"/>
          </a:xfrm>
          <a:prstGeom prst="roundRect">
            <a:avLst>
              <a:gd name="adj" fmla="val 1551"/>
            </a:avLst>
          </a:prstGeom>
          <a:solidFill>
            <a:srgbClr val="DADBF1"/>
          </a:solidFill>
          <a:ln/>
        </p:spPr>
        <p:txBody>
          <a:bodyPr/>
          <a:lstStyle/>
          <a:p>
            <a:endParaRPr lang="pt-BR"/>
          </a:p>
        </p:txBody>
      </p:sp>
      <p:sp>
        <p:nvSpPr>
          <p:cNvPr id="9" name="Shape 7"/>
          <p:cNvSpPr/>
          <p:nvPr/>
        </p:nvSpPr>
        <p:spPr>
          <a:xfrm>
            <a:off x="448747" y="3992999"/>
            <a:ext cx="13732907" cy="3523059"/>
          </a:xfrm>
          <a:prstGeom prst="roundRect">
            <a:avLst>
              <a:gd name="adj" fmla="val 554"/>
            </a:avLst>
          </a:prstGeom>
          <a:solidFill>
            <a:srgbClr val="DADBF1"/>
          </a:solidFill>
          <a:ln/>
        </p:spPr>
        <p:txBody>
          <a:bodyPr/>
          <a:lstStyle/>
          <a:p>
            <a:endParaRPr lang="pt-BR"/>
          </a:p>
        </p:txBody>
      </p:sp>
      <p:sp>
        <p:nvSpPr>
          <p:cNvPr id="10" name="Text 8"/>
          <p:cNvSpPr/>
          <p:nvPr/>
        </p:nvSpPr>
        <p:spPr>
          <a:xfrm>
            <a:off x="578763" y="4090511"/>
            <a:ext cx="13472874" cy="3328035"/>
          </a:xfrm>
          <a:prstGeom prst="rect">
            <a:avLst/>
          </a:prstGeom>
          <a:noFill/>
          <a:ln/>
        </p:spPr>
        <p:txBody>
          <a:bodyPr wrap="square" lIns="0" tIns="0" rIns="0" bIns="0" rtlCol="0" anchor="t"/>
          <a:lstStyle/>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Criar um novo post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new_post = Post(title='Título', content='Conteúdo')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session.add(new_post)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session.commit()</a:t>
            </a:r>
            <a:endParaRPr lang="en-US" sz="1000" dirty="0"/>
          </a:p>
          <a:p>
            <a:pPr marL="0" indent="0" algn="l">
              <a:lnSpc>
                <a:spcPts val="1600"/>
              </a:lnSpc>
              <a:buNone/>
            </a:pP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Buscar todos os posts</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posts = session.query(Post).all()</a:t>
            </a:r>
            <a:endParaRPr lang="en-US" sz="1000" dirty="0"/>
          </a:p>
          <a:p>
            <a:pPr marL="0" indent="0" algn="l">
              <a:lnSpc>
                <a:spcPts val="1600"/>
              </a:lnSpc>
              <a:buNone/>
            </a:pP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Atualizar um post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post = session.query(Post).get(1)</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post.title = 'Novo Título'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session.commit()</a:t>
            </a:r>
            <a:endParaRPr lang="en-US" sz="1000" dirty="0"/>
          </a:p>
          <a:p>
            <a:pPr marL="0" indent="0" algn="l">
              <a:lnSpc>
                <a:spcPts val="1600"/>
              </a:lnSpc>
              <a:buNone/>
            </a:pP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Deletar um post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session.delete(post)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session.commit()</a:t>
            </a:r>
            <a:endParaRPr lang="en-US" sz="1000" dirty="0"/>
          </a:p>
        </p:txBody>
      </p:sp>
      <p:sp>
        <p:nvSpPr>
          <p:cNvPr id="11" name="Text 9"/>
          <p:cNvSpPr/>
          <p:nvPr/>
        </p:nvSpPr>
        <p:spPr>
          <a:xfrm>
            <a:off x="455176" y="7662386"/>
            <a:ext cx="13720048" cy="208002"/>
          </a:xfrm>
          <a:prstGeom prst="rect">
            <a:avLst/>
          </a:prstGeom>
          <a:noFill/>
          <a:ln/>
        </p:spPr>
        <p:txBody>
          <a:bodyPr wrap="non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O SQLAlchemy oferece maior controle sobre as consultas e é preferido em projetos que exigem consultas complexas ou integração com bancos de dados existentes.</a:t>
            </a:r>
            <a:endParaRPr lang="en-US" sz="1000" dirty="0"/>
          </a:p>
        </p:txBody>
      </p:sp>
      <p:sp>
        <p:nvSpPr>
          <p:cNvPr id="12" name="Retângulo 11">
            <a:extLst>
              <a:ext uri="{FF2B5EF4-FFF2-40B4-BE49-F238E27FC236}">
                <a16:creationId xmlns:a16="http://schemas.microsoft.com/office/drawing/2014/main" id="{E64EB94A-D76A-80A0-E785-115B78C07C39}"/>
              </a:ext>
            </a:extLst>
          </p:cNvPr>
          <p:cNvSpPr/>
          <p:nvPr/>
        </p:nvSpPr>
        <p:spPr>
          <a:xfrm>
            <a:off x="12758057" y="7674428"/>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655915" y="808792"/>
            <a:ext cx="3845004" cy="351353"/>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ORMs em outras linguagens</a:t>
            </a:r>
            <a:endParaRPr lang="en-US" sz="2200" dirty="0"/>
          </a:p>
        </p:txBody>
      </p:sp>
      <p:sp>
        <p:nvSpPr>
          <p:cNvPr id="3" name="Shape 1"/>
          <p:cNvSpPr/>
          <p:nvPr/>
        </p:nvSpPr>
        <p:spPr>
          <a:xfrm>
            <a:off x="655915" y="1534954"/>
            <a:ext cx="13318569" cy="5885736"/>
          </a:xfrm>
          <a:prstGeom prst="roundRect">
            <a:avLst>
              <a:gd name="adj" fmla="val 1337"/>
            </a:avLst>
          </a:prstGeom>
          <a:noFill/>
          <a:ln w="7620">
            <a:solidFill>
              <a:srgbClr val="000000">
                <a:alpha val="8000"/>
              </a:srgbClr>
            </a:solidFill>
            <a:prstDash val="solid"/>
          </a:ln>
        </p:spPr>
        <p:txBody>
          <a:bodyPr/>
          <a:lstStyle/>
          <a:p>
            <a:endParaRPr lang="pt-BR"/>
          </a:p>
        </p:txBody>
      </p:sp>
      <p:sp>
        <p:nvSpPr>
          <p:cNvPr id="4" name="Shape 2"/>
          <p:cNvSpPr/>
          <p:nvPr/>
        </p:nvSpPr>
        <p:spPr>
          <a:xfrm>
            <a:off x="663535" y="1542574"/>
            <a:ext cx="13303329" cy="532924"/>
          </a:xfrm>
          <a:prstGeom prst="rect">
            <a:avLst/>
          </a:prstGeom>
          <a:solidFill>
            <a:srgbClr val="FFFFFF">
              <a:alpha val="4000"/>
            </a:srgbClr>
          </a:solidFill>
          <a:ln/>
        </p:spPr>
        <p:txBody>
          <a:bodyPr/>
          <a:lstStyle/>
          <a:p>
            <a:endParaRPr lang="pt-BR"/>
          </a:p>
        </p:txBody>
      </p:sp>
      <p:sp>
        <p:nvSpPr>
          <p:cNvPr id="5" name="Text 3"/>
          <p:cNvSpPr/>
          <p:nvPr/>
        </p:nvSpPr>
        <p:spPr>
          <a:xfrm>
            <a:off x="851178" y="1662589"/>
            <a:ext cx="2342555" cy="292894"/>
          </a:xfrm>
          <a:prstGeom prst="rect">
            <a:avLst/>
          </a:prstGeom>
          <a:noFill/>
          <a:ln/>
        </p:spPr>
        <p:txBody>
          <a:bodyPr wrap="none" lIns="0" tIns="0" rIns="0" bIns="0" rtlCol="0" anchor="t"/>
          <a:lstStyle/>
          <a:p>
            <a:pPr marL="0" indent="0" algn="l">
              <a:lnSpc>
                <a:spcPts val="2300"/>
              </a:lnSpc>
              <a:buNone/>
            </a:pPr>
            <a:r>
              <a:rPr lang="en-US" sz="1800" b="1" dirty="0">
                <a:solidFill>
                  <a:srgbClr val="000000"/>
                </a:solidFill>
                <a:latin typeface="Inter Bold" pitchFamily="34" charset="0"/>
                <a:ea typeface="Inter Bold" pitchFamily="34" charset="-122"/>
                <a:cs typeface="Inter Bold" pitchFamily="34" charset="-120"/>
              </a:rPr>
              <a:t>Linguagem</a:t>
            </a:r>
            <a:endParaRPr lang="en-US" sz="1800" dirty="0"/>
          </a:p>
        </p:txBody>
      </p:sp>
      <p:sp>
        <p:nvSpPr>
          <p:cNvPr id="6" name="Text 4"/>
          <p:cNvSpPr/>
          <p:nvPr/>
        </p:nvSpPr>
        <p:spPr>
          <a:xfrm>
            <a:off x="4180761" y="1662589"/>
            <a:ext cx="2342555" cy="292894"/>
          </a:xfrm>
          <a:prstGeom prst="rect">
            <a:avLst/>
          </a:prstGeom>
          <a:noFill/>
          <a:ln/>
        </p:spPr>
        <p:txBody>
          <a:bodyPr wrap="none" lIns="0" tIns="0" rIns="0" bIns="0" rtlCol="0" anchor="t"/>
          <a:lstStyle/>
          <a:p>
            <a:pPr marL="0" indent="0" algn="l">
              <a:lnSpc>
                <a:spcPts val="2300"/>
              </a:lnSpc>
              <a:buNone/>
            </a:pPr>
            <a:r>
              <a:rPr lang="en-US" sz="1800" b="1" dirty="0">
                <a:solidFill>
                  <a:srgbClr val="000000"/>
                </a:solidFill>
                <a:latin typeface="Inter Bold" pitchFamily="34" charset="0"/>
                <a:ea typeface="Inter Bold" pitchFamily="34" charset="-122"/>
                <a:cs typeface="Inter Bold" pitchFamily="34" charset="-120"/>
              </a:rPr>
              <a:t>ORM</a:t>
            </a:r>
            <a:endParaRPr lang="en-US" sz="1800" dirty="0"/>
          </a:p>
        </p:txBody>
      </p:sp>
      <p:sp>
        <p:nvSpPr>
          <p:cNvPr id="7" name="Text 5"/>
          <p:cNvSpPr/>
          <p:nvPr/>
        </p:nvSpPr>
        <p:spPr>
          <a:xfrm>
            <a:off x="7506533" y="1662589"/>
            <a:ext cx="2342555" cy="292894"/>
          </a:xfrm>
          <a:prstGeom prst="rect">
            <a:avLst/>
          </a:prstGeom>
          <a:noFill/>
          <a:ln/>
        </p:spPr>
        <p:txBody>
          <a:bodyPr wrap="none" lIns="0" tIns="0" rIns="0" bIns="0" rtlCol="0" anchor="t"/>
          <a:lstStyle/>
          <a:p>
            <a:pPr marL="0" indent="0" algn="l">
              <a:lnSpc>
                <a:spcPts val="2300"/>
              </a:lnSpc>
              <a:buNone/>
            </a:pPr>
            <a:r>
              <a:rPr lang="en-US" sz="1800" b="1" dirty="0">
                <a:solidFill>
                  <a:srgbClr val="000000"/>
                </a:solidFill>
                <a:latin typeface="Inter Bold" pitchFamily="34" charset="0"/>
                <a:ea typeface="Inter Bold" pitchFamily="34" charset="-122"/>
                <a:cs typeface="Inter Bold" pitchFamily="34" charset="-120"/>
              </a:rPr>
              <a:t>Padrão</a:t>
            </a:r>
            <a:endParaRPr lang="en-US" sz="1800" dirty="0"/>
          </a:p>
        </p:txBody>
      </p:sp>
      <p:sp>
        <p:nvSpPr>
          <p:cNvPr id="8" name="Text 6"/>
          <p:cNvSpPr/>
          <p:nvPr/>
        </p:nvSpPr>
        <p:spPr>
          <a:xfrm>
            <a:off x="10832306" y="1662589"/>
            <a:ext cx="2936200" cy="292894"/>
          </a:xfrm>
          <a:prstGeom prst="rect">
            <a:avLst/>
          </a:prstGeom>
          <a:noFill/>
          <a:ln/>
        </p:spPr>
        <p:txBody>
          <a:bodyPr wrap="none" lIns="0" tIns="0" rIns="0" bIns="0" rtlCol="0" anchor="t"/>
          <a:lstStyle/>
          <a:p>
            <a:pPr marL="0" indent="0" algn="l">
              <a:lnSpc>
                <a:spcPts val="2300"/>
              </a:lnSpc>
              <a:buNone/>
            </a:pPr>
            <a:r>
              <a:rPr lang="en-US" sz="1800" b="1" dirty="0">
                <a:solidFill>
                  <a:srgbClr val="000000"/>
                </a:solidFill>
                <a:latin typeface="Inter Bold" pitchFamily="34" charset="0"/>
                <a:ea typeface="Inter Bold" pitchFamily="34" charset="-122"/>
                <a:cs typeface="Inter Bold" pitchFamily="34" charset="-120"/>
              </a:rPr>
              <a:t>Características principais</a:t>
            </a:r>
            <a:endParaRPr lang="en-US" sz="1800" dirty="0"/>
          </a:p>
        </p:txBody>
      </p:sp>
      <p:sp>
        <p:nvSpPr>
          <p:cNvPr id="9" name="Shape 7"/>
          <p:cNvSpPr/>
          <p:nvPr/>
        </p:nvSpPr>
        <p:spPr>
          <a:xfrm>
            <a:off x="663535" y="2075498"/>
            <a:ext cx="13303329" cy="839629"/>
          </a:xfrm>
          <a:prstGeom prst="rect">
            <a:avLst/>
          </a:prstGeom>
          <a:solidFill>
            <a:srgbClr val="000000">
              <a:alpha val="4000"/>
            </a:srgbClr>
          </a:solidFill>
          <a:ln/>
        </p:spPr>
        <p:txBody>
          <a:bodyPr/>
          <a:lstStyle/>
          <a:p>
            <a:endParaRPr lang="pt-BR"/>
          </a:p>
        </p:txBody>
      </p:sp>
      <p:sp>
        <p:nvSpPr>
          <p:cNvPr id="10" name="Text 8"/>
          <p:cNvSpPr/>
          <p:nvPr/>
        </p:nvSpPr>
        <p:spPr>
          <a:xfrm>
            <a:off x="851178" y="2195513"/>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Java</a:t>
            </a:r>
            <a:endParaRPr lang="en-US" sz="1450" dirty="0"/>
          </a:p>
        </p:txBody>
      </p:sp>
      <p:sp>
        <p:nvSpPr>
          <p:cNvPr id="11" name="Text 9"/>
          <p:cNvSpPr/>
          <p:nvPr/>
        </p:nvSpPr>
        <p:spPr>
          <a:xfrm>
            <a:off x="4180761" y="2195513"/>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Hibernate</a:t>
            </a:r>
            <a:endParaRPr lang="en-US" sz="1450" dirty="0"/>
          </a:p>
        </p:txBody>
      </p:sp>
      <p:sp>
        <p:nvSpPr>
          <p:cNvPr id="12" name="Text 10"/>
          <p:cNvSpPr/>
          <p:nvPr/>
        </p:nvSpPr>
        <p:spPr>
          <a:xfrm>
            <a:off x="7506533" y="2195513"/>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Data Mapper</a:t>
            </a:r>
            <a:endParaRPr lang="en-US" sz="1450" dirty="0"/>
          </a:p>
        </p:txBody>
      </p:sp>
      <p:sp>
        <p:nvSpPr>
          <p:cNvPr id="13" name="Text 11"/>
          <p:cNvSpPr/>
          <p:nvPr/>
        </p:nvSpPr>
        <p:spPr>
          <a:xfrm>
            <a:off x="10832306" y="2195513"/>
            <a:ext cx="2947154" cy="59959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Suporte a anotações, integração com JPA, migrações avançadas</a:t>
            </a:r>
            <a:endParaRPr lang="en-US" sz="1450" dirty="0"/>
          </a:p>
        </p:txBody>
      </p:sp>
      <p:sp>
        <p:nvSpPr>
          <p:cNvPr id="14" name="Shape 12"/>
          <p:cNvSpPr/>
          <p:nvPr/>
        </p:nvSpPr>
        <p:spPr>
          <a:xfrm>
            <a:off x="663535" y="2915126"/>
            <a:ext cx="13303329" cy="839629"/>
          </a:xfrm>
          <a:prstGeom prst="rect">
            <a:avLst/>
          </a:prstGeom>
          <a:solidFill>
            <a:srgbClr val="FFFFFF">
              <a:alpha val="4000"/>
            </a:srgbClr>
          </a:solidFill>
          <a:ln/>
        </p:spPr>
        <p:txBody>
          <a:bodyPr/>
          <a:lstStyle/>
          <a:p>
            <a:endParaRPr lang="pt-BR"/>
          </a:p>
        </p:txBody>
      </p:sp>
      <p:sp>
        <p:nvSpPr>
          <p:cNvPr id="15" name="Text 13"/>
          <p:cNvSpPr/>
          <p:nvPr/>
        </p:nvSpPr>
        <p:spPr>
          <a:xfrm>
            <a:off x="851178" y="3035141"/>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C#</a:t>
            </a:r>
            <a:endParaRPr lang="en-US" sz="1450" dirty="0"/>
          </a:p>
        </p:txBody>
      </p:sp>
      <p:sp>
        <p:nvSpPr>
          <p:cNvPr id="16" name="Text 14"/>
          <p:cNvSpPr/>
          <p:nvPr/>
        </p:nvSpPr>
        <p:spPr>
          <a:xfrm>
            <a:off x="4180761" y="3035141"/>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Entity Framework</a:t>
            </a:r>
            <a:endParaRPr lang="en-US" sz="1450" dirty="0"/>
          </a:p>
        </p:txBody>
      </p:sp>
      <p:sp>
        <p:nvSpPr>
          <p:cNvPr id="17" name="Text 15"/>
          <p:cNvSpPr/>
          <p:nvPr/>
        </p:nvSpPr>
        <p:spPr>
          <a:xfrm>
            <a:off x="7506533" y="3035141"/>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Active Record</a:t>
            </a:r>
            <a:endParaRPr lang="en-US" sz="1450" dirty="0"/>
          </a:p>
        </p:txBody>
      </p:sp>
      <p:sp>
        <p:nvSpPr>
          <p:cNvPr id="18" name="Text 16"/>
          <p:cNvSpPr/>
          <p:nvPr/>
        </p:nvSpPr>
        <p:spPr>
          <a:xfrm>
            <a:off x="10832306" y="3035141"/>
            <a:ext cx="2947154" cy="59959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LINQ para consultas, integração com Visual Studio</a:t>
            </a:r>
            <a:endParaRPr lang="en-US" sz="1450" dirty="0"/>
          </a:p>
        </p:txBody>
      </p:sp>
      <p:sp>
        <p:nvSpPr>
          <p:cNvPr id="19" name="Shape 17"/>
          <p:cNvSpPr/>
          <p:nvPr/>
        </p:nvSpPr>
        <p:spPr>
          <a:xfrm>
            <a:off x="663535" y="3754755"/>
            <a:ext cx="13303329" cy="839629"/>
          </a:xfrm>
          <a:prstGeom prst="rect">
            <a:avLst/>
          </a:prstGeom>
          <a:solidFill>
            <a:srgbClr val="000000">
              <a:alpha val="4000"/>
            </a:srgbClr>
          </a:solidFill>
          <a:ln/>
        </p:spPr>
        <p:txBody>
          <a:bodyPr/>
          <a:lstStyle/>
          <a:p>
            <a:endParaRPr lang="pt-BR"/>
          </a:p>
        </p:txBody>
      </p:sp>
      <p:sp>
        <p:nvSpPr>
          <p:cNvPr id="20" name="Text 18"/>
          <p:cNvSpPr/>
          <p:nvPr/>
        </p:nvSpPr>
        <p:spPr>
          <a:xfrm>
            <a:off x="851178" y="3874770"/>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Go</a:t>
            </a:r>
            <a:endParaRPr lang="en-US" sz="1450" dirty="0"/>
          </a:p>
        </p:txBody>
      </p:sp>
      <p:sp>
        <p:nvSpPr>
          <p:cNvPr id="21" name="Text 19"/>
          <p:cNvSpPr/>
          <p:nvPr/>
        </p:nvSpPr>
        <p:spPr>
          <a:xfrm>
            <a:off x="4180761" y="3874770"/>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GORM</a:t>
            </a:r>
            <a:endParaRPr lang="en-US" sz="1450" dirty="0"/>
          </a:p>
        </p:txBody>
      </p:sp>
      <p:sp>
        <p:nvSpPr>
          <p:cNvPr id="22" name="Text 20"/>
          <p:cNvSpPr/>
          <p:nvPr/>
        </p:nvSpPr>
        <p:spPr>
          <a:xfrm>
            <a:off x="7506533" y="3874770"/>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Active Record</a:t>
            </a:r>
            <a:endParaRPr lang="en-US" sz="1450" dirty="0"/>
          </a:p>
        </p:txBody>
      </p:sp>
      <p:sp>
        <p:nvSpPr>
          <p:cNvPr id="23" name="Text 21"/>
          <p:cNvSpPr/>
          <p:nvPr/>
        </p:nvSpPr>
        <p:spPr>
          <a:xfrm>
            <a:off x="10832306" y="3874770"/>
            <a:ext cx="2947154" cy="59959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Migrações automáticas, suporte a transações</a:t>
            </a:r>
            <a:endParaRPr lang="en-US" sz="1450" dirty="0"/>
          </a:p>
        </p:txBody>
      </p:sp>
      <p:sp>
        <p:nvSpPr>
          <p:cNvPr id="24" name="Shape 22"/>
          <p:cNvSpPr/>
          <p:nvPr/>
        </p:nvSpPr>
        <p:spPr>
          <a:xfrm>
            <a:off x="663535" y="4594384"/>
            <a:ext cx="13303329" cy="1139428"/>
          </a:xfrm>
          <a:prstGeom prst="rect">
            <a:avLst/>
          </a:prstGeom>
          <a:solidFill>
            <a:srgbClr val="FFFFFF">
              <a:alpha val="4000"/>
            </a:srgbClr>
          </a:solidFill>
          <a:ln/>
        </p:spPr>
        <p:txBody>
          <a:bodyPr/>
          <a:lstStyle/>
          <a:p>
            <a:endParaRPr lang="pt-BR"/>
          </a:p>
        </p:txBody>
      </p:sp>
      <p:sp>
        <p:nvSpPr>
          <p:cNvPr id="25" name="Text 23"/>
          <p:cNvSpPr/>
          <p:nvPr/>
        </p:nvSpPr>
        <p:spPr>
          <a:xfrm>
            <a:off x="851178" y="4714399"/>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PHP</a:t>
            </a:r>
            <a:endParaRPr lang="en-US" sz="1450" dirty="0"/>
          </a:p>
        </p:txBody>
      </p:sp>
      <p:sp>
        <p:nvSpPr>
          <p:cNvPr id="26" name="Text 24"/>
          <p:cNvSpPr/>
          <p:nvPr/>
        </p:nvSpPr>
        <p:spPr>
          <a:xfrm>
            <a:off x="4180761" y="4714399"/>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Doctrine</a:t>
            </a:r>
            <a:endParaRPr lang="en-US" sz="1450" dirty="0"/>
          </a:p>
        </p:txBody>
      </p:sp>
      <p:sp>
        <p:nvSpPr>
          <p:cNvPr id="27" name="Text 25"/>
          <p:cNvSpPr/>
          <p:nvPr/>
        </p:nvSpPr>
        <p:spPr>
          <a:xfrm>
            <a:off x="7506533" y="4714399"/>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Data Mapper</a:t>
            </a:r>
            <a:endParaRPr lang="en-US" sz="1450" dirty="0"/>
          </a:p>
        </p:txBody>
      </p:sp>
      <p:sp>
        <p:nvSpPr>
          <p:cNvPr id="28" name="Text 26"/>
          <p:cNvSpPr/>
          <p:nvPr/>
        </p:nvSpPr>
        <p:spPr>
          <a:xfrm>
            <a:off x="10832306" y="4714399"/>
            <a:ext cx="2947154" cy="89939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Consultas flexíveis com DQL, separação clara entre modelo e banco</a:t>
            </a:r>
            <a:endParaRPr lang="en-US" sz="1450" dirty="0"/>
          </a:p>
        </p:txBody>
      </p:sp>
      <p:sp>
        <p:nvSpPr>
          <p:cNvPr id="29" name="Shape 27"/>
          <p:cNvSpPr/>
          <p:nvPr/>
        </p:nvSpPr>
        <p:spPr>
          <a:xfrm>
            <a:off x="663535" y="5733812"/>
            <a:ext cx="13303329" cy="839629"/>
          </a:xfrm>
          <a:prstGeom prst="rect">
            <a:avLst/>
          </a:prstGeom>
          <a:solidFill>
            <a:srgbClr val="000000">
              <a:alpha val="4000"/>
            </a:srgbClr>
          </a:solidFill>
          <a:ln/>
        </p:spPr>
        <p:txBody>
          <a:bodyPr/>
          <a:lstStyle/>
          <a:p>
            <a:endParaRPr lang="pt-BR"/>
          </a:p>
        </p:txBody>
      </p:sp>
      <p:sp>
        <p:nvSpPr>
          <p:cNvPr id="30" name="Text 28"/>
          <p:cNvSpPr/>
          <p:nvPr/>
        </p:nvSpPr>
        <p:spPr>
          <a:xfrm>
            <a:off x="851178" y="5853827"/>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Python</a:t>
            </a:r>
            <a:endParaRPr lang="en-US" sz="1450" dirty="0"/>
          </a:p>
        </p:txBody>
      </p:sp>
      <p:sp>
        <p:nvSpPr>
          <p:cNvPr id="31" name="Text 29"/>
          <p:cNvSpPr/>
          <p:nvPr/>
        </p:nvSpPr>
        <p:spPr>
          <a:xfrm>
            <a:off x="4180761" y="5853827"/>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Peewee</a:t>
            </a:r>
            <a:endParaRPr lang="en-US" sz="1450" dirty="0"/>
          </a:p>
        </p:txBody>
      </p:sp>
      <p:sp>
        <p:nvSpPr>
          <p:cNvPr id="32" name="Text 30"/>
          <p:cNvSpPr/>
          <p:nvPr/>
        </p:nvSpPr>
        <p:spPr>
          <a:xfrm>
            <a:off x="7506533" y="5853827"/>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Active Record</a:t>
            </a:r>
            <a:endParaRPr lang="en-US" sz="1450" dirty="0"/>
          </a:p>
        </p:txBody>
      </p:sp>
      <p:sp>
        <p:nvSpPr>
          <p:cNvPr id="33" name="Text 31"/>
          <p:cNvSpPr/>
          <p:nvPr/>
        </p:nvSpPr>
        <p:spPr>
          <a:xfrm>
            <a:off x="10832306" y="5853827"/>
            <a:ext cx="2947154" cy="59959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Leve e simples, ideal para aplicações pequenas</a:t>
            </a:r>
            <a:endParaRPr lang="en-US" sz="1450" dirty="0"/>
          </a:p>
        </p:txBody>
      </p:sp>
      <p:sp>
        <p:nvSpPr>
          <p:cNvPr id="34" name="Shape 32"/>
          <p:cNvSpPr/>
          <p:nvPr/>
        </p:nvSpPr>
        <p:spPr>
          <a:xfrm>
            <a:off x="663535" y="6573441"/>
            <a:ext cx="13303329" cy="839629"/>
          </a:xfrm>
          <a:prstGeom prst="rect">
            <a:avLst/>
          </a:prstGeom>
          <a:solidFill>
            <a:srgbClr val="FFFFFF">
              <a:alpha val="4000"/>
            </a:srgbClr>
          </a:solidFill>
          <a:ln/>
        </p:spPr>
        <p:txBody>
          <a:bodyPr/>
          <a:lstStyle/>
          <a:p>
            <a:endParaRPr lang="pt-BR"/>
          </a:p>
        </p:txBody>
      </p:sp>
      <p:sp>
        <p:nvSpPr>
          <p:cNvPr id="35" name="Text 33"/>
          <p:cNvSpPr/>
          <p:nvPr/>
        </p:nvSpPr>
        <p:spPr>
          <a:xfrm>
            <a:off x="851178" y="6693456"/>
            <a:ext cx="294715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Ruby</a:t>
            </a:r>
            <a:endParaRPr lang="en-US" sz="1450" dirty="0"/>
          </a:p>
        </p:txBody>
      </p:sp>
      <p:sp>
        <p:nvSpPr>
          <p:cNvPr id="36" name="Text 34"/>
          <p:cNvSpPr/>
          <p:nvPr/>
        </p:nvSpPr>
        <p:spPr>
          <a:xfrm>
            <a:off x="4180761" y="6693456"/>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ActiveRecord</a:t>
            </a:r>
            <a:endParaRPr lang="en-US" sz="1450" dirty="0"/>
          </a:p>
        </p:txBody>
      </p:sp>
      <p:sp>
        <p:nvSpPr>
          <p:cNvPr id="37" name="Text 35"/>
          <p:cNvSpPr/>
          <p:nvPr/>
        </p:nvSpPr>
        <p:spPr>
          <a:xfrm>
            <a:off x="7506533" y="6693456"/>
            <a:ext cx="2943344" cy="29979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Active Record</a:t>
            </a:r>
            <a:endParaRPr lang="en-US" sz="1450" dirty="0"/>
          </a:p>
        </p:txBody>
      </p:sp>
      <p:sp>
        <p:nvSpPr>
          <p:cNvPr id="38" name="Text 36"/>
          <p:cNvSpPr/>
          <p:nvPr/>
        </p:nvSpPr>
        <p:spPr>
          <a:xfrm>
            <a:off x="10832306" y="6693456"/>
            <a:ext cx="2947154" cy="599599"/>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Integrado ao Rails, convenção sobre configuração</a:t>
            </a:r>
            <a:endParaRPr lang="en-US" sz="1450" dirty="0"/>
          </a:p>
        </p:txBody>
      </p:sp>
      <p:sp>
        <p:nvSpPr>
          <p:cNvPr id="39" name="Retângulo 38">
            <a:extLst>
              <a:ext uri="{FF2B5EF4-FFF2-40B4-BE49-F238E27FC236}">
                <a16:creationId xmlns:a16="http://schemas.microsoft.com/office/drawing/2014/main" id="{A7B4DA67-D836-D950-6E4A-831962A67F69}"/>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56034"/>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Classificação</a:t>
            </a:r>
            <a:endParaRPr lang="en-US" sz="3550" dirty="0"/>
          </a:p>
        </p:txBody>
      </p:sp>
      <p:sp>
        <p:nvSpPr>
          <p:cNvPr id="3" name="Text 1"/>
          <p:cNvSpPr/>
          <p:nvPr/>
        </p:nvSpPr>
        <p:spPr>
          <a:xfrm>
            <a:off x="793790" y="167663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Padrões de projeto diferem por sua complexidade, nível de detalhes, e escala de aplicabilidade ao sistema inteiro sendo desenvolvido.</a:t>
            </a:r>
            <a:endParaRPr lang="en-US" sz="1750" dirty="0"/>
          </a:p>
        </p:txBody>
      </p:sp>
      <p:sp>
        <p:nvSpPr>
          <p:cNvPr id="4" name="Text 2"/>
          <p:cNvSpPr/>
          <p:nvPr/>
        </p:nvSpPr>
        <p:spPr>
          <a:xfrm>
            <a:off x="793790" y="265759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Os padrões mais básicos e de baixo nível são comumente chamados idiomáticos. Eles geralmente se aplicam apenas à uma única linguagem de programação.</a:t>
            </a:r>
            <a:endParaRPr lang="en-US" sz="1750" dirty="0"/>
          </a:p>
        </p:txBody>
      </p:sp>
      <p:sp>
        <p:nvSpPr>
          <p:cNvPr id="5" name="Text 3"/>
          <p:cNvSpPr/>
          <p:nvPr/>
        </p:nvSpPr>
        <p:spPr>
          <a:xfrm>
            <a:off x="793790" y="3638550"/>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Os padrões mais universais e de alto nível são os padrões arquitetônicos; desenvolvedores podem implementar esses padrões em praticamente qualquer linguagem. Ao contrário de outros padrões, eles podem ser usados para fazer o projeto da arquitetura de toda uma aplicação.</a:t>
            </a:r>
            <a:endParaRPr lang="en-US" sz="1750" dirty="0"/>
          </a:p>
        </p:txBody>
      </p:sp>
      <p:sp>
        <p:nvSpPr>
          <p:cNvPr id="6" name="Text 4"/>
          <p:cNvSpPr/>
          <p:nvPr/>
        </p:nvSpPr>
        <p:spPr>
          <a:xfrm>
            <a:off x="793790" y="498240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Além disso, todos os padrões podem ser categorizados por seu propósito, ou intenção. Veja os três principais:</a:t>
            </a:r>
            <a:endParaRPr lang="en-US" sz="1750" dirty="0"/>
          </a:p>
        </p:txBody>
      </p:sp>
      <p:sp>
        <p:nvSpPr>
          <p:cNvPr id="7" name="Text 5"/>
          <p:cNvSpPr/>
          <p:nvPr/>
        </p:nvSpPr>
        <p:spPr>
          <a:xfrm>
            <a:off x="793790" y="560046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Os padrões criacionais fornecem mecanismos de criação de objetos que aumentam a flexibilidade e a reutilização de código.</a:t>
            </a:r>
            <a:endParaRPr lang="en-US" sz="1750" dirty="0"/>
          </a:p>
        </p:txBody>
      </p:sp>
      <p:sp>
        <p:nvSpPr>
          <p:cNvPr id="8" name="Text 6"/>
          <p:cNvSpPr/>
          <p:nvPr/>
        </p:nvSpPr>
        <p:spPr>
          <a:xfrm>
            <a:off x="793790" y="6405563"/>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Os padrões estruturais explicam como montar objetos e classes em estruturas maiores, enquanto ainda mantém as estruturas flexíveis e eficientes.</a:t>
            </a:r>
            <a:endParaRPr lang="en-US" sz="1750" dirty="0"/>
          </a:p>
        </p:txBody>
      </p:sp>
      <p:sp>
        <p:nvSpPr>
          <p:cNvPr id="9" name="Text 7"/>
          <p:cNvSpPr/>
          <p:nvPr/>
        </p:nvSpPr>
        <p:spPr>
          <a:xfrm>
            <a:off x="793790" y="721066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Os padrões comportamentais cuidam da comunicação eficiente e da assinalação de responsabilidades entre objetos.</a:t>
            </a:r>
            <a:endParaRPr lang="en-US" sz="1750" dirty="0"/>
          </a:p>
        </p:txBody>
      </p:sp>
      <p:sp>
        <p:nvSpPr>
          <p:cNvPr id="10" name="Retângulo 9">
            <a:extLst>
              <a:ext uri="{FF2B5EF4-FFF2-40B4-BE49-F238E27FC236}">
                <a16:creationId xmlns:a16="http://schemas.microsoft.com/office/drawing/2014/main" id="{CFDA4A71-5E38-F545-1B6B-0BFE9081DD29}"/>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99098" y="313611"/>
            <a:ext cx="2280880" cy="285155"/>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Inter Bold" pitchFamily="34" charset="0"/>
                <a:ea typeface="Inter Bold" pitchFamily="34" charset="-122"/>
                <a:cs typeface="Inter Bold" pitchFamily="34" charset="-120"/>
              </a:rPr>
              <a:t>Exemplos</a:t>
            </a:r>
            <a:endParaRPr lang="en-US" sz="1750" dirty="0"/>
          </a:p>
        </p:txBody>
      </p:sp>
      <p:sp>
        <p:nvSpPr>
          <p:cNvPr id="3" name="Text 1"/>
          <p:cNvSpPr/>
          <p:nvPr/>
        </p:nvSpPr>
        <p:spPr>
          <a:xfrm>
            <a:off x="399098" y="712708"/>
            <a:ext cx="1710690" cy="213836"/>
          </a:xfrm>
          <a:prstGeom prst="rect">
            <a:avLst/>
          </a:prstGeom>
          <a:noFill/>
          <a:ln/>
        </p:spPr>
        <p:txBody>
          <a:bodyPr wrap="none" lIns="0" tIns="0" rIns="0" bIns="0" rtlCol="0" anchor="t"/>
          <a:lstStyle/>
          <a:p>
            <a:pPr marL="0" indent="0" algn="l">
              <a:lnSpc>
                <a:spcPts val="1650"/>
              </a:lnSpc>
              <a:buNone/>
            </a:pPr>
            <a:r>
              <a:rPr lang="en-US" sz="1300" b="1" dirty="0">
                <a:solidFill>
                  <a:srgbClr val="000000"/>
                </a:solidFill>
                <a:latin typeface="Inter Bold" pitchFamily="34" charset="0"/>
                <a:ea typeface="Inter Bold" pitchFamily="34" charset="-122"/>
                <a:cs typeface="Inter Bold" pitchFamily="34" charset="-120"/>
              </a:rPr>
              <a:t>PHP</a:t>
            </a:r>
            <a:endParaRPr lang="en-US" sz="1300" dirty="0"/>
          </a:p>
        </p:txBody>
      </p:sp>
      <p:sp>
        <p:nvSpPr>
          <p:cNvPr id="4" name="Text 2"/>
          <p:cNvSpPr/>
          <p:nvPr/>
        </p:nvSpPr>
        <p:spPr>
          <a:xfrm>
            <a:off x="399098" y="1097518"/>
            <a:ext cx="13832205" cy="182404"/>
          </a:xfrm>
          <a:prstGeom prst="rect">
            <a:avLst/>
          </a:prstGeom>
          <a:noFill/>
          <a:ln/>
        </p:spPr>
        <p:txBody>
          <a:bodyPr wrap="none" lIns="0" tIns="0" rIns="0" bIns="0" rtlCol="0" anchor="t"/>
          <a:lstStyle/>
          <a:p>
            <a:pPr marL="0" indent="0" algn="l">
              <a:lnSpc>
                <a:spcPts val="1400"/>
              </a:lnSpc>
              <a:buNone/>
            </a:pPr>
            <a:r>
              <a:rPr lang="en-US" sz="850" dirty="0">
                <a:solidFill>
                  <a:srgbClr val="272525"/>
                </a:solidFill>
                <a:latin typeface="Inter" pitchFamily="34" charset="0"/>
                <a:ea typeface="Inter" pitchFamily="34" charset="-122"/>
                <a:cs typeface="Inter" pitchFamily="34" charset="-120"/>
              </a:rPr>
              <a:t>No PHP, o padrão </a:t>
            </a:r>
            <a:r>
              <a:rPr lang="en-US" sz="850" i="1" dirty="0">
                <a:solidFill>
                  <a:srgbClr val="272525"/>
                </a:solidFill>
                <a:latin typeface="Inter" pitchFamily="34" charset="0"/>
                <a:ea typeface="Inter" pitchFamily="34" charset="-122"/>
                <a:cs typeface="Inter" pitchFamily="34" charset="-120"/>
              </a:rPr>
              <a:t>Factory Method</a:t>
            </a:r>
            <a:r>
              <a:rPr lang="en-US" sz="850" dirty="0">
                <a:solidFill>
                  <a:srgbClr val="272525"/>
                </a:solidFill>
                <a:latin typeface="Inter" pitchFamily="34" charset="0"/>
                <a:ea typeface="Inter" pitchFamily="34" charset="-122"/>
                <a:cs typeface="Inter" pitchFamily="34" charset="-120"/>
              </a:rPr>
              <a:t> pode ser implementado criando uma classe que decide qual tipo de objeto instanciar com base em parâmetros fornecidos.</a:t>
            </a:r>
            <a:endParaRPr lang="en-US" sz="850" dirty="0"/>
          </a:p>
        </p:txBody>
      </p:sp>
      <p:sp>
        <p:nvSpPr>
          <p:cNvPr id="5" name="Shape 3"/>
          <p:cNvSpPr/>
          <p:nvPr/>
        </p:nvSpPr>
        <p:spPr>
          <a:xfrm>
            <a:off x="399098" y="1408152"/>
            <a:ext cx="13832205" cy="6007894"/>
          </a:xfrm>
          <a:prstGeom prst="roundRect">
            <a:avLst>
              <a:gd name="adj" fmla="val 797"/>
            </a:avLst>
          </a:prstGeom>
          <a:solidFill>
            <a:srgbClr val="DADBF1"/>
          </a:solidFill>
          <a:ln/>
        </p:spPr>
        <p:txBody>
          <a:bodyPr/>
          <a:lstStyle/>
          <a:p>
            <a:endParaRPr lang="pt-BR"/>
          </a:p>
        </p:txBody>
      </p:sp>
      <p:sp>
        <p:nvSpPr>
          <p:cNvPr id="6" name="Shape 4"/>
          <p:cNvSpPr/>
          <p:nvPr/>
        </p:nvSpPr>
        <p:spPr>
          <a:xfrm>
            <a:off x="393502" y="1408152"/>
            <a:ext cx="13843397" cy="6007894"/>
          </a:xfrm>
          <a:prstGeom prst="roundRect">
            <a:avLst>
              <a:gd name="adj" fmla="val 285"/>
            </a:avLst>
          </a:prstGeom>
          <a:solidFill>
            <a:srgbClr val="DADBF1"/>
          </a:solidFill>
          <a:ln/>
        </p:spPr>
        <p:txBody>
          <a:bodyPr/>
          <a:lstStyle/>
          <a:p>
            <a:endParaRPr lang="pt-BR"/>
          </a:p>
        </p:txBody>
      </p:sp>
      <p:sp>
        <p:nvSpPr>
          <p:cNvPr id="7" name="Text 5"/>
          <p:cNvSpPr/>
          <p:nvPr/>
        </p:nvSpPr>
        <p:spPr>
          <a:xfrm>
            <a:off x="507444" y="1493639"/>
            <a:ext cx="13615511" cy="5836920"/>
          </a:xfrm>
          <a:prstGeom prst="rect">
            <a:avLst/>
          </a:prstGeom>
          <a:noFill/>
          <a:ln/>
        </p:spPr>
        <p:txBody>
          <a:bodyPr wrap="square" lIns="0" tIns="0" rIns="0" bIns="0" rtlCol="0" anchor="t"/>
          <a:lstStyle/>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&lt;?php</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interface Transporte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public function entregar(): string;</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a:t>
            </a:r>
            <a:endParaRPr lang="en-US" sz="850" dirty="0"/>
          </a:p>
          <a:p>
            <a:pPr marL="0" indent="0" algn="l">
              <a:lnSpc>
                <a:spcPts val="1400"/>
              </a:lnSpc>
              <a:buNone/>
            </a:pP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class Caminhao implements Transporte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public function entregar(): string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return "Entrega realizada por caminhão.";</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a:t>
            </a:r>
            <a:endParaRPr lang="en-US" sz="850" dirty="0"/>
          </a:p>
          <a:p>
            <a:pPr marL="0" indent="0" algn="l">
              <a:lnSpc>
                <a:spcPts val="1400"/>
              </a:lnSpc>
              <a:buNone/>
            </a:pP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class Navio implements Transporte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public function entregar(): string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return "Entrega realizada por navio.";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a:t>
            </a:r>
            <a:endParaRPr lang="en-US" sz="850" dirty="0"/>
          </a:p>
          <a:p>
            <a:pPr marL="0" indent="0" algn="l">
              <a:lnSpc>
                <a:spcPts val="1400"/>
              </a:lnSpc>
              <a:buNone/>
            </a:pP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class TransporteFactory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public static function criarTransporte(string $tipo): Transporte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switch ($tipo)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case 'caminhao':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return new Caminhao();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case 'navio':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return new Navio();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default: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throw new Exception("Tipo de transporte desconhecido.");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Uso</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$transporte = TransporteFactory::criarTransporte('caminhao');</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echo $transporte-&gt;entregar(); </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 Saída: Entrega realizada por caminhão.</a:t>
            </a:r>
            <a:endParaRPr lang="en-US" sz="850" dirty="0"/>
          </a:p>
          <a:p>
            <a:pPr marL="0" indent="0" algn="l">
              <a:lnSpc>
                <a:spcPts val="1400"/>
              </a:lnSpc>
              <a:buNone/>
            </a:pPr>
            <a:r>
              <a:rPr lang="en-US" sz="850" dirty="0">
                <a:solidFill>
                  <a:srgbClr val="272525"/>
                </a:solidFill>
                <a:highlight>
                  <a:srgbClr val="DADBF1"/>
                </a:highlight>
                <a:latin typeface="Consolas" pitchFamily="34" charset="0"/>
                <a:ea typeface="Consolas" pitchFamily="34" charset="-122"/>
                <a:cs typeface="Consolas" pitchFamily="34" charset="-120"/>
              </a:rPr>
              <a:t>?&gt;</a:t>
            </a:r>
            <a:endParaRPr lang="en-US" sz="850" dirty="0"/>
          </a:p>
        </p:txBody>
      </p:sp>
      <p:sp>
        <p:nvSpPr>
          <p:cNvPr id="8" name="Text 6"/>
          <p:cNvSpPr/>
          <p:nvPr/>
        </p:nvSpPr>
        <p:spPr>
          <a:xfrm>
            <a:off x="399098" y="7544276"/>
            <a:ext cx="13832205" cy="372428"/>
          </a:xfrm>
          <a:prstGeom prst="rect">
            <a:avLst/>
          </a:prstGeom>
          <a:noFill/>
          <a:ln/>
        </p:spPr>
        <p:txBody>
          <a:bodyPr wrap="square" lIns="0" tIns="0" rIns="0" bIns="0" rtlCol="0" anchor="t"/>
          <a:lstStyle/>
          <a:p>
            <a:pPr marL="0" indent="0" algn="l">
              <a:lnSpc>
                <a:spcPts val="1400"/>
              </a:lnSpc>
              <a:buNone/>
            </a:pPr>
            <a:r>
              <a:rPr lang="en-US" sz="850" dirty="0">
                <a:solidFill>
                  <a:srgbClr val="272525"/>
                </a:solidFill>
                <a:latin typeface="Inter" pitchFamily="34" charset="0"/>
                <a:ea typeface="Inter" pitchFamily="34" charset="-122"/>
                <a:cs typeface="Inter" pitchFamily="34" charset="-120"/>
              </a:rPr>
              <a:t>Neste exemplo, a classe </a:t>
            </a:r>
            <a:r>
              <a:rPr lang="en-US" sz="850" dirty="0">
                <a:solidFill>
                  <a:srgbClr val="272525"/>
                </a:solidFill>
                <a:highlight>
                  <a:srgbClr val="DADBF1"/>
                </a:highlight>
                <a:latin typeface="Consolas" pitchFamily="34" charset="0"/>
                <a:ea typeface="Consolas" pitchFamily="34" charset="-122"/>
                <a:cs typeface="Consolas" pitchFamily="34" charset="-120"/>
              </a:rPr>
              <a:t>TransporteFactory</a:t>
            </a:r>
            <a:r>
              <a:rPr lang="en-US" sz="850" dirty="0">
                <a:solidFill>
                  <a:srgbClr val="272525"/>
                </a:solidFill>
                <a:latin typeface="Inter" pitchFamily="34" charset="0"/>
                <a:ea typeface="Inter" pitchFamily="34" charset="-122"/>
                <a:cs typeface="Inter" pitchFamily="34" charset="-120"/>
              </a:rPr>
              <a:t> decide qual classe concreta de transporte instanciar com base no tipo fornecido. Isso encapsula a lógica de criação e permite que o código cliente utilize o objeto sem se preocupar com os detalhes de sua instância.</a:t>
            </a:r>
            <a:endParaRPr lang="en-US" sz="850" dirty="0"/>
          </a:p>
        </p:txBody>
      </p:sp>
      <p:sp>
        <p:nvSpPr>
          <p:cNvPr id="9" name="Retângulo 8">
            <a:extLst>
              <a:ext uri="{FF2B5EF4-FFF2-40B4-BE49-F238E27FC236}">
                <a16:creationId xmlns:a16="http://schemas.microsoft.com/office/drawing/2014/main" id="{2D304C4E-5B29-3FC6-5434-A34DB12956CE}"/>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5771" y="358140"/>
            <a:ext cx="1953458" cy="244197"/>
          </a:xfrm>
          <a:prstGeom prst="rect">
            <a:avLst/>
          </a:prstGeom>
          <a:noFill/>
          <a:ln/>
        </p:spPr>
        <p:txBody>
          <a:bodyPr wrap="none" lIns="0" tIns="0" rIns="0" bIns="0" rtlCol="0" anchor="t"/>
          <a:lstStyle/>
          <a:p>
            <a:pPr marL="0" indent="0" algn="l">
              <a:lnSpc>
                <a:spcPts val="1900"/>
              </a:lnSpc>
              <a:buNone/>
            </a:pPr>
            <a:r>
              <a:rPr lang="en-US" sz="1500" b="1" dirty="0">
                <a:solidFill>
                  <a:srgbClr val="000000"/>
                </a:solidFill>
                <a:latin typeface="Inter Bold" pitchFamily="34" charset="0"/>
                <a:ea typeface="Inter Bold" pitchFamily="34" charset="-122"/>
                <a:cs typeface="Inter Bold" pitchFamily="34" charset="-120"/>
              </a:rPr>
              <a:t>JavaScript</a:t>
            </a:r>
            <a:endParaRPr lang="en-US" sz="1500" dirty="0"/>
          </a:p>
        </p:txBody>
      </p:sp>
      <p:sp>
        <p:nvSpPr>
          <p:cNvPr id="3" name="Text 1"/>
          <p:cNvSpPr/>
          <p:nvPr/>
        </p:nvSpPr>
        <p:spPr>
          <a:xfrm>
            <a:off x="455771" y="862727"/>
            <a:ext cx="13718858" cy="208359"/>
          </a:xfrm>
          <a:prstGeom prst="rect">
            <a:avLst/>
          </a:prstGeom>
          <a:noFill/>
          <a:ln/>
        </p:spPr>
        <p:txBody>
          <a:bodyPr wrap="non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Em JavaScript, podemos aplicar o mesmo conceito utilizando funções e classes.</a:t>
            </a:r>
            <a:endParaRPr lang="en-US" sz="1000" dirty="0"/>
          </a:p>
        </p:txBody>
      </p:sp>
      <p:sp>
        <p:nvSpPr>
          <p:cNvPr id="4" name="Shape 2"/>
          <p:cNvSpPr/>
          <p:nvPr/>
        </p:nvSpPr>
        <p:spPr>
          <a:xfrm>
            <a:off x="455771" y="1217533"/>
            <a:ext cx="13718858" cy="6654403"/>
          </a:xfrm>
          <a:prstGeom prst="roundRect">
            <a:avLst>
              <a:gd name="adj" fmla="val 822"/>
            </a:avLst>
          </a:prstGeom>
          <a:solidFill>
            <a:srgbClr val="DADBF1"/>
          </a:solidFill>
          <a:ln/>
        </p:spPr>
        <p:txBody>
          <a:bodyPr/>
          <a:lstStyle/>
          <a:p>
            <a:endParaRPr lang="pt-BR"/>
          </a:p>
        </p:txBody>
      </p:sp>
      <p:sp>
        <p:nvSpPr>
          <p:cNvPr id="5" name="Shape 3"/>
          <p:cNvSpPr/>
          <p:nvPr/>
        </p:nvSpPr>
        <p:spPr>
          <a:xfrm>
            <a:off x="449342" y="1217533"/>
            <a:ext cx="13731716" cy="6654403"/>
          </a:xfrm>
          <a:prstGeom prst="roundRect">
            <a:avLst>
              <a:gd name="adj" fmla="val 294"/>
            </a:avLst>
          </a:prstGeom>
          <a:solidFill>
            <a:srgbClr val="DADBF1"/>
          </a:solidFill>
          <a:ln/>
        </p:spPr>
        <p:txBody>
          <a:bodyPr/>
          <a:lstStyle/>
          <a:p>
            <a:endParaRPr lang="pt-BR"/>
          </a:p>
        </p:txBody>
      </p:sp>
      <p:sp>
        <p:nvSpPr>
          <p:cNvPr id="6" name="Text 4"/>
          <p:cNvSpPr/>
          <p:nvPr/>
        </p:nvSpPr>
        <p:spPr>
          <a:xfrm>
            <a:off x="579477" y="1315164"/>
            <a:ext cx="13471446" cy="6459141"/>
          </a:xfrm>
          <a:prstGeom prst="rect">
            <a:avLst/>
          </a:prstGeom>
          <a:noFill/>
          <a:ln/>
        </p:spPr>
        <p:txBody>
          <a:bodyPr wrap="square" lIns="0" tIns="0" rIns="0" bIns="0" rtlCol="0" anchor="t"/>
          <a:lstStyle/>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class Transporte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entregar()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throw new Error("Método 'entregar()' deve ser implementado.");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class Caminhao extends Transporte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entregar()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return "Entrega realizada por caminhão.";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class Navio extends Transporte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entregar()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return "Entrega realizada por navio.";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class TransporteFactory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static criarTransporte(tipo)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switch (tipo)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case "caminhao":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return new Caminhao();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case "navio":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return new Navio();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default: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throw new Error("Tipo de transporte desconhecido.");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Uso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const transporte = TransporteFactory.criarTransporte('navio');</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console.log(transporte.entregar());</a:t>
            </a:r>
            <a:endParaRPr lang="en-US" sz="1000" dirty="0"/>
          </a:p>
          <a:p>
            <a:pPr marL="0" indent="0" algn="l">
              <a:lnSpc>
                <a:spcPts val="1600"/>
              </a:lnSpc>
              <a:buNone/>
            </a:pPr>
            <a:r>
              <a:rPr lang="en-US" sz="1000" dirty="0">
                <a:solidFill>
                  <a:srgbClr val="272525"/>
                </a:solidFill>
                <a:highlight>
                  <a:srgbClr val="DADBF1"/>
                </a:highlight>
                <a:latin typeface="Consolas" pitchFamily="34" charset="0"/>
                <a:ea typeface="Consolas" pitchFamily="34" charset="-122"/>
                <a:cs typeface="Consolas" pitchFamily="34" charset="-120"/>
              </a:rPr>
              <a:t>// Saída: Entrega realizada por navio.</a:t>
            </a:r>
            <a:endParaRPr lang="en-US" sz="1000" dirty="0"/>
          </a:p>
        </p:txBody>
      </p:sp>
      <p:sp>
        <p:nvSpPr>
          <p:cNvPr id="7" name="Retângulo 6">
            <a:extLst>
              <a:ext uri="{FF2B5EF4-FFF2-40B4-BE49-F238E27FC236}">
                <a16:creationId xmlns:a16="http://schemas.microsoft.com/office/drawing/2014/main" id="{C28D7763-FED5-97A6-3983-9DDD4529CB8B}"/>
              </a:ext>
            </a:extLst>
          </p:cNvPr>
          <p:cNvSpPr/>
          <p:nvPr/>
        </p:nvSpPr>
        <p:spPr>
          <a:xfrm>
            <a:off x="12758057" y="7871936"/>
            <a:ext cx="1872343" cy="357664"/>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39C9AB1A-4793-189C-7A3C-BD28B205F192}"/>
              </a:ext>
            </a:extLst>
          </p:cNvPr>
          <p:cNvSpPr/>
          <p:nvPr/>
        </p:nvSpPr>
        <p:spPr>
          <a:xfrm rot="5400000">
            <a:off x="13725324" y="7145693"/>
            <a:ext cx="1368233" cy="441918"/>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5567" y="570428"/>
            <a:ext cx="5182672" cy="647819"/>
          </a:xfrm>
          <a:prstGeom prst="rect">
            <a:avLst/>
          </a:prstGeom>
          <a:noFill/>
          <a:ln/>
        </p:spPr>
        <p:txBody>
          <a:bodyPr wrap="none" lIns="0" tIns="0" rIns="0" bIns="0" rtlCol="0" anchor="t"/>
          <a:lstStyle/>
          <a:p>
            <a:pPr marL="0" indent="0" algn="l">
              <a:lnSpc>
                <a:spcPts val="5100"/>
              </a:lnSpc>
              <a:buNone/>
            </a:pPr>
            <a:r>
              <a:rPr lang="en-US" sz="4050" b="1" dirty="0">
                <a:solidFill>
                  <a:srgbClr val="000000"/>
                </a:solidFill>
                <a:latin typeface="Inter Bold" pitchFamily="34" charset="0"/>
                <a:ea typeface="Inter Bold" pitchFamily="34" charset="-122"/>
                <a:cs typeface="Inter Bold" pitchFamily="34" charset="-120"/>
              </a:rPr>
              <a:t>MVC</a:t>
            </a:r>
            <a:endParaRPr lang="en-US" sz="4050" dirty="0"/>
          </a:p>
        </p:txBody>
      </p:sp>
      <p:sp>
        <p:nvSpPr>
          <p:cNvPr id="3" name="Text 1"/>
          <p:cNvSpPr/>
          <p:nvPr/>
        </p:nvSpPr>
        <p:spPr>
          <a:xfrm>
            <a:off x="725567" y="1632823"/>
            <a:ext cx="13179266" cy="66317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 MVC é uma sigla do termo em inglês </a:t>
            </a:r>
            <a:r>
              <a:rPr lang="en-US" sz="1600" i="1" dirty="0">
                <a:solidFill>
                  <a:srgbClr val="272525"/>
                </a:solidFill>
                <a:latin typeface="Inter" pitchFamily="34" charset="0"/>
                <a:ea typeface="Inter" pitchFamily="34" charset="-122"/>
                <a:cs typeface="Inter" pitchFamily="34" charset="-120"/>
              </a:rPr>
              <a:t>Model</a:t>
            </a:r>
            <a:r>
              <a:rPr lang="en-US" sz="1600" dirty="0">
                <a:solidFill>
                  <a:srgbClr val="272525"/>
                </a:solidFill>
                <a:latin typeface="Inter" pitchFamily="34" charset="0"/>
                <a:ea typeface="Inter" pitchFamily="34" charset="-122"/>
                <a:cs typeface="Inter" pitchFamily="34" charset="-120"/>
              </a:rPr>
              <a:t> (modelo) </a:t>
            </a:r>
            <a:r>
              <a:rPr lang="en-US" sz="1600" i="1" dirty="0">
                <a:solidFill>
                  <a:srgbClr val="272525"/>
                </a:solidFill>
                <a:latin typeface="Inter" pitchFamily="34" charset="0"/>
                <a:ea typeface="Inter" pitchFamily="34" charset="-122"/>
                <a:cs typeface="Inter" pitchFamily="34" charset="-120"/>
              </a:rPr>
              <a:t>View</a:t>
            </a:r>
            <a:r>
              <a:rPr lang="en-US" sz="1600" dirty="0">
                <a:solidFill>
                  <a:srgbClr val="272525"/>
                </a:solidFill>
                <a:latin typeface="Inter" pitchFamily="34" charset="0"/>
                <a:ea typeface="Inter" pitchFamily="34" charset="-122"/>
                <a:cs typeface="Inter" pitchFamily="34" charset="-120"/>
              </a:rPr>
              <a:t> (visão) e </a:t>
            </a:r>
            <a:r>
              <a:rPr lang="en-US" sz="1600" i="1" dirty="0">
                <a:solidFill>
                  <a:srgbClr val="272525"/>
                </a:solidFill>
                <a:latin typeface="Inter" pitchFamily="34" charset="0"/>
                <a:ea typeface="Inter" pitchFamily="34" charset="-122"/>
                <a:cs typeface="Inter" pitchFamily="34" charset="-120"/>
              </a:rPr>
              <a:t>Controller</a:t>
            </a:r>
            <a:r>
              <a:rPr lang="en-US" sz="1600" dirty="0">
                <a:solidFill>
                  <a:srgbClr val="272525"/>
                </a:solidFill>
                <a:latin typeface="Inter" pitchFamily="34" charset="0"/>
                <a:ea typeface="Inter" pitchFamily="34" charset="-122"/>
                <a:cs typeface="Inter" pitchFamily="34" charset="-120"/>
              </a:rPr>
              <a:t> (Controle) que facilita a troca de informações entre a interface do usuário aos dados no banco, fazendo com que as respostas sejam mais rápidas e dinâmicas.</a:t>
            </a:r>
            <a:endParaRPr lang="en-US" sz="1600" dirty="0"/>
          </a:p>
        </p:txBody>
      </p:sp>
      <p:sp>
        <p:nvSpPr>
          <p:cNvPr id="4" name="Text 2"/>
          <p:cNvSpPr/>
          <p:nvPr/>
        </p:nvSpPr>
        <p:spPr>
          <a:xfrm>
            <a:off x="725567" y="2529126"/>
            <a:ext cx="13179266" cy="994767"/>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 MVC funciona como um padrão de arquitetura de software que melhora a conexão entre as camadas de dados, lógica de negócio e interação com usuário. Através da sua divisão em três componentes, o processo de programação se torna algo mais simples e dinâmico.</a:t>
            </a:r>
            <a:endParaRPr lang="en-US" sz="1600" dirty="0"/>
          </a:p>
        </p:txBody>
      </p:sp>
      <p:sp>
        <p:nvSpPr>
          <p:cNvPr id="5" name="Text 3"/>
          <p:cNvSpPr/>
          <p:nvPr/>
        </p:nvSpPr>
        <p:spPr>
          <a:xfrm>
            <a:off x="725567" y="3757017"/>
            <a:ext cx="13179266" cy="663178"/>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Por padrão existem a camada </a:t>
            </a:r>
            <a:r>
              <a:rPr lang="en-US" sz="1600" i="1" dirty="0">
                <a:solidFill>
                  <a:srgbClr val="272525"/>
                </a:solidFill>
                <a:latin typeface="Inter" pitchFamily="34" charset="0"/>
                <a:ea typeface="Inter" pitchFamily="34" charset="-122"/>
                <a:cs typeface="Inter" pitchFamily="34" charset="-120"/>
              </a:rPr>
              <a:t>Model</a:t>
            </a:r>
            <a:r>
              <a:rPr lang="en-US" sz="1600" dirty="0">
                <a:solidFill>
                  <a:srgbClr val="272525"/>
                </a:solidFill>
                <a:latin typeface="Inter" pitchFamily="34" charset="0"/>
                <a:ea typeface="Inter" pitchFamily="34" charset="-122"/>
                <a:cs typeface="Inter" pitchFamily="34" charset="-120"/>
              </a:rPr>
              <a:t>, </a:t>
            </a:r>
            <a:r>
              <a:rPr lang="en-US" sz="1600" i="1" dirty="0">
                <a:solidFill>
                  <a:srgbClr val="272525"/>
                </a:solidFill>
                <a:latin typeface="Inter" pitchFamily="34" charset="0"/>
                <a:ea typeface="Inter" pitchFamily="34" charset="-122"/>
                <a:cs typeface="Inter" pitchFamily="34" charset="-120"/>
              </a:rPr>
              <a:t>Controller</a:t>
            </a:r>
            <a:r>
              <a:rPr lang="en-US" sz="1600" dirty="0">
                <a:solidFill>
                  <a:srgbClr val="272525"/>
                </a:solidFill>
                <a:latin typeface="Inter" pitchFamily="34" charset="0"/>
                <a:ea typeface="Inter" pitchFamily="34" charset="-122"/>
                <a:cs typeface="Inter" pitchFamily="34" charset="-120"/>
              </a:rPr>
              <a:t> e </a:t>
            </a:r>
            <a:r>
              <a:rPr lang="en-US" sz="1600" i="1" dirty="0">
                <a:solidFill>
                  <a:srgbClr val="272525"/>
                </a:solidFill>
                <a:latin typeface="Inter" pitchFamily="34" charset="0"/>
                <a:ea typeface="Inter" pitchFamily="34" charset="-122"/>
                <a:cs typeface="Inter" pitchFamily="34" charset="-120"/>
              </a:rPr>
              <a:t>View</a:t>
            </a:r>
            <a:r>
              <a:rPr lang="en-US" sz="1600" dirty="0">
                <a:solidFill>
                  <a:srgbClr val="272525"/>
                </a:solidFill>
                <a:latin typeface="Inter" pitchFamily="34" charset="0"/>
                <a:ea typeface="Inter" pitchFamily="34" charset="-122"/>
                <a:cs typeface="Inter" pitchFamily="34" charset="-120"/>
              </a:rPr>
              <a:t> que deram origem a sigla dessa arquitetura de software mais utilizado entre os desenvolvedores.</a:t>
            </a:r>
            <a:endParaRPr lang="en-US" sz="1600" dirty="0"/>
          </a:p>
        </p:txBody>
      </p:sp>
      <p:pic>
        <p:nvPicPr>
          <p:cNvPr id="6" name="Image 0" descr="preencoded.png"/>
          <p:cNvPicPr>
            <a:picLocks noChangeAspect="1"/>
          </p:cNvPicPr>
          <p:nvPr/>
        </p:nvPicPr>
        <p:blipFill>
          <a:blip r:embed="rId3"/>
          <a:stretch>
            <a:fillRect/>
          </a:stretch>
        </p:blipFill>
        <p:spPr>
          <a:xfrm>
            <a:off x="725567" y="4886444"/>
            <a:ext cx="8318302" cy="2539484"/>
          </a:xfrm>
          <a:prstGeom prst="rect">
            <a:avLst/>
          </a:prstGeom>
        </p:spPr>
      </p:pic>
      <p:sp>
        <p:nvSpPr>
          <p:cNvPr id="7" name="Text 4"/>
          <p:cNvSpPr/>
          <p:nvPr/>
        </p:nvSpPr>
        <p:spPr>
          <a:xfrm>
            <a:off x="10312718" y="5758220"/>
            <a:ext cx="3599736" cy="795814"/>
          </a:xfrm>
          <a:prstGeom prst="rect">
            <a:avLst/>
          </a:prstGeom>
          <a:noFill/>
          <a:ln/>
        </p:spPr>
        <p:txBody>
          <a:bodyPr wrap="square" lIns="0" tIns="0" rIns="0" bIns="0" rtlCol="0" anchor="t"/>
          <a:lstStyle/>
          <a:p>
            <a:pPr marL="0" indent="0" algn="l">
              <a:lnSpc>
                <a:spcPts val="2050"/>
              </a:lnSpc>
              <a:buNone/>
            </a:pPr>
            <a:r>
              <a:rPr lang="en-US" sz="1300" dirty="0">
                <a:solidFill>
                  <a:srgbClr val="272525"/>
                </a:solidFill>
                <a:latin typeface="Inter" pitchFamily="34" charset="0"/>
                <a:ea typeface="Inter" pitchFamily="34" charset="-122"/>
                <a:cs typeface="Inter" pitchFamily="34" charset="-120"/>
              </a:rPr>
              <a:t>Diagrama de fluxo MVC. Fonte: </a:t>
            </a:r>
            <a:r>
              <a:rPr lang="en-US" sz="1300" u="sng" dirty="0">
                <a:solidFill>
                  <a:srgbClr val="4950BC"/>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https://www.devmedia.com.br/padrao-mvc-java-magazine/21995</a:t>
            </a:r>
            <a:endParaRPr lang="en-US" sz="1300" dirty="0"/>
          </a:p>
        </p:txBody>
      </p:sp>
      <p:sp>
        <p:nvSpPr>
          <p:cNvPr id="8" name="Retângulo 7">
            <a:extLst>
              <a:ext uri="{FF2B5EF4-FFF2-40B4-BE49-F238E27FC236}">
                <a16:creationId xmlns:a16="http://schemas.microsoft.com/office/drawing/2014/main" id="{95F0B76B-17AB-0787-E7EB-F29A585D955F}"/>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44485" y="652462"/>
            <a:ext cx="3683318" cy="460415"/>
          </a:xfrm>
          <a:prstGeom prst="rect">
            <a:avLst/>
          </a:prstGeom>
          <a:noFill/>
          <a:ln/>
        </p:spPr>
        <p:txBody>
          <a:bodyPr wrap="none" lIns="0" tIns="0" rIns="0" bIns="0" rtlCol="0" anchor="t"/>
          <a:lstStyle/>
          <a:p>
            <a:pPr marL="0" indent="0" algn="l">
              <a:lnSpc>
                <a:spcPts val="3600"/>
              </a:lnSpc>
              <a:buNone/>
            </a:pPr>
            <a:r>
              <a:rPr lang="en-US" sz="2900" b="1" dirty="0">
                <a:solidFill>
                  <a:srgbClr val="000000"/>
                </a:solidFill>
                <a:latin typeface="Inter Bold" pitchFamily="34" charset="0"/>
                <a:ea typeface="Inter Bold" pitchFamily="34" charset="-122"/>
                <a:cs typeface="Inter Bold" pitchFamily="34" charset="-120"/>
              </a:rPr>
              <a:t>Model</a:t>
            </a:r>
            <a:endParaRPr lang="en-US" sz="2900" dirty="0"/>
          </a:p>
        </p:txBody>
      </p:sp>
      <p:sp>
        <p:nvSpPr>
          <p:cNvPr id="3" name="Text 1"/>
          <p:cNvSpPr/>
          <p:nvPr/>
        </p:nvSpPr>
        <p:spPr>
          <a:xfrm>
            <a:off x="644485" y="1481138"/>
            <a:ext cx="13341429" cy="294680"/>
          </a:xfrm>
          <a:prstGeom prst="rect">
            <a:avLst/>
          </a:prstGeom>
          <a:noFill/>
          <a:ln/>
        </p:spPr>
        <p:txBody>
          <a:bodyPr wrap="non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Essa classe também é conhecida como </a:t>
            </a:r>
            <a:r>
              <a:rPr lang="en-US" sz="1450" i="1" dirty="0">
                <a:solidFill>
                  <a:srgbClr val="272525"/>
                </a:solidFill>
                <a:latin typeface="Inter" pitchFamily="34" charset="0"/>
                <a:ea typeface="Inter" pitchFamily="34" charset="-122"/>
                <a:cs typeface="Inter" pitchFamily="34" charset="-120"/>
              </a:rPr>
              <a:t>Business Object Model</a:t>
            </a:r>
            <a:r>
              <a:rPr lang="en-US" sz="1450" dirty="0">
                <a:solidFill>
                  <a:srgbClr val="272525"/>
                </a:solidFill>
                <a:latin typeface="Inter" pitchFamily="34" charset="0"/>
                <a:ea typeface="Inter" pitchFamily="34" charset="-122"/>
                <a:cs typeface="Inter" pitchFamily="34" charset="-120"/>
              </a:rPr>
              <a:t> (objeto modelo de negócio).</a:t>
            </a:r>
            <a:endParaRPr lang="en-US" sz="1450" dirty="0"/>
          </a:p>
        </p:txBody>
      </p:sp>
      <p:sp>
        <p:nvSpPr>
          <p:cNvPr id="4" name="Text 2"/>
          <p:cNvSpPr/>
          <p:nvPr/>
        </p:nvSpPr>
        <p:spPr>
          <a:xfrm>
            <a:off x="644485" y="1982986"/>
            <a:ext cx="13341429" cy="294680"/>
          </a:xfrm>
          <a:prstGeom prst="rect">
            <a:avLst/>
          </a:prstGeom>
          <a:noFill/>
          <a:ln/>
        </p:spPr>
        <p:txBody>
          <a:bodyPr wrap="non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Sua responsabilidade é gerenciar e controlar a forma como os dados se comportam por meio das funções, lógica e regras de negócios estabelecidas.</a:t>
            </a:r>
            <a:endParaRPr lang="en-US" sz="1450" dirty="0"/>
          </a:p>
        </p:txBody>
      </p:sp>
      <p:sp>
        <p:nvSpPr>
          <p:cNvPr id="5" name="Text 3"/>
          <p:cNvSpPr/>
          <p:nvPr/>
        </p:nvSpPr>
        <p:spPr>
          <a:xfrm>
            <a:off x="644485" y="2484834"/>
            <a:ext cx="13341429" cy="294680"/>
          </a:xfrm>
          <a:prstGeom prst="rect">
            <a:avLst/>
          </a:prstGeom>
          <a:noFill/>
          <a:ln/>
        </p:spPr>
        <p:txBody>
          <a:bodyPr wrap="non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Ele é o detentor dos dados que recebe as informações do </a:t>
            </a:r>
            <a:r>
              <a:rPr lang="en-US" sz="1450" i="1" dirty="0">
                <a:solidFill>
                  <a:srgbClr val="272525"/>
                </a:solidFill>
                <a:latin typeface="Inter" pitchFamily="34" charset="0"/>
                <a:ea typeface="Inter" pitchFamily="34" charset="-122"/>
                <a:cs typeface="Inter" pitchFamily="34" charset="-120"/>
              </a:rPr>
              <a:t>Controller</a:t>
            </a:r>
            <a:r>
              <a:rPr lang="en-US" sz="1450" dirty="0">
                <a:solidFill>
                  <a:srgbClr val="272525"/>
                </a:solidFill>
                <a:latin typeface="Inter" pitchFamily="34" charset="0"/>
                <a:ea typeface="Inter" pitchFamily="34" charset="-122"/>
                <a:cs typeface="Inter" pitchFamily="34" charset="-120"/>
              </a:rPr>
              <a:t>, válida se ela está correta ou não e envia a resposta mais adequada.</a:t>
            </a:r>
            <a:endParaRPr lang="en-US" sz="1450" dirty="0"/>
          </a:p>
        </p:txBody>
      </p:sp>
      <p:sp>
        <p:nvSpPr>
          <p:cNvPr id="6" name="Text 4"/>
          <p:cNvSpPr/>
          <p:nvPr/>
        </p:nvSpPr>
        <p:spPr>
          <a:xfrm>
            <a:off x="644485" y="3055739"/>
            <a:ext cx="3683318" cy="460415"/>
          </a:xfrm>
          <a:prstGeom prst="rect">
            <a:avLst/>
          </a:prstGeom>
          <a:noFill/>
          <a:ln/>
        </p:spPr>
        <p:txBody>
          <a:bodyPr wrap="none" lIns="0" tIns="0" rIns="0" bIns="0" rtlCol="0" anchor="t"/>
          <a:lstStyle/>
          <a:p>
            <a:pPr marL="0" indent="0" algn="l">
              <a:lnSpc>
                <a:spcPts val="3600"/>
              </a:lnSpc>
              <a:buNone/>
            </a:pPr>
            <a:r>
              <a:rPr lang="en-US" sz="2900" b="1" dirty="0">
                <a:solidFill>
                  <a:srgbClr val="000000"/>
                </a:solidFill>
                <a:latin typeface="Inter Bold" pitchFamily="34" charset="0"/>
                <a:ea typeface="Inter Bold" pitchFamily="34" charset="-122"/>
                <a:cs typeface="Inter Bold" pitchFamily="34" charset="-120"/>
              </a:rPr>
              <a:t>Controller</a:t>
            </a:r>
            <a:endParaRPr lang="en-US" sz="2900" dirty="0"/>
          </a:p>
        </p:txBody>
      </p:sp>
      <p:sp>
        <p:nvSpPr>
          <p:cNvPr id="7" name="Text 5"/>
          <p:cNvSpPr/>
          <p:nvPr/>
        </p:nvSpPr>
        <p:spPr>
          <a:xfrm>
            <a:off x="644485" y="3792379"/>
            <a:ext cx="13341429" cy="58935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A camada de controle é responsável por intermediar as requisições enviadas pelo </a:t>
            </a:r>
            <a:r>
              <a:rPr lang="en-US" sz="1450" i="1" dirty="0">
                <a:solidFill>
                  <a:srgbClr val="272525"/>
                </a:solidFill>
                <a:latin typeface="Inter" pitchFamily="34" charset="0"/>
                <a:ea typeface="Inter" pitchFamily="34" charset="-122"/>
                <a:cs typeface="Inter" pitchFamily="34" charset="-120"/>
              </a:rPr>
              <a:t>View</a:t>
            </a:r>
            <a:r>
              <a:rPr lang="en-US" sz="1450" dirty="0">
                <a:solidFill>
                  <a:srgbClr val="272525"/>
                </a:solidFill>
                <a:latin typeface="Inter" pitchFamily="34" charset="0"/>
                <a:ea typeface="Inter" pitchFamily="34" charset="-122"/>
                <a:cs typeface="Inter" pitchFamily="34" charset="-120"/>
              </a:rPr>
              <a:t> com as respostas fornecidas pelo </a:t>
            </a:r>
            <a:r>
              <a:rPr lang="en-US" sz="1450" i="1" dirty="0">
                <a:solidFill>
                  <a:srgbClr val="272525"/>
                </a:solidFill>
                <a:latin typeface="Inter" pitchFamily="34" charset="0"/>
                <a:ea typeface="Inter" pitchFamily="34" charset="-122"/>
                <a:cs typeface="Inter" pitchFamily="34" charset="-120"/>
              </a:rPr>
              <a:t>Model</a:t>
            </a:r>
            <a:r>
              <a:rPr lang="en-US" sz="1450" dirty="0">
                <a:solidFill>
                  <a:srgbClr val="272525"/>
                </a:solidFill>
                <a:latin typeface="Inter" pitchFamily="34" charset="0"/>
                <a:ea typeface="Inter" pitchFamily="34" charset="-122"/>
                <a:cs typeface="Inter" pitchFamily="34" charset="-120"/>
              </a:rPr>
              <a:t>, processando os dados que o usuário informou e repassando para outras camadas.</a:t>
            </a:r>
            <a:endParaRPr lang="en-US" sz="1450" dirty="0"/>
          </a:p>
        </p:txBody>
      </p:sp>
      <p:sp>
        <p:nvSpPr>
          <p:cNvPr id="8" name="Text 6"/>
          <p:cNvSpPr/>
          <p:nvPr/>
        </p:nvSpPr>
        <p:spPr>
          <a:xfrm>
            <a:off x="644485" y="4588907"/>
            <a:ext cx="13341429" cy="58935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Numa analogia bem simplista, o </a:t>
            </a:r>
            <a:r>
              <a:rPr lang="en-US" sz="1450" i="1" dirty="0">
                <a:solidFill>
                  <a:srgbClr val="272525"/>
                </a:solidFill>
                <a:latin typeface="Inter" pitchFamily="34" charset="0"/>
                <a:ea typeface="Inter" pitchFamily="34" charset="-122"/>
                <a:cs typeface="Inter" pitchFamily="34" charset="-120"/>
              </a:rPr>
              <a:t>controller</a:t>
            </a:r>
            <a:r>
              <a:rPr lang="en-US" sz="1450" dirty="0">
                <a:solidFill>
                  <a:srgbClr val="272525"/>
                </a:solidFill>
                <a:latin typeface="Inter" pitchFamily="34" charset="0"/>
                <a:ea typeface="Inter" pitchFamily="34" charset="-122"/>
                <a:cs typeface="Inter" pitchFamily="34" charset="-120"/>
              </a:rPr>
              <a:t> operaria como o ‘’maestro de uma orquestra’’  que permite a comunicação entre o detentor dos dados e a pessoa com vários questionamentos no MVC.</a:t>
            </a:r>
            <a:endParaRPr lang="en-US" sz="1450" dirty="0"/>
          </a:p>
        </p:txBody>
      </p:sp>
      <p:sp>
        <p:nvSpPr>
          <p:cNvPr id="9" name="Text 7"/>
          <p:cNvSpPr/>
          <p:nvPr/>
        </p:nvSpPr>
        <p:spPr>
          <a:xfrm>
            <a:off x="644485" y="5454491"/>
            <a:ext cx="3683318" cy="460415"/>
          </a:xfrm>
          <a:prstGeom prst="rect">
            <a:avLst/>
          </a:prstGeom>
          <a:noFill/>
          <a:ln/>
        </p:spPr>
        <p:txBody>
          <a:bodyPr wrap="none" lIns="0" tIns="0" rIns="0" bIns="0" rtlCol="0" anchor="t"/>
          <a:lstStyle/>
          <a:p>
            <a:pPr marL="0" indent="0" algn="l">
              <a:lnSpc>
                <a:spcPts val="3600"/>
              </a:lnSpc>
              <a:buNone/>
            </a:pPr>
            <a:r>
              <a:rPr lang="en-US" sz="2900" b="1" dirty="0">
                <a:solidFill>
                  <a:srgbClr val="000000"/>
                </a:solidFill>
                <a:latin typeface="Inter Bold" pitchFamily="34" charset="0"/>
                <a:ea typeface="Inter Bold" pitchFamily="34" charset="-122"/>
                <a:cs typeface="Inter Bold" pitchFamily="34" charset="-120"/>
              </a:rPr>
              <a:t>View</a:t>
            </a:r>
            <a:endParaRPr lang="en-US" sz="2900" dirty="0"/>
          </a:p>
        </p:txBody>
      </p:sp>
      <p:sp>
        <p:nvSpPr>
          <p:cNvPr id="10" name="Text 8"/>
          <p:cNvSpPr/>
          <p:nvPr/>
        </p:nvSpPr>
        <p:spPr>
          <a:xfrm>
            <a:off x="644485" y="6191131"/>
            <a:ext cx="13341429" cy="589359"/>
          </a:xfrm>
          <a:prstGeom prst="rect">
            <a:avLst/>
          </a:prstGeom>
          <a:noFill/>
          <a:ln/>
        </p:spPr>
        <p:txBody>
          <a:bodyPr wrap="square" lIns="0" tIns="0" rIns="0" bIns="0" rtlCol="0" anchor="t"/>
          <a:lstStyle/>
          <a:p>
            <a:pPr marL="0" indent="0" algn="l">
              <a:lnSpc>
                <a:spcPts val="2300"/>
              </a:lnSpc>
              <a:buNone/>
            </a:pPr>
            <a:r>
              <a:rPr lang="en-US" sz="1450" dirty="0">
                <a:solidFill>
                  <a:srgbClr val="272525"/>
                </a:solidFill>
                <a:latin typeface="Inter" pitchFamily="34" charset="0"/>
                <a:ea typeface="Inter" pitchFamily="34" charset="-122"/>
                <a:cs typeface="Inter" pitchFamily="34" charset="-120"/>
              </a:rPr>
              <a:t>Essa camada é responsável por apresentar as informações de forma visual ao usuário. Em seu desenvolvimento devem ser aplicados apenas recursos ligados a aparência como mensagens, botões ou telas.</a:t>
            </a:r>
            <a:endParaRPr lang="en-US" sz="1450" dirty="0"/>
          </a:p>
        </p:txBody>
      </p:sp>
      <p:sp>
        <p:nvSpPr>
          <p:cNvPr id="11" name="Text 9"/>
          <p:cNvSpPr/>
          <p:nvPr/>
        </p:nvSpPr>
        <p:spPr>
          <a:xfrm>
            <a:off x="644485" y="6987659"/>
            <a:ext cx="13341429" cy="589359"/>
          </a:xfrm>
          <a:prstGeom prst="rect">
            <a:avLst/>
          </a:prstGeom>
          <a:noFill/>
          <a:ln/>
        </p:spPr>
        <p:txBody>
          <a:bodyPr wrap="square" lIns="0" tIns="0" rIns="0" bIns="0" rtlCol="0" anchor="t"/>
          <a:lstStyle/>
          <a:p>
            <a:pPr marL="0" indent="0" algn="l">
              <a:lnSpc>
                <a:spcPts val="2300"/>
              </a:lnSpc>
              <a:buNone/>
            </a:pPr>
            <a:r>
              <a:rPr lang="en-US" sz="1450" i="1" dirty="0">
                <a:solidFill>
                  <a:srgbClr val="272525"/>
                </a:solidFill>
                <a:latin typeface="Inter" pitchFamily="34" charset="0"/>
                <a:ea typeface="Inter" pitchFamily="34" charset="-122"/>
                <a:cs typeface="Inter" pitchFamily="34" charset="-120"/>
              </a:rPr>
              <a:t>View</a:t>
            </a:r>
            <a:r>
              <a:rPr lang="en-US" sz="1450" dirty="0">
                <a:solidFill>
                  <a:srgbClr val="272525"/>
                </a:solidFill>
                <a:latin typeface="Inter" pitchFamily="34" charset="0"/>
                <a:ea typeface="Inter" pitchFamily="34" charset="-122"/>
                <a:cs typeface="Inter" pitchFamily="34" charset="-120"/>
              </a:rPr>
              <a:t> está na linha de frente da comunicação com usuário e é responsável transmitir questionamentos ao controller e entregar as respostas obtidas ao usuário. É a parte da interface que se comunica, disponibilizando e capturando todas as informação do usuário.</a:t>
            </a:r>
            <a:endParaRPr lang="en-US" sz="1450" dirty="0"/>
          </a:p>
        </p:txBody>
      </p:sp>
      <p:sp>
        <p:nvSpPr>
          <p:cNvPr id="12" name="Retângulo 11">
            <a:extLst>
              <a:ext uri="{FF2B5EF4-FFF2-40B4-BE49-F238E27FC236}">
                <a16:creationId xmlns:a16="http://schemas.microsoft.com/office/drawing/2014/main" id="{EF450FC1-D847-5DA7-6EE0-646D061137A5}"/>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31394"/>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Por que usar MVC?</a:t>
            </a:r>
            <a:endParaRPr lang="en-US" sz="3550" dirty="0"/>
          </a:p>
        </p:txBody>
      </p:sp>
      <p:sp>
        <p:nvSpPr>
          <p:cNvPr id="3" name="Text 1"/>
          <p:cNvSpPr/>
          <p:nvPr/>
        </p:nvSpPr>
        <p:spPr>
          <a:xfrm>
            <a:off x="793790" y="2651998"/>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Segurança</a:t>
            </a:r>
            <a:r>
              <a:rPr lang="en-US" sz="1750" dirty="0">
                <a:solidFill>
                  <a:srgbClr val="272525"/>
                </a:solidFill>
                <a:latin typeface="Inter" pitchFamily="34" charset="0"/>
                <a:ea typeface="Inter" pitchFamily="34" charset="-122"/>
                <a:cs typeface="Inter" pitchFamily="34" charset="-120"/>
              </a:rPr>
              <a:t>: O controller funciona como uma espécie de filtro capaz de impedir que qualquer dado incorreto chegue até a camada modelo.</a:t>
            </a:r>
            <a:endParaRPr lang="en-US" sz="1750" dirty="0"/>
          </a:p>
        </p:txBody>
      </p:sp>
      <p:sp>
        <p:nvSpPr>
          <p:cNvPr id="4" name="Text 2"/>
          <p:cNvSpPr/>
          <p:nvPr/>
        </p:nvSpPr>
        <p:spPr>
          <a:xfrm>
            <a:off x="793790" y="3457099"/>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Organização</a:t>
            </a:r>
            <a:r>
              <a:rPr lang="en-US" sz="1750" dirty="0">
                <a:solidFill>
                  <a:srgbClr val="272525"/>
                </a:solidFill>
                <a:latin typeface="Inter" pitchFamily="34" charset="0"/>
                <a:ea typeface="Inter" pitchFamily="34" charset="-122"/>
                <a:cs typeface="Inter" pitchFamily="34" charset="-120"/>
              </a:rPr>
              <a:t>: Esse método de programação permite que um novo desenvolvedor tenha muito mais facilidade em entender o que foi construído, assim como os erros se tornam mais fácil de serem encontrados e corrigidos.</a:t>
            </a:r>
            <a:endParaRPr lang="en-US" sz="1750" dirty="0"/>
          </a:p>
        </p:txBody>
      </p:sp>
      <p:sp>
        <p:nvSpPr>
          <p:cNvPr id="5" name="Text 3"/>
          <p:cNvSpPr/>
          <p:nvPr/>
        </p:nvSpPr>
        <p:spPr>
          <a:xfrm>
            <a:off x="793790" y="4262199"/>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Eficiência</a:t>
            </a:r>
            <a:r>
              <a:rPr lang="en-US" sz="1750" dirty="0">
                <a:solidFill>
                  <a:srgbClr val="272525"/>
                </a:solidFill>
                <a:latin typeface="Inter" pitchFamily="34" charset="0"/>
                <a:ea typeface="Inter" pitchFamily="34" charset="-122"/>
                <a:cs typeface="Inter" pitchFamily="34" charset="-120"/>
              </a:rPr>
              <a:t>: Como a arquitetura de software é dividida em 3 componentes , sua aplicação fica muito mais leve, permitindo que vários desenvolvedores trabalhem no projeto de forma independente.</a:t>
            </a:r>
            <a:endParaRPr lang="en-US" sz="1750" dirty="0"/>
          </a:p>
        </p:txBody>
      </p:sp>
      <p:sp>
        <p:nvSpPr>
          <p:cNvPr id="6" name="Text 4"/>
          <p:cNvSpPr/>
          <p:nvPr/>
        </p:nvSpPr>
        <p:spPr>
          <a:xfrm>
            <a:off x="793790" y="506730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Tempo</a:t>
            </a:r>
            <a:r>
              <a:rPr lang="en-US" sz="1750" dirty="0">
                <a:solidFill>
                  <a:srgbClr val="272525"/>
                </a:solidFill>
                <a:latin typeface="Inter" pitchFamily="34" charset="0"/>
                <a:ea typeface="Inter" pitchFamily="34" charset="-122"/>
                <a:cs typeface="Inter" pitchFamily="34" charset="-120"/>
              </a:rPr>
              <a:t>: Com a dinâmica facilitada pela colaboração entre os profissionais de desenvolvimento, o projeto pode ser concluído com muito mais rapidez, tornando o projeto escalável.</a:t>
            </a:r>
            <a:endParaRPr lang="en-US" sz="1750" dirty="0"/>
          </a:p>
        </p:txBody>
      </p:sp>
      <p:sp>
        <p:nvSpPr>
          <p:cNvPr id="7" name="Text 5"/>
          <p:cNvSpPr/>
          <p:nvPr/>
        </p:nvSpPr>
        <p:spPr>
          <a:xfrm>
            <a:off x="793790" y="587240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Transformação</a:t>
            </a:r>
            <a:r>
              <a:rPr lang="en-US" sz="1750" dirty="0">
                <a:solidFill>
                  <a:srgbClr val="272525"/>
                </a:solidFill>
                <a:latin typeface="Inter" pitchFamily="34" charset="0"/>
                <a:ea typeface="Inter" pitchFamily="34" charset="-122"/>
                <a:cs typeface="Inter" pitchFamily="34" charset="-120"/>
              </a:rPr>
              <a:t>: As mudanças que forem necessárias também são mais fluidas, já que não será essencial trabalhar nas regras de negócio e correção de bugs.</a:t>
            </a:r>
            <a:endParaRPr lang="en-US" sz="1750" dirty="0"/>
          </a:p>
        </p:txBody>
      </p:sp>
      <p:sp>
        <p:nvSpPr>
          <p:cNvPr id="8" name="Retângulo 7">
            <a:extLst>
              <a:ext uri="{FF2B5EF4-FFF2-40B4-BE49-F238E27FC236}">
                <a16:creationId xmlns:a16="http://schemas.microsoft.com/office/drawing/2014/main" id="{7999A84B-D27D-7F5F-9E2D-CD91511E86DA}"/>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16079"/>
            <a:ext cx="11218902"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Frameworks para Desenvolvimento WEB</a:t>
            </a:r>
            <a:endParaRPr lang="en-US" sz="4450" dirty="0"/>
          </a:p>
        </p:txBody>
      </p:sp>
      <p:sp>
        <p:nvSpPr>
          <p:cNvPr id="3" name="Text 1"/>
          <p:cNvSpPr/>
          <p:nvPr/>
        </p:nvSpPr>
        <p:spPr>
          <a:xfrm>
            <a:off x="793790" y="217848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Os frameworks de desenvolvimento web são </a:t>
            </a:r>
            <a:r>
              <a:rPr lang="en-US" sz="1750" b="1" dirty="0">
                <a:solidFill>
                  <a:srgbClr val="272525"/>
                </a:solidFill>
                <a:latin typeface="Inter" pitchFamily="34" charset="0"/>
                <a:ea typeface="Inter" pitchFamily="34" charset="-122"/>
                <a:cs typeface="Inter" pitchFamily="34" charset="-120"/>
              </a:rPr>
              <a:t>conjuntos de código que fornecem uma estrutura para construir aplicações web</a:t>
            </a:r>
            <a:r>
              <a:rPr lang="en-US" sz="1750" dirty="0">
                <a:solidFill>
                  <a:srgbClr val="272525"/>
                </a:solidFill>
                <a:latin typeface="Inter" pitchFamily="34" charset="0"/>
                <a:ea typeface="Inter" pitchFamily="34" charset="-122"/>
                <a:cs typeface="Inter" pitchFamily="34" charset="-120"/>
              </a:rPr>
              <a:t>. Eles facilitam o desenvolvimento, oferecendo componentes pré-construídos, ferramentas e padrões de desenvolvimento que poupam tempo e esforço aos desenvolvedores. Existem frameworks para diferentes áreas, como </a:t>
            </a:r>
            <a:r>
              <a:rPr lang="en-US" sz="1750" i="1" dirty="0">
                <a:solidFill>
                  <a:srgbClr val="272525"/>
                </a:solidFill>
                <a:latin typeface="Inter" pitchFamily="34" charset="0"/>
                <a:ea typeface="Inter" pitchFamily="34" charset="-122"/>
                <a:cs typeface="Inter" pitchFamily="34" charset="-120"/>
              </a:rPr>
              <a:t>front-end</a:t>
            </a:r>
            <a:r>
              <a:rPr lang="en-US" sz="1750" dirty="0">
                <a:solidFill>
                  <a:srgbClr val="272525"/>
                </a:solidFill>
                <a:latin typeface="Inter" pitchFamily="34" charset="0"/>
                <a:ea typeface="Inter" pitchFamily="34" charset="-122"/>
                <a:cs typeface="Inter" pitchFamily="34" charset="-120"/>
              </a:rPr>
              <a:t>, </a:t>
            </a:r>
            <a:r>
              <a:rPr lang="en-US" sz="1750" i="1" dirty="0">
                <a:solidFill>
                  <a:srgbClr val="272525"/>
                </a:solidFill>
                <a:latin typeface="Inter" pitchFamily="34" charset="0"/>
                <a:ea typeface="Inter" pitchFamily="34" charset="-122"/>
                <a:cs typeface="Inter" pitchFamily="34" charset="-120"/>
              </a:rPr>
              <a:t>back-end</a:t>
            </a:r>
            <a:r>
              <a:rPr lang="en-US" sz="1750" dirty="0">
                <a:solidFill>
                  <a:srgbClr val="272525"/>
                </a:solidFill>
                <a:latin typeface="Inter" pitchFamily="34" charset="0"/>
                <a:ea typeface="Inter" pitchFamily="34" charset="-122"/>
                <a:cs typeface="Inter" pitchFamily="34" charset="-120"/>
              </a:rPr>
              <a:t> e </a:t>
            </a:r>
            <a:r>
              <a:rPr lang="en-US" sz="1750" i="1" dirty="0">
                <a:solidFill>
                  <a:srgbClr val="272525"/>
                </a:solidFill>
                <a:latin typeface="Inter" pitchFamily="34" charset="0"/>
                <a:ea typeface="Inter" pitchFamily="34" charset="-122"/>
                <a:cs typeface="Inter" pitchFamily="34" charset="-120"/>
              </a:rPr>
              <a:t>mobile</a:t>
            </a:r>
            <a:r>
              <a:rPr lang="en-US" sz="1750" dirty="0">
                <a:solidFill>
                  <a:srgbClr val="272525"/>
                </a:solidFill>
                <a:latin typeface="Inter" pitchFamily="34" charset="0"/>
                <a:ea typeface="Inter" pitchFamily="34" charset="-122"/>
                <a:cs typeface="Inter" pitchFamily="34" charset="-120"/>
              </a:rPr>
              <a:t>, e cada um deles utiliza diversas linguagens como JavaScript, Python, Java, entre outras.</a:t>
            </a:r>
            <a:endParaRPr lang="en-US" sz="1750" dirty="0"/>
          </a:p>
        </p:txBody>
      </p:sp>
      <p:sp>
        <p:nvSpPr>
          <p:cNvPr id="4" name="Text 2"/>
          <p:cNvSpPr/>
          <p:nvPr/>
        </p:nvSpPr>
        <p:spPr>
          <a:xfrm>
            <a:off x="793790" y="397025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Exemplos</a:t>
            </a:r>
            <a:endParaRPr lang="en-US" sz="3550" dirty="0"/>
          </a:p>
        </p:txBody>
      </p:sp>
      <p:sp>
        <p:nvSpPr>
          <p:cNvPr id="5" name="Text 3"/>
          <p:cNvSpPr/>
          <p:nvPr/>
        </p:nvSpPr>
        <p:spPr>
          <a:xfrm>
            <a:off x="793790" y="4877395"/>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Spring (Java):</a:t>
            </a:r>
            <a:r>
              <a:rPr lang="en-US" sz="1750" dirty="0">
                <a:solidFill>
                  <a:srgbClr val="272525"/>
                </a:solidFill>
                <a:latin typeface="Inter" pitchFamily="34" charset="0"/>
                <a:ea typeface="Inter" pitchFamily="34" charset="-122"/>
                <a:cs typeface="Inter" pitchFamily="34" charset="-120"/>
              </a:rPr>
              <a:t> Framework Java abrangente, com suporte a diversos aspectos do desenvolvimento web, como gerenciamento de banco de dados, segurança, REST, etc.</a:t>
            </a:r>
            <a:endParaRPr lang="en-US" sz="1750" dirty="0"/>
          </a:p>
        </p:txBody>
      </p:sp>
      <p:sp>
        <p:nvSpPr>
          <p:cNvPr id="6" name="Text 4"/>
          <p:cNvSpPr/>
          <p:nvPr/>
        </p:nvSpPr>
        <p:spPr>
          <a:xfrm>
            <a:off x="793790" y="5682496"/>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Laravel (PHP):</a:t>
            </a:r>
            <a:r>
              <a:rPr lang="en-US" sz="1750" dirty="0">
                <a:solidFill>
                  <a:srgbClr val="272525"/>
                </a:solidFill>
                <a:latin typeface="Inter" pitchFamily="34" charset="0"/>
                <a:ea typeface="Inter" pitchFamily="34" charset="-122"/>
                <a:cs typeface="Inter" pitchFamily="34" charset="-120"/>
              </a:rPr>
              <a:t> Framework PHP popular, com foco em desenvolvimento rápido e elegante, com um sistema de gerenciamento de dependências robusto</a:t>
            </a:r>
            <a:endParaRPr lang="en-US" sz="1750" dirty="0"/>
          </a:p>
        </p:txBody>
      </p:sp>
      <p:sp>
        <p:nvSpPr>
          <p:cNvPr id="7" name="Text 5"/>
          <p:cNvSpPr/>
          <p:nvPr/>
        </p:nvSpPr>
        <p:spPr>
          <a:xfrm>
            <a:off x="793790" y="6487597"/>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Express.js (JavaScript):</a:t>
            </a:r>
            <a:r>
              <a:rPr lang="en-US" sz="1750" dirty="0">
                <a:solidFill>
                  <a:srgbClr val="272525"/>
                </a:solidFill>
                <a:latin typeface="Inter" pitchFamily="34" charset="0"/>
                <a:ea typeface="Inter" pitchFamily="34" charset="-122"/>
                <a:cs typeface="Inter" pitchFamily="34" charset="-120"/>
              </a:rPr>
              <a:t> Framework Node.js para construir APIs REST e aplicações web, com foco em simplicidade e flexibilidade</a:t>
            </a:r>
            <a:endParaRPr lang="en-US" sz="1750" dirty="0"/>
          </a:p>
        </p:txBody>
      </p:sp>
      <p:sp>
        <p:nvSpPr>
          <p:cNvPr id="8" name="Retângulo 7">
            <a:extLst>
              <a:ext uri="{FF2B5EF4-FFF2-40B4-BE49-F238E27FC236}">
                <a16:creationId xmlns:a16="http://schemas.microsoft.com/office/drawing/2014/main" id="{C1B818D7-BFDB-70E7-4F75-B28A8E62E980}"/>
              </a:ext>
            </a:extLst>
          </p:cNvPr>
          <p:cNvSpPr/>
          <p:nvPr/>
        </p:nvSpPr>
        <p:spPr>
          <a:xfrm>
            <a:off x="12758057" y="7685314"/>
            <a:ext cx="1872343" cy="544286"/>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3348</Words>
  <Application>Microsoft Office PowerPoint</Application>
  <PresentationFormat>Personalizar</PresentationFormat>
  <Paragraphs>491</Paragraphs>
  <Slides>25</Slides>
  <Notes>25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25</vt:i4>
      </vt:variant>
    </vt:vector>
  </HeadingPairs>
  <TitlesOfParts>
    <vt:vector size="30" baseType="lpstr">
      <vt:lpstr>Arial</vt:lpstr>
      <vt:lpstr>Consolas</vt:lpstr>
      <vt:lpstr>Inter</vt:lpstr>
      <vt:lpstr>Inter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AUGUSTO SHOITI FREITAS DA SILVA</cp:lastModifiedBy>
  <cp:revision>2</cp:revision>
  <dcterms:created xsi:type="dcterms:W3CDTF">2025-05-23T19:36:43Z</dcterms:created>
  <dcterms:modified xsi:type="dcterms:W3CDTF">2025-05-23T19:41:47Z</dcterms:modified>
</cp:coreProperties>
</file>