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sldIdLst>
    <p:sldId id="356" r:id="rId4"/>
    <p:sldId id="347" r:id="rId5"/>
    <p:sldId id="348" r:id="rId6"/>
    <p:sldId id="259" r:id="rId7"/>
    <p:sldId id="298" r:id="rId8"/>
    <p:sldId id="309" r:id="rId9"/>
    <p:sldId id="357" r:id="rId10"/>
    <p:sldId id="331" r:id="rId11"/>
    <p:sldId id="358" r:id="rId12"/>
    <p:sldId id="359" r:id="rId13"/>
    <p:sldId id="360" r:id="rId14"/>
    <p:sldId id="362" r:id="rId15"/>
    <p:sldId id="363" r:id="rId16"/>
    <p:sldId id="364" r:id="rId17"/>
    <p:sldId id="365" r:id="rId18"/>
    <p:sldId id="366" r:id="rId19"/>
    <p:sldId id="367" r:id="rId20"/>
    <p:sldId id="368" r:id="rId21"/>
    <p:sldId id="369"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7" autoAdjust="0"/>
    <p:restoredTop sz="94660"/>
  </p:normalViewPr>
  <p:slideViewPr>
    <p:cSldViewPr snapToGrid="0" showGuides="1">
      <p:cViewPr varScale="1">
        <p:scale>
          <a:sx n="85" d="100"/>
          <a:sy n="85" d="100"/>
        </p:scale>
        <p:origin x="744" y="62"/>
      </p:cViewPr>
      <p:guideLst>
        <p:guide orient="horz" pos="254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735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1" y="1007636"/>
            <a:ext cx="12191999" cy="923330"/>
          </a:xfrm>
          <a:prstGeom prst="rect">
            <a:avLst/>
          </a:prstGeom>
          <a:noFill/>
        </p:spPr>
        <p:txBody>
          <a:bodyPr wrap="square" rtlCol="0" anchor="ctr">
            <a:spAutoFit/>
          </a:bodyPr>
          <a:lstStyle/>
          <a:p>
            <a:pPr algn="ctr"/>
            <a:r>
              <a:rPr lang="en-US" sz="5400" b="1" dirty="0">
                <a:solidFill>
                  <a:schemeClr val="bg1"/>
                </a:solidFill>
                <a:latin typeface="+mj-lt"/>
              </a:rPr>
              <a:t>FISHDOM DEFI</a:t>
            </a:r>
            <a:endParaRPr lang="ko-KR" altLang="en-US" sz="54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5009043"/>
            <a:ext cx="12192000"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GIAI ĐOẠN MỚI CỦA PHÁT TRIỂN WEB APPLICATION</a:t>
            </a:r>
            <a:endParaRPr lang="ko-KR" altLang="en-US" sz="1867" dirty="0">
              <a:solidFill>
                <a:schemeClr val="bg1"/>
              </a:solidFill>
              <a:cs typeface="Arial" pitchFamily="34" charset="0"/>
            </a:endParaRPr>
          </a:p>
        </p:txBody>
      </p:sp>
      <p:sp>
        <p:nvSpPr>
          <p:cNvPr id="2" name="TextBox 1">
            <a:extLst>
              <a:ext uri="{FF2B5EF4-FFF2-40B4-BE49-F238E27FC236}">
                <a16:creationId xmlns:a16="http://schemas.microsoft.com/office/drawing/2014/main" id="{D1CFD403-E0F9-4F3D-A35A-1D2520BF1B60}"/>
              </a:ext>
            </a:extLst>
          </p:cNvPr>
          <p:cNvSpPr txBox="1"/>
          <p:nvPr/>
        </p:nvSpPr>
        <p:spPr>
          <a:xfrm>
            <a:off x="9314329" y="6182058"/>
            <a:ext cx="2680447" cy="369332"/>
          </a:xfrm>
          <a:prstGeom prst="rect">
            <a:avLst/>
          </a:prstGeom>
          <a:noFill/>
        </p:spPr>
        <p:txBody>
          <a:bodyPr wrap="square" rtlCol="0">
            <a:spAutoFit/>
          </a:bodyPr>
          <a:lstStyle/>
          <a:p>
            <a:pPr algn="r"/>
            <a:r>
              <a:rPr lang="en-US" dirty="0" err="1">
                <a:solidFill>
                  <a:schemeClr val="bg1"/>
                </a:solidFill>
                <a:cs typeface="Arial" pitchFamily="34" charset="0"/>
              </a:rPr>
              <a:t>Bùi</a:t>
            </a:r>
            <a:r>
              <a:rPr lang="en-US"/>
              <a:t> </a:t>
            </a:r>
            <a:r>
              <a:rPr lang="en-US">
                <a:solidFill>
                  <a:schemeClr val="bg1"/>
                </a:solidFill>
                <a:cs typeface="Arial" pitchFamily="34" charset="0"/>
              </a:rPr>
              <a:t>Huy Tùng </a:t>
            </a:r>
            <a:endParaRPr lang="vi-VN">
              <a:solidFill>
                <a:schemeClr val="bg1"/>
              </a:solidFill>
              <a:cs typeface="Arial" pitchFamily="34" charset="0"/>
            </a:endParaRPr>
          </a:p>
        </p:txBody>
      </p:sp>
    </p:spTree>
    <p:extLst>
      <p:ext uri="{BB962C8B-B14F-4D97-AF65-F5344CB8AC3E}">
        <p14:creationId xmlns:p14="http://schemas.microsoft.com/office/powerpoint/2010/main" val="263747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04532" y="2611409"/>
            <a:ext cx="4777152" cy="1323439"/>
          </a:xfrm>
          <a:prstGeom prst="rect">
            <a:avLst/>
          </a:prstGeom>
          <a:noFill/>
        </p:spPr>
        <p:txBody>
          <a:bodyPr wrap="square" rtlCol="0" anchor="ctr">
            <a:spAutoFit/>
          </a:bodyPr>
          <a:lstStyle/>
          <a:p>
            <a:r>
              <a:rPr lang="en-US" altLang="ko-KR" sz="4000" b="1">
                <a:solidFill>
                  <a:schemeClr val="bg1"/>
                </a:solidFill>
                <a:latin typeface="+mj-lt"/>
                <a:cs typeface="Arial" pitchFamily="34" charset="0"/>
              </a:rPr>
              <a:t>Sàn gửi </a:t>
            </a:r>
          </a:p>
          <a:p>
            <a:r>
              <a:rPr lang="en-US" altLang="ko-KR" sz="4000" b="1">
                <a:solidFill>
                  <a:schemeClr val="bg1"/>
                </a:solidFill>
                <a:latin typeface="+mj-lt"/>
                <a:cs typeface="Arial" pitchFamily="34" charset="0"/>
              </a:rPr>
              <a:t>tiết kiệm</a:t>
            </a:r>
          </a:p>
        </p:txBody>
      </p:sp>
    </p:spTree>
    <p:extLst>
      <p:ext uri="{BB962C8B-B14F-4D97-AF65-F5344CB8AC3E}">
        <p14:creationId xmlns:p14="http://schemas.microsoft.com/office/powerpoint/2010/main" val="198708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Sàn gửi tiết kiệm</a:t>
            </a:r>
            <a:endParaRPr lang="en-US" dirty="0"/>
          </a:p>
        </p:txBody>
      </p:sp>
      <p:sp>
        <p:nvSpPr>
          <p:cNvPr id="7" name="TextBox 6">
            <a:extLst>
              <a:ext uri="{FF2B5EF4-FFF2-40B4-BE49-F238E27FC236}">
                <a16:creationId xmlns:a16="http://schemas.microsoft.com/office/drawing/2014/main" id="{1ABD9EAF-A9F9-4316-AD0E-7E9D6864B3F3}"/>
              </a:ext>
            </a:extLst>
          </p:cNvPr>
          <p:cNvSpPr txBox="1"/>
          <p:nvPr/>
        </p:nvSpPr>
        <p:spPr>
          <a:xfrm>
            <a:off x="502024" y="1407459"/>
            <a:ext cx="5818094" cy="1200329"/>
          </a:xfrm>
          <a:prstGeom prst="rect">
            <a:avLst/>
          </a:prstGeom>
          <a:noFill/>
        </p:spPr>
        <p:txBody>
          <a:bodyPr wrap="square" rtlCol="0">
            <a:spAutoFit/>
          </a:bodyPr>
          <a:lstStyle/>
          <a:p>
            <a:pPr marL="285750" indent="-285750">
              <a:buFontTx/>
              <a:buChar char="-"/>
            </a:pPr>
            <a:r>
              <a:rPr lang="en-US"/>
              <a:t>Fishdom Staking là sàn gửi tiết kiệm với đa dạng những hạn mức lãi suất</a:t>
            </a:r>
          </a:p>
          <a:p>
            <a:pPr marL="285750" indent="-285750">
              <a:buFontTx/>
              <a:buChar char="-"/>
            </a:pPr>
            <a:r>
              <a:rPr lang="en-US"/>
              <a:t>Người dùng có thể rút hoặc huỷ gói tiết kiệm bất cứ lúc nào</a:t>
            </a:r>
          </a:p>
        </p:txBody>
      </p:sp>
      <p:pic>
        <p:nvPicPr>
          <p:cNvPr id="4" name="Picture 3">
            <a:extLst>
              <a:ext uri="{FF2B5EF4-FFF2-40B4-BE49-F238E27FC236}">
                <a16:creationId xmlns:a16="http://schemas.microsoft.com/office/drawing/2014/main" id="{F7A1058F-62F5-476F-ACBC-9638D1B7BF94}"/>
              </a:ext>
            </a:extLst>
          </p:cNvPr>
          <p:cNvPicPr>
            <a:picLocks noChangeAspect="1"/>
          </p:cNvPicPr>
          <p:nvPr/>
        </p:nvPicPr>
        <p:blipFill>
          <a:blip r:embed="rId2"/>
          <a:stretch>
            <a:fillRect/>
          </a:stretch>
        </p:blipFill>
        <p:spPr>
          <a:xfrm>
            <a:off x="7042365" y="1138952"/>
            <a:ext cx="4854361" cy="5494496"/>
          </a:xfrm>
          <a:prstGeom prst="rect">
            <a:avLst/>
          </a:prstGeom>
        </p:spPr>
      </p:pic>
      <p:pic>
        <p:nvPicPr>
          <p:cNvPr id="8" name="Picture 7">
            <a:extLst>
              <a:ext uri="{FF2B5EF4-FFF2-40B4-BE49-F238E27FC236}">
                <a16:creationId xmlns:a16="http://schemas.microsoft.com/office/drawing/2014/main" id="{0E96AAFD-A0EF-44AB-92DA-973BB8E62DCE}"/>
              </a:ext>
            </a:extLst>
          </p:cNvPr>
          <p:cNvPicPr>
            <a:picLocks noChangeAspect="1"/>
          </p:cNvPicPr>
          <p:nvPr/>
        </p:nvPicPr>
        <p:blipFill>
          <a:blip r:embed="rId3"/>
          <a:stretch>
            <a:fillRect/>
          </a:stretch>
        </p:blipFill>
        <p:spPr>
          <a:xfrm>
            <a:off x="1184141" y="3133165"/>
            <a:ext cx="4557813" cy="3282376"/>
          </a:xfrm>
          <a:prstGeom prst="rect">
            <a:avLst/>
          </a:prstGeom>
        </p:spPr>
      </p:pic>
    </p:spTree>
    <p:extLst>
      <p:ext uri="{BB962C8B-B14F-4D97-AF65-F5344CB8AC3E}">
        <p14:creationId xmlns:p14="http://schemas.microsoft.com/office/powerpoint/2010/main" val="291158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Sàn gửi tiết kiệm</a:t>
            </a:r>
            <a:endParaRPr lang="en-US" dirty="0"/>
          </a:p>
        </p:txBody>
      </p:sp>
      <p:sp>
        <p:nvSpPr>
          <p:cNvPr id="7" name="TextBox 6">
            <a:extLst>
              <a:ext uri="{FF2B5EF4-FFF2-40B4-BE49-F238E27FC236}">
                <a16:creationId xmlns:a16="http://schemas.microsoft.com/office/drawing/2014/main" id="{1ABD9EAF-A9F9-4316-AD0E-7E9D6864B3F3}"/>
              </a:ext>
            </a:extLst>
          </p:cNvPr>
          <p:cNvSpPr txBox="1"/>
          <p:nvPr/>
        </p:nvSpPr>
        <p:spPr>
          <a:xfrm>
            <a:off x="797859" y="2254092"/>
            <a:ext cx="5818094" cy="646331"/>
          </a:xfrm>
          <a:prstGeom prst="rect">
            <a:avLst/>
          </a:prstGeom>
          <a:noFill/>
        </p:spPr>
        <p:txBody>
          <a:bodyPr wrap="square" rtlCol="0">
            <a:spAutoFit/>
          </a:bodyPr>
          <a:lstStyle/>
          <a:p>
            <a:pPr marL="285750" indent="-285750">
              <a:buFontTx/>
              <a:buChar char="-"/>
            </a:pPr>
            <a:r>
              <a:rPr lang="en-US"/>
              <a:t>Mọi thứ đều minh bạch và rõ ràng.</a:t>
            </a:r>
          </a:p>
          <a:p>
            <a:pPr marL="285750" indent="-285750">
              <a:buFontTx/>
              <a:buChar char="-"/>
            </a:pPr>
            <a:r>
              <a:rPr lang="en-US" i="1"/>
              <a:t>Giả lập 1 năm có 365 ngày, 1 ngày có  10 giây.</a:t>
            </a:r>
          </a:p>
        </p:txBody>
      </p:sp>
      <p:pic>
        <p:nvPicPr>
          <p:cNvPr id="3" name="Picture 2">
            <a:extLst>
              <a:ext uri="{FF2B5EF4-FFF2-40B4-BE49-F238E27FC236}">
                <a16:creationId xmlns:a16="http://schemas.microsoft.com/office/drawing/2014/main" id="{0E01EC58-CC60-4CB6-BA14-B38EF9FC1DC8}"/>
              </a:ext>
            </a:extLst>
          </p:cNvPr>
          <p:cNvPicPr>
            <a:picLocks noChangeAspect="1"/>
          </p:cNvPicPr>
          <p:nvPr/>
        </p:nvPicPr>
        <p:blipFill>
          <a:blip r:embed="rId2"/>
          <a:stretch>
            <a:fillRect/>
          </a:stretch>
        </p:blipFill>
        <p:spPr>
          <a:xfrm>
            <a:off x="6615953" y="1276939"/>
            <a:ext cx="5359628" cy="5114896"/>
          </a:xfrm>
          <a:prstGeom prst="rect">
            <a:avLst/>
          </a:prstGeom>
        </p:spPr>
      </p:pic>
      <p:pic>
        <p:nvPicPr>
          <p:cNvPr id="13" name="Picture 12">
            <a:extLst>
              <a:ext uri="{FF2B5EF4-FFF2-40B4-BE49-F238E27FC236}">
                <a16:creationId xmlns:a16="http://schemas.microsoft.com/office/drawing/2014/main" id="{1733DDA7-03BD-4704-9F88-6AAF23D335E5}"/>
              </a:ext>
            </a:extLst>
          </p:cNvPr>
          <p:cNvPicPr>
            <a:picLocks noChangeAspect="1"/>
          </p:cNvPicPr>
          <p:nvPr/>
        </p:nvPicPr>
        <p:blipFill>
          <a:blip r:embed="rId3"/>
          <a:stretch>
            <a:fillRect/>
          </a:stretch>
        </p:blipFill>
        <p:spPr>
          <a:xfrm>
            <a:off x="797859" y="3377549"/>
            <a:ext cx="4429308" cy="1160057"/>
          </a:xfrm>
          <a:prstGeom prst="rect">
            <a:avLst/>
          </a:prstGeom>
        </p:spPr>
      </p:pic>
    </p:spTree>
    <p:extLst>
      <p:ext uri="{BB962C8B-B14F-4D97-AF65-F5344CB8AC3E}">
        <p14:creationId xmlns:p14="http://schemas.microsoft.com/office/powerpoint/2010/main" val="275553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Sàn gửi tiết kiệm</a:t>
            </a:r>
            <a:endParaRPr lang="en-US" dirty="0"/>
          </a:p>
        </p:txBody>
      </p:sp>
      <p:pic>
        <p:nvPicPr>
          <p:cNvPr id="3" name="Picture 2">
            <a:extLst>
              <a:ext uri="{FF2B5EF4-FFF2-40B4-BE49-F238E27FC236}">
                <a16:creationId xmlns:a16="http://schemas.microsoft.com/office/drawing/2014/main" id="{0E01EC58-CC60-4CB6-BA14-B38EF9FC1DC8}"/>
              </a:ext>
            </a:extLst>
          </p:cNvPr>
          <p:cNvPicPr>
            <a:picLocks noChangeAspect="1"/>
          </p:cNvPicPr>
          <p:nvPr/>
        </p:nvPicPr>
        <p:blipFill>
          <a:blip r:embed="rId2"/>
          <a:stretch>
            <a:fillRect/>
          </a:stretch>
        </p:blipFill>
        <p:spPr>
          <a:xfrm>
            <a:off x="6537098" y="1124539"/>
            <a:ext cx="5359628" cy="5114896"/>
          </a:xfrm>
          <a:prstGeom prst="rect">
            <a:avLst/>
          </a:prstGeom>
        </p:spPr>
      </p:pic>
      <p:pic>
        <p:nvPicPr>
          <p:cNvPr id="13" name="Picture 12">
            <a:extLst>
              <a:ext uri="{FF2B5EF4-FFF2-40B4-BE49-F238E27FC236}">
                <a16:creationId xmlns:a16="http://schemas.microsoft.com/office/drawing/2014/main" id="{1733DDA7-03BD-4704-9F88-6AAF23D335E5}"/>
              </a:ext>
            </a:extLst>
          </p:cNvPr>
          <p:cNvPicPr>
            <a:picLocks noChangeAspect="1"/>
          </p:cNvPicPr>
          <p:nvPr/>
        </p:nvPicPr>
        <p:blipFill>
          <a:blip r:embed="rId3"/>
          <a:stretch>
            <a:fillRect/>
          </a:stretch>
        </p:blipFill>
        <p:spPr>
          <a:xfrm>
            <a:off x="610514" y="1125199"/>
            <a:ext cx="4429308" cy="1160057"/>
          </a:xfrm>
          <a:prstGeom prst="rect">
            <a:avLst/>
          </a:prstGeom>
        </p:spPr>
      </p:pic>
      <p:sp>
        <p:nvSpPr>
          <p:cNvPr id="16" name="TextBox 15">
            <a:extLst>
              <a:ext uri="{FF2B5EF4-FFF2-40B4-BE49-F238E27FC236}">
                <a16:creationId xmlns:a16="http://schemas.microsoft.com/office/drawing/2014/main" id="{8E8635DA-306E-4F52-A66A-68111D495176}"/>
              </a:ext>
            </a:extLst>
          </p:cNvPr>
          <p:cNvSpPr txBox="1"/>
          <p:nvPr/>
        </p:nvSpPr>
        <p:spPr>
          <a:xfrm>
            <a:off x="610514" y="2497969"/>
            <a:ext cx="5818094" cy="923330"/>
          </a:xfrm>
          <a:prstGeom prst="rect">
            <a:avLst/>
          </a:prstGeom>
          <a:noFill/>
        </p:spPr>
        <p:txBody>
          <a:bodyPr wrap="square" rtlCol="0">
            <a:spAutoFit/>
          </a:bodyPr>
          <a:lstStyle/>
          <a:p>
            <a:pPr marL="285750" indent="-285750">
              <a:buFontTx/>
              <a:buChar char="-"/>
            </a:pPr>
            <a:r>
              <a:rPr lang="en-US"/>
              <a:t>Ví dụ:</a:t>
            </a:r>
          </a:p>
          <a:p>
            <a:pPr marL="742950" lvl="1" indent="-285750">
              <a:buFontTx/>
              <a:buChar char="-"/>
            </a:pPr>
            <a:r>
              <a:rPr lang="en-US"/>
              <a:t>Chọn gói 30 ngày với lãi xuất 100% / 365 ngày</a:t>
            </a:r>
          </a:p>
          <a:p>
            <a:pPr marL="742950" lvl="1" indent="-285750">
              <a:buFontTx/>
              <a:buChar char="-"/>
            </a:pPr>
            <a:r>
              <a:rPr lang="en-US"/>
              <a:t>Số FDT gửi vào 10000</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E8D3C27-29BB-4AA1-A166-6EF129E410CE}"/>
                  </a:ext>
                </a:extLst>
              </p:cNvPr>
              <p:cNvSpPr txBox="1"/>
              <p:nvPr/>
            </p:nvSpPr>
            <p:spPr>
              <a:xfrm>
                <a:off x="323529" y="3505165"/>
                <a:ext cx="6105079" cy="660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100</m:t>
                          </m:r>
                        </m:num>
                        <m:den>
                          <m:r>
                            <a:rPr lang="en-US" i="1">
                              <a:latin typeface="Cambria Math" panose="02040503050406030204" pitchFamily="18" charset="0"/>
                            </a:rPr>
                            <m:t>𝑦𝑒𝑎𝑟𝑇𝑜𝐷𝑎𝑡𝑒</m:t>
                          </m:r>
                          <m:r>
                            <a:rPr lang="en-US" b="0" i="1" smtClean="0">
                              <a:latin typeface="Cambria Math" panose="02040503050406030204" pitchFamily="18" charset="0"/>
                            </a:rPr>
                            <m:t> ∗ </m:t>
                          </m:r>
                          <m:r>
                            <a:rPr lang="en-US" b="0" i="1" smtClean="0">
                              <a:latin typeface="Cambria Math" panose="02040503050406030204" pitchFamily="18" charset="0"/>
                            </a:rPr>
                            <m:t>100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𝑎𝑝𝑟</m:t>
                          </m:r>
                        </m:num>
                        <m:den>
                          <m:r>
                            <a:rPr lang="en-US" b="0" i="1" smtClean="0">
                              <a:latin typeface="Cambria Math" panose="02040503050406030204" pitchFamily="18" charset="0"/>
                            </a:rPr>
                            <m:t>30</m:t>
                          </m:r>
                        </m:den>
                      </m:f>
                      <m:r>
                        <a:rPr lang="en-US" b="0" i="1" smtClean="0">
                          <a:latin typeface="Cambria Math" panose="02040503050406030204" pitchFamily="18" charset="0"/>
                        </a:rPr>
                        <m:t>⇒</m:t>
                      </m:r>
                      <m:r>
                        <a:rPr lang="en-US" b="0" i="1" smtClean="0">
                          <a:latin typeface="Cambria Math" panose="02040503050406030204" pitchFamily="18" charset="0"/>
                        </a:rPr>
                        <m:t>𝑎𝑝𝑟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100</m:t>
                          </m:r>
                          <m:r>
                            <a:rPr lang="en-US" b="0" i="1" smtClean="0">
                              <a:latin typeface="Cambria Math" panose="02040503050406030204" pitchFamily="18" charset="0"/>
                            </a:rPr>
                            <m:t> ∗ </m:t>
                          </m:r>
                          <m:r>
                            <a:rPr lang="en-US" i="1">
                              <a:latin typeface="Cambria Math" panose="02040503050406030204" pitchFamily="18" charset="0"/>
                            </a:rPr>
                            <m:t>30</m:t>
                          </m:r>
                        </m:num>
                        <m:den>
                          <m:r>
                            <a:rPr lang="en-US" i="1" smtClean="0">
                              <a:latin typeface="Cambria Math" panose="02040503050406030204" pitchFamily="18" charset="0"/>
                            </a:rPr>
                            <m:t>3</m:t>
                          </m:r>
                          <m:r>
                            <a:rPr lang="en-US" b="0" i="1" smtClean="0">
                              <a:latin typeface="Cambria Math" panose="02040503050406030204" pitchFamily="18" charset="0"/>
                            </a:rPr>
                            <m:t>65∗100</m:t>
                          </m:r>
                        </m:den>
                      </m:f>
                    </m:oMath>
                  </m:oMathPara>
                </a14:m>
                <a:endParaRPr lang="en-US"/>
              </a:p>
            </p:txBody>
          </p:sp>
        </mc:Choice>
        <mc:Fallback>
          <p:sp>
            <p:nvSpPr>
              <p:cNvPr id="17" name="TextBox 16">
                <a:extLst>
                  <a:ext uri="{FF2B5EF4-FFF2-40B4-BE49-F238E27FC236}">
                    <a16:creationId xmlns:a16="http://schemas.microsoft.com/office/drawing/2014/main" id="{BE8D3C27-29BB-4AA1-A166-6EF129E410CE}"/>
                  </a:ext>
                </a:extLst>
              </p:cNvPr>
              <p:cNvSpPr txBox="1">
                <a:spLocks noRot="1" noChangeAspect="1" noMove="1" noResize="1" noEditPoints="1" noAdjustHandles="1" noChangeArrowheads="1" noChangeShapeType="1" noTextEdit="1"/>
              </p:cNvSpPr>
              <p:nvPr/>
            </p:nvSpPr>
            <p:spPr>
              <a:xfrm>
                <a:off x="323529" y="3505165"/>
                <a:ext cx="6105079" cy="660052"/>
              </a:xfrm>
              <a:prstGeom prst="rect">
                <a:avLst/>
              </a:prstGeom>
              <a:blipFill>
                <a:blip r:embed="rId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C28B890-E2F7-4BD4-BBB0-592E1291DA2E}"/>
                  </a:ext>
                </a:extLst>
              </p:cNvPr>
              <p:cNvSpPr txBox="1"/>
              <p:nvPr/>
            </p:nvSpPr>
            <p:spPr>
              <a:xfrm>
                <a:off x="610514" y="4410646"/>
                <a:ext cx="5818094" cy="1166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r>
                        <a:rPr lang="en-US" b="0" i="1" smtClean="0">
                          <a:latin typeface="Cambria Math" panose="02040503050406030204" pitchFamily="18" charset="0"/>
                        </a:rPr>
                        <m:t>ố </m:t>
                      </m:r>
                      <m:r>
                        <a:rPr lang="en-US" b="0" i="1" smtClean="0">
                          <a:latin typeface="Cambria Math" panose="02040503050406030204" pitchFamily="18" charset="0"/>
                        </a:rPr>
                        <m:t>𝑡𝑜𝑘𝑒𝑛</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ã</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ố </m:t>
                      </m:r>
                      <m:r>
                        <a:rPr lang="en-US" b="0" i="1" smtClean="0">
                          <a:latin typeface="Cambria Math" panose="02040503050406030204" pitchFamily="18" charset="0"/>
                        </a:rPr>
                        <m:t>𝑡𝑜𝑘𝑒𝑛</m:t>
                      </m:r>
                      <m:r>
                        <a:rPr lang="en-US" b="0" i="1" smtClean="0">
                          <a:latin typeface="Cambria Math" panose="02040503050406030204" pitchFamily="18" charset="0"/>
                        </a:rPr>
                        <m:t> đã </m:t>
                      </m:r>
                      <m:r>
                        <a:rPr lang="en-US" b="0" i="1" smtClean="0">
                          <a:latin typeface="Cambria Math" panose="02040503050406030204" pitchFamily="18" charset="0"/>
                        </a:rPr>
                        <m:t>𝑔</m:t>
                      </m:r>
                      <m:r>
                        <a:rPr lang="en-US" b="0" i="1" smtClean="0">
                          <a:latin typeface="Cambria Math" panose="02040503050406030204" pitchFamily="18" charset="0"/>
                        </a:rPr>
                        <m:t>ử</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𝑎𝑝𝑟</m:t>
                      </m:r>
                    </m:oMath>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10000 ∗</m:t>
                      </m:r>
                      <m:f>
                        <m:fPr>
                          <m:ctrlPr>
                            <a:rPr lang="en-US" b="0" i="1" smtClean="0">
                              <a:latin typeface="Cambria Math" panose="02040503050406030204" pitchFamily="18" charset="0"/>
                            </a:rPr>
                          </m:ctrlPr>
                        </m:fPr>
                        <m:num>
                          <m:r>
                            <a:rPr lang="en-US" i="1">
                              <a:latin typeface="Cambria Math" panose="02040503050406030204" pitchFamily="18" charset="0"/>
                            </a:rPr>
                            <m:t>100</m:t>
                          </m:r>
                          <m:r>
                            <a:rPr lang="en-US" b="0" i="1" smtClean="0">
                              <a:latin typeface="Cambria Math" panose="02040503050406030204" pitchFamily="18" charset="0"/>
                            </a:rPr>
                            <m:t> ∗ </m:t>
                          </m:r>
                          <m:r>
                            <a:rPr lang="en-US" i="1">
                              <a:latin typeface="Cambria Math" panose="02040503050406030204" pitchFamily="18" charset="0"/>
                            </a:rPr>
                            <m:t>30</m:t>
                          </m:r>
                        </m:num>
                        <m:den>
                          <m:r>
                            <a:rPr lang="en-US" i="1">
                              <a:latin typeface="Cambria Math" panose="02040503050406030204" pitchFamily="18" charset="0"/>
                            </a:rPr>
                            <m:t>365</m:t>
                          </m:r>
                          <m:r>
                            <a:rPr lang="en-US" b="0" i="1" smtClean="0">
                              <a:latin typeface="Cambria Math" panose="02040503050406030204" pitchFamily="18" charset="0"/>
                            </a:rPr>
                            <m:t>∗ </m:t>
                          </m:r>
                          <m:r>
                            <a:rPr lang="en-US" i="1">
                              <a:latin typeface="Cambria Math" panose="02040503050406030204" pitchFamily="18" charset="0"/>
                            </a:rPr>
                            <m:t>100</m:t>
                          </m:r>
                        </m:den>
                      </m:f>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10000 ∗100 ∗30</m:t>
                          </m:r>
                        </m:e>
                      </m:d>
                      <m:r>
                        <a:rPr lang="en-US" i="1">
                          <a:latin typeface="Cambria Math" panose="02040503050406030204" pitchFamily="18" charset="0"/>
                        </a:rPr>
                        <m:t>/(365∗100)</m:t>
                      </m:r>
                    </m:oMath>
                  </m:oMathPara>
                </a14:m>
                <a:endParaRPr lang="en-US"/>
              </a:p>
            </p:txBody>
          </p:sp>
        </mc:Choice>
        <mc:Fallback xmlns="">
          <p:sp>
            <p:nvSpPr>
              <p:cNvPr id="18" name="TextBox 17">
                <a:extLst>
                  <a:ext uri="{FF2B5EF4-FFF2-40B4-BE49-F238E27FC236}">
                    <a16:creationId xmlns:a16="http://schemas.microsoft.com/office/drawing/2014/main" id="{7C28B890-E2F7-4BD4-BBB0-592E1291DA2E}"/>
                  </a:ext>
                </a:extLst>
              </p:cNvPr>
              <p:cNvSpPr txBox="1">
                <a:spLocks noRot="1" noChangeAspect="1" noMove="1" noResize="1" noEditPoints="1" noAdjustHandles="1" noChangeArrowheads="1" noChangeShapeType="1" noTextEdit="1"/>
              </p:cNvSpPr>
              <p:nvPr/>
            </p:nvSpPr>
            <p:spPr>
              <a:xfrm>
                <a:off x="610514" y="4410646"/>
                <a:ext cx="5818094" cy="1166794"/>
              </a:xfrm>
              <a:prstGeom prst="rect">
                <a:avLst/>
              </a:prstGeom>
              <a:blipFill>
                <a:blip r:embed="rId5"/>
                <a:stretch>
                  <a:fillRect b="-4188"/>
                </a:stretch>
              </a:blipFill>
            </p:spPr>
            <p:txBody>
              <a:bodyPr/>
              <a:lstStyle/>
              <a:p>
                <a:r>
                  <a:rPr lang="vi-VN">
                    <a:noFill/>
                  </a:rPr>
                  <a:t> </a:t>
                </a:r>
              </a:p>
            </p:txBody>
          </p:sp>
        </mc:Fallback>
      </mc:AlternateContent>
    </p:spTree>
    <p:extLst>
      <p:ext uri="{BB962C8B-B14F-4D97-AF65-F5344CB8AC3E}">
        <p14:creationId xmlns:p14="http://schemas.microsoft.com/office/powerpoint/2010/main" val="160302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04532" y="2919185"/>
            <a:ext cx="4777152" cy="707886"/>
          </a:xfrm>
          <a:prstGeom prst="rect">
            <a:avLst/>
          </a:prstGeom>
          <a:noFill/>
        </p:spPr>
        <p:txBody>
          <a:bodyPr wrap="square" rtlCol="0" anchor="ctr">
            <a:spAutoFit/>
          </a:bodyPr>
          <a:lstStyle/>
          <a:p>
            <a:r>
              <a:rPr lang="en-US" altLang="ko-KR" sz="4000" b="1">
                <a:solidFill>
                  <a:schemeClr val="bg1"/>
                </a:solidFill>
                <a:latin typeface="+mj-lt"/>
                <a:cs typeface="Arial" pitchFamily="34" charset="0"/>
              </a:rPr>
              <a:t>Sàn giao dịch</a:t>
            </a:r>
          </a:p>
        </p:txBody>
      </p:sp>
    </p:spTree>
    <p:extLst>
      <p:ext uri="{BB962C8B-B14F-4D97-AF65-F5344CB8AC3E}">
        <p14:creationId xmlns:p14="http://schemas.microsoft.com/office/powerpoint/2010/main" val="786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dirty="0" err="1"/>
              <a:t>Sàn</a:t>
            </a:r>
            <a:r>
              <a:rPr lang="en-US"/>
              <a:t> giao dịch</a:t>
            </a:r>
            <a:endParaRPr lang="en-US" dirty="0"/>
          </a:p>
        </p:txBody>
      </p:sp>
      <p:sp>
        <p:nvSpPr>
          <p:cNvPr id="7" name="TextBox 6">
            <a:extLst>
              <a:ext uri="{FF2B5EF4-FFF2-40B4-BE49-F238E27FC236}">
                <a16:creationId xmlns:a16="http://schemas.microsoft.com/office/drawing/2014/main" id="{1ABD9EAF-A9F9-4316-AD0E-7E9D6864B3F3}"/>
              </a:ext>
            </a:extLst>
          </p:cNvPr>
          <p:cNvSpPr txBox="1"/>
          <p:nvPr/>
        </p:nvSpPr>
        <p:spPr>
          <a:xfrm>
            <a:off x="475129" y="2492189"/>
            <a:ext cx="6194612" cy="1200329"/>
          </a:xfrm>
          <a:prstGeom prst="rect">
            <a:avLst/>
          </a:prstGeom>
          <a:noFill/>
        </p:spPr>
        <p:txBody>
          <a:bodyPr wrap="square" rtlCol="0">
            <a:spAutoFit/>
          </a:bodyPr>
          <a:lstStyle/>
          <a:p>
            <a:pPr marL="285750" indent="-285750">
              <a:buFontTx/>
              <a:buChar char="-"/>
            </a:pPr>
            <a:r>
              <a:rPr lang="en-US"/>
              <a:t>Fishdom Market được tạo ra với mục đích cho người chơi có thể giao dịch FDF với phí chỉ 5% / giá FDF.</a:t>
            </a:r>
          </a:p>
          <a:p>
            <a:pPr marL="285750" indent="-285750">
              <a:buFontTx/>
              <a:buChar char="-"/>
            </a:pPr>
            <a:r>
              <a:rPr lang="en-US"/>
              <a:t>Giao dịch P2P, không cần đến bên thứ 3</a:t>
            </a:r>
          </a:p>
          <a:p>
            <a:pPr marL="285750" indent="-285750">
              <a:buFontTx/>
              <a:buChar char="-"/>
            </a:pPr>
            <a:r>
              <a:rPr lang="en-US"/>
              <a:t>Người chơi có thể tự đăng bán và rút về.</a:t>
            </a:r>
            <a:endParaRPr lang="vi-VN"/>
          </a:p>
        </p:txBody>
      </p:sp>
      <p:pic>
        <p:nvPicPr>
          <p:cNvPr id="4" name="Picture 3">
            <a:extLst>
              <a:ext uri="{FF2B5EF4-FFF2-40B4-BE49-F238E27FC236}">
                <a16:creationId xmlns:a16="http://schemas.microsoft.com/office/drawing/2014/main" id="{4EF6BCAC-91E6-478E-9A20-694F45282974}"/>
              </a:ext>
            </a:extLst>
          </p:cNvPr>
          <p:cNvPicPr>
            <a:picLocks noChangeAspect="1"/>
          </p:cNvPicPr>
          <p:nvPr/>
        </p:nvPicPr>
        <p:blipFill>
          <a:blip r:embed="rId2"/>
          <a:stretch>
            <a:fillRect/>
          </a:stretch>
        </p:blipFill>
        <p:spPr>
          <a:xfrm>
            <a:off x="6669741" y="1290189"/>
            <a:ext cx="5047130" cy="5197290"/>
          </a:xfrm>
          <a:prstGeom prst="rect">
            <a:avLst/>
          </a:prstGeom>
        </p:spPr>
      </p:pic>
    </p:spTree>
    <p:extLst>
      <p:ext uri="{BB962C8B-B14F-4D97-AF65-F5344CB8AC3E}">
        <p14:creationId xmlns:p14="http://schemas.microsoft.com/office/powerpoint/2010/main" val="142164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04532" y="2919185"/>
            <a:ext cx="4777152" cy="707886"/>
          </a:xfrm>
          <a:prstGeom prst="rect">
            <a:avLst/>
          </a:prstGeom>
          <a:noFill/>
        </p:spPr>
        <p:txBody>
          <a:bodyPr wrap="square" rtlCol="0" anchor="ctr">
            <a:spAutoFit/>
          </a:bodyPr>
          <a:lstStyle/>
          <a:p>
            <a:r>
              <a:rPr lang="en-US" altLang="ko-KR" sz="4000" b="1">
                <a:solidFill>
                  <a:schemeClr val="bg1"/>
                </a:solidFill>
                <a:latin typeface="+mj-lt"/>
                <a:cs typeface="Arial" pitchFamily="34" charset="0"/>
              </a:rPr>
              <a:t>Trò chơi</a:t>
            </a:r>
          </a:p>
        </p:txBody>
      </p:sp>
    </p:spTree>
    <p:extLst>
      <p:ext uri="{BB962C8B-B14F-4D97-AF65-F5344CB8AC3E}">
        <p14:creationId xmlns:p14="http://schemas.microsoft.com/office/powerpoint/2010/main" val="1085936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TRÒ CHƠI</a:t>
            </a:r>
            <a:endParaRPr lang="en-US" dirty="0"/>
          </a:p>
        </p:txBody>
      </p:sp>
      <p:sp>
        <p:nvSpPr>
          <p:cNvPr id="7" name="TextBox 6">
            <a:extLst>
              <a:ext uri="{FF2B5EF4-FFF2-40B4-BE49-F238E27FC236}">
                <a16:creationId xmlns:a16="http://schemas.microsoft.com/office/drawing/2014/main" id="{1ABD9EAF-A9F9-4316-AD0E-7E9D6864B3F3}"/>
              </a:ext>
            </a:extLst>
          </p:cNvPr>
          <p:cNvSpPr txBox="1"/>
          <p:nvPr/>
        </p:nvSpPr>
        <p:spPr>
          <a:xfrm>
            <a:off x="600632" y="2313846"/>
            <a:ext cx="4410635" cy="1477328"/>
          </a:xfrm>
          <a:prstGeom prst="rect">
            <a:avLst/>
          </a:prstGeom>
          <a:noFill/>
        </p:spPr>
        <p:txBody>
          <a:bodyPr wrap="square" rtlCol="0">
            <a:spAutoFit/>
          </a:bodyPr>
          <a:lstStyle/>
          <a:p>
            <a:pPr marL="285750" indent="-285750">
              <a:buFontTx/>
              <a:buChar char="-"/>
            </a:pPr>
            <a:r>
              <a:rPr lang="en-US"/>
              <a:t>Được tạo ra bằng HTML5 Canvas.</a:t>
            </a:r>
          </a:p>
          <a:p>
            <a:pPr marL="285750" indent="-285750">
              <a:buFontTx/>
              <a:buChar char="-"/>
            </a:pPr>
            <a:r>
              <a:rPr lang="en-US"/>
              <a:t>Người chơi có thể mua lượt chơi bằng Point.</a:t>
            </a:r>
          </a:p>
          <a:p>
            <a:pPr marL="285750" indent="-285750">
              <a:buFontTx/>
              <a:buChar char="-"/>
            </a:pPr>
            <a:r>
              <a:rPr lang="en-US"/>
              <a:t>“Play to earn”.</a:t>
            </a:r>
          </a:p>
          <a:p>
            <a:pPr marL="285750" indent="-285750">
              <a:buFontTx/>
              <a:buChar char="-"/>
            </a:pPr>
            <a:r>
              <a:rPr lang="en-US"/>
              <a:t>Bảng xếp hạng hàng tháng.</a:t>
            </a:r>
            <a:endParaRPr lang="vi-VN"/>
          </a:p>
        </p:txBody>
      </p:sp>
      <p:pic>
        <p:nvPicPr>
          <p:cNvPr id="3" name="Picture 2">
            <a:extLst>
              <a:ext uri="{FF2B5EF4-FFF2-40B4-BE49-F238E27FC236}">
                <a16:creationId xmlns:a16="http://schemas.microsoft.com/office/drawing/2014/main" id="{26C30040-7A74-4FD8-B57A-B37706C26CA0}"/>
              </a:ext>
            </a:extLst>
          </p:cNvPr>
          <p:cNvPicPr>
            <a:picLocks noChangeAspect="1"/>
          </p:cNvPicPr>
          <p:nvPr/>
        </p:nvPicPr>
        <p:blipFill>
          <a:blip r:embed="rId2"/>
          <a:stretch>
            <a:fillRect/>
          </a:stretch>
        </p:blipFill>
        <p:spPr>
          <a:xfrm>
            <a:off x="5414179" y="1496873"/>
            <a:ext cx="6482548" cy="4106067"/>
          </a:xfrm>
          <a:prstGeom prst="rect">
            <a:avLst/>
          </a:prstGeom>
        </p:spPr>
      </p:pic>
    </p:spTree>
    <p:extLst>
      <p:ext uri="{BB962C8B-B14F-4D97-AF65-F5344CB8AC3E}">
        <p14:creationId xmlns:p14="http://schemas.microsoft.com/office/powerpoint/2010/main" val="339755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Chi tiết</a:t>
            </a:r>
            <a:endParaRPr lang="en-US" dirty="0"/>
          </a:p>
        </p:txBody>
      </p:sp>
      <p:pic>
        <p:nvPicPr>
          <p:cNvPr id="4" name="Picture 3">
            <a:extLst>
              <a:ext uri="{FF2B5EF4-FFF2-40B4-BE49-F238E27FC236}">
                <a16:creationId xmlns:a16="http://schemas.microsoft.com/office/drawing/2014/main" id="{243E9A59-B9CC-4130-92F4-FF9C7AFBC676}"/>
              </a:ext>
            </a:extLst>
          </p:cNvPr>
          <p:cNvPicPr>
            <a:picLocks noChangeAspect="1"/>
          </p:cNvPicPr>
          <p:nvPr/>
        </p:nvPicPr>
        <p:blipFill>
          <a:blip r:embed="rId2"/>
          <a:stretch>
            <a:fillRect/>
          </a:stretch>
        </p:blipFill>
        <p:spPr>
          <a:xfrm>
            <a:off x="323529" y="1163798"/>
            <a:ext cx="5476381" cy="3463607"/>
          </a:xfrm>
          <a:prstGeom prst="rect">
            <a:avLst/>
          </a:prstGeom>
        </p:spPr>
      </p:pic>
      <p:pic>
        <p:nvPicPr>
          <p:cNvPr id="12" name="Picture 11">
            <a:extLst>
              <a:ext uri="{FF2B5EF4-FFF2-40B4-BE49-F238E27FC236}">
                <a16:creationId xmlns:a16="http://schemas.microsoft.com/office/drawing/2014/main" id="{FE829924-5BC0-4107-8359-512A33533BEF}"/>
              </a:ext>
            </a:extLst>
          </p:cNvPr>
          <p:cNvPicPr>
            <a:picLocks noChangeAspect="1"/>
          </p:cNvPicPr>
          <p:nvPr/>
        </p:nvPicPr>
        <p:blipFill>
          <a:blip r:embed="rId3"/>
          <a:stretch>
            <a:fillRect/>
          </a:stretch>
        </p:blipFill>
        <p:spPr>
          <a:xfrm>
            <a:off x="6908799" y="1195547"/>
            <a:ext cx="4307708" cy="3400110"/>
          </a:xfrm>
          <a:prstGeom prst="rect">
            <a:avLst/>
          </a:prstGeom>
        </p:spPr>
      </p:pic>
      <p:sp>
        <p:nvSpPr>
          <p:cNvPr id="15" name="TextBox 14">
            <a:extLst>
              <a:ext uri="{FF2B5EF4-FFF2-40B4-BE49-F238E27FC236}">
                <a16:creationId xmlns:a16="http://schemas.microsoft.com/office/drawing/2014/main" id="{DBF7F8DB-A2BD-4A34-A50B-814783AE240F}"/>
              </a:ext>
            </a:extLst>
          </p:cNvPr>
          <p:cNvSpPr txBox="1"/>
          <p:nvPr/>
        </p:nvSpPr>
        <p:spPr>
          <a:xfrm>
            <a:off x="4257963" y="4785290"/>
            <a:ext cx="5985164" cy="1754326"/>
          </a:xfrm>
          <a:prstGeom prst="rect">
            <a:avLst/>
          </a:prstGeom>
          <a:noFill/>
        </p:spPr>
        <p:txBody>
          <a:bodyPr wrap="square" rtlCol="0">
            <a:spAutoFit/>
          </a:bodyPr>
          <a:lstStyle/>
          <a:p>
            <a:r>
              <a:rPr lang="en-US"/>
              <a:t>var dx = circle1.x – circle2.x</a:t>
            </a:r>
          </a:p>
          <a:p>
            <a:r>
              <a:rPr lang="en-US"/>
              <a:t>var dy = circle1.y – circle2.y</a:t>
            </a:r>
            <a:endParaRPr lang="vi-VN"/>
          </a:p>
          <a:p>
            <a:r>
              <a:rPr lang="en-US"/>
              <a:t>var distance = Math.sqrt(dx * dx + dy * dy)</a:t>
            </a:r>
          </a:p>
          <a:p>
            <a:r>
              <a:rPr lang="en-US"/>
              <a:t>if (distance &lt; circle1.r + circle2.r) {</a:t>
            </a:r>
          </a:p>
          <a:p>
            <a:r>
              <a:rPr lang="en-US"/>
              <a:t>  // va chạm xảy ra</a:t>
            </a:r>
          </a:p>
          <a:p>
            <a:r>
              <a:rPr lang="en-US"/>
              <a:t>} </a:t>
            </a:r>
          </a:p>
        </p:txBody>
      </p:sp>
    </p:spTree>
    <p:extLst>
      <p:ext uri="{BB962C8B-B14F-4D97-AF65-F5344CB8AC3E}">
        <p14:creationId xmlns:p14="http://schemas.microsoft.com/office/powerpoint/2010/main" val="118079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Chi tiết</a:t>
            </a:r>
            <a:endParaRPr lang="en-US" dirty="0"/>
          </a:p>
        </p:txBody>
      </p:sp>
      <p:pic>
        <p:nvPicPr>
          <p:cNvPr id="6" name="Picture 5">
            <a:extLst>
              <a:ext uri="{FF2B5EF4-FFF2-40B4-BE49-F238E27FC236}">
                <a16:creationId xmlns:a16="http://schemas.microsoft.com/office/drawing/2014/main" id="{AD17E0FD-7672-4F7F-BC3C-256BB9A9F2E6}"/>
              </a:ext>
            </a:extLst>
          </p:cNvPr>
          <p:cNvPicPr>
            <a:picLocks noChangeAspect="1"/>
          </p:cNvPicPr>
          <p:nvPr/>
        </p:nvPicPr>
        <p:blipFill>
          <a:blip r:embed="rId2"/>
          <a:stretch>
            <a:fillRect/>
          </a:stretch>
        </p:blipFill>
        <p:spPr>
          <a:xfrm>
            <a:off x="692439" y="1415313"/>
            <a:ext cx="5799323" cy="3657917"/>
          </a:xfrm>
          <a:prstGeom prst="rect">
            <a:avLst/>
          </a:prstGeom>
        </p:spPr>
      </p:pic>
      <p:sp>
        <p:nvSpPr>
          <p:cNvPr id="9" name="TextBox 8">
            <a:extLst>
              <a:ext uri="{FF2B5EF4-FFF2-40B4-BE49-F238E27FC236}">
                <a16:creationId xmlns:a16="http://schemas.microsoft.com/office/drawing/2014/main" id="{13BBB83A-4A82-49DE-AD80-C926FA8D840E}"/>
              </a:ext>
            </a:extLst>
          </p:cNvPr>
          <p:cNvSpPr txBox="1"/>
          <p:nvPr/>
        </p:nvSpPr>
        <p:spPr>
          <a:xfrm>
            <a:off x="6955271" y="1951672"/>
            <a:ext cx="4451928" cy="1477328"/>
          </a:xfrm>
          <a:prstGeom prst="rect">
            <a:avLst/>
          </a:prstGeom>
          <a:noFill/>
        </p:spPr>
        <p:txBody>
          <a:bodyPr wrap="square" rtlCol="0">
            <a:spAutoFit/>
          </a:bodyPr>
          <a:lstStyle/>
          <a:p>
            <a:r>
              <a:rPr lang="en-US"/>
              <a:t>var dx = fish.x – mouse.x</a:t>
            </a:r>
          </a:p>
          <a:p>
            <a:r>
              <a:rPr lang="en-US"/>
              <a:t>var dy = fish.y – mouse.y</a:t>
            </a:r>
            <a:endParaRPr lang="vi-VN"/>
          </a:p>
          <a:p>
            <a:r>
              <a:rPr lang="en-US"/>
              <a:t>var theta = Math.actan(dy, dx)</a:t>
            </a:r>
          </a:p>
          <a:p>
            <a:endParaRPr lang="en-US"/>
          </a:p>
          <a:p>
            <a:r>
              <a:rPr lang="en-US"/>
              <a:t>ctx.rotate(theta)</a:t>
            </a:r>
          </a:p>
        </p:txBody>
      </p:sp>
    </p:spTree>
    <p:extLst>
      <p:ext uri="{BB962C8B-B14F-4D97-AF65-F5344CB8AC3E}">
        <p14:creationId xmlns:p14="http://schemas.microsoft.com/office/powerpoint/2010/main" val="283959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1012930" y="382737"/>
            <a:ext cx="2573771" cy="1754326"/>
          </a:xfrm>
          <a:prstGeom prst="rect">
            <a:avLst/>
          </a:prstGeom>
          <a:noFill/>
        </p:spPr>
        <p:txBody>
          <a:bodyPr wrap="square" rtlCol="0" anchor="ctr">
            <a:spAutoFit/>
          </a:bodyPr>
          <a:lstStyle/>
          <a:p>
            <a:r>
              <a:rPr lang="en-US" altLang="ko-KR" sz="5400">
                <a:solidFill>
                  <a:schemeClr val="bg1"/>
                </a:solidFill>
                <a:cs typeface="Arial" pitchFamily="34" charset="0"/>
              </a:rPr>
              <a:t>NỘI </a:t>
            </a:r>
          </a:p>
          <a:p>
            <a:r>
              <a:rPr lang="en-US" altLang="ko-KR" sz="5400">
                <a:solidFill>
                  <a:schemeClr val="bg1"/>
                </a:solidFill>
                <a:cs typeface="Arial" pitchFamily="34" charset="0"/>
              </a:rPr>
              <a:t>DUNG</a:t>
            </a:r>
            <a:endParaRPr lang="ko-KR" altLang="en-US" sz="5400" dirty="0">
              <a:solidFill>
                <a:schemeClr val="bg1"/>
              </a:solidFill>
              <a:cs typeface="Arial" pitchFamily="34" charset="0"/>
            </a:endParaRPr>
          </a:p>
        </p:txBody>
      </p:sp>
      <p:grpSp>
        <p:nvGrpSpPr>
          <p:cNvPr id="11" name="Group 10">
            <a:extLst>
              <a:ext uri="{FF2B5EF4-FFF2-40B4-BE49-F238E27FC236}">
                <a16:creationId xmlns:a16="http://schemas.microsoft.com/office/drawing/2014/main" id="{6F556014-99F2-413F-BA74-B604762B66FA}"/>
              </a:ext>
            </a:extLst>
          </p:cNvPr>
          <p:cNvGrpSpPr/>
          <p:nvPr/>
        </p:nvGrpSpPr>
        <p:grpSpPr>
          <a:xfrm flipV="1">
            <a:off x="3586701" y="459832"/>
            <a:ext cx="7919927" cy="6272661"/>
            <a:chOff x="2995646" y="448561"/>
            <a:chExt cx="8566511" cy="5919461"/>
          </a:xfrm>
        </p:grpSpPr>
        <p:cxnSp>
          <p:nvCxnSpPr>
            <p:cNvPr id="12" name="Straight Connector 11">
              <a:extLst>
                <a:ext uri="{FF2B5EF4-FFF2-40B4-BE49-F238E27FC236}">
                  <a16:creationId xmlns:a16="http://schemas.microsoft.com/office/drawing/2014/main" id="{BD014B18-BA7E-475C-B97A-1C458E8F3644}"/>
                </a:ext>
              </a:extLst>
            </p:cNvPr>
            <p:cNvCxnSpPr>
              <a:cxnSpLocks/>
            </p:cNvCxnSpPr>
            <p:nvPr/>
          </p:nvCxnSpPr>
          <p:spPr>
            <a:xfrm flipV="1">
              <a:off x="4361457" y="448561"/>
              <a:ext cx="0" cy="48730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4361457" y="477136"/>
              <a:ext cx="718165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48561"/>
              <a:ext cx="0" cy="58962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95646"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F78276D-0927-4528-B039-745713A46579}"/>
              </a:ext>
            </a:extLst>
          </p:cNvPr>
          <p:cNvGrpSpPr/>
          <p:nvPr/>
        </p:nvGrpSpPr>
        <p:grpSpPr>
          <a:xfrm>
            <a:off x="4508342" y="1196201"/>
            <a:ext cx="693701" cy="682161"/>
            <a:chOff x="4508342" y="1196201"/>
            <a:chExt cx="693701" cy="682161"/>
          </a:xfrm>
        </p:grpSpPr>
        <p:sp>
          <p:nvSpPr>
            <p:cNvPr id="17" name="Rectangle 16">
              <a:extLst>
                <a:ext uri="{FF2B5EF4-FFF2-40B4-BE49-F238E27FC236}">
                  <a16:creationId xmlns:a16="http://schemas.microsoft.com/office/drawing/2014/main" id="{EC13879F-D3DB-463F-BF1F-003E841B15E9}"/>
                </a:ext>
              </a:extLst>
            </p:cNvPr>
            <p:cNvSpPr/>
            <p:nvPr/>
          </p:nvSpPr>
          <p:spPr>
            <a:xfrm>
              <a:off x="4508342" y="1196201"/>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D323EF9-0205-4F9F-B8A5-5E090FAAA34A}"/>
                </a:ext>
              </a:extLst>
            </p:cNvPr>
            <p:cNvSpPr txBox="1"/>
            <p:nvPr/>
          </p:nvSpPr>
          <p:spPr>
            <a:xfrm>
              <a:off x="4519883" y="1322231"/>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5" name="Group 4">
            <a:extLst>
              <a:ext uri="{FF2B5EF4-FFF2-40B4-BE49-F238E27FC236}">
                <a16:creationId xmlns:a16="http://schemas.microsoft.com/office/drawing/2014/main" id="{A596ABF2-74CE-4596-BC5C-A89B8E1A6AC5}"/>
              </a:ext>
            </a:extLst>
          </p:cNvPr>
          <p:cNvGrpSpPr/>
          <p:nvPr/>
        </p:nvGrpSpPr>
        <p:grpSpPr>
          <a:xfrm>
            <a:off x="4508342" y="2302577"/>
            <a:ext cx="682161" cy="682161"/>
            <a:chOff x="4563871" y="2662622"/>
            <a:chExt cx="682161" cy="682161"/>
          </a:xfrm>
        </p:grpSpPr>
        <p:sp>
          <p:nvSpPr>
            <p:cNvPr id="18" name="Rectangle 17">
              <a:extLst>
                <a:ext uri="{FF2B5EF4-FFF2-40B4-BE49-F238E27FC236}">
                  <a16:creationId xmlns:a16="http://schemas.microsoft.com/office/drawing/2014/main" id="{7536AA1E-6C24-4A66-AAB7-35782BD9DEDB}"/>
                </a:ext>
              </a:extLst>
            </p:cNvPr>
            <p:cNvSpPr/>
            <p:nvPr/>
          </p:nvSpPr>
          <p:spPr>
            <a:xfrm>
              <a:off x="4563871" y="2662622"/>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16ACC078-23C6-4647-8F57-42B1FBF321FC}"/>
                </a:ext>
              </a:extLst>
            </p:cNvPr>
            <p:cNvSpPr txBox="1"/>
            <p:nvPr/>
          </p:nvSpPr>
          <p:spPr>
            <a:xfrm>
              <a:off x="4563871" y="2775123"/>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6" name="Group 5">
            <a:extLst>
              <a:ext uri="{FF2B5EF4-FFF2-40B4-BE49-F238E27FC236}">
                <a16:creationId xmlns:a16="http://schemas.microsoft.com/office/drawing/2014/main" id="{E46728DB-9628-4EB6-BFCC-70C8B457948F}"/>
              </a:ext>
            </a:extLst>
          </p:cNvPr>
          <p:cNvGrpSpPr/>
          <p:nvPr/>
        </p:nvGrpSpPr>
        <p:grpSpPr>
          <a:xfrm>
            <a:off x="4494036" y="3403930"/>
            <a:ext cx="682161" cy="682161"/>
            <a:chOff x="4563871" y="3797565"/>
            <a:chExt cx="682161" cy="682161"/>
          </a:xfrm>
        </p:grpSpPr>
        <p:sp>
          <p:nvSpPr>
            <p:cNvPr id="19" name="Rectangle 18">
              <a:extLst>
                <a:ext uri="{FF2B5EF4-FFF2-40B4-BE49-F238E27FC236}">
                  <a16:creationId xmlns:a16="http://schemas.microsoft.com/office/drawing/2014/main" id="{222BD605-3547-4DD5-A740-98710E11C632}"/>
                </a:ext>
              </a:extLst>
            </p:cNvPr>
            <p:cNvSpPr/>
            <p:nvPr/>
          </p:nvSpPr>
          <p:spPr>
            <a:xfrm>
              <a:off x="4563871" y="3797565"/>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72A56DB-EE39-4CB4-B347-86EF0DCB3AF7}"/>
                </a:ext>
              </a:extLst>
            </p:cNvPr>
            <p:cNvSpPr txBox="1"/>
            <p:nvPr/>
          </p:nvSpPr>
          <p:spPr>
            <a:xfrm>
              <a:off x="4563871" y="3914041"/>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grpSp>
        <p:nvGrpSpPr>
          <p:cNvPr id="7" name="Group 6">
            <a:extLst>
              <a:ext uri="{FF2B5EF4-FFF2-40B4-BE49-F238E27FC236}">
                <a16:creationId xmlns:a16="http://schemas.microsoft.com/office/drawing/2014/main" id="{B1C0A814-852D-48A9-9989-B72072208EDF}"/>
              </a:ext>
            </a:extLst>
          </p:cNvPr>
          <p:cNvGrpSpPr/>
          <p:nvPr/>
        </p:nvGrpSpPr>
        <p:grpSpPr>
          <a:xfrm>
            <a:off x="4494035" y="4505283"/>
            <a:ext cx="682161" cy="682161"/>
            <a:chOff x="4563871" y="4932508"/>
            <a:chExt cx="682161" cy="682161"/>
          </a:xfrm>
        </p:grpSpPr>
        <p:sp>
          <p:nvSpPr>
            <p:cNvPr id="20" name="Rectangle 19">
              <a:extLst>
                <a:ext uri="{FF2B5EF4-FFF2-40B4-BE49-F238E27FC236}">
                  <a16:creationId xmlns:a16="http://schemas.microsoft.com/office/drawing/2014/main" id="{E3ED01D0-912E-4294-B392-81E77C41E5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FBED384-120E-4CE6-9BEB-99332F464629}"/>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grpSp>
        <p:nvGrpSpPr>
          <p:cNvPr id="2" name="Group 1">
            <a:extLst>
              <a:ext uri="{FF2B5EF4-FFF2-40B4-BE49-F238E27FC236}">
                <a16:creationId xmlns:a16="http://schemas.microsoft.com/office/drawing/2014/main" id="{564B11D4-8792-4129-9386-778220BB9997}"/>
              </a:ext>
            </a:extLst>
          </p:cNvPr>
          <p:cNvGrpSpPr/>
          <p:nvPr/>
        </p:nvGrpSpPr>
        <p:grpSpPr>
          <a:xfrm>
            <a:off x="5452287" y="1189669"/>
            <a:ext cx="5433857" cy="749121"/>
            <a:chOff x="5794723" y="1703980"/>
            <a:chExt cx="4507692" cy="749121"/>
          </a:xfrm>
        </p:grpSpPr>
        <p:sp>
          <p:nvSpPr>
            <p:cNvPr id="25" name="TextBox 24">
              <a:extLst>
                <a:ext uri="{FF2B5EF4-FFF2-40B4-BE49-F238E27FC236}">
                  <a16:creationId xmlns:a16="http://schemas.microsoft.com/office/drawing/2014/main" id="{FDFAFFC2-49C2-42CC-B247-699946E3A89B}"/>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Bối cảnh, chi tiết về Fishdom DEFI</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84237A53-2FA2-41CA-A145-17EF09ABAB64}"/>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Giới thiệu Fishdom DEFI</a:t>
              </a:r>
              <a:endParaRPr lang="ko-KR" altLang="en-US" sz="27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5ACC5C08-09CB-4C85-B4BC-4DF93628723A}"/>
              </a:ext>
            </a:extLst>
          </p:cNvPr>
          <p:cNvGrpSpPr/>
          <p:nvPr/>
        </p:nvGrpSpPr>
        <p:grpSpPr>
          <a:xfrm>
            <a:off x="5452288" y="2269096"/>
            <a:ext cx="5433857" cy="749121"/>
            <a:chOff x="5794723" y="1703980"/>
            <a:chExt cx="4507692" cy="749121"/>
          </a:xfrm>
        </p:grpSpPr>
        <p:sp>
          <p:nvSpPr>
            <p:cNvPr id="28" name="TextBox 27">
              <a:extLst>
                <a:ext uri="{FF2B5EF4-FFF2-40B4-BE49-F238E27FC236}">
                  <a16:creationId xmlns:a16="http://schemas.microsoft.com/office/drawing/2014/main" id="{30A14426-1759-4459-9866-D5612B569E75}"/>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Dòng tiện tệ và vật phẩm chính được sử dụng</a:t>
              </a:r>
              <a:endParaRPr lang="en-US" altLang="ko-KR"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06E936BF-B642-4621-A95A-690790C2325E}"/>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Tiền tệ và vật phẩm</a:t>
              </a:r>
              <a:endParaRPr lang="ko-KR" altLang="en-US" sz="27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645EA75D-1423-4227-96BC-A1982894A774}"/>
              </a:ext>
            </a:extLst>
          </p:cNvPr>
          <p:cNvGrpSpPr/>
          <p:nvPr/>
        </p:nvGrpSpPr>
        <p:grpSpPr>
          <a:xfrm>
            <a:off x="5452288" y="3328601"/>
            <a:ext cx="5433863" cy="757490"/>
            <a:chOff x="5794719" y="1695611"/>
            <a:chExt cx="4507696" cy="757490"/>
          </a:xfrm>
        </p:grpSpPr>
        <p:sp>
          <p:nvSpPr>
            <p:cNvPr id="31" name="TextBox 30">
              <a:extLst>
                <a:ext uri="{FF2B5EF4-FFF2-40B4-BE49-F238E27FC236}">
                  <a16:creationId xmlns:a16="http://schemas.microsoft.com/office/drawing/2014/main" id="{4E735059-0293-46FE-8A81-988E7E056446}"/>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Sàn gửi tiết kiệm FDT trong Fishdom DEFI</a:t>
              </a:r>
              <a:endParaRPr lang="en-US" altLang="ko-KR"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3F33624B-C3F6-47AA-8AD1-38868154757D}"/>
                </a:ext>
              </a:extLst>
            </p:cNvPr>
            <p:cNvSpPr txBox="1"/>
            <p:nvPr/>
          </p:nvSpPr>
          <p:spPr>
            <a:xfrm>
              <a:off x="5794719" y="1695611"/>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Sàn gửi tiết kiệm</a:t>
              </a:r>
              <a:endParaRPr lang="ko-KR" altLang="en-US" sz="27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9BA33124-6C8A-4662-8DF7-4503A1343172}"/>
              </a:ext>
            </a:extLst>
          </p:cNvPr>
          <p:cNvGrpSpPr/>
          <p:nvPr/>
        </p:nvGrpSpPr>
        <p:grpSpPr>
          <a:xfrm>
            <a:off x="5452286" y="4488198"/>
            <a:ext cx="5433857" cy="749121"/>
            <a:chOff x="5794723" y="1703980"/>
            <a:chExt cx="4507692" cy="749121"/>
          </a:xfrm>
        </p:grpSpPr>
        <p:sp>
          <p:nvSpPr>
            <p:cNvPr id="34" name="TextBox 33">
              <a:extLst>
                <a:ext uri="{FF2B5EF4-FFF2-40B4-BE49-F238E27FC236}">
                  <a16:creationId xmlns:a16="http://schemas.microsoft.com/office/drawing/2014/main" id="{33BB680D-80F9-4709-9461-27DCDDCD0CA4}"/>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Sàn giao dịch vật phẩm FDF trong FishdomDEFI</a:t>
              </a:r>
              <a:endParaRPr lang="en-US" altLang="ko-KR"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DCE48A28-ACC0-4F50-BDD7-ED1FE4C66465}"/>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Sàn giao dịch</a:t>
              </a:r>
              <a:endParaRPr lang="ko-KR" altLang="en-US" sz="2700" b="1" dirty="0">
                <a:solidFill>
                  <a:schemeClr val="bg1"/>
                </a:solidFill>
                <a:cs typeface="Arial" pitchFamily="34" charset="0"/>
              </a:endParaRPr>
            </a:p>
          </p:txBody>
        </p:sp>
      </p:grpSp>
      <p:sp>
        <p:nvSpPr>
          <p:cNvPr id="36" name="Oval 35">
            <a:extLst>
              <a:ext uri="{FF2B5EF4-FFF2-40B4-BE49-F238E27FC236}">
                <a16:creationId xmlns:a16="http://schemas.microsoft.com/office/drawing/2014/main" id="{CD4E8CE7-5D30-4C46-BFB0-3CFC42311CA8}"/>
              </a:ext>
            </a:extLst>
          </p:cNvPr>
          <p:cNvSpPr/>
          <p:nvPr/>
        </p:nvSpPr>
        <p:spPr>
          <a:xfrm>
            <a:off x="3475644" y="402039"/>
            <a:ext cx="111057" cy="11105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EF2E38C-EABE-4773-902D-39386A6A2851}"/>
              </a:ext>
            </a:extLst>
          </p:cNvPr>
          <p:cNvGrpSpPr/>
          <p:nvPr/>
        </p:nvGrpSpPr>
        <p:grpSpPr>
          <a:xfrm>
            <a:off x="4494034" y="5618888"/>
            <a:ext cx="682161" cy="682161"/>
            <a:chOff x="4563871" y="4932508"/>
            <a:chExt cx="682161" cy="682161"/>
          </a:xfrm>
        </p:grpSpPr>
        <p:sp>
          <p:nvSpPr>
            <p:cNvPr id="39" name="Rectangle 38">
              <a:extLst>
                <a:ext uri="{FF2B5EF4-FFF2-40B4-BE49-F238E27FC236}">
                  <a16:creationId xmlns:a16="http://schemas.microsoft.com/office/drawing/2014/main" id="{10AC819B-6737-48BB-9098-617B47631E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A7FEC40B-3CFC-43EF-88AF-A83B688EF8CA}"/>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a:solidFill>
                    <a:schemeClr val="bg1"/>
                  </a:solidFill>
                  <a:cs typeface="Arial" pitchFamily="34" charset="0"/>
                </a:rPr>
                <a:t>05</a:t>
              </a:r>
              <a:endParaRPr lang="ko-KR" altLang="en-US" sz="2400" b="1" dirty="0">
                <a:solidFill>
                  <a:schemeClr val="bg1"/>
                </a:solidFill>
                <a:cs typeface="Arial" pitchFamily="34" charset="0"/>
              </a:endParaRPr>
            </a:p>
          </p:txBody>
        </p:sp>
      </p:grpSp>
      <p:grpSp>
        <p:nvGrpSpPr>
          <p:cNvPr id="41" name="Group 40">
            <a:extLst>
              <a:ext uri="{FF2B5EF4-FFF2-40B4-BE49-F238E27FC236}">
                <a16:creationId xmlns:a16="http://schemas.microsoft.com/office/drawing/2014/main" id="{ACB8F37A-5B4E-4E3E-96F8-6BFC6B73D56E}"/>
              </a:ext>
            </a:extLst>
          </p:cNvPr>
          <p:cNvGrpSpPr/>
          <p:nvPr/>
        </p:nvGrpSpPr>
        <p:grpSpPr>
          <a:xfrm>
            <a:off x="5452285" y="5593702"/>
            <a:ext cx="5433857" cy="749121"/>
            <a:chOff x="5794723" y="1703980"/>
            <a:chExt cx="4507692" cy="749121"/>
          </a:xfrm>
        </p:grpSpPr>
        <p:sp>
          <p:nvSpPr>
            <p:cNvPr id="42" name="TextBox 41">
              <a:extLst>
                <a:ext uri="{FF2B5EF4-FFF2-40B4-BE49-F238E27FC236}">
                  <a16:creationId xmlns:a16="http://schemas.microsoft.com/office/drawing/2014/main" id="{7078C94C-0FA6-44AB-8B95-65F0EEDFC0E0}"/>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Trò chơi trong Fishdom DEFI</a:t>
              </a:r>
              <a:endParaRPr lang="en-US" altLang="ko-KR" sz="1200" dirty="0">
                <a:solidFill>
                  <a:schemeClr val="bg1"/>
                </a:solidFill>
                <a:cs typeface="Arial" pitchFamily="34" charset="0"/>
              </a:endParaRPr>
            </a:p>
          </p:txBody>
        </p:sp>
        <p:sp>
          <p:nvSpPr>
            <p:cNvPr id="43" name="TextBox 42">
              <a:extLst>
                <a:ext uri="{FF2B5EF4-FFF2-40B4-BE49-F238E27FC236}">
                  <a16:creationId xmlns:a16="http://schemas.microsoft.com/office/drawing/2014/main" id="{2F957F80-DD8E-4C16-B564-DC1930224524}"/>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Trò chơi</a:t>
              </a:r>
              <a:endParaRPr lang="ko-KR" altLang="en-US" sz="27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278287"/>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206240" y="5409815"/>
            <a:ext cx="12191852" cy="1241622"/>
          </a:xfrm>
          <a:prstGeom prst="rect">
            <a:avLst/>
          </a:prstGeom>
          <a:noFill/>
        </p:spPr>
        <p:txBody>
          <a:bodyPr wrap="square" rtlCol="0" anchor="ctr">
            <a:spAutoFit/>
          </a:bodyPr>
          <a:lstStyle/>
          <a:p>
            <a:pPr algn="ctr"/>
            <a:r>
              <a:rPr lang="en-US" altLang="ko-KR" sz="1867">
                <a:solidFill>
                  <a:schemeClr val="bg1"/>
                </a:solidFill>
                <a:cs typeface="Arial" pitchFamily="34" charset="0"/>
              </a:rPr>
              <a:t>Contact</a:t>
            </a:r>
          </a:p>
          <a:p>
            <a:pPr algn="ctr"/>
            <a:r>
              <a:rPr lang="en-US" altLang="ko-KR" sz="1867">
                <a:solidFill>
                  <a:schemeClr val="bg1"/>
                </a:solidFill>
                <a:cs typeface="Arial" pitchFamily="34" charset="0"/>
              </a:rPr>
              <a:t>Bùi Huy Tùng</a:t>
            </a:r>
          </a:p>
          <a:p>
            <a:pPr algn="ctr"/>
            <a:r>
              <a:rPr lang="en-US" altLang="ko-KR" sz="1867">
                <a:solidFill>
                  <a:schemeClr val="bg1"/>
                </a:solidFill>
                <a:cs typeface="Arial" pitchFamily="34" charset="0"/>
              </a:rPr>
              <a:t>0913115560</a:t>
            </a:r>
          </a:p>
          <a:p>
            <a:pPr algn="ctr"/>
            <a:r>
              <a:rPr lang="en-US" altLang="ko-KR" sz="1867">
                <a:solidFill>
                  <a:schemeClr val="bg1"/>
                </a:solidFill>
                <a:cs typeface="Arial" pitchFamily="34" charset="0"/>
              </a:rPr>
              <a:t>huytung139@gmail.com</a:t>
            </a:r>
            <a:endParaRPr lang="en-US" altLang="ko-KR"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04532" y="2611409"/>
            <a:ext cx="4777152" cy="1323439"/>
          </a:xfrm>
          <a:prstGeom prst="rect">
            <a:avLst/>
          </a:prstGeom>
          <a:noFill/>
        </p:spPr>
        <p:txBody>
          <a:bodyPr wrap="square" rtlCol="0" anchor="ctr">
            <a:spAutoFit/>
          </a:bodyPr>
          <a:lstStyle/>
          <a:p>
            <a:r>
              <a:rPr lang="en-US" altLang="ko-KR" sz="4000" b="1">
                <a:solidFill>
                  <a:schemeClr val="bg1"/>
                </a:solidFill>
                <a:latin typeface="+mj-lt"/>
                <a:cs typeface="Arial" pitchFamily="34" charset="0"/>
              </a:rPr>
              <a:t>Giới thiệu về Fishdom DEFI</a:t>
            </a:r>
          </a:p>
        </p:txBody>
      </p:sp>
    </p:spTree>
    <p:extLst>
      <p:ext uri="{BB962C8B-B14F-4D97-AF65-F5344CB8AC3E}">
        <p14:creationId xmlns:p14="http://schemas.microsoft.com/office/powerpoint/2010/main" val="126376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a:t>Bối Cảnh</a:t>
            </a:r>
            <a:endParaRPr lang="en-US" dirty="0"/>
          </a:p>
        </p:txBody>
      </p:sp>
      <p:sp>
        <p:nvSpPr>
          <p:cNvPr id="41" name="Rectangle: Rounded Corners 40">
            <a:extLst>
              <a:ext uri="{FF2B5EF4-FFF2-40B4-BE49-F238E27FC236}">
                <a16:creationId xmlns:a16="http://schemas.microsoft.com/office/drawing/2014/main" id="{0F9F8ED4-D493-4569-B0EC-558F337CC98B}"/>
              </a:ext>
            </a:extLst>
          </p:cNvPr>
          <p:cNvSpPr/>
          <p:nvPr/>
        </p:nvSpPr>
        <p:spPr>
          <a:xfrm>
            <a:off x="9948631" y="1404644"/>
            <a:ext cx="1298512" cy="129851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63C4A58B-7EBE-45E6-A5D8-602EBF410DD4}"/>
              </a:ext>
            </a:extLst>
          </p:cNvPr>
          <p:cNvSpPr/>
          <p:nvPr/>
        </p:nvSpPr>
        <p:spPr>
          <a:xfrm>
            <a:off x="924686" y="1404644"/>
            <a:ext cx="1298512" cy="1298512"/>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6F0F53E-0E01-4B73-A5B3-4D84BFB75242}"/>
              </a:ext>
            </a:extLst>
          </p:cNvPr>
          <p:cNvSpPr/>
          <p:nvPr/>
        </p:nvSpPr>
        <p:spPr>
          <a:xfrm>
            <a:off x="3180672" y="1404644"/>
            <a:ext cx="1298512" cy="129851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B1A48C-CE05-45EB-A351-8D8FB0C1E815}"/>
              </a:ext>
            </a:extLst>
          </p:cNvPr>
          <p:cNvSpPr/>
          <p:nvPr/>
        </p:nvSpPr>
        <p:spPr>
          <a:xfrm>
            <a:off x="5436658" y="1404644"/>
            <a:ext cx="1298512" cy="129851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E74F816-0D48-4047-8AE1-670C59DEC6B0}"/>
              </a:ext>
            </a:extLst>
          </p:cNvPr>
          <p:cNvSpPr/>
          <p:nvPr/>
        </p:nvSpPr>
        <p:spPr>
          <a:xfrm>
            <a:off x="7692644" y="1404644"/>
            <a:ext cx="1298512" cy="129851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866DA00-A0BD-4A0F-95E4-E37FDC7D6876}"/>
              </a:ext>
            </a:extLst>
          </p:cNvPr>
          <p:cNvGrpSpPr/>
          <p:nvPr/>
        </p:nvGrpSpPr>
        <p:grpSpPr>
          <a:xfrm>
            <a:off x="1973693" y="1835886"/>
            <a:ext cx="1456483" cy="436028"/>
            <a:chOff x="2906464" y="3248298"/>
            <a:chExt cx="1886168" cy="564662"/>
          </a:xfrm>
        </p:grpSpPr>
        <p:sp>
          <p:nvSpPr>
            <p:cNvPr id="13" name="Freeform: Shape 12">
              <a:extLst>
                <a:ext uri="{FF2B5EF4-FFF2-40B4-BE49-F238E27FC236}">
                  <a16:creationId xmlns:a16="http://schemas.microsoft.com/office/drawing/2014/main" id="{B0453FE2-C092-48C7-81F8-3AAEA800BA8C}"/>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Rounded Corners 3">
              <a:extLst>
                <a:ext uri="{FF2B5EF4-FFF2-40B4-BE49-F238E27FC236}">
                  <a16:creationId xmlns:a16="http://schemas.microsoft.com/office/drawing/2014/main" id="{91F60499-8EC7-42B8-8ABD-547E6BBC3E50}"/>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5169596-FA3A-4FED-BF00-A2D3C2CA7CC5}"/>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47F8A02-B6CC-4A16-8F16-F3EC8B0BFF4D}"/>
              </a:ext>
            </a:extLst>
          </p:cNvPr>
          <p:cNvGrpSpPr/>
          <p:nvPr/>
        </p:nvGrpSpPr>
        <p:grpSpPr>
          <a:xfrm>
            <a:off x="4229679" y="1835886"/>
            <a:ext cx="1456483" cy="436028"/>
            <a:chOff x="2906464" y="3248298"/>
            <a:chExt cx="1886168" cy="564662"/>
          </a:xfrm>
        </p:grpSpPr>
        <p:sp>
          <p:nvSpPr>
            <p:cNvPr id="25" name="Freeform: Shape 24">
              <a:extLst>
                <a:ext uri="{FF2B5EF4-FFF2-40B4-BE49-F238E27FC236}">
                  <a16:creationId xmlns:a16="http://schemas.microsoft.com/office/drawing/2014/main" id="{FCE6C775-AFF8-4EB7-8667-16634F8A6FD5}"/>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Rounded Corners 25">
              <a:extLst>
                <a:ext uri="{FF2B5EF4-FFF2-40B4-BE49-F238E27FC236}">
                  <a16:creationId xmlns:a16="http://schemas.microsoft.com/office/drawing/2014/main" id="{56CA46B4-331D-41DA-B1E9-C3650EFF5373}"/>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632A802-3551-43E5-9FB8-2E53BECC3CFC}"/>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BF7D9BE3-0439-4B41-A90E-F64A9F794BC1}"/>
              </a:ext>
            </a:extLst>
          </p:cNvPr>
          <p:cNvGrpSpPr/>
          <p:nvPr/>
        </p:nvGrpSpPr>
        <p:grpSpPr>
          <a:xfrm>
            <a:off x="6485665" y="1835886"/>
            <a:ext cx="1456483" cy="436028"/>
            <a:chOff x="2906464" y="3248298"/>
            <a:chExt cx="1886168" cy="564662"/>
          </a:xfrm>
        </p:grpSpPr>
        <p:sp>
          <p:nvSpPr>
            <p:cNvPr id="29" name="Freeform: Shape 28">
              <a:extLst>
                <a:ext uri="{FF2B5EF4-FFF2-40B4-BE49-F238E27FC236}">
                  <a16:creationId xmlns:a16="http://schemas.microsoft.com/office/drawing/2014/main" id="{30C43617-6786-45DB-BD04-A080F9E5B2C6}"/>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Rounded Corners 29">
              <a:extLst>
                <a:ext uri="{FF2B5EF4-FFF2-40B4-BE49-F238E27FC236}">
                  <a16:creationId xmlns:a16="http://schemas.microsoft.com/office/drawing/2014/main" id="{B36E8CCC-A76A-4DE4-BEA6-0DFB2FC6DFF9}"/>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009A02A-D3DF-4B3A-90F5-7C36102AF9EF}"/>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973CDC4F-0AB5-4558-8654-BBE52D983B88}"/>
              </a:ext>
            </a:extLst>
          </p:cNvPr>
          <p:cNvGrpSpPr/>
          <p:nvPr/>
        </p:nvGrpSpPr>
        <p:grpSpPr>
          <a:xfrm>
            <a:off x="8741651" y="1835886"/>
            <a:ext cx="1456483" cy="436028"/>
            <a:chOff x="2906464" y="3248298"/>
            <a:chExt cx="1886168" cy="564662"/>
          </a:xfrm>
        </p:grpSpPr>
        <p:sp>
          <p:nvSpPr>
            <p:cNvPr id="33" name="Freeform: Shape 32">
              <a:extLst>
                <a:ext uri="{FF2B5EF4-FFF2-40B4-BE49-F238E27FC236}">
                  <a16:creationId xmlns:a16="http://schemas.microsoft.com/office/drawing/2014/main" id="{A830FBA2-5C10-4D5B-8F11-973F277B9BD8}"/>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Rounded Corners 33">
              <a:extLst>
                <a:ext uri="{FF2B5EF4-FFF2-40B4-BE49-F238E27FC236}">
                  <a16:creationId xmlns:a16="http://schemas.microsoft.com/office/drawing/2014/main" id="{27690388-3069-4A3E-B982-D8D44ADBCE8E}"/>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D8AB89F-3A2F-487B-BD6B-C78C82E5B846}"/>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222B8DB4-E5C1-4EFA-ACA0-4529878B4B15}"/>
              </a:ext>
            </a:extLst>
          </p:cNvPr>
          <p:cNvGrpSpPr/>
          <p:nvPr/>
        </p:nvGrpSpPr>
        <p:grpSpPr>
          <a:xfrm>
            <a:off x="-15182" y="1835886"/>
            <a:ext cx="1189372" cy="436028"/>
            <a:chOff x="-5096" y="2714130"/>
            <a:chExt cx="1189372" cy="436028"/>
          </a:xfrm>
        </p:grpSpPr>
        <p:sp>
          <p:nvSpPr>
            <p:cNvPr id="37" name="Freeform: Shape 36">
              <a:extLst>
                <a:ext uri="{FF2B5EF4-FFF2-40B4-BE49-F238E27FC236}">
                  <a16:creationId xmlns:a16="http://schemas.microsoft.com/office/drawing/2014/main" id="{FEAF8646-3245-4756-8FDA-BB41A7F10DC0}"/>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Rounded Corners 37">
              <a:extLst>
                <a:ext uri="{FF2B5EF4-FFF2-40B4-BE49-F238E27FC236}">
                  <a16:creationId xmlns:a16="http://schemas.microsoft.com/office/drawing/2014/main" id="{90EFAF4E-AF54-4DF3-B4E9-E492818EC9C1}"/>
                </a:ext>
              </a:extLst>
            </p:cNvPr>
            <p:cNvSpPr/>
            <p:nvPr/>
          </p:nvSpPr>
          <p:spPr>
            <a:xfrm>
              <a:off x="518532" y="2864608"/>
              <a:ext cx="665744"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020F0551-8190-429B-AF29-923FAE1DB67C}"/>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4" name="Group 83">
            <a:extLst>
              <a:ext uri="{FF2B5EF4-FFF2-40B4-BE49-F238E27FC236}">
                <a16:creationId xmlns:a16="http://schemas.microsoft.com/office/drawing/2014/main" id="{FB274B2D-F2D8-4E8A-A517-8FAF07AE15BA}"/>
              </a:ext>
            </a:extLst>
          </p:cNvPr>
          <p:cNvGrpSpPr/>
          <p:nvPr/>
        </p:nvGrpSpPr>
        <p:grpSpPr>
          <a:xfrm>
            <a:off x="10997639" y="1835886"/>
            <a:ext cx="1194361" cy="436028"/>
            <a:chOff x="11007725" y="2714130"/>
            <a:chExt cx="1194361" cy="436028"/>
          </a:xfrm>
        </p:grpSpPr>
        <p:sp>
          <p:nvSpPr>
            <p:cNvPr id="50" name="Freeform: Shape 49">
              <a:extLst>
                <a:ext uri="{FF2B5EF4-FFF2-40B4-BE49-F238E27FC236}">
                  <a16:creationId xmlns:a16="http://schemas.microsoft.com/office/drawing/2014/main" id="{E9EEB0C1-AAE3-4E1A-B60A-3E235720EDF1}"/>
                </a:ext>
              </a:extLst>
            </p:cNvPr>
            <p:cNvSpPr/>
            <p:nvPr/>
          </p:nvSpPr>
          <p:spPr>
            <a:xfrm>
              <a:off x="11403094"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4E1644CD-C45B-4B94-BC33-124353F38532}"/>
                </a:ext>
              </a:extLst>
            </p:cNvPr>
            <p:cNvSpPr/>
            <p:nvPr/>
          </p:nvSpPr>
          <p:spPr>
            <a:xfrm>
              <a:off x="11798464" y="2864608"/>
              <a:ext cx="403622" cy="129676"/>
            </a:xfrm>
            <a:custGeom>
              <a:avLst/>
              <a:gdLst>
                <a:gd name="connsiteX0" fmla="*/ 64838 w 403622"/>
                <a:gd name="connsiteY0" fmla="*/ 0 h 129676"/>
                <a:gd name="connsiteX1" fmla="*/ 403622 w 403622"/>
                <a:gd name="connsiteY1" fmla="*/ 0 h 129676"/>
                <a:gd name="connsiteX2" fmla="*/ 403622 w 403622"/>
                <a:gd name="connsiteY2" fmla="*/ 129676 h 129676"/>
                <a:gd name="connsiteX3" fmla="*/ 64838 w 403622"/>
                <a:gd name="connsiteY3" fmla="*/ 129676 h 129676"/>
                <a:gd name="connsiteX4" fmla="*/ 0 w 403622"/>
                <a:gd name="connsiteY4" fmla="*/ 64838 h 129676"/>
                <a:gd name="connsiteX5" fmla="*/ 64838 w 403622"/>
                <a:gd name="connsiteY5" fmla="*/ 0 h 12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622" h="129676">
                  <a:moveTo>
                    <a:pt x="64838" y="0"/>
                  </a:moveTo>
                  <a:lnTo>
                    <a:pt x="403622" y="0"/>
                  </a:lnTo>
                  <a:lnTo>
                    <a:pt x="403622" y="129676"/>
                  </a:lnTo>
                  <a:lnTo>
                    <a:pt x="64838" y="129676"/>
                  </a:lnTo>
                  <a:cubicBezTo>
                    <a:pt x="29029" y="129676"/>
                    <a:pt x="0" y="100647"/>
                    <a:pt x="0" y="64838"/>
                  </a:cubicBezTo>
                  <a:cubicBezTo>
                    <a:pt x="0" y="29029"/>
                    <a:pt x="29029" y="0"/>
                    <a:pt x="64838" y="0"/>
                  </a:cubicBez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Rounded Corners 51">
              <a:extLst>
                <a:ext uri="{FF2B5EF4-FFF2-40B4-BE49-F238E27FC236}">
                  <a16:creationId xmlns:a16="http://schemas.microsoft.com/office/drawing/2014/main" id="{5047224B-846D-4850-9BE5-557EE4001753}"/>
                </a:ext>
              </a:extLst>
            </p:cNvPr>
            <p:cNvSpPr/>
            <p:nvPr/>
          </p:nvSpPr>
          <p:spPr>
            <a:xfrm>
              <a:off x="11007725" y="2867306"/>
              <a:ext cx="665743"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CCE7301D-D758-419C-A246-5982E8990C68}"/>
              </a:ext>
            </a:extLst>
          </p:cNvPr>
          <p:cNvSpPr txBox="1"/>
          <p:nvPr/>
        </p:nvSpPr>
        <p:spPr>
          <a:xfrm>
            <a:off x="7813107" y="2208194"/>
            <a:ext cx="1057586" cy="400110"/>
          </a:xfrm>
          <a:prstGeom prst="rect">
            <a:avLst/>
          </a:prstGeom>
          <a:noFill/>
        </p:spPr>
        <p:txBody>
          <a:bodyPr wrap="square" rtlCol="0">
            <a:spAutoFit/>
          </a:bodyPr>
          <a:lstStyle/>
          <a:p>
            <a:pPr algn="ctr"/>
            <a:r>
              <a:rPr lang="en-US" altLang="ko-KR" sz="2000" b="1">
                <a:solidFill>
                  <a:schemeClr val="bg1"/>
                </a:solidFill>
                <a:cs typeface="Arial" pitchFamily="34" charset="0"/>
              </a:rPr>
              <a:t>2022</a:t>
            </a:r>
            <a:endParaRPr lang="ko-KR" altLang="en-US" sz="2000" b="1" dirty="0">
              <a:solidFill>
                <a:schemeClr val="bg1"/>
              </a:solidFill>
              <a:cs typeface="Arial" pitchFamily="34" charset="0"/>
            </a:endParaRPr>
          </a:p>
        </p:txBody>
      </p:sp>
      <p:sp>
        <p:nvSpPr>
          <p:cNvPr id="55" name="TextBox 54">
            <a:extLst>
              <a:ext uri="{FF2B5EF4-FFF2-40B4-BE49-F238E27FC236}">
                <a16:creationId xmlns:a16="http://schemas.microsoft.com/office/drawing/2014/main" id="{F434641E-20A1-476E-9616-4F1A62668F19}"/>
              </a:ext>
            </a:extLst>
          </p:cNvPr>
          <p:cNvSpPr txBox="1"/>
          <p:nvPr/>
        </p:nvSpPr>
        <p:spPr>
          <a:xfrm>
            <a:off x="5557121" y="2208194"/>
            <a:ext cx="1057586" cy="400110"/>
          </a:xfrm>
          <a:prstGeom prst="rect">
            <a:avLst/>
          </a:prstGeom>
          <a:noFill/>
        </p:spPr>
        <p:txBody>
          <a:bodyPr wrap="square" rtlCol="0">
            <a:spAutoFit/>
          </a:bodyPr>
          <a:lstStyle/>
          <a:p>
            <a:pPr algn="ctr"/>
            <a:r>
              <a:rPr lang="en-US" altLang="ko-KR" sz="2000" b="1">
                <a:solidFill>
                  <a:schemeClr val="bg1"/>
                </a:solidFill>
                <a:cs typeface="Arial" pitchFamily="34" charset="0"/>
              </a:rPr>
              <a:t>2006</a:t>
            </a:r>
            <a:endParaRPr lang="ko-KR" altLang="en-US" sz="2000" b="1" dirty="0">
              <a:solidFill>
                <a:schemeClr val="bg1"/>
              </a:solidFill>
              <a:cs typeface="Arial" pitchFamily="34" charset="0"/>
            </a:endParaRPr>
          </a:p>
        </p:txBody>
      </p:sp>
      <p:sp>
        <p:nvSpPr>
          <p:cNvPr id="56" name="TextBox 55">
            <a:extLst>
              <a:ext uri="{FF2B5EF4-FFF2-40B4-BE49-F238E27FC236}">
                <a16:creationId xmlns:a16="http://schemas.microsoft.com/office/drawing/2014/main" id="{4F5A1C37-155F-42FC-90A0-EFEB6C40EFCF}"/>
              </a:ext>
            </a:extLst>
          </p:cNvPr>
          <p:cNvSpPr txBox="1"/>
          <p:nvPr/>
        </p:nvSpPr>
        <p:spPr>
          <a:xfrm>
            <a:off x="3301135" y="2208194"/>
            <a:ext cx="1057586" cy="400110"/>
          </a:xfrm>
          <a:prstGeom prst="rect">
            <a:avLst/>
          </a:prstGeom>
          <a:noFill/>
        </p:spPr>
        <p:txBody>
          <a:bodyPr wrap="square" rtlCol="0">
            <a:spAutoFit/>
          </a:bodyPr>
          <a:lstStyle/>
          <a:p>
            <a:pPr algn="ctr"/>
            <a:r>
              <a:rPr lang="en-US" altLang="ko-KR" sz="2000" b="1">
                <a:solidFill>
                  <a:schemeClr val="bg1"/>
                </a:solidFill>
                <a:cs typeface="Arial" pitchFamily="34" charset="0"/>
              </a:rPr>
              <a:t>1999</a:t>
            </a:r>
          </a:p>
        </p:txBody>
      </p:sp>
      <p:sp>
        <p:nvSpPr>
          <p:cNvPr id="57" name="TextBox 56">
            <a:extLst>
              <a:ext uri="{FF2B5EF4-FFF2-40B4-BE49-F238E27FC236}">
                <a16:creationId xmlns:a16="http://schemas.microsoft.com/office/drawing/2014/main" id="{51B8E895-D9F5-41AB-9B49-E314AA5A30A7}"/>
              </a:ext>
            </a:extLst>
          </p:cNvPr>
          <p:cNvSpPr txBox="1"/>
          <p:nvPr/>
        </p:nvSpPr>
        <p:spPr>
          <a:xfrm>
            <a:off x="1045149" y="2208194"/>
            <a:ext cx="1057586" cy="400110"/>
          </a:xfrm>
          <a:prstGeom prst="rect">
            <a:avLst/>
          </a:prstGeom>
          <a:noFill/>
        </p:spPr>
        <p:txBody>
          <a:bodyPr wrap="square" rtlCol="0">
            <a:spAutoFit/>
          </a:bodyPr>
          <a:lstStyle/>
          <a:p>
            <a:pPr algn="ctr"/>
            <a:r>
              <a:rPr lang="en-US" altLang="ko-KR" sz="2000" b="1">
                <a:solidFill>
                  <a:schemeClr val="bg1"/>
                </a:solidFill>
                <a:cs typeface="Arial" pitchFamily="34" charset="0"/>
              </a:rPr>
              <a:t>1989</a:t>
            </a:r>
            <a:endParaRPr lang="ko-KR" altLang="en-US" sz="2000" b="1" dirty="0">
              <a:solidFill>
                <a:schemeClr val="bg1"/>
              </a:solidFill>
              <a:cs typeface="Arial" pitchFamily="34" charset="0"/>
            </a:endParaRPr>
          </a:p>
        </p:txBody>
      </p:sp>
      <p:sp>
        <p:nvSpPr>
          <p:cNvPr id="58" name="직사각형 113">
            <a:extLst>
              <a:ext uri="{FF2B5EF4-FFF2-40B4-BE49-F238E27FC236}">
                <a16:creationId xmlns:a16="http://schemas.microsoft.com/office/drawing/2014/main" id="{5F7907DB-ECA4-4D09-9FD1-B0FDD41C5B0A}"/>
              </a:ext>
            </a:extLst>
          </p:cNvPr>
          <p:cNvSpPr>
            <a:spLocks noChangeArrowheads="1"/>
          </p:cNvSpPr>
          <p:nvPr/>
        </p:nvSpPr>
        <p:spPr bwMode="auto">
          <a:xfrm>
            <a:off x="10076889" y="2208194"/>
            <a:ext cx="1041996"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a:solidFill>
                  <a:schemeClr val="bg1"/>
                </a:solidFill>
                <a:cs typeface="Arial" charset="0"/>
              </a:rPr>
              <a:t>2022+</a:t>
            </a:r>
            <a:endParaRPr lang="ko-KR" altLang="en-US" sz="2000" dirty="0">
              <a:solidFill>
                <a:schemeClr val="bg1"/>
              </a:solidFill>
            </a:endParaRPr>
          </a:p>
        </p:txBody>
      </p:sp>
      <p:sp>
        <p:nvSpPr>
          <p:cNvPr id="59" name="TextBox 58">
            <a:extLst>
              <a:ext uri="{FF2B5EF4-FFF2-40B4-BE49-F238E27FC236}">
                <a16:creationId xmlns:a16="http://schemas.microsoft.com/office/drawing/2014/main" id="{C42FDB9D-274F-4B57-880E-C7DA09188392}"/>
              </a:ext>
            </a:extLst>
          </p:cNvPr>
          <p:cNvSpPr txBox="1"/>
          <p:nvPr/>
        </p:nvSpPr>
        <p:spPr>
          <a:xfrm>
            <a:off x="1045563" y="1553490"/>
            <a:ext cx="1056759" cy="461665"/>
          </a:xfrm>
          <a:prstGeom prst="rect">
            <a:avLst/>
          </a:prstGeom>
          <a:noFill/>
        </p:spPr>
        <p:txBody>
          <a:bodyPr wrap="square" rtlCol="0">
            <a:spAutoFit/>
          </a:bodyPr>
          <a:lstStyle/>
          <a:p>
            <a:pPr algn="ctr"/>
            <a:r>
              <a:rPr lang="en-US" altLang="ko-KR" sz="1200" b="1">
                <a:solidFill>
                  <a:schemeClr val="bg1"/>
                </a:solidFill>
                <a:cs typeface="Arial" pitchFamily="34" charset="0"/>
              </a:rPr>
              <a:t>WWW ra đời</a:t>
            </a:r>
            <a:endParaRPr lang="ko-KR" altLang="en-US" sz="1200" b="1" dirty="0">
              <a:solidFill>
                <a:schemeClr val="bg1"/>
              </a:solidFill>
              <a:cs typeface="Arial" pitchFamily="34" charset="0"/>
            </a:endParaRPr>
          </a:p>
        </p:txBody>
      </p:sp>
      <p:sp>
        <p:nvSpPr>
          <p:cNvPr id="60" name="TextBox 59">
            <a:extLst>
              <a:ext uri="{FF2B5EF4-FFF2-40B4-BE49-F238E27FC236}">
                <a16:creationId xmlns:a16="http://schemas.microsoft.com/office/drawing/2014/main" id="{C29ACBA1-9CF2-4CC6-800B-4082022FEC84}"/>
              </a:ext>
            </a:extLst>
          </p:cNvPr>
          <p:cNvSpPr txBox="1"/>
          <p:nvPr/>
        </p:nvSpPr>
        <p:spPr>
          <a:xfrm>
            <a:off x="10069508" y="1553490"/>
            <a:ext cx="1056759" cy="646331"/>
          </a:xfrm>
          <a:prstGeom prst="rect">
            <a:avLst/>
          </a:prstGeom>
          <a:noFill/>
        </p:spPr>
        <p:txBody>
          <a:bodyPr wrap="square" rtlCol="0">
            <a:spAutoFit/>
          </a:bodyPr>
          <a:lstStyle/>
          <a:p>
            <a:pPr algn="ctr"/>
            <a:r>
              <a:rPr lang="en-US" altLang="ko-KR" sz="1200" b="1">
                <a:solidFill>
                  <a:schemeClr val="bg1"/>
                </a:solidFill>
                <a:cs typeface="Arial" pitchFamily="34" charset="0"/>
              </a:rPr>
              <a:t>Những bản vá &amp; cập nhật</a:t>
            </a:r>
            <a:endParaRPr lang="ko-KR" altLang="en-US" sz="1200" b="1">
              <a:solidFill>
                <a:schemeClr val="bg1"/>
              </a:solidFill>
              <a:cs typeface="Arial" pitchFamily="34" charset="0"/>
            </a:endParaRPr>
          </a:p>
        </p:txBody>
      </p:sp>
      <p:sp>
        <p:nvSpPr>
          <p:cNvPr id="61" name="TextBox 60">
            <a:extLst>
              <a:ext uri="{FF2B5EF4-FFF2-40B4-BE49-F238E27FC236}">
                <a16:creationId xmlns:a16="http://schemas.microsoft.com/office/drawing/2014/main" id="{A92AA34D-24C6-46EF-9EA7-C34ACE2C5584}"/>
              </a:ext>
            </a:extLst>
          </p:cNvPr>
          <p:cNvSpPr txBox="1"/>
          <p:nvPr/>
        </p:nvSpPr>
        <p:spPr>
          <a:xfrm>
            <a:off x="3301549" y="1529419"/>
            <a:ext cx="1056759" cy="646331"/>
          </a:xfrm>
          <a:prstGeom prst="rect">
            <a:avLst/>
          </a:prstGeom>
          <a:noFill/>
        </p:spPr>
        <p:txBody>
          <a:bodyPr wrap="square" rtlCol="0">
            <a:spAutoFit/>
          </a:bodyPr>
          <a:lstStyle/>
          <a:p>
            <a:pPr algn="ctr"/>
            <a:r>
              <a:rPr lang="en-US" altLang="ko-KR" sz="1200" b="1">
                <a:solidFill>
                  <a:schemeClr val="bg1"/>
                </a:solidFill>
                <a:cs typeface="Arial" pitchFamily="34" charset="0"/>
              </a:rPr>
              <a:t>WEB 2.0 được phát hành</a:t>
            </a:r>
            <a:endParaRPr lang="ko-KR" altLang="en-US" sz="1200" b="1" dirty="0">
              <a:solidFill>
                <a:schemeClr val="bg1"/>
              </a:solidFill>
              <a:cs typeface="Arial" pitchFamily="34" charset="0"/>
            </a:endParaRPr>
          </a:p>
        </p:txBody>
      </p:sp>
      <p:sp>
        <p:nvSpPr>
          <p:cNvPr id="62" name="TextBox 61">
            <a:extLst>
              <a:ext uri="{FF2B5EF4-FFF2-40B4-BE49-F238E27FC236}">
                <a16:creationId xmlns:a16="http://schemas.microsoft.com/office/drawing/2014/main" id="{7B895A61-3389-4DE3-B5B1-27634633765B}"/>
              </a:ext>
            </a:extLst>
          </p:cNvPr>
          <p:cNvSpPr txBox="1"/>
          <p:nvPr/>
        </p:nvSpPr>
        <p:spPr>
          <a:xfrm>
            <a:off x="5557535" y="1505348"/>
            <a:ext cx="1056759" cy="646331"/>
          </a:xfrm>
          <a:prstGeom prst="rect">
            <a:avLst/>
          </a:prstGeom>
          <a:noFill/>
        </p:spPr>
        <p:txBody>
          <a:bodyPr wrap="square" rtlCol="0">
            <a:spAutoFit/>
          </a:bodyPr>
          <a:lstStyle/>
          <a:p>
            <a:pPr algn="ctr"/>
            <a:r>
              <a:rPr lang="en-US" altLang="ko-KR" sz="1200" b="1">
                <a:solidFill>
                  <a:schemeClr val="bg1"/>
                </a:solidFill>
                <a:cs typeface="Arial" pitchFamily="34" charset="0"/>
              </a:rPr>
              <a:t>WEB 3.0 được phát hành</a:t>
            </a:r>
          </a:p>
        </p:txBody>
      </p:sp>
      <p:sp>
        <p:nvSpPr>
          <p:cNvPr id="63" name="TextBox 62">
            <a:extLst>
              <a:ext uri="{FF2B5EF4-FFF2-40B4-BE49-F238E27FC236}">
                <a16:creationId xmlns:a16="http://schemas.microsoft.com/office/drawing/2014/main" id="{DC059551-B779-47CF-8F18-236F4DE3A104}"/>
              </a:ext>
            </a:extLst>
          </p:cNvPr>
          <p:cNvSpPr txBox="1"/>
          <p:nvPr/>
        </p:nvSpPr>
        <p:spPr>
          <a:xfrm>
            <a:off x="7813520" y="1482014"/>
            <a:ext cx="1056759" cy="646331"/>
          </a:xfrm>
          <a:prstGeom prst="rect">
            <a:avLst/>
          </a:prstGeom>
          <a:noFill/>
        </p:spPr>
        <p:txBody>
          <a:bodyPr wrap="square" rtlCol="0">
            <a:spAutoFit/>
          </a:bodyPr>
          <a:lstStyle/>
          <a:p>
            <a:pPr algn="ctr"/>
            <a:r>
              <a:rPr lang="en-US" altLang="ko-KR" sz="1200" b="1">
                <a:solidFill>
                  <a:schemeClr val="bg1"/>
                </a:solidFill>
                <a:cs typeface="Arial" pitchFamily="34" charset="0"/>
              </a:rPr>
              <a:t>ETHEREUM 2.0 được phát hành</a:t>
            </a:r>
            <a:endParaRPr lang="ko-KR" altLang="en-US" sz="1200" b="1">
              <a:solidFill>
                <a:schemeClr val="bg1"/>
              </a:solidFill>
              <a:cs typeface="Arial" pitchFamily="34" charset="0"/>
            </a:endParaRPr>
          </a:p>
        </p:txBody>
      </p:sp>
      <p:sp>
        <p:nvSpPr>
          <p:cNvPr id="80" name="TextBox 79">
            <a:extLst>
              <a:ext uri="{FF2B5EF4-FFF2-40B4-BE49-F238E27FC236}">
                <a16:creationId xmlns:a16="http://schemas.microsoft.com/office/drawing/2014/main" id="{31E3DE05-359F-4370-98CE-394ECA18BE1E}"/>
              </a:ext>
            </a:extLst>
          </p:cNvPr>
          <p:cNvSpPr txBox="1"/>
          <p:nvPr/>
        </p:nvSpPr>
        <p:spPr>
          <a:xfrm>
            <a:off x="323529" y="3284876"/>
            <a:ext cx="11480031" cy="1200329"/>
          </a:xfrm>
          <a:prstGeom prst="rect">
            <a:avLst/>
          </a:prstGeom>
          <a:noFill/>
        </p:spPr>
        <p:txBody>
          <a:bodyPr wrap="square">
            <a:spAutoFit/>
          </a:bodyPr>
          <a:lstStyle/>
          <a:p>
            <a:r>
              <a:rPr lang="vi-VN"/>
              <a:t>Trong bối cảnh thời đại công nghệ 4.0, chúng ta luôn thấy được sự bùng nổ và cạnh tranh về mặt công nghệ. Trong đó, nổi bật và được ưa chuộng hơn cả, phải nhắc đến công nghệ Blockchain (chuỗi khối) - một công nghệ mới, hướng đến tính minh bạch và xác thức, tạo ra sự tin tưởng, uy tín hàng đầu cho những nhà đầu tư và người dùng.</a:t>
            </a:r>
          </a:p>
        </p:txBody>
      </p:sp>
      <p:sp>
        <p:nvSpPr>
          <p:cNvPr id="7" name="TextBox 6">
            <a:extLst>
              <a:ext uri="{FF2B5EF4-FFF2-40B4-BE49-F238E27FC236}">
                <a16:creationId xmlns:a16="http://schemas.microsoft.com/office/drawing/2014/main" id="{36E08E61-01FC-4C5F-97F7-5384FA85BC44}"/>
              </a:ext>
            </a:extLst>
          </p:cNvPr>
          <p:cNvSpPr txBox="1"/>
          <p:nvPr/>
        </p:nvSpPr>
        <p:spPr>
          <a:xfrm>
            <a:off x="10904500" y="2765976"/>
            <a:ext cx="1798120" cy="307777"/>
          </a:xfrm>
          <a:prstGeom prst="rect">
            <a:avLst/>
          </a:prstGeom>
          <a:noFill/>
        </p:spPr>
        <p:txBody>
          <a:bodyPr wrap="square" rtlCol="0">
            <a:spAutoFit/>
          </a:bodyPr>
          <a:lstStyle/>
          <a:p>
            <a:r>
              <a:rPr lang="vi-VN" sz="1400" i="1"/>
              <a:t>theo Google</a:t>
            </a:r>
          </a:p>
        </p:txBody>
      </p:sp>
      <p:sp>
        <p:nvSpPr>
          <p:cNvPr id="46" name="TextBox 45">
            <a:extLst>
              <a:ext uri="{FF2B5EF4-FFF2-40B4-BE49-F238E27FC236}">
                <a16:creationId xmlns:a16="http://schemas.microsoft.com/office/drawing/2014/main" id="{8C1BA3E3-722C-4202-89E1-D87E0E90460E}"/>
              </a:ext>
            </a:extLst>
          </p:cNvPr>
          <p:cNvSpPr txBox="1"/>
          <p:nvPr/>
        </p:nvSpPr>
        <p:spPr>
          <a:xfrm>
            <a:off x="308347" y="4696328"/>
            <a:ext cx="11480031" cy="1754326"/>
          </a:xfrm>
          <a:prstGeom prst="rect">
            <a:avLst/>
          </a:prstGeom>
          <a:noFill/>
        </p:spPr>
        <p:txBody>
          <a:bodyPr wrap="square">
            <a:spAutoFit/>
          </a:bodyPr>
          <a:lstStyle/>
          <a:p>
            <a:r>
              <a:rPr lang="vi-VN"/>
              <a:t>Vì vậy Fishdom DEFI đã được ra đời.</a:t>
            </a:r>
          </a:p>
          <a:p>
            <a:endParaRPr lang="vi-VN"/>
          </a:p>
          <a:p>
            <a:r>
              <a:rPr lang="vi-VN"/>
              <a:t>Fishdom DEFI là một sân chơi giải trí, là một hệ sinh thái theo phong cách mới. </a:t>
            </a:r>
          </a:p>
          <a:p>
            <a:endParaRPr lang="vi-VN"/>
          </a:p>
          <a:p>
            <a:r>
              <a:rPr lang="vi-VN"/>
              <a:t>Thậm trí, Fishdom DEFI có thể được coi là một business. Với nền tảng đã và đang có Fishdom DEFI có thể phát triển lớn mạnh hơn nữa.</a:t>
            </a:r>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a:t>Fishdom DEFI có gì?</a:t>
            </a:r>
          </a:p>
        </p:txBody>
      </p:sp>
      <p:grpSp>
        <p:nvGrpSpPr>
          <p:cNvPr id="99" name="Group 98">
            <a:extLst>
              <a:ext uri="{FF2B5EF4-FFF2-40B4-BE49-F238E27FC236}">
                <a16:creationId xmlns:a16="http://schemas.microsoft.com/office/drawing/2014/main" id="{FA90F668-D6B6-4F9E-A4B0-740416B43B77}"/>
              </a:ext>
            </a:extLst>
          </p:cNvPr>
          <p:cNvGrpSpPr/>
          <p:nvPr/>
        </p:nvGrpSpPr>
        <p:grpSpPr>
          <a:xfrm>
            <a:off x="4415674" y="2369088"/>
            <a:ext cx="3338535" cy="3338536"/>
            <a:chOff x="3337726" y="1072465"/>
            <a:chExt cx="5515324" cy="5515324"/>
          </a:xfrm>
          <a:solidFill>
            <a:schemeClr val="accent1"/>
          </a:solidFill>
        </p:grpSpPr>
        <p:grpSp>
          <p:nvGrpSpPr>
            <p:cNvPr id="73" name="Group 72">
              <a:extLst>
                <a:ext uri="{FF2B5EF4-FFF2-40B4-BE49-F238E27FC236}">
                  <a16:creationId xmlns:a16="http://schemas.microsoft.com/office/drawing/2014/main" id="{6A2D93C7-C82F-429B-B615-4204F91F2A0D}"/>
                </a:ext>
              </a:extLst>
            </p:cNvPr>
            <p:cNvGrpSpPr/>
            <p:nvPr/>
          </p:nvGrpSpPr>
          <p:grpSpPr>
            <a:xfrm>
              <a:off x="5967772" y="1072465"/>
              <a:ext cx="255231" cy="5515324"/>
              <a:chOff x="5964969" y="1072465"/>
              <a:chExt cx="255231" cy="5515324"/>
            </a:xfrm>
            <a:grpFill/>
          </p:grpSpPr>
          <p:sp>
            <p:nvSpPr>
              <p:cNvPr id="11" name="Freeform: Shape 10">
                <a:extLst>
                  <a:ext uri="{FF2B5EF4-FFF2-40B4-BE49-F238E27FC236}">
                    <a16:creationId xmlns:a16="http://schemas.microsoft.com/office/drawing/2014/main" id="{21C9C7EF-033C-4328-942C-AF1E00EE863D}"/>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697FAD1-C34D-4049-BB09-997BD345E7F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EB8BAA5-63E6-426A-B6A0-1F4FB3756BBA}"/>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9DE53B0-F7C6-4BFE-B8C8-A7783525E3C6}"/>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32AD04-F9F2-4E62-9CA9-F1827B4B4BE7}"/>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74" name="Group 73">
              <a:extLst>
                <a:ext uri="{FF2B5EF4-FFF2-40B4-BE49-F238E27FC236}">
                  <a16:creationId xmlns:a16="http://schemas.microsoft.com/office/drawing/2014/main" id="{E083F7D3-9832-4D8F-9F46-A90A561E0FA9}"/>
                </a:ext>
              </a:extLst>
            </p:cNvPr>
            <p:cNvGrpSpPr/>
            <p:nvPr/>
          </p:nvGrpSpPr>
          <p:grpSpPr>
            <a:xfrm rot="3600000">
              <a:off x="5967772" y="1072465"/>
              <a:ext cx="255231" cy="5515324"/>
              <a:chOff x="5964969" y="1072465"/>
              <a:chExt cx="255231" cy="5515324"/>
            </a:xfrm>
            <a:grpFill/>
          </p:grpSpPr>
          <p:sp>
            <p:nvSpPr>
              <p:cNvPr id="75" name="Freeform: Shape 74">
                <a:extLst>
                  <a:ext uri="{FF2B5EF4-FFF2-40B4-BE49-F238E27FC236}">
                    <a16:creationId xmlns:a16="http://schemas.microsoft.com/office/drawing/2014/main" id="{2E1E282F-203E-43E8-99AB-48E14AC968FA}"/>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6D7DD2E-89AC-4907-9490-FC5F291B28D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B28707F-7CD6-4556-9A50-1F90EC510445}"/>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BDCE553-0D51-4843-B5A2-0C2F7738062B}"/>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A56D348-F211-4724-9DB1-735CF3FC075D}"/>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B7DA8821-5975-4570-BB5B-A78A61E2C907}"/>
                </a:ext>
              </a:extLst>
            </p:cNvPr>
            <p:cNvGrpSpPr/>
            <p:nvPr/>
          </p:nvGrpSpPr>
          <p:grpSpPr>
            <a:xfrm rot="18000000">
              <a:off x="5967772" y="1072465"/>
              <a:ext cx="255231" cy="5515324"/>
              <a:chOff x="5964969" y="1072465"/>
              <a:chExt cx="255231" cy="5515324"/>
            </a:xfrm>
            <a:grpFill/>
          </p:grpSpPr>
          <p:sp>
            <p:nvSpPr>
              <p:cNvPr id="87" name="Freeform: Shape 86">
                <a:extLst>
                  <a:ext uri="{FF2B5EF4-FFF2-40B4-BE49-F238E27FC236}">
                    <a16:creationId xmlns:a16="http://schemas.microsoft.com/office/drawing/2014/main" id="{BA09A7DA-F88F-405A-BBE9-ED5452BBE6B7}"/>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9B867CD-AA48-4FD5-9BA7-C4B208C018D8}"/>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8C5366A-3E7F-4F0A-AA78-C8F10380561B}"/>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22187B5-5F63-4BA1-8D4C-5416D08E9424}"/>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7D19E51-4383-476E-B0E8-4ACE66806B7A}"/>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grpSp>
        <p:nvGrpSpPr>
          <p:cNvPr id="111" name="Group 110">
            <a:extLst>
              <a:ext uri="{FF2B5EF4-FFF2-40B4-BE49-F238E27FC236}">
                <a16:creationId xmlns:a16="http://schemas.microsoft.com/office/drawing/2014/main" id="{EDDD5C8C-70CE-4383-B6A2-AAEEC03A74E7}"/>
              </a:ext>
            </a:extLst>
          </p:cNvPr>
          <p:cNvGrpSpPr/>
          <p:nvPr/>
        </p:nvGrpSpPr>
        <p:grpSpPr>
          <a:xfrm>
            <a:off x="4833263" y="2613915"/>
            <a:ext cx="2486834" cy="2852682"/>
            <a:chOff x="4833263" y="2613915"/>
            <a:chExt cx="2486834" cy="2852682"/>
          </a:xfrm>
        </p:grpSpPr>
        <p:sp>
          <p:nvSpPr>
            <p:cNvPr id="107" name="Freeform: Shape 106">
              <a:extLst>
                <a:ext uri="{FF2B5EF4-FFF2-40B4-BE49-F238E27FC236}">
                  <a16:creationId xmlns:a16="http://schemas.microsoft.com/office/drawing/2014/main" id="{679A32DE-6340-4E39-A4A7-0DAF785D22F9}"/>
                </a:ext>
              </a:extLst>
            </p:cNvPr>
            <p:cNvSpPr/>
            <p:nvPr/>
          </p:nvSpPr>
          <p:spPr>
            <a:xfrm>
              <a:off x="4838533" y="2999088"/>
              <a:ext cx="1125018" cy="1276146"/>
            </a:xfrm>
            <a:custGeom>
              <a:avLst/>
              <a:gdLst>
                <a:gd name="connsiteX0" fmla="*/ 891621 w 1858552"/>
                <a:gd name="connsiteY0" fmla="*/ 127333 h 2108217"/>
                <a:gd name="connsiteX1" fmla="*/ 136204 w 1858552"/>
                <a:gd name="connsiteY1" fmla="*/ 570529 h 2108217"/>
                <a:gd name="connsiteX2" fmla="*/ 137285 w 1858552"/>
                <a:gd name="connsiteY2" fmla="*/ 575881 h 2108217"/>
                <a:gd name="connsiteX3" fmla="*/ 95362 w 1858552"/>
                <a:gd name="connsiteY3" fmla="*/ 639129 h 2108217"/>
                <a:gd name="connsiteX4" fmla="*/ 80913 w 1858552"/>
                <a:gd name="connsiteY4" fmla="*/ 642046 h 2108217"/>
                <a:gd name="connsiteX5" fmla="*/ 87029 w 1858552"/>
                <a:gd name="connsiteY5" fmla="*/ 1513636 h 2108217"/>
                <a:gd name="connsiteX6" fmla="*/ 95361 w 1858552"/>
                <a:gd name="connsiteY6" fmla="*/ 1515318 h 2108217"/>
                <a:gd name="connsiteX7" fmla="*/ 137285 w 1858552"/>
                <a:gd name="connsiteY7" fmla="*/ 1578567 h 2108217"/>
                <a:gd name="connsiteX8" fmla="*/ 136263 w 1858552"/>
                <a:gd name="connsiteY8" fmla="*/ 1583626 h 2108217"/>
                <a:gd name="connsiteX9" fmla="*/ 870153 w 1858552"/>
                <a:gd name="connsiteY9" fmla="*/ 2000544 h 2108217"/>
                <a:gd name="connsiteX10" fmla="*/ 876563 w 1858552"/>
                <a:gd name="connsiteY10" fmla="*/ 1991037 h 2108217"/>
                <a:gd name="connsiteX11" fmla="*/ 925101 w 1858552"/>
                <a:gd name="connsiteY11" fmla="*/ 1970932 h 2108217"/>
                <a:gd name="connsiteX12" fmla="*/ 973638 w 1858552"/>
                <a:gd name="connsiteY12" fmla="*/ 1991037 h 2108217"/>
                <a:gd name="connsiteX13" fmla="*/ 974304 w 1858552"/>
                <a:gd name="connsiteY13" fmla="*/ 1992024 h 2108217"/>
                <a:gd name="connsiteX14" fmla="*/ 1723151 w 1858552"/>
                <a:gd name="connsiteY14" fmla="*/ 1552681 h 2108217"/>
                <a:gd name="connsiteX15" fmla="*/ 1723319 w 1858552"/>
                <a:gd name="connsiteY15" fmla="*/ 1551848 h 2108217"/>
                <a:gd name="connsiteX16" fmla="*/ 1737335 w 1858552"/>
                <a:gd name="connsiteY16" fmla="*/ 1531060 h 2108217"/>
                <a:gd name="connsiteX17" fmla="*/ 1730864 w 1858552"/>
                <a:gd name="connsiteY17" fmla="*/ 608833 h 2108217"/>
                <a:gd name="connsiteX18" fmla="*/ 1726661 w 1858552"/>
                <a:gd name="connsiteY18" fmla="*/ 602599 h 2108217"/>
                <a:gd name="connsiteX19" fmla="*/ 1723626 w 1858552"/>
                <a:gd name="connsiteY19" fmla="*/ 587565 h 2108217"/>
                <a:gd name="connsiteX20" fmla="*/ 929459 w 1858552"/>
                <a:gd name="connsiteY20" fmla="*/ 136405 h 2108217"/>
                <a:gd name="connsiteX21" fmla="*/ 925101 w 1858552"/>
                <a:gd name="connsiteY21" fmla="*/ 137285 h 2108217"/>
                <a:gd name="connsiteX22" fmla="*/ 898382 w 1858552"/>
                <a:gd name="connsiteY22" fmla="*/ 131891 h 2108217"/>
                <a:gd name="connsiteX23" fmla="*/ 925101 w 1858552"/>
                <a:gd name="connsiteY23" fmla="*/ 0 h 2108217"/>
                <a:gd name="connsiteX24" fmla="*/ 993743 w 1858552"/>
                <a:gd name="connsiteY24" fmla="*/ 68643 h 2108217"/>
                <a:gd name="connsiteX25" fmla="*/ 988349 w 1858552"/>
                <a:gd name="connsiteY25" fmla="*/ 95361 h 2108217"/>
                <a:gd name="connsiteX26" fmla="*/ 982848 w 1858552"/>
                <a:gd name="connsiteY26" fmla="*/ 103520 h 2108217"/>
                <a:gd name="connsiteX27" fmla="*/ 1737928 w 1858552"/>
                <a:gd name="connsiteY27" fmla="*/ 532451 h 2108217"/>
                <a:gd name="connsiteX28" fmla="*/ 1741372 w 1858552"/>
                <a:gd name="connsiteY28" fmla="*/ 527343 h 2108217"/>
                <a:gd name="connsiteX29" fmla="*/ 1789910 w 1858552"/>
                <a:gd name="connsiteY29" fmla="*/ 507238 h 2108217"/>
                <a:gd name="connsiteX30" fmla="*/ 1858552 w 1858552"/>
                <a:gd name="connsiteY30" fmla="*/ 575881 h 2108217"/>
                <a:gd name="connsiteX31" fmla="*/ 1789910 w 1858552"/>
                <a:gd name="connsiteY31" fmla="*/ 644523 h 2108217"/>
                <a:gd name="connsiteX32" fmla="*/ 1786126 w 1858552"/>
                <a:gd name="connsiteY32" fmla="*/ 643759 h 2108217"/>
                <a:gd name="connsiteX33" fmla="*/ 1792189 w 1858552"/>
                <a:gd name="connsiteY33" fmla="*/ 1511060 h 2108217"/>
                <a:gd name="connsiteX34" fmla="*/ 1813286 w 1858552"/>
                <a:gd name="connsiteY34" fmla="*/ 1515319 h 2108217"/>
                <a:gd name="connsiteX35" fmla="*/ 1855209 w 1858552"/>
                <a:gd name="connsiteY35" fmla="*/ 1578567 h 2108217"/>
                <a:gd name="connsiteX36" fmla="*/ 1786567 w 1858552"/>
                <a:gd name="connsiteY36" fmla="*/ 1647209 h 2108217"/>
                <a:gd name="connsiteX37" fmla="*/ 1738030 w 1858552"/>
                <a:gd name="connsiteY37" fmla="*/ 1627104 h 2108217"/>
                <a:gd name="connsiteX38" fmla="*/ 1728646 w 1858552"/>
                <a:gd name="connsiteY38" fmla="*/ 1613186 h 2108217"/>
                <a:gd name="connsiteX39" fmla="*/ 992650 w 1858552"/>
                <a:gd name="connsiteY39" fmla="*/ 2044990 h 2108217"/>
                <a:gd name="connsiteX40" fmla="*/ 988349 w 1858552"/>
                <a:gd name="connsiteY40" fmla="*/ 2066293 h 2108217"/>
                <a:gd name="connsiteX41" fmla="*/ 925101 w 1858552"/>
                <a:gd name="connsiteY41" fmla="*/ 2108217 h 2108217"/>
                <a:gd name="connsiteX42" fmla="*/ 861852 w 1858552"/>
                <a:gd name="connsiteY42" fmla="*/ 2066293 h 2108217"/>
                <a:gd name="connsiteX43" fmla="*/ 860191 w 1858552"/>
                <a:gd name="connsiteY43" fmla="*/ 2058064 h 2108217"/>
                <a:gd name="connsiteX44" fmla="*/ 110027 w 1858552"/>
                <a:gd name="connsiteY44" fmla="*/ 1631927 h 2108217"/>
                <a:gd name="connsiteX45" fmla="*/ 95361 w 1858552"/>
                <a:gd name="connsiteY45" fmla="*/ 1641815 h 2108217"/>
                <a:gd name="connsiteX46" fmla="*/ 68643 w 1858552"/>
                <a:gd name="connsiteY46" fmla="*/ 1647209 h 2108217"/>
                <a:gd name="connsiteX47" fmla="*/ 0 w 1858552"/>
                <a:gd name="connsiteY47" fmla="*/ 1578567 h 2108217"/>
                <a:gd name="connsiteX48" fmla="*/ 20105 w 1858552"/>
                <a:gd name="connsiteY48" fmla="*/ 1530029 h 2108217"/>
                <a:gd name="connsiteX49" fmla="*/ 32128 w 1858552"/>
                <a:gd name="connsiteY49" fmla="*/ 1521923 h 2108217"/>
                <a:gd name="connsiteX50" fmla="*/ 25882 w 1858552"/>
                <a:gd name="connsiteY50" fmla="*/ 628313 h 2108217"/>
                <a:gd name="connsiteX51" fmla="*/ 20106 w 1858552"/>
                <a:gd name="connsiteY51" fmla="*/ 624418 h 2108217"/>
                <a:gd name="connsiteX52" fmla="*/ 1 w 1858552"/>
                <a:gd name="connsiteY52" fmla="*/ 575881 h 2108217"/>
                <a:gd name="connsiteX53" fmla="*/ 68643 w 1858552"/>
                <a:gd name="connsiteY53" fmla="*/ 507239 h 2108217"/>
                <a:gd name="connsiteX54" fmla="*/ 95362 w 1858552"/>
                <a:gd name="connsiteY54" fmla="*/ 512633 h 2108217"/>
                <a:gd name="connsiteX55" fmla="*/ 109767 w 1858552"/>
                <a:gd name="connsiteY55" fmla="*/ 522346 h 2108217"/>
                <a:gd name="connsiteX56" fmla="*/ 859279 w 1858552"/>
                <a:gd name="connsiteY56" fmla="*/ 82613 h 2108217"/>
                <a:gd name="connsiteX57" fmla="*/ 856458 w 1858552"/>
                <a:gd name="connsiteY57" fmla="*/ 68643 h 2108217"/>
                <a:gd name="connsiteX58" fmla="*/ 925101 w 1858552"/>
                <a:gd name="connsiteY58"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58552" h="2108217">
                  <a:moveTo>
                    <a:pt x="891621" y="127333"/>
                  </a:moveTo>
                  <a:lnTo>
                    <a:pt x="136204" y="570529"/>
                  </a:lnTo>
                  <a:lnTo>
                    <a:pt x="137285" y="575881"/>
                  </a:lnTo>
                  <a:cubicBezTo>
                    <a:pt x="137285" y="604314"/>
                    <a:pt x="119998" y="628708"/>
                    <a:pt x="95362" y="639129"/>
                  </a:cubicBezTo>
                  <a:lnTo>
                    <a:pt x="80913" y="642046"/>
                  </a:lnTo>
                  <a:lnTo>
                    <a:pt x="87029" y="1513636"/>
                  </a:lnTo>
                  <a:lnTo>
                    <a:pt x="95361" y="1515318"/>
                  </a:lnTo>
                  <a:cubicBezTo>
                    <a:pt x="119998" y="1525739"/>
                    <a:pt x="137285" y="1550134"/>
                    <a:pt x="137285" y="1578567"/>
                  </a:cubicBezTo>
                  <a:lnTo>
                    <a:pt x="136263" y="1583626"/>
                  </a:lnTo>
                  <a:lnTo>
                    <a:pt x="870153" y="2000544"/>
                  </a:lnTo>
                  <a:lnTo>
                    <a:pt x="876563" y="1991037"/>
                  </a:lnTo>
                  <a:cubicBezTo>
                    <a:pt x="888985" y="1978615"/>
                    <a:pt x="906146" y="1970932"/>
                    <a:pt x="925101" y="1970932"/>
                  </a:cubicBezTo>
                  <a:cubicBezTo>
                    <a:pt x="944056" y="1970932"/>
                    <a:pt x="961217" y="1978615"/>
                    <a:pt x="973638" y="1991037"/>
                  </a:cubicBezTo>
                  <a:lnTo>
                    <a:pt x="974304" y="1992024"/>
                  </a:lnTo>
                  <a:lnTo>
                    <a:pt x="1723151" y="1552681"/>
                  </a:lnTo>
                  <a:lnTo>
                    <a:pt x="1723319" y="1551848"/>
                  </a:lnTo>
                  <a:lnTo>
                    <a:pt x="1737335" y="1531060"/>
                  </a:lnTo>
                  <a:lnTo>
                    <a:pt x="1730864" y="608833"/>
                  </a:lnTo>
                  <a:lnTo>
                    <a:pt x="1726661" y="602599"/>
                  </a:lnTo>
                  <a:lnTo>
                    <a:pt x="1723626" y="587565"/>
                  </a:lnTo>
                  <a:lnTo>
                    <a:pt x="929459" y="136405"/>
                  </a:lnTo>
                  <a:lnTo>
                    <a:pt x="925101" y="137285"/>
                  </a:lnTo>
                  <a:cubicBezTo>
                    <a:pt x="915623" y="137285"/>
                    <a:pt x="906594" y="135364"/>
                    <a:pt x="898382" y="131891"/>
                  </a:cubicBezTo>
                  <a:close/>
                  <a:moveTo>
                    <a:pt x="925101" y="0"/>
                  </a:moveTo>
                  <a:cubicBezTo>
                    <a:pt x="963011" y="0"/>
                    <a:pt x="993743" y="30732"/>
                    <a:pt x="993743" y="68643"/>
                  </a:cubicBezTo>
                  <a:cubicBezTo>
                    <a:pt x="993743" y="78120"/>
                    <a:pt x="991823" y="87149"/>
                    <a:pt x="988349" y="95361"/>
                  </a:cubicBezTo>
                  <a:lnTo>
                    <a:pt x="982848" y="103520"/>
                  </a:lnTo>
                  <a:lnTo>
                    <a:pt x="1737928" y="532451"/>
                  </a:lnTo>
                  <a:lnTo>
                    <a:pt x="1741372" y="527343"/>
                  </a:lnTo>
                  <a:cubicBezTo>
                    <a:pt x="1753794" y="514921"/>
                    <a:pt x="1770955" y="507238"/>
                    <a:pt x="1789910" y="507238"/>
                  </a:cubicBezTo>
                  <a:cubicBezTo>
                    <a:pt x="1827820" y="507238"/>
                    <a:pt x="1858552" y="537970"/>
                    <a:pt x="1858552" y="575881"/>
                  </a:cubicBezTo>
                  <a:cubicBezTo>
                    <a:pt x="1858552" y="613791"/>
                    <a:pt x="1827820" y="644523"/>
                    <a:pt x="1789910" y="644523"/>
                  </a:cubicBezTo>
                  <a:lnTo>
                    <a:pt x="1786126" y="643759"/>
                  </a:lnTo>
                  <a:lnTo>
                    <a:pt x="1792189" y="1511060"/>
                  </a:lnTo>
                  <a:lnTo>
                    <a:pt x="1813286" y="1515319"/>
                  </a:lnTo>
                  <a:cubicBezTo>
                    <a:pt x="1837922" y="1525740"/>
                    <a:pt x="1855209" y="1550134"/>
                    <a:pt x="1855209" y="1578567"/>
                  </a:cubicBezTo>
                  <a:cubicBezTo>
                    <a:pt x="1855209" y="1616477"/>
                    <a:pt x="1824477" y="1647209"/>
                    <a:pt x="1786567" y="1647209"/>
                  </a:cubicBezTo>
                  <a:cubicBezTo>
                    <a:pt x="1767612" y="1647209"/>
                    <a:pt x="1750452" y="1639526"/>
                    <a:pt x="1738030" y="1627104"/>
                  </a:cubicBezTo>
                  <a:lnTo>
                    <a:pt x="1728646" y="1613186"/>
                  </a:lnTo>
                  <a:lnTo>
                    <a:pt x="992650" y="2044990"/>
                  </a:lnTo>
                  <a:lnTo>
                    <a:pt x="988349" y="2066293"/>
                  </a:lnTo>
                  <a:cubicBezTo>
                    <a:pt x="977929" y="2090930"/>
                    <a:pt x="953534" y="2108217"/>
                    <a:pt x="925101" y="2108217"/>
                  </a:cubicBezTo>
                  <a:cubicBezTo>
                    <a:pt x="896668" y="2108217"/>
                    <a:pt x="872273" y="2090930"/>
                    <a:pt x="861852" y="2066293"/>
                  </a:cubicBezTo>
                  <a:lnTo>
                    <a:pt x="860191" y="2058064"/>
                  </a:lnTo>
                  <a:lnTo>
                    <a:pt x="110027" y="1631927"/>
                  </a:lnTo>
                  <a:lnTo>
                    <a:pt x="95361" y="1641815"/>
                  </a:lnTo>
                  <a:cubicBezTo>
                    <a:pt x="87149" y="1645288"/>
                    <a:pt x="78120" y="1647209"/>
                    <a:pt x="68643" y="1647209"/>
                  </a:cubicBezTo>
                  <a:cubicBezTo>
                    <a:pt x="30732" y="1647209"/>
                    <a:pt x="0" y="1616477"/>
                    <a:pt x="0" y="1578567"/>
                  </a:cubicBezTo>
                  <a:cubicBezTo>
                    <a:pt x="0" y="1559611"/>
                    <a:pt x="7683" y="1542451"/>
                    <a:pt x="20105" y="1530029"/>
                  </a:cubicBezTo>
                  <a:lnTo>
                    <a:pt x="32128" y="1521923"/>
                  </a:lnTo>
                  <a:lnTo>
                    <a:pt x="25882" y="628313"/>
                  </a:lnTo>
                  <a:lnTo>
                    <a:pt x="20106" y="624418"/>
                  </a:lnTo>
                  <a:cubicBezTo>
                    <a:pt x="7684" y="611997"/>
                    <a:pt x="1" y="594836"/>
                    <a:pt x="1" y="575881"/>
                  </a:cubicBezTo>
                  <a:cubicBezTo>
                    <a:pt x="1" y="537971"/>
                    <a:pt x="30733" y="507239"/>
                    <a:pt x="68643" y="507239"/>
                  </a:cubicBezTo>
                  <a:cubicBezTo>
                    <a:pt x="78121" y="507239"/>
                    <a:pt x="87150" y="509160"/>
                    <a:pt x="95362" y="512633"/>
                  </a:cubicBezTo>
                  <a:lnTo>
                    <a:pt x="109767" y="522346"/>
                  </a:lnTo>
                  <a:lnTo>
                    <a:pt x="859279" y="82613"/>
                  </a:lnTo>
                  <a:lnTo>
                    <a:pt x="856458" y="68643"/>
                  </a:lnTo>
                  <a:cubicBezTo>
                    <a:pt x="856458" y="30732"/>
                    <a:pt x="887190" y="0"/>
                    <a:pt x="925101"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3" name="Freeform: Shape 102">
              <a:extLst>
                <a:ext uri="{FF2B5EF4-FFF2-40B4-BE49-F238E27FC236}">
                  <a16:creationId xmlns:a16="http://schemas.microsoft.com/office/drawing/2014/main" id="{271E0E27-515F-4EC3-B760-9F31664EDC73}"/>
                </a:ext>
              </a:extLst>
            </p:cNvPr>
            <p:cNvSpPr/>
            <p:nvPr/>
          </p:nvSpPr>
          <p:spPr>
            <a:xfrm>
              <a:off x="6190784" y="3803471"/>
              <a:ext cx="1129313" cy="1276507"/>
            </a:xfrm>
            <a:custGeom>
              <a:avLst/>
              <a:gdLst>
                <a:gd name="connsiteX0" fmla="*/ 896251 w 1865646"/>
                <a:gd name="connsiteY0" fmla="*/ 120481 h 2108813"/>
                <a:gd name="connsiteX1" fmla="*/ 129434 w 1865646"/>
                <a:gd name="connsiteY1" fmla="*/ 570366 h 2108813"/>
                <a:gd name="connsiteX2" fmla="*/ 125890 w 1865646"/>
                <a:gd name="connsiteY2" fmla="*/ 575622 h 2108813"/>
                <a:gd name="connsiteX3" fmla="*/ 112789 w 1865646"/>
                <a:gd name="connsiteY3" fmla="*/ 584455 h 2108813"/>
                <a:gd name="connsiteX4" fmla="*/ 119147 w 1865646"/>
                <a:gd name="connsiteY4" fmla="*/ 1490535 h 2108813"/>
                <a:gd name="connsiteX5" fmla="*/ 131891 w 1865646"/>
                <a:gd name="connsiteY5" fmla="*/ 1509437 h 2108813"/>
                <a:gd name="connsiteX6" fmla="*/ 137285 w 1865646"/>
                <a:gd name="connsiteY6" fmla="*/ 1536156 h 2108813"/>
                <a:gd name="connsiteX7" fmla="*/ 136049 w 1865646"/>
                <a:gd name="connsiteY7" fmla="*/ 1542278 h 2108813"/>
                <a:gd name="connsiteX8" fmla="*/ 907672 w 1865646"/>
                <a:gd name="connsiteY8" fmla="*/ 1980632 h 2108813"/>
                <a:gd name="connsiteX9" fmla="*/ 913174 w 1865646"/>
                <a:gd name="connsiteY9" fmla="*/ 1976922 h 2108813"/>
                <a:gd name="connsiteX10" fmla="*/ 939893 w 1865646"/>
                <a:gd name="connsiteY10" fmla="*/ 1971528 h 2108813"/>
                <a:gd name="connsiteX11" fmla="*/ 966612 w 1865646"/>
                <a:gd name="connsiteY11" fmla="*/ 1976922 h 2108813"/>
                <a:gd name="connsiteX12" fmla="*/ 978887 w 1865646"/>
                <a:gd name="connsiteY12" fmla="*/ 1985199 h 2108813"/>
                <a:gd name="connsiteX13" fmla="*/ 1722260 w 1865646"/>
                <a:gd name="connsiteY13" fmla="*/ 1549067 h 2108813"/>
                <a:gd name="connsiteX14" fmla="*/ 1719653 w 1865646"/>
                <a:gd name="connsiteY14" fmla="*/ 1536156 h 2108813"/>
                <a:gd name="connsiteX15" fmla="*/ 1761577 w 1865646"/>
                <a:gd name="connsiteY15" fmla="*/ 1472908 h 2108813"/>
                <a:gd name="connsiteX16" fmla="*/ 1769197 w 1865646"/>
                <a:gd name="connsiteY16" fmla="*/ 1471370 h 2108813"/>
                <a:gd name="connsiteX17" fmla="*/ 1762980 w 1865646"/>
                <a:gd name="connsiteY17" fmla="*/ 585408 h 2108813"/>
                <a:gd name="connsiteX18" fmla="*/ 1748466 w 1865646"/>
                <a:gd name="connsiteY18" fmla="*/ 575622 h 2108813"/>
                <a:gd name="connsiteX19" fmla="*/ 1733755 w 1865646"/>
                <a:gd name="connsiteY19" fmla="*/ 553803 h 2108813"/>
                <a:gd name="connsiteX20" fmla="*/ 1733366 w 1865646"/>
                <a:gd name="connsiteY20" fmla="*/ 551872 h 2108813"/>
                <a:gd name="connsiteX21" fmla="*/ 979173 w 1865646"/>
                <a:gd name="connsiteY21" fmla="*/ 123421 h 2108813"/>
                <a:gd name="connsiteX22" fmla="*/ 966611 w 1865646"/>
                <a:gd name="connsiteY22" fmla="*/ 131891 h 2108813"/>
                <a:gd name="connsiteX23" fmla="*/ 939893 w 1865646"/>
                <a:gd name="connsiteY23" fmla="*/ 137285 h 2108813"/>
                <a:gd name="connsiteX24" fmla="*/ 913174 w 1865646"/>
                <a:gd name="connsiteY24" fmla="*/ 131891 h 2108813"/>
                <a:gd name="connsiteX25" fmla="*/ 939893 w 1865646"/>
                <a:gd name="connsiteY25" fmla="*/ 0 h 2108813"/>
                <a:gd name="connsiteX26" fmla="*/ 1008535 w 1865646"/>
                <a:gd name="connsiteY26" fmla="*/ 68643 h 2108813"/>
                <a:gd name="connsiteX27" fmla="*/ 1007047 w 1865646"/>
                <a:gd name="connsiteY27" fmla="*/ 76016 h 2108813"/>
                <a:gd name="connsiteX28" fmla="*/ 1739379 w 1865646"/>
                <a:gd name="connsiteY28" fmla="*/ 492025 h 2108813"/>
                <a:gd name="connsiteX29" fmla="*/ 1748466 w 1865646"/>
                <a:gd name="connsiteY29" fmla="*/ 478547 h 2108813"/>
                <a:gd name="connsiteX30" fmla="*/ 1797004 w 1865646"/>
                <a:gd name="connsiteY30" fmla="*/ 458442 h 2108813"/>
                <a:gd name="connsiteX31" fmla="*/ 1865646 w 1865646"/>
                <a:gd name="connsiteY31" fmla="*/ 527085 h 2108813"/>
                <a:gd name="connsiteX32" fmla="*/ 1823722 w 1865646"/>
                <a:gd name="connsiteY32" fmla="*/ 590333 h 2108813"/>
                <a:gd name="connsiteX33" fmla="*/ 1817981 w 1865646"/>
                <a:gd name="connsiteY33" fmla="*/ 591492 h 2108813"/>
                <a:gd name="connsiteX34" fmla="*/ 1824186 w 1865646"/>
                <a:gd name="connsiteY34" fmla="*/ 1479093 h 2108813"/>
                <a:gd name="connsiteX35" fmla="*/ 1836832 w 1865646"/>
                <a:gd name="connsiteY35" fmla="*/ 1487619 h 2108813"/>
                <a:gd name="connsiteX36" fmla="*/ 1856937 w 1865646"/>
                <a:gd name="connsiteY36" fmla="*/ 1536156 h 2108813"/>
                <a:gd name="connsiteX37" fmla="*/ 1788295 w 1865646"/>
                <a:gd name="connsiteY37" fmla="*/ 1604798 h 2108813"/>
                <a:gd name="connsiteX38" fmla="*/ 1761577 w 1865646"/>
                <a:gd name="connsiteY38" fmla="*/ 1599404 h 2108813"/>
                <a:gd name="connsiteX39" fmla="*/ 1753830 w 1865646"/>
                <a:gd name="connsiteY39" fmla="*/ 1594181 h 2108813"/>
                <a:gd name="connsiteX40" fmla="*/ 1006959 w 1865646"/>
                <a:gd name="connsiteY40" fmla="*/ 2032364 h 2108813"/>
                <a:gd name="connsiteX41" fmla="*/ 1008535 w 1865646"/>
                <a:gd name="connsiteY41" fmla="*/ 2040171 h 2108813"/>
                <a:gd name="connsiteX42" fmla="*/ 939893 w 1865646"/>
                <a:gd name="connsiteY42" fmla="*/ 2108813 h 2108813"/>
                <a:gd name="connsiteX43" fmla="*/ 871250 w 1865646"/>
                <a:gd name="connsiteY43" fmla="*/ 2040171 h 2108813"/>
                <a:gd name="connsiteX44" fmla="*/ 874343 w 1865646"/>
                <a:gd name="connsiteY44" fmla="*/ 2024852 h 2108813"/>
                <a:gd name="connsiteX45" fmla="*/ 109094 w 1865646"/>
                <a:gd name="connsiteY45" fmla="*/ 1590145 h 2108813"/>
                <a:gd name="connsiteX46" fmla="*/ 95362 w 1865646"/>
                <a:gd name="connsiteY46" fmla="*/ 1599404 h 2108813"/>
                <a:gd name="connsiteX47" fmla="*/ 68643 w 1865646"/>
                <a:gd name="connsiteY47" fmla="*/ 1604798 h 2108813"/>
                <a:gd name="connsiteX48" fmla="*/ 0 w 1865646"/>
                <a:gd name="connsiteY48" fmla="*/ 1536156 h 2108813"/>
                <a:gd name="connsiteX49" fmla="*/ 41923 w 1865646"/>
                <a:gd name="connsiteY49" fmla="*/ 1472907 h 2108813"/>
                <a:gd name="connsiteX50" fmla="*/ 63975 w 1865646"/>
                <a:gd name="connsiteY50" fmla="*/ 1468456 h 2108813"/>
                <a:gd name="connsiteX51" fmla="*/ 57847 w 1865646"/>
                <a:gd name="connsiteY51" fmla="*/ 591789 h 2108813"/>
                <a:gd name="connsiteX52" fmla="*/ 50633 w 1865646"/>
                <a:gd name="connsiteY52" fmla="*/ 590333 h 2108813"/>
                <a:gd name="connsiteX53" fmla="*/ 8710 w 1865646"/>
                <a:gd name="connsiteY53" fmla="*/ 527085 h 2108813"/>
                <a:gd name="connsiteX54" fmla="*/ 77352 w 1865646"/>
                <a:gd name="connsiteY54" fmla="*/ 458443 h 2108813"/>
                <a:gd name="connsiteX55" fmla="*/ 125890 w 1865646"/>
                <a:gd name="connsiteY55" fmla="*/ 478548 h 2108813"/>
                <a:gd name="connsiteX56" fmla="*/ 140435 w 1865646"/>
                <a:gd name="connsiteY56" fmla="*/ 500122 h 2108813"/>
                <a:gd name="connsiteX57" fmla="*/ 871741 w 1865646"/>
                <a:gd name="connsiteY57" fmla="*/ 71071 h 2108813"/>
                <a:gd name="connsiteX58" fmla="*/ 871250 w 1865646"/>
                <a:gd name="connsiteY58" fmla="*/ 68643 h 2108813"/>
                <a:gd name="connsiteX59" fmla="*/ 939893 w 1865646"/>
                <a:gd name="connsiteY59"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65646" h="2108813">
                  <a:moveTo>
                    <a:pt x="896251" y="120481"/>
                  </a:moveTo>
                  <a:lnTo>
                    <a:pt x="129434" y="570366"/>
                  </a:lnTo>
                  <a:lnTo>
                    <a:pt x="125890" y="575622"/>
                  </a:lnTo>
                  <a:lnTo>
                    <a:pt x="112789" y="584455"/>
                  </a:lnTo>
                  <a:lnTo>
                    <a:pt x="119147" y="1490535"/>
                  </a:lnTo>
                  <a:lnTo>
                    <a:pt x="131891" y="1509437"/>
                  </a:lnTo>
                  <a:cubicBezTo>
                    <a:pt x="135365" y="1517649"/>
                    <a:pt x="137285" y="1526678"/>
                    <a:pt x="137285" y="1536156"/>
                  </a:cubicBezTo>
                  <a:lnTo>
                    <a:pt x="136049" y="1542278"/>
                  </a:lnTo>
                  <a:lnTo>
                    <a:pt x="907672" y="1980632"/>
                  </a:lnTo>
                  <a:lnTo>
                    <a:pt x="913174" y="1976922"/>
                  </a:lnTo>
                  <a:cubicBezTo>
                    <a:pt x="921387" y="1973449"/>
                    <a:pt x="930415" y="1971528"/>
                    <a:pt x="939893" y="1971528"/>
                  </a:cubicBezTo>
                  <a:cubicBezTo>
                    <a:pt x="949370" y="1971528"/>
                    <a:pt x="958399" y="1973449"/>
                    <a:pt x="966612" y="1976922"/>
                  </a:cubicBezTo>
                  <a:lnTo>
                    <a:pt x="978887" y="1985199"/>
                  </a:lnTo>
                  <a:lnTo>
                    <a:pt x="1722260" y="1549067"/>
                  </a:lnTo>
                  <a:lnTo>
                    <a:pt x="1719653" y="1536156"/>
                  </a:lnTo>
                  <a:cubicBezTo>
                    <a:pt x="1719653" y="1507724"/>
                    <a:pt x="1736940" y="1483329"/>
                    <a:pt x="1761577" y="1472908"/>
                  </a:cubicBezTo>
                  <a:lnTo>
                    <a:pt x="1769197" y="1471370"/>
                  </a:lnTo>
                  <a:lnTo>
                    <a:pt x="1762980" y="585408"/>
                  </a:lnTo>
                  <a:lnTo>
                    <a:pt x="1748466" y="575622"/>
                  </a:lnTo>
                  <a:cubicBezTo>
                    <a:pt x="1742255" y="569411"/>
                    <a:pt x="1737229" y="562016"/>
                    <a:pt x="1733755" y="553803"/>
                  </a:cubicBezTo>
                  <a:lnTo>
                    <a:pt x="1733366" y="551872"/>
                  </a:lnTo>
                  <a:lnTo>
                    <a:pt x="979173" y="123421"/>
                  </a:lnTo>
                  <a:lnTo>
                    <a:pt x="966611" y="131891"/>
                  </a:lnTo>
                  <a:cubicBezTo>
                    <a:pt x="958399" y="135364"/>
                    <a:pt x="949370" y="137285"/>
                    <a:pt x="939893" y="137285"/>
                  </a:cubicBezTo>
                  <a:cubicBezTo>
                    <a:pt x="930415" y="137285"/>
                    <a:pt x="921386" y="135364"/>
                    <a:pt x="913174" y="131891"/>
                  </a:cubicBezTo>
                  <a:close/>
                  <a:moveTo>
                    <a:pt x="939893" y="0"/>
                  </a:moveTo>
                  <a:cubicBezTo>
                    <a:pt x="977802" y="0"/>
                    <a:pt x="1008535" y="30732"/>
                    <a:pt x="1008535" y="68643"/>
                  </a:cubicBezTo>
                  <a:lnTo>
                    <a:pt x="1007047" y="76016"/>
                  </a:lnTo>
                  <a:lnTo>
                    <a:pt x="1739379" y="492025"/>
                  </a:lnTo>
                  <a:lnTo>
                    <a:pt x="1748466" y="478547"/>
                  </a:lnTo>
                  <a:cubicBezTo>
                    <a:pt x="1760888" y="466125"/>
                    <a:pt x="1778049" y="458442"/>
                    <a:pt x="1797004" y="458442"/>
                  </a:cubicBezTo>
                  <a:cubicBezTo>
                    <a:pt x="1834913" y="458442"/>
                    <a:pt x="1865646" y="489174"/>
                    <a:pt x="1865646" y="527085"/>
                  </a:cubicBezTo>
                  <a:cubicBezTo>
                    <a:pt x="1865646" y="555517"/>
                    <a:pt x="1848359" y="579912"/>
                    <a:pt x="1823722" y="590333"/>
                  </a:cubicBezTo>
                  <a:lnTo>
                    <a:pt x="1817981" y="591492"/>
                  </a:lnTo>
                  <a:lnTo>
                    <a:pt x="1824186" y="1479093"/>
                  </a:lnTo>
                  <a:lnTo>
                    <a:pt x="1836832" y="1487619"/>
                  </a:lnTo>
                  <a:cubicBezTo>
                    <a:pt x="1849254" y="1500041"/>
                    <a:pt x="1856937" y="1517201"/>
                    <a:pt x="1856937" y="1536156"/>
                  </a:cubicBezTo>
                  <a:cubicBezTo>
                    <a:pt x="1856937" y="1574066"/>
                    <a:pt x="1826204" y="1604798"/>
                    <a:pt x="1788295" y="1604798"/>
                  </a:cubicBezTo>
                  <a:cubicBezTo>
                    <a:pt x="1778818" y="1604798"/>
                    <a:pt x="1769789" y="1602878"/>
                    <a:pt x="1761577" y="1599404"/>
                  </a:cubicBezTo>
                  <a:lnTo>
                    <a:pt x="1753830" y="1594181"/>
                  </a:lnTo>
                  <a:lnTo>
                    <a:pt x="1006959" y="2032364"/>
                  </a:lnTo>
                  <a:lnTo>
                    <a:pt x="1008535" y="2040171"/>
                  </a:lnTo>
                  <a:cubicBezTo>
                    <a:pt x="1008535" y="2078080"/>
                    <a:pt x="977803" y="2108813"/>
                    <a:pt x="939893" y="2108813"/>
                  </a:cubicBezTo>
                  <a:cubicBezTo>
                    <a:pt x="901983" y="2108813"/>
                    <a:pt x="871250" y="2078080"/>
                    <a:pt x="871250" y="2040171"/>
                  </a:cubicBezTo>
                  <a:lnTo>
                    <a:pt x="874343" y="2024852"/>
                  </a:lnTo>
                  <a:lnTo>
                    <a:pt x="109094" y="1590145"/>
                  </a:lnTo>
                  <a:lnTo>
                    <a:pt x="95362" y="1599404"/>
                  </a:lnTo>
                  <a:cubicBezTo>
                    <a:pt x="87149" y="1602877"/>
                    <a:pt x="78120" y="1604798"/>
                    <a:pt x="68643" y="1604798"/>
                  </a:cubicBezTo>
                  <a:cubicBezTo>
                    <a:pt x="30732" y="1604798"/>
                    <a:pt x="0" y="1574065"/>
                    <a:pt x="0" y="1536156"/>
                  </a:cubicBezTo>
                  <a:cubicBezTo>
                    <a:pt x="0" y="1507723"/>
                    <a:pt x="17287" y="1483328"/>
                    <a:pt x="41923" y="1472907"/>
                  </a:cubicBezTo>
                  <a:lnTo>
                    <a:pt x="63975" y="1468456"/>
                  </a:lnTo>
                  <a:lnTo>
                    <a:pt x="57847" y="591789"/>
                  </a:lnTo>
                  <a:lnTo>
                    <a:pt x="50633" y="590333"/>
                  </a:lnTo>
                  <a:cubicBezTo>
                    <a:pt x="25997" y="579912"/>
                    <a:pt x="8710" y="555518"/>
                    <a:pt x="8710" y="527085"/>
                  </a:cubicBezTo>
                  <a:cubicBezTo>
                    <a:pt x="8710" y="489175"/>
                    <a:pt x="39442" y="458443"/>
                    <a:pt x="77352" y="458443"/>
                  </a:cubicBezTo>
                  <a:cubicBezTo>
                    <a:pt x="96307" y="458443"/>
                    <a:pt x="113468" y="466126"/>
                    <a:pt x="125890" y="478548"/>
                  </a:cubicBezTo>
                  <a:lnTo>
                    <a:pt x="140435" y="500122"/>
                  </a:lnTo>
                  <a:lnTo>
                    <a:pt x="871741" y="71071"/>
                  </a:lnTo>
                  <a:lnTo>
                    <a:pt x="871250" y="68643"/>
                  </a:lnTo>
                  <a:cubicBezTo>
                    <a:pt x="871250" y="30732"/>
                    <a:pt x="901982" y="0"/>
                    <a:pt x="9398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1" name="Freeform: Shape 100">
              <a:extLst>
                <a:ext uri="{FF2B5EF4-FFF2-40B4-BE49-F238E27FC236}">
                  <a16:creationId xmlns:a16="http://schemas.microsoft.com/office/drawing/2014/main" id="{4103230F-8477-4E4A-B1AA-8C6909E3DAF1}"/>
                </a:ext>
              </a:extLst>
            </p:cNvPr>
            <p:cNvSpPr/>
            <p:nvPr/>
          </p:nvSpPr>
          <p:spPr>
            <a:xfrm>
              <a:off x="5518243" y="2613915"/>
              <a:ext cx="1120377" cy="1272658"/>
            </a:xfrm>
            <a:custGeom>
              <a:avLst/>
              <a:gdLst>
                <a:gd name="connsiteX0" fmla="*/ 885279 w 1850884"/>
                <a:gd name="connsiteY0" fmla="*/ 117464 h 2102455"/>
                <a:gd name="connsiteX1" fmla="*/ 134185 w 1850884"/>
                <a:gd name="connsiteY1" fmla="*/ 551124 h 2102455"/>
                <a:gd name="connsiteX2" fmla="*/ 137285 w 1850884"/>
                <a:gd name="connsiteY2" fmla="*/ 566477 h 2102455"/>
                <a:gd name="connsiteX3" fmla="*/ 117180 w 1850884"/>
                <a:gd name="connsiteY3" fmla="*/ 615015 h 2102455"/>
                <a:gd name="connsiteX4" fmla="*/ 96375 w 1850884"/>
                <a:gd name="connsiteY4" fmla="*/ 629042 h 2102455"/>
                <a:gd name="connsiteX5" fmla="*/ 96375 w 1850884"/>
                <a:gd name="connsiteY5" fmla="*/ 1504603 h 2102455"/>
                <a:gd name="connsiteX6" fmla="*/ 117180 w 1850884"/>
                <a:gd name="connsiteY6" fmla="*/ 1518631 h 2102455"/>
                <a:gd name="connsiteX7" fmla="*/ 131891 w 1850884"/>
                <a:gd name="connsiteY7" fmla="*/ 1540450 h 2102455"/>
                <a:gd name="connsiteX8" fmla="*/ 133209 w 1850884"/>
                <a:gd name="connsiteY8" fmla="*/ 1546976 h 2102455"/>
                <a:gd name="connsiteX9" fmla="*/ 888308 w 1850884"/>
                <a:gd name="connsiteY9" fmla="*/ 1982948 h 2102455"/>
                <a:gd name="connsiteX10" fmla="*/ 906675 w 1850884"/>
                <a:gd name="connsiteY10" fmla="*/ 1970565 h 2102455"/>
                <a:gd name="connsiteX11" fmla="*/ 933393 w 1850884"/>
                <a:gd name="connsiteY11" fmla="*/ 1965171 h 2102455"/>
                <a:gd name="connsiteX12" fmla="*/ 960112 w 1850884"/>
                <a:gd name="connsiteY12" fmla="*/ 1970565 h 2102455"/>
                <a:gd name="connsiteX13" fmla="*/ 967465 w 1850884"/>
                <a:gd name="connsiteY13" fmla="*/ 1975523 h 2102455"/>
                <a:gd name="connsiteX14" fmla="*/ 1718728 w 1850884"/>
                <a:gd name="connsiteY14" fmla="*/ 1541766 h 2102455"/>
                <a:gd name="connsiteX15" fmla="*/ 1718993 w 1850884"/>
                <a:gd name="connsiteY15" fmla="*/ 1540450 h 2102455"/>
                <a:gd name="connsiteX16" fmla="*/ 1733704 w 1850884"/>
                <a:gd name="connsiteY16" fmla="*/ 1518631 h 2102455"/>
                <a:gd name="connsiteX17" fmla="*/ 1746537 w 1850884"/>
                <a:gd name="connsiteY17" fmla="*/ 1509979 h 2102455"/>
                <a:gd name="connsiteX18" fmla="*/ 1746537 w 1850884"/>
                <a:gd name="connsiteY18" fmla="*/ 623788 h 2102455"/>
                <a:gd name="connsiteX19" fmla="*/ 1733525 w 1850884"/>
                <a:gd name="connsiteY19" fmla="*/ 615015 h 2102455"/>
                <a:gd name="connsiteX20" fmla="*/ 1713420 w 1850884"/>
                <a:gd name="connsiteY20" fmla="*/ 566477 h 2102455"/>
                <a:gd name="connsiteX21" fmla="*/ 1715706 w 1850884"/>
                <a:gd name="connsiteY21" fmla="*/ 555154 h 2102455"/>
                <a:gd name="connsiteX22" fmla="*/ 970494 w 1850884"/>
                <a:gd name="connsiteY22" fmla="*/ 124890 h 2102455"/>
                <a:gd name="connsiteX23" fmla="*/ 960112 w 1850884"/>
                <a:gd name="connsiteY23" fmla="*/ 131890 h 2102455"/>
                <a:gd name="connsiteX24" fmla="*/ 933393 w 1850884"/>
                <a:gd name="connsiteY24" fmla="*/ 137284 h 2102455"/>
                <a:gd name="connsiteX25" fmla="*/ 906675 w 1850884"/>
                <a:gd name="connsiteY25" fmla="*/ 131890 h 2102455"/>
                <a:gd name="connsiteX26" fmla="*/ 933393 w 1850884"/>
                <a:gd name="connsiteY26" fmla="*/ 0 h 2102455"/>
                <a:gd name="connsiteX27" fmla="*/ 1002035 w 1850884"/>
                <a:gd name="connsiteY27" fmla="*/ 68642 h 2102455"/>
                <a:gd name="connsiteX28" fmla="*/ 1000044 w 1850884"/>
                <a:gd name="connsiteY28" fmla="*/ 78503 h 2102455"/>
                <a:gd name="connsiteX29" fmla="*/ 1746256 w 1850884"/>
                <a:gd name="connsiteY29" fmla="*/ 509357 h 2102455"/>
                <a:gd name="connsiteX30" fmla="*/ 1755344 w 1850884"/>
                <a:gd name="connsiteY30" fmla="*/ 503229 h 2102455"/>
                <a:gd name="connsiteX31" fmla="*/ 1782063 w 1850884"/>
                <a:gd name="connsiteY31" fmla="*/ 497835 h 2102455"/>
                <a:gd name="connsiteX32" fmla="*/ 1850705 w 1850884"/>
                <a:gd name="connsiteY32" fmla="*/ 566477 h 2102455"/>
                <a:gd name="connsiteX33" fmla="*/ 1808782 w 1850884"/>
                <a:gd name="connsiteY33" fmla="*/ 629726 h 2102455"/>
                <a:gd name="connsiteX34" fmla="*/ 1801510 w 1850884"/>
                <a:gd name="connsiteY34" fmla="*/ 631194 h 2102455"/>
                <a:gd name="connsiteX35" fmla="*/ 1801510 w 1850884"/>
                <a:gd name="connsiteY35" fmla="*/ 1502416 h 2102455"/>
                <a:gd name="connsiteX36" fmla="*/ 1808960 w 1850884"/>
                <a:gd name="connsiteY36" fmla="*/ 1503920 h 2102455"/>
                <a:gd name="connsiteX37" fmla="*/ 1850884 w 1850884"/>
                <a:gd name="connsiteY37" fmla="*/ 1567169 h 2102455"/>
                <a:gd name="connsiteX38" fmla="*/ 1782242 w 1850884"/>
                <a:gd name="connsiteY38" fmla="*/ 1635811 h 2102455"/>
                <a:gd name="connsiteX39" fmla="*/ 1733704 w 1850884"/>
                <a:gd name="connsiteY39" fmla="*/ 1615706 h 2102455"/>
                <a:gd name="connsiteX40" fmla="*/ 1724436 w 1850884"/>
                <a:gd name="connsiteY40" fmla="*/ 1601960 h 2102455"/>
                <a:gd name="connsiteX41" fmla="*/ 999360 w 1850884"/>
                <a:gd name="connsiteY41" fmla="*/ 2020561 h 2102455"/>
                <a:gd name="connsiteX42" fmla="*/ 1002035 w 1850884"/>
                <a:gd name="connsiteY42" fmla="*/ 2033813 h 2102455"/>
                <a:gd name="connsiteX43" fmla="*/ 933393 w 1850884"/>
                <a:gd name="connsiteY43" fmla="*/ 2102455 h 2102455"/>
                <a:gd name="connsiteX44" fmla="*/ 864751 w 1850884"/>
                <a:gd name="connsiteY44" fmla="*/ 2033813 h 2102455"/>
                <a:gd name="connsiteX45" fmla="*/ 864934 w 1850884"/>
                <a:gd name="connsiteY45" fmla="*/ 2032906 h 2102455"/>
                <a:gd name="connsiteX46" fmla="*/ 124214 w 1850884"/>
                <a:gd name="connsiteY46" fmla="*/ 1605273 h 2102455"/>
                <a:gd name="connsiteX47" fmla="*/ 117180 w 1850884"/>
                <a:gd name="connsiteY47" fmla="*/ 1615706 h 2102455"/>
                <a:gd name="connsiteX48" fmla="*/ 68643 w 1850884"/>
                <a:gd name="connsiteY48" fmla="*/ 1635811 h 2102455"/>
                <a:gd name="connsiteX49" fmla="*/ 0 w 1850884"/>
                <a:gd name="connsiteY49" fmla="*/ 1567169 h 2102455"/>
                <a:gd name="connsiteX50" fmla="*/ 20105 w 1850884"/>
                <a:gd name="connsiteY50" fmla="*/ 1518631 h 2102455"/>
                <a:gd name="connsiteX51" fmla="*/ 41401 w 1850884"/>
                <a:gd name="connsiteY51" fmla="*/ 1504273 h 2102455"/>
                <a:gd name="connsiteX52" fmla="*/ 41401 w 1850884"/>
                <a:gd name="connsiteY52" fmla="*/ 629373 h 2102455"/>
                <a:gd name="connsiteX53" fmla="*/ 20105 w 1850884"/>
                <a:gd name="connsiteY53" fmla="*/ 615015 h 2102455"/>
                <a:gd name="connsiteX54" fmla="*/ 0 w 1850884"/>
                <a:gd name="connsiteY54" fmla="*/ 566477 h 2102455"/>
                <a:gd name="connsiteX55" fmla="*/ 68643 w 1850884"/>
                <a:gd name="connsiteY55" fmla="*/ 497835 h 2102455"/>
                <a:gd name="connsiteX56" fmla="*/ 95362 w 1850884"/>
                <a:gd name="connsiteY56" fmla="*/ 503229 h 2102455"/>
                <a:gd name="connsiteX57" fmla="*/ 100854 w 1850884"/>
                <a:gd name="connsiteY57" fmla="*/ 506932 h 2102455"/>
                <a:gd name="connsiteX58" fmla="*/ 865385 w 1850884"/>
                <a:gd name="connsiteY58" fmla="*/ 65502 h 2102455"/>
                <a:gd name="connsiteX59" fmla="*/ 870145 w 1850884"/>
                <a:gd name="connsiteY59" fmla="*/ 41923 h 2102455"/>
                <a:gd name="connsiteX60" fmla="*/ 933393 w 1850884"/>
                <a:gd name="connsiteY60" fmla="*/ 0 h 210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0884" h="2102455">
                  <a:moveTo>
                    <a:pt x="885279" y="117464"/>
                  </a:moveTo>
                  <a:lnTo>
                    <a:pt x="134185" y="551124"/>
                  </a:lnTo>
                  <a:lnTo>
                    <a:pt x="137285" y="566477"/>
                  </a:lnTo>
                  <a:cubicBezTo>
                    <a:pt x="137285" y="585432"/>
                    <a:pt x="129602" y="602593"/>
                    <a:pt x="117180" y="615015"/>
                  </a:cubicBezTo>
                  <a:lnTo>
                    <a:pt x="96375" y="629042"/>
                  </a:lnTo>
                  <a:lnTo>
                    <a:pt x="96375" y="1504603"/>
                  </a:lnTo>
                  <a:lnTo>
                    <a:pt x="117180" y="1518631"/>
                  </a:lnTo>
                  <a:cubicBezTo>
                    <a:pt x="123391" y="1524842"/>
                    <a:pt x="128418" y="1532237"/>
                    <a:pt x="131891" y="1540450"/>
                  </a:cubicBezTo>
                  <a:lnTo>
                    <a:pt x="133209" y="1546976"/>
                  </a:lnTo>
                  <a:lnTo>
                    <a:pt x="888308" y="1982948"/>
                  </a:lnTo>
                  <a:lnTo>
                    <a:pt x="906675" y="1970565"/>
                  </a:lnTo>
                  <a:cubicBezTo>
                    <a:pt x="914887" y="1967092"/>
                    <a:pt x="923916" y="1965171"/>
                    <a:pt x="933393" y="1965171"/>
                  </a:cubicBezTo>
                  <a:cubicBezTo>
                    <a:pt x="942871" y="1965171"/>
                    <a:pt x="951900" y="1967092"/>
                    <a:pt x="960112" y="1970565"/>
                  </a:cubicBezTo>
                  <a:lnTo>
                    <a:pt x="967465" y="1975523"/>
                  </a:lnTo>
                  <a:lnTo>
                    <a:pt x="1718728" y="1541766"/>
                  </a:lnTo>
                  <a:lnTo>
                    <a:pt x="1718993" y="1540450"/>
                  </a:lnTo>
                  <a:cubicBezTo>
                    <a:pt x="1722467" y="1532237"/>
                    <a:pt x="1727493" y="1524842"/>
                    <a:pt x="1733704" y="1518631"/>
                  </a:cubicBezTo>
                  <a:lnTo>
                    <a:pt x="1746537" y="1509979"/>
                  </a:lnTo>
                  <a:lnTo>
                    <a:pt x="1746537" y="623788"/>
                  </a:lnTo>
                  <a:lnTo>
                    <a:pt x="1733525" y="615015"/>
                  </a:lnTo>
                  <a:cubicBezTo>
                    <a:pt x="1721103" y="602593"/>
                    <a:pt x="1713420" y="585433"/>
                    <a:pt x="1713420" y="566477"/>
                  </a:cubicBezTo>
                  <a:lnTo>
                    <a:pt x="1715706" y="555154"/>
                  </a:lnTo>
                  <a:lnTo>
                    <a:pt x="970494" y="124890"/>
                  </a:lnTo>
                  <a:lnTo>
                    <a:pt x="960112" y="131890"/>
                  </a:lnTo>
                  <a:cubicBezTo>
                    <a:pt x="951900" y="135363"/>
                    <a:pt x="942871" y="137284"/>
                    <a:pt x="933393" y="137284"/>
                  </a:cubicBezTo>
                  <a:cubicBezTo>
                    <a:pt x="923916" y="137284"/>
                    <a:pt x="914887" y="135363"/>
                    <a:pt x="906675" y="131890"/>
                  </a:cubicBezTo>
                  <a:close/>
                  <a:moveTo>
                    <a:pt x="933393" y="0"/>
                  </a:moveTo>
                  <a:cubicBezTo>
                    <a:pt x="971303" y="0"/>
                    <a:pt x="1002035" y="30732"/>
                    <a:pt x="1002035" y="68642"/>
                  </a:cubicBezTo>
                  <a:lnTo>
                    <a:pt x="1000044" y="78503"/>
                  </a:lnTo>
                  <a:lnTo>
                    <a:pt x="1746256" y="509357"/>
                  </a:lnTo>
                  <a:lnTo>
                    <a:pt x="1755344" y="503229"/>
                  </a:lnTo>
                  <a:cubicBezTo>
                    <a:pt x="1763556" y="499756"/>
                    <a:pt x="1772585" y="497835"/>
                    <a:pt x="1782063" y="497835"/>
                  </a:cubicBezTo>
                  <a:cubicBezTo>
                    <a:pt x="1819973" y="497835"/>
                    <a:pt x="1850705" y="528567"/>
                    <a:pt x="1850705" y="566477"/>
                  </a:cubicBezTo>
                  <a:cubicBezTo>
                    <a:pt x="1850705" y="594910"/>
                    <a:pt x="1833418" y="619305"/>
                    <a:pt x="1808782" y="629726"/>
                  </a:cubicBezTo>
                  <a:lnTo>
                    <a:pt x="1801510" y="631194"/>
                  </a:lnTo>
                  <a:lnTo>
                    <a:pt x="1801510" y="1502416"/>
                  </a:lnTo>
                  <a:lnTo>
                    <a:pt x="1808960" y="1503920"/>
                  </a:lnTo>
                  <a:cubicBezTo>
                    <a:pt x="1833597" y="1514341"/>
                    <a:pt x="1850884" y="1538736"/>
                    <a:pt x="1850884" y="1567169"/>
                  </a:cubicBezTo>
                  <a:cubicBezTo>
                    <a:pt x="1850884" y="1605079"/>
                    <a:pt x="1820151" y="1635811"/>
                    <a:pt x="1782242" y="1635811"/>
                  </a:cubicBezTo>
                  <a:cubicBezTo>
                    <a:pt x="1763286" y="1635811"/>
                    <a:pt x="1746126" y="1628128"/>
                    <a:pt x="1733704" y="1615706"/>
                  </a:cubicBezTo>
                  <a:lnTo>
                    <a:pt x="1724436" y="1601960"/>
                  </a:lnTo>
                  <a:lnTo>
                    <a:pt x="999360" y="2020561"/>
                  </a:lnTo>
                  <a:lnTo>
                    <a:pt x="1002035" y="2033813"/>
                  </a:lnTo>
                  <a:cubicBezTo>
                    <a:pt x="1002035" y="2071723"/>
                    <a:pt x="971303" y="2102455"/>
                    <a:pt x="933393" y="2102455"/>
                  </a:cubicBezTo>
                  <a:cubicBezTo>
                    <a:pt x="895483" y="2102455"/>
                    <a:pt x="864751" y="2071723"/>
                    <a:pt x="864751" y="2033813"/>
                  </a:cubicBezTo>
                  <a:lnTo>
                    <a:pt x="864934" y="2032906"/>
                  </a:lnTo>
                  <a:lnTo>
                    <a:pt x="124214" y="1605273"/>
                  </a:lnTo>
                  <a:lnTo>
                    <a:pt x="117180" y="1615706"/>
                  </a:lnTo>
                  <a:cubicBezTo>
                    <a:pt x="104759" y="1628128"/>
                    <a:pt x="87598" y="1635811"/>
                    <a:pt x="68643" y="1635811"/>
                  </a:cubicBezTo>
                  <a:cubicBezTo>
                    <a:pt x="30732" y="1635811"/>
                    <a:pt x="0" y="1605079"/>
                    <a:pt x="0" y="1567169"/>
                  </a:cubicBezTo>
                  <a:cubicBezTo>
                    <a:pt x="0" y="1548213"/>
                    <a:pt x="7683" y="1531053"/>
                    <a:pt x="20105" y="1518631"/>
                  </a:cubicBezTo>
                  <a:lnTo>
                    <a:pt x="41401" y="1504273"/>
                  </a:lnTo>
                  <a:lnTo>
                    <a:pt x="41401" y="629373"/>
                  </a:lnTo>
                  <a:lnTo>
                    <a:pt x="20105" y="615015"/>
                  </a:lnTo>
                  <a:cubicBezTo>
                    <a:pt x="7683" y="602593"/>
                    <a:pt x="0" y="585432"/>
                    <a:pt x="0" y="566477"/>
                  </a:cubicBezTo>
                  <a:cubicBezTo>
                    <a:pt x="0" y="528567"/>
                    <a:pt x="30732" y="497835"/>
                    <a:pt x="68643" y="497835"/>
                  </a:cubicBezTo>
                  <a:cubicBezTo>
                    <a:pt x="78120" y="497835"/>
                    <a:pt x="87149" y="499756"/>
                    <a:pt x="95362" y="503229"/>
                  </a:cubicBezTo>
                  <a:lnTo>
                    <a:pt x="100854" y="506932"/>
                  </a:lnTo>
                  <a:lnTo>
                    <a:pt x="865385" y="65502"/>
                  </a:lnTo>
                  <a:lnTo>
                    <a:pt x="870145" y="41923"/>
                  </a:lnTo>
                  <a:cubicBezTo>
                    <a:pt x="880566" y="17287"/>
                    <a:pt x="904961"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4" name="Freeform: Shape 103">
              <a:extLst>
                <a:ext uri="{FF2B5EF4-FFF2-40B4-BE49-F238E27FC236}">
                  <a16:creationId xmlns:a16="http://schemas.microsoft.com/office/drawing/2014/main" id="{3C9A7798-2576-4186-B293-8B1C16337D99}"/>
                </a:ext>
              </a:extLst>
            </p:cNvPr>
            <p:cNvSpPr/>
            <p:nvPr/>
          </p:nvSpPr>
          <p:spPr>
            <a:xfrm>
              <a:off x="6196056" y="2999088"/>
              <a:ext cx="1124041" cy="1276146"/>
            </a:xfrm>
            <a:custGeom>
              <a:avLst/>
              <a:gdLst>
                <a:gd name="connsiteX0" fmla="*/ 906556 w 1856937"/>
                <a:gd name="connsiteY0" fmla="*/ 132313 h 2108217"/>
                <a:gd name="connsiteX1" fmla="*/ 135496 w 1856937"/>
                <a:gd name="connsiteY1" fmla="*/ 584744 h 2108217"/>
                <a:gd name="connsiteX2" fmla="*/ 131891 w 1856937"/>
                <a:gd name="connsiteY2" fmla="*/ 602599 h 2108217"/>
                <a:gd name="connsiteX3" fmla="*/ 117180 w 1856937"/>
                <a:gd name="connsiteY3" fmla="*/ 624418 h 2108217"/>
                <a:gd name="connsiteX4" fmla="*/ 104171 w 1856937"/>
                <a:gd name="connsiteY4" fmla="*/ 633189 h 2108217"/>
                <a:gd name="connsiteX5" fmla="*/ 110432 w 1856937"/>
                <a:gd name="connsiteY5" fmla="*/ 1525480 h 2108217"/>
                <a:gd name="connsiteX6" fmla="*/ 117181 w 1856937"/>
                <a:gd name="connsiteY6" fmla="*/ 1530030 h 2108217"/>
                <a:gd name="connsiteX7" fmla="*/ 131891 w 1856937"/>
                <a:gd name="connsiteY7" fmla="*/ 1551848 h 2108217"/>
                <a:gd name="connsiteX8" fmla="*/ 135577 w 1856937"/>
                <a:gd name="connsiteY8" fmla="*/ 1570104 h 2108217"/>
                <a:gd name="connsiteX9" fmla="*/ 880994 w 1856937"/>
                <a:gd name="connsiteY9" fmla="*/ 1993488 h 2108217"/>
                <a:gd name="connsiteX10" fmla="*/ 882646 w 1856937"/>
                <a:gd name="connsiteY10" fmla="*/ 1991037 h 2108217"/>
                <a:gd name="connsiteX11" fmla="*/ 931184 w 1856937"/>
                <a:gd name="connsiteY11" fmla="*/ 1970932 h 2108217"/>
                <a:gd name="connsiteX12" fmla="*/ 979721 w 1856937"/>
                <a:gd name="connsiteY12" fmla="*/ 1991037 h 2108217"/>
                <a:gd name="connsiteX13" fmla="*/ 985317 w 1856937"/>
                <a:gd name="connsiteY13" fmla="*/ 1999337 h 2108217"/>
                <a:gd name="connsiteX14" fmla="*/ 1721968 w 1856937"/>
                <a:gd name="connsiteY14" fmla="*/ 1567095 h 2108217"/>
                <a:gd name="connsiteX15" fmla="*/ 1725046 w 1856937"/>
                <a:gd name="connsiteY15" fmla="*/ 1551848 h 2108217"/>
                <a:gd name="connsiteX16" fmla="*/ 1739757 w 1856937"/>
                <a:gd name="connsiteY16" fmla="*/ 1530029 h 2108217"/>
                <a:gd name="connsiteX17" fmla="*/ 1760609 w 1856937"/>
                <a:gd name="connsiteY17" fmla="*/ 1515970 h 2108217"/>
                <a:gd name="connsiteX18" fmla="*/ 1754422 w 1856937"/>
                <a:gd name="connsiteY18" fmla="*/ 634305 h 2108217"/>
                <a:gd name="connsiteX19" fmla="*/ 1739758 w 1856937"/>
                <a:gd name="connsiteY19" fmla="*/ 624418 h 2108217"/>
                <a:gd name="connsiteX20" fmla="*/ 1719653 w 1856937"/>
                <a:gd name="connsiteY20" fmla="*/ 575881 h 2108217"/>
                <a:gd name="connsiteX21" fmla="*/ 1720351 w 1856937"/>
                <a:gd name="connsiteY21" fmla="*/ 572427 h 2108217"/>
                <a:gd name="connsiteX22" fmla="*/ 948186 w 1856937"/>
                <a:gd name="connsiteY22" fmla="*/ 133852 h 2108217"/>
                <a:gd name="connsiteX23" fmla="*/ 931184 w 1856937"/>
                <a:gd name="connsiteY23" fmla="*/ 137285 h 2108217"/>
                <a:gd name="connsiteX24" fmla="*/ 931184 w 1856937"/>
                <a:gd name="connsiteY24" fmla="*/ 0 h 2108217"/>
                <a:gd name="connsiteX25" fmla="*/ 999826 w 1856937"/>
                <a:gd name="connsiteY25" fmla="*/ 68643 h 2108217"/>
                <a:gd name="connsiteX26" fmla="*/ 994432 w 1856937"/>
                <a:gd name="connsiteY26" fmla="*/ 95361 h 2108217"/>
                <a:gd name="connsiteX27" fmla="*/ 993705 w 1856937"/>
                <a:gd name="connsiteY27" fmla="*/ 96440 h 2108217"/>
                <a:gd name="connsiteX28" fmla="*/ 1745473 w 1856937"/>
                <a:gd name="connsiteY28" fmla="*/ 523490 h 2108217"/>
                <a:gd name="connsiteX29" fmla="*/ 1761577 w 1856937"/>
                <a:gd name="connsiteY29" fmla="*/ 512633 h 2108217"/>
                <a:gd name="connsiteX30" fmla="*/ 1788295 w 1856937"/>
                <a:gd name="connsiteY30" fmla="*/ 507239 h 2108217"/>
                <a:gd name="connsiteX31" fmla="*/ 1856937 w 1856937"/>
                <a:gd name="connsiteY31" fmla="*/ 575881 h 2108217"/>
                <a:gd name="connsiteX32" fmla="*/ 1815013 w 1856937"/>
                <a:gd name="connsiteY32" fmla="*/ 639129 h 2108217"/>
                <a:gd name="connsiteX33" fmla="*/ 1809427 w 1856937"/>
                <a:gd name="connsiteY33" fmla="*/ 640257 h 2108217"/>
                <a:gd name="connsiteX34" fmla="*/ 1815598 w 1856937"/>
                <a:gd name="connsiteY34" fmla="*/ 1515712 h 2108217"/>
                <a:gd name="connsiteX35" fmla="*/ 1836832 w 1856937"/>
                <a:gd name="connsiteY35" fmla="*/ 1530029 h 2108217"/>
                <a:gd name="connsiteX36" fmla="*/ 1856937 w 1856937"/>
                <a:gd name="connsiteY36" fmla="*/ 1578567 h 2108217"/>
                <a:gd name="connsiteX37" fmla="*/ 1788295 w 1856937"/>
                <a:gd name="connsiteY37" fmla="*/ 1647209 h 2108217"/>
                <a:gd name="connsiteX38" fmla="*/ 1739757 w 1856937"/>
                <a:gd name="connsiteY38" fmla="*/ 1627104 h 2108217"/>
                <a:gd name="connsiteX39" fmla="*/ 1736513 w 1856937"/>
                <a:gd name="connsiteY39" fmla="*/ 1622293 h 2108217"/>
                <a:gd name="connsiteX40" fmla="*/ 996396 w 1856937"/>
                <a:gd name="connsiteY40" fmla="*/ 2056566 h 2108217"/>
                <a:gd name="connsiteX41" fmla="*/ 994432 w 1856937"/>
                <a:gd name="connsiteY41" fmla="*/ 2066293 h 2108217"/>
                <a:gd name="connsiteX42" fmla="*/ 931184 w 1856937"/>
                <a:gd name="connsiteY42" fmla="*/ 2108217 h 2108217"/>
                <a:gd name="connsiteX43" fmla="*/ 867936 w 1856937"/>
                <a:gd name="connsiteY43" fmla="*/ 2066293 h 2108217"/>
                <a:gd name="connsiteX44" fmla="*/ 864047 w 1856937"/>
                <a:gd name="connsiteY44" fmla="*/ 2047034 h 2108217"/>
                <a:gd name="connsiteX45" fmla="*/ 119294 w 1856937"/>
                <a:gd name="connsiteY45" fmla="*/ 1623969 h 2108217"/>
                <a:gd name="connsiteX46" fmla="*/ 117181 w 1856937"/>
                <a:gd name="connsiteY46" fmla="*/ 1627104 h 2108217"/>
                <a:gd name="connsiteX47" fmla="*/ 68643 w 1856937"/>
                <a:gd name="connsiteY47" fmla="*/ 1647209 h 2108217"/>
                <a:gd name="connsiteX48" fmla="*/ 1 w 1856937"/>
                <a:gd name="connsiteY48" fmla="*/ 1578567 h 2108217"/>
                <a:gd name="connsiteX49" fmla="*/ 41924 w 1856937"/>
                <a:gd name="connsiteY49" fmla="*/ 1515319 h 2108217"/>
                <a:gd name="connsiteX50" fmla="*/ 55440 w 1856937"/>
                <a:gd name="connsiteY50" fmla="*/ 1512591 h 2108217"/>
                <a:gd name="connsiteX51" fmla="*/ 49293 w 1856937"/>
                <a:gd name="connsiteY51" fmla="*/ 640616 h 2108217"/>
                <a:gd name="connsiteX52" fmla="*/ 41923 w 1856937"/>
                <a:gd name="connsiteY52" fmla="*/ 639129 h 2108217"/>
                <a:gd name="connsiteX53" fmla="*/ 0 w 1856937"/>
                <a:gd name="connsiteY53" fmla="*/ 575881 h 2108217"/>
                <a:gd name="connsiteX54" fmla="*/ 68643 w 1856937"/>
                <a:gd name="connsiteY54" fmla="*/ 507238 h 2108217"/>
                <a:gd name="connsiteX55" fmla="*/ 117180 w 1856937"/>
                <a:gd name="connsiteY55" fmla="*/ 527343 h 2108217"/>
                <a:gd name="connsiteX56" fmla="*/ 119302 w 1856937"/>
                <a:gd name="connsiteY56" fmla="*/ 530489 h 2108217"/>
                <a:gd name="connsiteX57" fmla="*/ 867188 w 1856937"/>
                <a:gd name="connsiteY57" fmla="*/ 91658 h 2108217"/>
                <a:gd name="connsiteX58" fmla="*/ 862541 w 1856937"/>
                <a:gd name="connsiteY58" fmla="*/ 68643 h 2108217"/>
                <a:gd name="connsiteX59" fmla="*/ 931184 w 1856937"/>
                <a:gd name="connsiteY59"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56937" h="2108217">
                  <a:moveTo>
                    <a:pt x="906556" y="132313"/>
                  </a:moveTo>
                  <a:lnTo>
                    <a:pt x="135496" y="584744"/>
                  </a:lnTo>
                  <a:lnTo>
                    <a:pt x="131891" y="602599"/>
                  </a:lnTo>
                  <a:cubicBezTo>
                    <a:pt x="128418" y="610812"/>
                    <a:pt x="123391" y="618207"/>
                    <a:pt x="117180" y="624418"/>
                  </a:cubicBezTo>
                  <a:lnTo>
                    <a:pt x="104171" y="633189"/>
                  </a:lnTo>
                  <a:lnTo>
                    <a:pt x="110432" y="1525480"/>
                  </a:lnTo>
                  <a:lnTo>
                    <a:pt x="117181" y="1530030"/>
                  </a:lnTo>
                  <a:cubicBezTo>
                    <a:pt x="123391" y="1536241"/>
                    <a:pt x="128418" y="1543636"/>
                    <a:pt x="131891" y="1551848"/>
                  </a:cubicBezTo>
                  <a:lnTo>
                    <a:pt x="135577" y="1570104"/>
                  </a:lnTo>
                  <a:lnTo>
                    <a:pt x="880994" y="1993488"/>
                  </a:lnTo>
                  <a:lnTo>
                    <a:pt x="882646" y="1991037"/>
                  </a:lnTo>
                  <a:cubicBezTo>
                    <a:pt x="895068" y="1978615"/>
                    <a:pt x="912229" y="1970932"/>
                    <a:pt x="931184" y="1970932"/>
                  </a:cubicBezTo>
                  <a:cubicBezTo>
                    <a:pt x="950139" y="1970932"/>
                    <a:pt x="967299" y="1978615"/>
                    <a:pt x="979721" y="1991037"/>
                  </a:cubicBezTo>
                  <a:lnTo>
                    <a:pt x="985317" y="1999337"/>
                  </a:lnTo>
                  <a:lnTo>
                    <a:pt x="1721968" y="1567095"/>
                  </a:lnTo>
                  <a:lnTo>
                    <a:pt x="1725046" y="1551848"/>
                  </a:lnTo>
                  <a:cubicBezTo>
                    <a:pt x="1728520" y="1543635"/>
                    <a:pt x="1733546" y="1536240"/>
                    <a:pt x="1739757" y="1530029"/>
                  </a:cubicBezTo>
                  <a:lnTo>
                    <a:pt x="1760609" y="1515970"/>
                  </a:lnTo>
                  <a:lnTo>
                    <a:pt x="1754422" y="634305"/>
                  </a:lnTo>
                  <a:lnTo>
                    <a:pt x="1739758" y="624418"/>
                  </a:lnTo>
                  <a:cubicBezTo>
                    <a:pt x="1727336" y="611997"/>
                    <a:pt x="1719653" y="594836"/>
                    <a:pt x="1719653" y="575881"/>
                  </a:cubicBezTo>
                  <a:lnTo>
                    <a:pt x="1720351" y="572427"/>
                  </a:lnTo>
                  <a:lnTo>
                    <a:pt x="948186" y="133852"/>
                  </a:lnTo>
                  <a:lnTo>
                    <a:pt x="931184" y="137285"/>
                  </a:lnTo>
                  <a:close/>
                  <a:moveTo>
                    <a:pt x="931184" y="0"/>
                  </a:moveTo>
                  <a:cubicBezTo>
                    <a:pt x="969094" y="0"/>
                    <a:pt x="999826" y="30732"/>
                    <a:pt x="999826" y="68643"/>
                  </a:cubicBezTo>
                  <a:cubicBezTo>
                    <a:pt x="999826" y="78120"/>
                    <a:pt x="997906" y="87149"/>
                    <a:pt x="994432" y="95361"/>
                  </a:cubicBezTo>
                  <a:lnTo>
                    <a:pt x="993705" y="96440"/>
                  </a:lnTo>
                  <a:lnTo>
                    <a:pt x="1745473" y="523490"/>
                  </a:lnTo>
                  <a:lnTo>
                    <a:pt x="1761577" y="512633"/>
                  </a:lnTo>
                  <a:cubicBezTo>
                    <a:pt x="1769789" y="509160"/>
                    <a:pt x="1778818" y="507239"/>
                    <a:pt x="1788295" y="507239"/>
                  </a:cubicBezTo>
                  <a:cubicBezTo>
                    <a:pt x="1826204" y="507239"/>
                    <a:pt x="1856937" y="537971"/>
                    <a:pt x="1856937" y="575881"/>
                  </a:cubicBezTo>
                  <a:cubicBezTo>
                    <a:pt x="1856937" y="604314"/>
                    <a:pt x="1839650" y="628708"/>
                    <a:pt x="1815013" y="639129"/>
                  </a:cubicBezTo>
                  <a:lnTo>
                    <a:pt x="1809427" y="640257"/>
                  </a:lnTo>
                  <a:lnTo>
                    <a:pt x="1815598" y="1515712"/>
                  </a:lnTo>
                  <a:lnTo>
                    <a:pt x="1836832" y="1530029"/>
                  </a:lnTo>
                  <a:cubicBezTo>
                    <a:pt x="1849254" y="1542451"/>
                    <a:pt x="1856937" y="1559611"/>
                    <a:pt x="1856937" y="1578567"/>
                  </a:cubicBezTo>
                  <a:cubicBezTo>
                    <a:pt x="1856937" y="1616477"/>
                    <a:pt x="1826204" y="1647209"/>
                    <a:pt x="1788295" y="1647209"/>
                  </a:cubicBezTo>
                  <a:cubicBezTo>
                    <a:pt x="1769340" y="1647209"/>
                    <a:pt x="1752179" y="1639526"/>
                    <a:pt x="1739757" y="1627104"/>
                  </a:cubicBezTo>
                  <a:lnTo>
                    <a:pt x="1736513" y="1622293"/>
                  </a:lnTo>
                  <a:lnTo>
                    <a:pt x="996396" y="2056566"/>
                  </a:lnTo>
                  <a:lnTo>
                    <a:pt x="994432" y="2066293"/>
                  </a:lnTo>
                  <a:cubicBezTo>
                    <a:pt x="984011" y="2090930"/>
                    <a:pt x="959616" y="2108217"/>
                    <a:pt x="931184" y="2108217"/>
                  </a:cubicBezTo>
                  <a:cubicBezTo>
                    <a:pt x="902751" y="2108217"/>
                    <a:pt x="878356" y="2090930"/>
                    <a:pt x="867936" y="2066293"/>
                  </a:cubicBezTo>
                  <a:lnTo>
                    <a:pt x="864047" y="2047034"/>
                  </a:lnTo>
                  <a:lnTo>
                    <a:pt x="119294" y="1623969"/>
                  </a:lnTo>
                  <a:lnTo>
                    <a:pt x="117181" y="1627104"/>
                  </a:lnTo>
                  <a:cubicBezTo>
                    <a:pt x="104759" y="1639526"/>
                    <a:pt x="87598" y="1647209"/>
                    <a:pt x="68643" y="1647209"/>
                  </a:cubicBezTo>
                  <a:cubicBezTo>
                    <a:pt x="30733" y="1647209"/>
                    <a:pt x="1" y="1616477"/>
                    <a:pt x="1" y="1578567"/>
                  </a:cubicBezTo>
                  <a:cubicBezTo>
                    <a:pt x="1" y="1550134"/>
                    <a:pt x="17288" y="1525740"/>
                    <a:pt x="41924" y="1515319"/>
                  </a:cubicBezTo>
                  <a:lnTo>
                    <a:pt x="55440" y="1512591"/>
                  </a:lnTo>
                  <a:lnTo>
                    <a:pt x="49293" y="640616"/>
                  </a:lnTo>
                  <a:lnTo>
                    <a:pt x="41923" y="639129"/>
                  </a:lnTo>
                  <a:cubicBezTo>
                    <a:pt x="17287" y="628708"/>
                    <a:pt x="0" y="604313"/>
                    <a:pt x="0" y="575881"/>
                  </a:cubicBezTo>
                  <a:cubicBezTo>
                    <a:pt x="0" y="537970"/>
                    <a:pt x="30732" y="507238"/>
                    <a:pt x="68643" y="507238"/>
                  </a:cubicBezTo>
                  <a:cubicBezTo>
                    <a:pt x="87598" y="507238"/>
                    <a:pt x="104759" y="514921"/>
                    <a:pt x="117180" y="527343"/>
                  </a:cubicBezTo>
                  <a:lnTo>
                    <a:pt x="119302" y="530489"/>
                  </a:lnTo>
                  <a:lnTo>
                    <a:pt x="867188" y="91658"/>
                  </a:lnTo>
                  <a:lnTo>
                    <a:pt x="862541" y="68643"/>
                  </a:lnTo>
                  <a:cubicBezTo>
                    <a:pt x="862541" y="30732"/>
                    <a:pt x="893274" y="0"/>
                    <a:pt x="931184"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6" name="Freeform: Shape 105">
              <a:extLst>
                <a:ext uri="{FF2B5EF4-FFF2-40B4-BE49-F238E27FC236}">
                  <a16:creationId xmlns:a16="http://schemas.microsoft.com/office/drawing/2014/main" id="{465D88A4-6BC0-4490-B454-7379F72A59A3}"/>
                </a:ext>
              </a:extLst>
            </p:cNvPr>
            <p:cNvSpPr/>
            <p:nvPr/>
          </p:nvSpPr>
          <p:spPr>
            <a:xfrm>
              <a:off x="4833263" y="3803471"/>
              <a:ext cx="1126929" cy="1276507"/>
            </a:xfrm>
            <a:custGeom>
              <a:avLst/>
              <a:gdLst>
                <a:gd name="connsiteX0" fmla="*/ 883302 w 1861709"/>
                <a:gd name="connsiteY0" fmla="*/ 114259 h 2108813"/>
                <a:gd name="connsiteX1" fmla="*/ 141458 w 1861709"/>
                <a:gd name="connsiteY1" fmla="*/ 549547 h 2108813"/>
                <a:gd name="connsiteX2" fmla="*/ 140599 w 1861709"/>
                <a:gd name="connsiteY2" fmla="*/ 553803 h 2108813"/>
                <a:gd name="connsiteX3" fmla="*/ 104069 w 1861709"/>
                <a:gd name="connsiteY3" fmla="*/ 590333 h 2108813"/>
                <a:gd name="connsiteX4" fmla="*/ 89500 w 1861709"/>
                <a:gd name="connsiteY4" fmla="*/ 593274 h 2108813"/>
                <a:gd name="connsiteX5" fmla="*/ 95674 w 1861709"/>
                <a:gd name="connsiteY5" fmla="*/ 1473120 h 2108813"/>
                <a:gd name="connsiteX6" fmla="*/ 117179 w 1861709"/>
                <a:gd name="connsiteY6" fmla="*/ 1487619 h 2108813"/>
                <a:gd name="connsiteX7" fmla="*/ 137284 w 1861709"/>
                <a:gd name="connsiteY7" fmla="*/ 1536156 h 2108813"/>
                <a:gd name="connsiteX8" fmla="*/ 133657 w 1861709"/>
                <a:gd name="connsiteY8" fmla="*/ 1554120 h 2108813"/>
                <a:gd name="connsiteX9" fmla="*/ 893813 w 1861709"/>
                <a:gd name="connsiteY9" fmla="*/ 1985874 h 2108813"/>
                <a:gd name="connsiteX10" fmla="*/ 907090 w 1861709"/>
                <a:gd name="connsiteY10" fmla="*/ 1976922 h 2108813"/>
                <a:gd name="connsiteX11" fmla="*/ 933809 w 1861709"/>
                <a:gd name="connsiteY11" fmla="*/ 1971528 h 2108813"/>
                <a:gd name="connsiteX12" fmla="*/ 960528 w 1861709"/>
                <a:gd name="connsiteY12" fmla="*/ 1976922 h 2108813"/>
                <a:gd name="connsiteX13" fmla="*/ 964699 w 1861709"/>
                <a:gd name="connsiteY13" fmla="*/ 1979735 h 2108813"/>
                <a:gd name="connsiteX14" fmla="*/ 1718163 w 1861709"/>
                <a:gd name="connsiteY14" fmla="*/ 1537628 h 2108813"/>
                <a:gd name="connsiteX15" fmla="*/ 1717866 w 1861709"/>
                <a:gd name="connsiteY15" fmla="*/ 1536156 h 2108813"/>
                <a:gd name="connsiteX16" fmla="*/ 1737971 w 1861709"/>
                <a:gd name="connsiteY16" fmla="*/ 1487618 h 2108813"/>
                <a:gd name="connsiteX17" fmla="*/ 1745981 w 1861709"/>
                <a:gd name="connsiteY17" fmla="*/ 1482218 h 2108813"/>
                <a:gd name="connsiteX18" fmla="*/ 1739569 w 1861709"/>
                <a:gd name="connsiteY18" fmla="*/ 568449 h 2108813"/>
                <a:gd name="connsiteX19" fmla="*/ 965295 w 1861709"/>
                <a:gd name="connsiteY19" fmla="*/ 128677 h 2108813"/>
                <a:gd name="connsiteX20" fmla="*/ 960528 w 1861709"/>
                <a:gd name="connsiteY20" fmla="*/ 131891 h 2108813"/>
                <a:gd name="connsiteX21" fmla="*/ 933809 w 1861709"/>
                <a:gd name="connsiteY21" fmla="*/ 137285 h 2108813"/>
                <a:gd name="connsiteX22" fmla="*/ 885271 w 1861709"/>
                <a:gd name="connsiteY22" fmla="*/ 117180 h 2108813"/>
                <a:gd name="connsiteX23" fmla="*/ 933809 w 1861709"/>
                <a:gd name="connsiteY23" fmla="*/ 0 h 2108813"/>
                <a:gd name="connsiteX24" fmla="*/ 1002451 w 1861709"/>
                <a:gd name="connsiteY24" fmla="*/ 68643 h 2108813"/>
                <a:gd name="connsiteX25" fmla="*/ 999208 w 1861709"/>
                <a:gd name="connsiteY25" fmla="*/ 84708 h 2108813"/>
                <a:gd name="connsiteX26" fmla="*/ 1730125 w 1861709"/>
                <a:gd name="connsiteY26" fmla="*/ 499913 h 2108813"/>
                <a:gd name="connsiteX27" fmla="*/ 1744530 w 1861709"/>
                <a:gd name="connsiteY27" fmla="*/ 478548 h 2108813"/>
                <a:gd name="connsiteX28" fmla="*/ 1793067 w 1861709"/>
                <a:gd name="connsiteY28" fmla="*/ 458443 h 2108813"/>
                <a:gd name="connsiteX29" fmla="*/ 1861709 w 1861709"/>
                <a:gd name="connsiteY29" fmla="*/ 527085 h 2108813"/>
                <a:gd name="connsiteX30" fmla="*/ 1819786 w 1861709"/>
                <a:gd name="connsiteY30" fmla="*/ 590333 h 2108813"/>
                <a:gd name="connsiteX31" fmla="*/ 1794661 w 1861709"/>
                <a:gd name="connsiteY31" fmla="*/ 595405 h 2108813"/>
                <a:gd name="connsiteX32" fmla="*/ 1800828 w 1861709"/>
                <a:gd name="connsiteY32" fmla="*/ 1470404 h 2108813"/>
                <a:gd name="connsiteX33" fmla="*/ 1813228 w 1861709"/>
                <a:gd name="connsiteY33" fmla="*/ 1472907 h 2108813"/>
                <a:gd name="connsiteX34" fmla="*/ 1855151 w 1861709"/>
                <a:gd name="connsiteY34" fmla="*/ 1536156 h 2108813"/>
                <a:gd name="connsiteX35" fmla="*/ 1786509 w 1861709"/>
                <a:gd name="connsiteY35" fmla="*/ 1604798 h 2108813"/>
                <a:gd name="connsiteX36" fmla="*/ 1759790 w 1861709"/>
                <a:gd name="connsiteY36" fmla="*/ 1599404 h 2108813"/>
                <a:gd name="connsiteX37" fmla="*/ 1741991 w 1861709"/>
                <a:gd name="connsiteY37" fmla="*/ 1587404 h 2108813"/>
                <a:gd name="connsiteX38" fmla="*/ 999052 w 1861709"/>
                <a:gd name="connsiteY38" fmla="*/ 2023332 h 2108813"/>
                <a:gd name="connsiteX39" fmla="*/ 1002451 w 1861709"/>
                <a:gd name="connsiteY39" fmla="*/ 2040171 h 2108813"/>
                <a:gd name="connsiteX40" fmla="*/ 933809 w 1861709"/>
                <a:gd name="connsiteY40" fmla="*/ 2108813 h 2108813"/>
                <a:gd name="connsiteX41" fmla="*/ 865166 w 1861709"/>
                <a:gd name="connsiteY41" fmla="*/ 2040171 h 2108813"/>
                <a:gd name="connsiteX42" fmla="*/ 866489 w 1861709"/>
                <a:gd name="connsiteY42" fmla="*/ 2033621 h 2108813"/>
                <a:gd name="connsiteX43" fmla="*/ 98444 w 1861709"/>
                <a:gd name="connsiteY43" fmla="*/ 1597326 h 2108813"/>
                <a:gd name="connsiteX44" fmla="*/ 95361 w 1861709"/>
                <a:gd name="connsiteY44" fmla="*/ 1599404 h 2108813"/>
                <a:gd name="connsiteX45" fmla="*/ 68642 w 1861709"/>
                <a:gd name="connsiteY45" fmla="*/ 1604798 h 2108813"/>
                <a:gd name="connsiteX46" fmla="*/ 0 w 1861709"/>
                <a:gd name="connsiteY46" fmla="*/ 1536156 h 2108813"/>
                <a:gd name="connsiteX47" fmla="*/ 20105 w 1861709"/>
                <a:gd name="connsiteY47" fmla="*/ 1487619 h 2108813"/>
                <a:gd name="connsiteX48" fmla="*/ 40715 w 1861709"/>
                <a:gd name="connsiteY48" fmla="*/ 1473723 h 2108813"/>
                <a:gd name="connsiteX49" fmla="*/ 34411 w 1861709"/>
                <a:gd name="connsiteY49" fmla="*/ 579397 h 2108813"/>
                <a:gd name="connsiteX50" fmla="*/ 28813 w 1861709"/>
                <a:gd name="connsiteY50" fmla="*/ 575622 h 2108813"/>
                <a:gd name="connsiteX51" fmla="*/ 8708 w 1861709"/>
                <a:gd name="connsiteY51" fmla="*/ 527085 h 2108813"/>
                <a:gd name="connsiteX52" fmla="*/ 77351 w 1861709"/>
                <a:gd name="connsiteY52" fmla="*/ 458442 h 2108813"/>
                <a:gd name="connsiteX53" fmla="*/ 125888 w 1861709"/>
                <a:gd name="connsiteY53" fmla="*/ 478547 h 2108813"/>
                <a:gd name="connsiteX54" fmla="*/ 133809 w 1861709"/>
                <a:gd name="connsiteY54" fmla="*/ 490296 h 2108813"/>
                <a:gd name="connsiteX55" fmla="*/ 866890 w 1861709"/>
                <a:gd name="connsiteY55" fmla="*/ 60102 h 2108813"/>
                <a:gd name="connsiteX56" fmla="*/ 870561 w 1861709"/>
                <a:gd name="connsiteY56" fmla="*/ 41924 h 2108813"/>
                <a:gd name="connsiteX57" fmla="*/ 933809 w 1861709"/>
                <a:gd name="connsiteY57"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861709" h="2108813">
                  <a:moveTo>
                    <a:pt x="883302" y="114259"/>
                  </a:moveTo>
                  <a:lnTo>
                    <a:pt x="141458" y="549547"/>
                  </a:lnTo>
                  <a:lnTo>
                    <a:pt x="140599" y="553803"/>
                  </a:lnTo>
                  <a:cubicBezTo>
                    <a:pt x="133652" y="570228"/>
                    <a:pt x="120494" y="583386"/>
                    <a:pt x="104069" y="590333"/>
                  </a:cubicBezTo>
                  <a:lnTo>
                    <a:pt x="89500" y="593274"/>
                  </a:lnTo>
                  <a:lnTo>
                    <a:pt x="95674" y="1473120"/>
                  </a:lnTo>
                  <a:lnTo>
                    <a:pt x="117179" y="1487619"/>
                  </a:lnTo>
                  <a:cubicBezTo>
                    <a:pt x="129601" y="1500041"/>
                    <a:pt x="137284" y="1517201"/>
                    <a:pt x="137284" y="1536156"/>
                  </a:cubicBezTo>
                  <a:lnTo>
                    <a:pt x="133657" y="1554120"/>
                  </a:lnTo>
                  <a:lnTo>
                    <a:pt x="893813" y="1985874"/>
                  </a:lnTo>
                  <a:lnTo>
                    <a:pt x="907090" y="1976922"/>
                  </a:lnTo>
                  <a:cubicBezTo>
                    <a:pt x="915302" y="1973449"/>
                    <a:pt x="924331" y="1971528"/>
                    <a:pt x="933809" y="1971528"/>
                  </a:cubicBezTo>
                  <a:cubicBezTo>
                    <a:pt x="943286" y="1971528"/>
                    <a:pt x="952315" y="1973449"/>
                    <a:pt x="960528" y="1976922"/>
                  </a:cubicBezTo>
                  <a:lnTo>
                    <a:pt x="964699" y="1979735"/>
                  </a:lnTo>
                  <a:lnTo>
                    <a:pt x="1718163" y="1537628"/>
                  </a:lnTo>
                  <a:lnTo>
                    <a:pt x="1717866" y="1536156"/>
                  </a:lnTo>
                  <a:cubicBezTo>
                    <a:pt x="1717866" y="1517201"/>
                    <a:pt x="1725549" y="1500040"/>
                    <a:pt x="1737971" y="1487618"/>
                  </a:cubicBezTo>
                  <a:lnTo>
                    <a:pt x="1745981" y="1482218"/>
                  </a:lnTo>
                  <a:lnTo>
                    <a:pt x="1739569" y="568449"/>
                  </a:lnTo>
                  <a:lnTo>
                    <a:pt x="965295" y="128677"/>
                  </a:lnTo>
                  <a:lnTo>
                    <a:pt x="960528" y="131891"/>
                  </a:lnTo>
                  <a:cubicBezTo>
                    <a:pt x="952315" y="135364"/>
                    <a:pt x="943286" y="137285"/>
                    <a:pt x="933809" y="137285"/>
                  </a:cubicBezTo>
                  <a:cubicBezTo>
                    <a:pt x="914854" y="137285"/>
                    <a:pt x="897693" y="129602"/>
                    <a:pt x="885271" y="117180"/>
                  </a:cubicBezTo>
                  <a:close/>
                  <a:moveTo>
                    <a:pt x="933809" y="0"/>
                  </a:moveTo>
                  <a:cubicBezTo>
                    <a:pt x="971719" y="0"/>
                    <a:pt x="1002451" y="30732"/>
                    <a:pt x="1002451" y="68643"/>
                  </a:cubicBezTo>
                  <a:lnTo>
                    <a:pt x="999208" y="84708"/>
                  </a:lnTo>
                  <a:lnTo>
                    <a:pt x="1730125" y="499913"/>
                  </a:lnTo>
                  <a:lnTo>
                    <a:pt x="1744530" y="478548"/>
                  </a:lnTo>
                  <a:cubicBezTo>
                    <a:pt x="1756952" y="466126"/>
                    <a:pt x="1774112" y="458443"/>
                    <a:pt x="1793067" y="458443"/>
                  </a:cubicBezTo>
                  <a:cubicBezTo>
                    <a:pt x="1830977" y="458443"/>
                    <a:pt x="1861709" y="489175"/>
                    <a:pt x="1861709" y="527085"/>
                  </a:cubicBezTo>
                  <a:cubicBezTo>
                    <a:pt x="1861709" y="555518"/>
                    <a:pt x="1844422" y="579912"/>
                    <a:pt x="1819786" y="590333"/>
                  </a:cubicBezTo>
                  <a:lnTo>
                    <a:pt x="1794661" y="595405"/>
                  </a:lnTo>
                  <a:lnTo>
                    <a:pt x="1800828" y="1470404"/>
                  </a:lnTo>
                  <a:lnTo>
                    <a:pt x="1813228" y="1472907"/>
                  </a:lnTo>
                  <a:cubicBezTo>
                    <a:pt x="1837864" y="1483328"/>
                    <a:pt x="1855151" y="1507723"/>
                    <a:pt x="1855151" y="1536156"/>
                  </a:cubicBezTo>
                  <a:cubicBezTo>
                    <a:pt x="1855151" y="1574066"/>
                    <a:pt x="1824419" y="1604798"/>
                    <a:pt x="1786509" y="1604798"/>
                  </a:cubicBezTo>
                  <a:cubicBezTo>
                    <a:pt x="1777031" y="1604798"/>
                    <a:pt x="1768002" y="1602878"/>
                    <a:pt x="1759790" y="1599404"/>
                  </a:cubicBezTo>
                  <a:lnTo>
                    <a:pt x="1741991" y="1587404"/>
                  </a:lnTo>
                  <a:lnTo>
                    <a:pt x="999052" y="2023332"/>
                  </a:lnTo>
                  <a:lnTo>
                    <a:pt x="1002451" y="2040171"/>
                  </a:lnTo>
                  <a:cubicBezTo>
                    <a:pt x="1002451" y="2078081"/>
                    <a:pt x="971719" y="2108813"/>
                    <a:pt x="933809" y="2108813"/>
                  </a:cubicBezTo>
                  <a:cubicBezTo>
                    <a:pt x="895898" y="2108813"/>
                    <a:pt x="865166" y="2078081"/>
                    <a:pt x="865166" y="2040171"/>
                  </a:cubicBezTo>
                  <a:lnTo>
                    <a:pt x="866489" y="2033621"/>
                  </a:lnTo>
                  <a:lnTo>
                    <a:pt x="98444" y="1597326"/>
                  </a:lnTo>
                  <a:lnTo>
                    <a:pt x="95361" y="1599404"/>
                  </a:lnTo>
                  <a:cubicBezTo>
                    <a:pt x="87149" y="1602878"/>
                    <a:pt x="78120" y="1604798"/>
                    <a:pt x="68642" y="1604798"/>
                  </a:cubicBezTo>
                  <a:cubicBezTo>
                    <a:pt x="30732" y="1604798"/>
                    <a:pt x="0" y="1574066"/>
                    <a:pt x="0" y="1536156"/>
                  </a:cubicBezTo>
                  <a:cubicBezTo>
                    <a:pt x="0" y="1517201"/>
                    <a:pt x="7683" y="1500041"/>
                    <a:pt x="20105" y="1487619"/>
                  </a:cubicBezTo>
                  <a:lnTo>
                    <a:pt x="40715" y="1473723"/>
                  </a:lnTo>
                  <a:lnTo>
                    <a:pt x="34411" y="579397"/>
                  </a:lnTo>
                  <a:lnTo>
                    <a:pt x="28813" y="575622"/>
                  </a:lnTo>
                  <a:cubicBezTo>
                    <a:pt x="16391" y="563200"/>
                    <a:pt x="8708" y="546040"/>
                    <a:pt x="8708" y="527085"/>
                  </a:cubicBezTo>
                  <a:cubicBezTo>
                    <a:pt x="8708" y="489174"/>
                    <a:pt x="39440" y="458442"/>
                    <a:pt x="77351" y="458442"/>
                  </a:cubicBezTo>
                  <a:cubicBezTo>
                    <a:pt x="96306" y="458442"/>
                    <a:pt x="113466" y="466125"/>
                    <a:pt x="125888" y="478547"/>
                  </a:cubicBezTo>
                  <a:lnTo>
                    <a:pt x="133809" y="490296"/>
                  </a:lnTo>
                  <a:lnTo>
                    <a:pt x="866890" y="60102"/>
                  </a:lnTo>
                  <a:lnTo>
                    <a:pt x="870561" y="41924"/>
                  </a:lnTo>
                  <a:cubicBezTo>
                    <a:pt x="880981" y="17287"/>
                    <a:pt x="905376" y="0"/>
                    <a:pt x="933809"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5" name="Freeform: Shape 104">
              <a:extLst>
                <a:ext uri="{FF2B5EF4-FFF2-40B4-BE49-F238E27FC236}">
                  <a16:creationId xmlns:a16="http://schemas.microsoft.com/office/drawing/2014/main" id="{94D1A01C-0B65-4F96-B418-397BFFA49841}"/>
                </a:ext>
              </a:extLst>
            </p:cNvPr>
            <p:cNvSpPr/>
            <p:nvPr/>
          </p:nvSpPr>
          <p:spPr>
            <a:xfrm>
              <a:off x="5518243" y="4192133"/>
              <a:ext cx="1123231" cy="1274464"/>
            </a:xfrm>
            <a:custGeom>
              <a:avLst/>
              <a:gdLst>
                <a:gd name="connsiteX0" fmla="*/ 888594 w 1855599"/>
                <a:gd name="connsiteY0" fmla="*/ 119700 h 2105439"/>
                <a:gd name="connsiteX1" fmla="*/ 134265 w 1855599"/>
                <a:gd name="connsiteY1" fmla="*/ 555227 h 2105439"/>
                <a:gd name="connsiteX2" fmla="*/ 131891 w 1855599"/>
                <a:gd name="connsiteY2" fmla="*/ 566988 h 2105439"/>
                <a:gd name="connsiteX3" fmla="*/ 117180 w 1855599"/>
                <a:gd name="connsiteY3" fmla="*/ 588806 h 2105439"/>
                <a:gd name="connsiteX4" fmla="*/ 96375 w 1855599"/>
                <a:gd name="connsiteY4" fmla="*/ 602834 h 2105439"/>
                <a:gd name="connsiteX5" fmla="*/ 96375 w 1855599"/>
                <a:gd name="connsiteY5" fmla="*/ 1474068 h 2105439"/>
                <a:gd name="connsiteX6" fmla="*/ 117180 w 1855599"/>
                <a:gd name="connsiteY6" fmla="*/ 1488095 h 2105439"/>
                <a:gd name="connsiteX7" fmla="*/ 137285 w 1855599"/>
                <a:gd name="connsiteY7" fmla="*/ 1536633 h 2105439"/>
                <a:gd name="connsiteX8" fmla="*/ 134239 w 1855599"/>
                <a:gd name="connsiteY8" fmla="*/ 1551721 h 2105439"/>
                <a:gd name="connsiteX9" fmla="*/ 887376 w 1855599"/>
                <a:gd name="connsiteY9" fmla="*/ 1986561 h 2105439"/>
                <a:gd name="connsiteX10" fmla="*/ 906675 w 1855599"/>
                <a:gd name="connsiteY10" fmla="*/ 1973549 h 2105439"/>
                <a:gd name="connsiteX11" fmla="*/ 933393 w 1855599"/>
                <a:gd name="connsiteY11" fmla="*/ 1968155 h 2105439"/>
                <a:gd name="connsiteX12" fmla="*/ 960112 w 1855599"/>
                <a:gd name="connsiteY12" fmla="*/ 1973549 h 2105439"/>
                <a:gd name="connsiteX13" fmla="*/ 968397 w 1855599"/>
                <a:gd name="connsiteY13" fmla="*/ 1979135 h 2105439"/>
                <a:gd name="connsiteX14" fmla="*/ 1720036 w 1855599"/>
                <a:gd name="connsiteY14" fmla="*/ 1545161 h 2105439"/>
                <a:gd name="connsiteX15" fmla="*/ 1718314 w 1855599"/>
                <a:gd name="connsiteY15" fmla="*/ 1536633 h 2105439"/>
                <a:gd name="connsiteX16" fmla="*/ 1738419 w 1855599"/>
                <a:gd name="connsiteY16" fmla="*/ 1488095 h 2105439"/>
                <a:gd name="connsiteX17" fmla="*/ 1746537 w 1855599"/>
                <a:gd name="connsiteY17" fmla="*/ 1482622 h 2105439"/>
                <a:gd name="connsiteX18" fmla="*/ 1746537 w 1855599"/>
                <a:gd name="connsiteY18" fmla="*/ 592877 h 2105439"/>
                <a:gd name="connsiteX19" fmla="*/ 1737046 w 1855599"/>
                <a:gd name="connsiteY19" fmla="*/ 586478 h 2105439"/>
                <a:gd name="connsiteX20" fmla="*/ 1722335 w 1855599"/>
                <a:gd name="connsiteY20" fmla="*/ 564659 h 2105439"/>
                <a:gd name="connsiteX21" fmla="*/ 1721986 w 1855599"/>
                <a:gd name="connsiteY21" fmla="*/ 562929 h 2105439"/>
                <a:gd name="connsiteX22" fmla="*/ 967179 w 1855599"/>
                <a:gd name="connsiteY22" fmla="*/ 127125 h 2105439"/>
                <a:gd name="connsiteX23" fmla="*/ 960112 w 1855599"/>
                <a:gd name="connsiteY23" fmla="*/ 131890 h 2105439"/>
                <a:gd name="connsiteX24" fmla="*/ 933393 w 1855599"/>
                <a:gd name="connsiteY24" fmla="*/ 137284 h 2105439"/>
                <a:gd name="connsiteX25" fmla="*/ 906675 w 1855599"/>
                <a:gd name="connsiteY25" fmla="*/ 131890 h 2105439"/>
                <a:gd name="connsiteX26" fmla="*/ 933393 w 1855599"/>
                <a:gd name="connsiteY26" fmla="*/ 0 h 2105439"/>
                <a:gd name="connsiteX27" fmla="*/ 1002035 w 1855599"/>
                <a:gd name="connsiteY27" fmla="*/ 68642 h 2105439"/>
                <a:gd name="connsiteX28" fmla="*/ 999295 w 1855599"/>
                <a:gd name="connsiteY28" fmla="*/ 82214 h 2105439"/>
                <a:gd name="connsiteX29" fmla="*/ 1727956 w 1855599"/>
                <a:gd name="connsiteY29" fmla="*/ 502885 h 2105439"/>
                <a:gd name="connsiteX30" fmla="*/ 1737046 w 1855599"/>
                <a:gd name="connsiteY30" fmla="*/ 489403 h 2105439"/>
                <a:gd name="connsiteX31" fmla="*/ 1785584 w 1855599"/>
                <a:gd name="connsiteY31" fmla="*/ 469298 h 2105439"/>
                <a:gd name="connsiteX32" fmla="*/ 1854226 w 1855599"/>
                <a:gd name="connsiteY32" fmla="*/ 537941 h 2105439"/>
                <a:gd name="connsiteX33" fmla="*/ 1812302 w 1855599"/>
                <a:gd name="connsiteY33" fmla="*/ 601189 h 2105439"/>
                <a:gd name="connsiteX34" fmla="*/ 1801510 w 1855599"/>
                <a:gd name="connsiteY34" fmla="*/ 603368 h 2105439"/>
                <a:gd name="connsiteX35" fmla="*/ 1801510 w 1855599"/>
                <a:gd name="connsiteY35" fmla="*/ 1470929 h 2105439"/>
                <a:gd name="connsiteX36" fmla="*/ 1813676 w 1855599"/>
                <a:gd name="connsiteY36" fmla="*/ 1473385 h 2105439"/>
                <a:gd name="connsiteX37" fmla="*/ 1855599 w 1855599"/>
                <a:gd name="connsiteY37" fmla="*/ 1536633 h 2105439"/>
                <a:gd name="connsiteX38" fmla="*/ 1786957 w 1855599"/>
                <a:gd name="connsiteY38" fmla="*/ 1605275 h 2105439"/>
                <a:gd name="connsiteX39" fmla="*/ 1760238 w 1855599"/>
                <a:gd name="connsiteY39" fmla="*/ 1599881 h 2105439"/>
                <a:gd name="connsiteX40" fmla="*/ 1748653 w 1855599"/>
                <a:gd name="connsiteY40" fmla="*/ 1592070 h 2105439"/>
                <a:gd name="connsiteX41" fmla="*/ 999560 w 1855599"/>
                <a:gd name="connsiteY41" fmla="*/ 2024536 h 2105439"/>
                <a:gd name="connsiteX42" fmla="*/ 1002035 w 1855599"/>
                <a:gd name="connsiteY42" fmla="*/ 2036797 h 2105439"/>
                <a:gd name="connsiteX43" fmla="*/ 933393 w 1855599"/>
                <a:gd name="connsiteY43" fmla="*/ 2105439 h 2105439"/>
                <a:gd name="connsiteX44" fmla="*/ 870146 w 1855599"/>
                <a:gd name="connsiteY44" fmla="*/ 2063516 h 2105439"/>
                <a:gd name="connsiteX45" fmla="*/ 864773 w 1855599"/>
                <a:gd name="connsiteY45" fmla="*/ 2036903 h 2105439"/>
                <a:gd name="connsiteX46" fmla="*/ 101094 w 1855599"/>
                <a:gd name="connsiteY46" fmla="*/ 1596016 h 2105439"/>
                <a:gd name="connsiteX47" fmla="*/ 95362 w 1855599"/>
                <a:gd name="connsiteY47" fmla="*/ 1599881 h 2105439"/>
                <a:gd name="connsiteX48" fmla="*/ 68643 w 1855599"/>
                <a:gd name="connsiteY48" fmla="*/ 1605275 h 2105439"/>
                <a:gd name="connsiteX49" fmla="*/ 0 w 1855599"/>
                <a:gd name="connsiteY49" fmla="*/ 1536633 h 2105439"/>
                <a:gd name="connsiteX50" fmla="*/ 20105 w 1855599"/>
                <a:gd name="connsiteY50" fmla="*/ 1488095 h 2105439"/>
                <a:gd name="connsiteX51" fmla="*/ 41401 w 1855599"/>
                <a:gd name="connsiteY51" fmla="*/ 1473737 h 2105439"/>
                <a:gd name="connsiteX52" fmla="*/ 41401 w 1855599"/>
                <a:gd name="connsiteY52" fmla="*/ 603165 h 2105439"/>
                <a:gd name="connsiteX53" fmla="*/ 20105 w 1855599"/>
                <a:gd name="connsiteY53" fmla="*/ 588806 h 2105439"/>
                <a:gd name="connsiteX54" fmla="*/ 0 w 1855599"/>
                <a:gd name="connsiteY54" fmla="*/ 540269 h 2105439"/>
                <a:gd name="connsiteX55" fmla="*/ 68643 w 1855599"/>
                <a:gd name="connsiteY55" fmla="*/ 471626 h 2105439"/>
                <a:gd name="connsiteX56" fmla="*/ 117180 w 1855599"/>
                <a:gd name="connsiteY56" fmla="*/ 491731 h 2105439"/>
                <a:gd name="connsiteX57" fmla="*/ 121970 w 1855599"/>
                <a:gd name="connsiteY57" fmla="*/ 498835 h 2105439"/>
                <a:gd name="connsiteX58" fmla="*/ 864999 w 1855599"/>
                <a:gd name="connsiteY58" fmla="*/ 69870 h 2105439"/>
                <a:gd name="connsiteX59" fmla="*/ 864751 w 1855599"/>
                <a:gd name="connsiteY59" fmla="*/ 68642 h 2105439"/>
                <a:gd name="connsiteX60" fmla="*/ 933393 w 1855599"/>
                <a:gd name="connsiteY60" fmla="*/ 0 h 210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5599" h="2105439">
                  <a:moveTo>
                    <a:pt x="888594" y="119700"/>
                  </a:moveTo>
                  <a:lnTo>
                    <a:pt x="134265" y="555227"/>
                  </a:lnTo>
                  <a:lnTo>
                    <a:pt x="131891" y="566988"/>
                  </a:lnTo>
                  <a:cubicBezTo>
                    <a:pt x="128418" y="575200"/>
                    <a:pt x="123391" y="582596"/>
                    <a:pt x="117180" y="588806"/>
                  </a:cubicBezTo>
                  <a:lnTo>
                    <a:pt x="96375" y="602834"/>
                  </a:lnTo>
                  <a:lnTo>
                    <a:pt x="96375" y="1474068"/>
                  </a:lnTo>
                  <a:lnTo>
                    <a:pt x="117180" y="1488095"/>
                  </a:lnTo>
                  <a:cubicBezTo>
                    <a:pt x="129602" y="1500517"/>
                    <a:pt x="137285" y="1517678"/>
                    <a:pt x="137285" y="1536633"/>
                  </a:cubicBezTo>
                  <a:lnTo>
                    <a:pt x="134239" y="1551721"/>
                  </a:lnTo>
                  <a:lnTo>
                    <a:pt x="887376" y="1986561"/>
                  </a:lnTo>
                  <a:lnTo>
                    <a:pt x="906675" y="1973549"/>
                  </a:lnTo>
                  <a:cubicBezTo>
                    <a:pt x="914887" y="1970076"/>
                    <a:pt x="923916" y="1968155"/>
                    <a:pt x="933393" y="1968155"/>
                  </a:cubicBezTo>
                  <a:cubicBezTo>
                    <a:pt x="942871" y="1968155"/>
                    <a:pt x="951900" y="1970076"/>
                    <a:pt x="960112" y="1973549"/>
                  </a:cubicBezTo>
                  <a:lnTo>
                    <a:pt x="968397" y="1979135"/>
                  </a:lnTo>
                  <a:lnTo>
                    <a:pt x="1720036" y="1545161"/>
                  </a:lnTo>
                  <a:lnTo>
                    <a:pt x="1718314" y="1536633"/>
                  </a:lnTo>
                  <a:cubicBezTo>
                    <a:pt x="1718314" y="1517678"/>
                    <a:pt x="1725998" y="1500517"/>
                    <a:pt x="1738419" y="1488095"/>
                  </a:cubicBezTo>
                  <a:lnTo>
                    <a:pt x="1746537" y="1482622"/>
                  </a:lnTo>
                  <a:lnTo>
                    <a:pt x="1746537" y="592877"/>
                  </a:lnTo>
                  <a:lnTo>
                    <a:pt x="1737046" y="586478"/>
                  </a:lnTo>
                  <a:cubicBezTo>
                    <a:pt x="1730835" y="580267"/>
                    <a:pt x="1725809" y="572871"/>
                    <a:pt x="1722335" y="564659"/>
                  </a:cubicBezTo>
                  <a:lnTo>
                    <a:pt x="1721986" y="562929"/>
                  </a:lnTo>
                  <a:lnTo>
                    <a:pt x="967179" y="127125"/>
                  </a:lnTo>
                  <a:lnTo>
                    <a:pt x="960112" y="131890"/>
                  </a:lnTo>
                  <a:cubicBezTo>
                    <a:pt x="951900" y="135364"/>
                    <a:pt x="942871" y="137284"/>
                    <a:pt x="933393" y="137284"/>
                  </a:cubicBezTo>
                  <a:cubicBezTo>
                    <a:pt x="923916" y="137284"/>
                    <a:pt x="914887" y="135364"/>
                    <a:pt x="906675" y="131890"/>
                  </a:cubicBezTo>
                  <a:close/>
                  <a:moveTo>
                    <a:pt x="933393" y="0"/>
                  </a:moveTo>
                  <a:cubicBezTo>
                    <a:pt x="971303" y="0"/>
                    <a:pt x="1002035" y="30732"/>
                    <a:pt x="1002035" y="68642"/>
                  </a:cubicBezTo>
                  <a:lnTo>
                    <a:pt x="999295" y="82214"/>
                  </a:lnTo>
                  <a:lnTo>
                    <a:pt x="1727956" y="502885"/>
                  </a:lnTo>
                  <a:lnTo>
                    <a:pt x="1737046" y="489403"/>
                  </a:lnTo>
                  <a:cubicBezTo>
                    <a:pt x="1749468" y="476981"/>
                    <a:pt x="1766629" y="469298"/>
                    <a:pt x="1785584" y="469298"/>
                  </a:cubicBezTo>
                  <a:cubicBezTo>
                    <a:pt x="1823493" y="469298"/>
                    <a:pt x="1854226" y="500030"/>
                    <a:pt x="1854226" y="537941"/>
                  </a:cubicBezTo>
                  <a:cubicBezTo>
                    <a:pt x="1854226" y="566373"/>
                    <a:pt x="1836939" y="590768"/>
                    <a:pt x="1812302" y="601189"/>
                  </a:cubicBezTo>
                  <a:lnTo>
                    <a:pt x="1801510" y="603368"/>
                  </a:lnTo>
                  <a:lnTo>
                    <a:pt x="1801510" y="1470929"/>
                  </a:lnTo>
                  <a:lnTo>
                    <a:pt x="1813676" y="1473385"/>
                  </a:lnTo>
                  <a:cubicBezTo>
                    <a:pt x="1838313" y="1483805"/>
                    <a:pt x="1855599" y="1508201"/>
                    <a:pt x="1855599" y="1536633"/>
                  </a:cubicBezTo>
                  <a:cubicBezTo>
                    <a:pt x="1855599" y="1574543"/>
                    <a:pt x="1824867" y="1605275"/>
                    <a:pt x="1786957" y="1605275"/>
                  </a:cubicBezTo>
                  <a:cubicBezTo>
                    <a:pt x="1777479" y="1605275"/>
                    <a:pt x="1768451" y="1603355"/>
                    <a:pt x="1760238" y="1599881"/>
                  </a:cubicBezTo>
                  <a:lnTo>
                    <a:pt x="1748653" y="1592070"/>
                  </a:lnTo>
                  <a:lnTo>
                    <a:pt x="999560" y="2024536"/>
                  </a:lnTo>
                  <a:lnTo>
                    <a:pt x="1002035" y="2036797"/>
                  </a:lnTo>
                  <a:cubicBezTo>
                    <a:pt x="1002035" y="2074707"/>
                    <a:pt x="971303" y="2105439"/>
                    <a:pt x="933393" y="2105439"/>
                  </a:cubicBezTo>
                  <a:cubicBezTo>
                    <a:pt x="904961" y="2105439"/>
                    <a:pt x="880566" y="2088152"/>
                    <a:pt x="870146" y="2063516"/>
                  </a:cubicBezTo>
                  <a:lnTo>
                    <a:pt x="864773" y="2036903"/>
                  </a:lnTo>
                  <a:lnTo>
                    <a:pt x="101094" y="1596016"/>
                  </a:lnTo>
                  <a:lnTo>
                    <a:pt x="95362" y="1599881"/>
                  </a:lnTo>
                  <a:cubicBezTo>
                    <a:pt x="87149" y="1603354"/>
                    <a:pt x="78120" y="1605275"/>
                    <a:pt x="68643" y="1605275"/>
                  </a:cubicBezTo>
                  <a:cubicBezTo>
                    <a:pt x="30732" y="1605275"/>
                    <a:pt x="0" y="1574542"/>
                    <a:pt x="0" y="1536633"/>
                  </a:cubicBezTo>
                  <a:cubicBezTo>
                    <a:pt x="0" y="1517678"/>
                    <a:pt x="7683" y="1500517"/>
                    <a:pt x="20105" y="1488095"/>
                  </a:cubicBezTo>
                  <a:lnTo>
                    <a:pt x="41401" y="1473737"/>
                  </a:lnTo>
                  <a:lnTo>
                    <a:pt x="41401" y="603165"/>
                  </a:lnTo>
                  <a:lnTo>
                    <a:pt x="20105" y="588806"/>
                  </a:lnTo>
                  <a:cubicBezTo>
                    <a:pt x="7683" y="576385"/>
                    <a:pt x="0" y="559224"/>
                    <a:pt x="0" y="540269"/>
                  </a:cubicBezTo>
                  <a:cubicBezTo>
                    <a:pt x="0" y="502358"/>
                    <a:pt x="30732" y="471626"/>
                    <a:pt x="68643" y="471626"/>
                  </a:cubicBezTo>
                  <a:cubicBezTo>
                    <a:pt x="87598" y="471626"/>
                    <a:pt x="104759" y="479309"/>
                    <a:pt x="117180" y="491731"/>
                  </a:cubicBezTo>
                  <a:lnTo>
                    <a:pt x="121970" y="498835"/>
                  </a:lnTo>
                  <a:lnTo>
                    <a:pt x="864999" y="69870"/>
                  </a:lnTo>
                  <a:lnTo>
                    <a:pt x="864751" y="68642"/>
                  </a:lnTo>
                  <a:cubicBezTo>
                    <a:pt x="864751" y="30732"/>
                    <a:pt x="895483"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grpSp>
      <p:sp>
        <p:nvSpPr>
          <p:cNvPr id="67" name="Freeform: Shape 66">
            <a:extLst>
              <a:ext uri="{FF2B5EF4-FFF2-40B4-BE49-F238E27FC236}">
                <a16:creationId xmlns:a16="http://schemas.microsoft.com/office/drawing/2014/main" id="{852690DD-A464-4A27-806A-C34EAD6B09D3}"/>
              </a:ext>
            </a:extLst>
          </p:cNvPr>
          <p:cNvSpPr/>
          <p:nvPr/>
        </p:nvSpPr>
        <p:spPr>
          <a:xfrm>
            <a:off x="2595393" y="3785969"/>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E50E58B8-8744-499E-8B43-8A243C330344}"/>
              </a:ext>
            </a:extLst>
          </p:cNvPr>
          <p:cNvSpPr/>
          <p:nvPr/>
        </p:nvSpPr>
        <p:spPr>
          <a:xfrm>
            <a:off x="7556959" y="3784374"/>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8" name="Group 117">
            <a:extLst>
              <a:ext uri="{FF2B5EF4-FFF2-40B4-BE49-F238E27FC236}">
                <a16:creationId xmlns:a16="http://schemas.microsoft.com/office/drawing/2014/main" id="{5D537266-0090-406E-A176-E261FEA4F005}"/>
              </a:ext>
            </a:extLst>
          </p:cNvPr>
          <p:cNvGrpSpPr/>
          <p:nvPr/>
        </p:nvGrpSpPr>
        <p:grpSpPr>
          <a:xfrm>
            <a:off x="6544518" y="5627968"/>
            <a:ext cx="3680309" cy="524615"/>
            <a:chOff x="1199735" y="1275606"/>
            <a:chExt cx="1962585" cy="524615"/>
          </a:xfrm>
        </p:grpSpPr>
        <p:sp>
          <p:nvSpPr>
            <p:cNvPr id="119" name="TextBox 118">
              <a:extLst>
                <a:ext uri="{FF2B5EF4-FFF2-40B4-BE49-F238E27FC236}">
                  <a16:creationId xmlns:a16="http://schemas.microsoft.com/office/drawing/2014/main" id="{C873CA77-2AE0-4346-9D8D-5C3BC401DEEE}"/>
                </a:ext>
              </a:extLst>
            </p:cNvPr>
            <p:cNvSpPr txBox="1"/>
            <p:nvPr/>
          </p:nvSpPr>
          <p:spPr>
            <a:xfrm>
              <a:off x="1199735" y="1275606"/>
              <a:ext cx="1962585"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Game kinh điển</a:t>
              </a:r>
              <a:endParaRPr lang="ko-KR" altLang="en-US" sz="1400" b="1" dirty="0">
                <a:solidFill>
                  <a:schemeClr val="tx1">
                    <a:lumMod val="75000"/>
                    <a:lumOff val="25000"/>
                  </a:schemeClr>
                </a:solidFill>
                <a:cs typeface="Arial" pitchFamily="34" charset="0"/>
              </a:endParaRPr>
            </a:p>
          </p:txBody>
        </p:sp>
        <p:sp>
          <p:nvSpPr>
            <p:cNvPr id="120" name="TextBox 119">
              <a:extLst>
                <a:ext uri="{FF2B5EF4-FFF2-40B4-BE49-F238E27FC236}">
                  <a16:creationId xmlns:a16="http://schemas.microsoft.com/office/drawing/2014/main" id="{07EC4DE8-2C14-4BBC-835D-921AB39A173C}"/>
                </a:ext>
              </a:extLst>
            </p:cNvPr>
            <p:cNvSpPr txBox="1"/>
            <p:nvPr/>
          </p:nvSpPr>
          <p:spPr>
            <a:xfrm>
              <a:off x="1199735" y="1523222"/>
              <a:ext cx="1962585"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Dùng FDF để chơi và kiếm FDT.</a:t>
              </a:r>
              <a:endParaRPr lang="ko-KR" altLang="en-US" sz="1200" dirty="0">
                <a:solidFill>
                  <a:schemeClr val="tx1">
                    <a:lumMod val="75000"/>
                    <a:lumOff val="25000"/>
                  </a:schemeClr>
                </a:solidFill>
                <a:cs typeface="Arial" pitchFamily="34" charset="0"/>
              </a:endParaRPr>
            </a:p>
          </p:txBody>
        </p:sp>
      </p:grpSp>
      <p:grpSp>
        <p:nvGrpSpPr>
          <p:cNvPr id="112" name="Group 111">
            <a:extLst>
              <a:ext uri="{FF2B5EF4-FFF2-40B4-BE49-F238E27FC236}">
                <a16:creationId xmlns:a16="http://schemas.microsoft.com/office/drawing/2014/main" id="{CEA63F58-CF6F-4C41-A5C2-20C0909E97D7}"/>
              </a:ext>
            </a:extLst>
          </p:cNvPr>
          <p:cNvGrpSpPr/>
          <p:nvPr/>
        </p:nvGrpSpPr>
        <p:grpSpPr>
          <a:xfrm>
            <a:off x="7685963" y="2599573"/>
            <a:ext cx="3680309" cy="524615"/>
            <a:chOff x="1199735" y="1275606"/>
            <a:chExt cx="1962585" cy="524615"/>
          </a:xfrm>
        </p:grpSpPr>
        <p:sp>
          <p:nvSpPr>
            <p:cNvPr id="113" name="TextBox 112">
              <a:extLst>
                <a:ext uri="{FF2B5EF4-FFF2-40B4-BE49-F238E27FC236}">
                  <a16:creationId xmlns:a16="http://schemas.microsoft.com/office/drawing/2014/main" id="{28DD3F0A-9C3D-4972-99D9-BBF77DD5EA3A}"/>
                </a:ext>
              </a:extLst>
            </p:cNvPr>
            <p:cNvSpPr txBox="1"/>
            <p:nvPr/>
          </p:nvSpPr>
          <p:spPr>
            <a:xfrm>
              <a:off x="1199735" y="1275606"/>
              <a:ext cx="1962585"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Fishdom Staking</a:t>
              </a:r>
              <a:endParaRPr lang="ko-KR" altLang="en-US" sz="1400" b="1" dirty="0">
                <a:solidFill>
                  <a:schemeClr val="tx1">
                    <a:lumMod val="75000"/>
                    <a:lumOff val="25000"/>
                  </a:schemeClr>
                </a:solidFill>
                <a:cs typeface="Arial" pitchFamily="34" charset="0"/>
              </a:endParaRPr>
            </a:p>
          </p:txBody>
        </p:sp>
        <p:sp>
          <p:nvSpPr>
            <p:cNvPr id="114" name="TextBox 113">
              <a:extLst>
                <a:ext uri="{FF2B5EF4-FFF2-40B4-BE49-F238E27FC236}">
                  <a16:creationId xmlns:a16="http://schemas.microsoft.com/office/drawing/2014/main" id="{5CEF9E00-077C-400E-9494-E0E33E09C83A}"/>
                </a:ext>
              </a:extLst>
            </p:cNvPr>
            <p:cNvSpPr txBox="1"/>
            <p:nvPr/>
          </p:nvSpPr>
          <p:spPr>
            <a:xfrm>
              <a:off x="1199735" y="1523222"/>
              <a:ext cx="1962585"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Sàn gửi tiết kiệm FDT (Fishdom Token)</a:t>
              </a:r>
              <a:endParaRPr lang="ko-KR" altLang="en-US" sz="1200" dirty="0">
                <a:solidFill>
                  <a:schemeClr val="tx1">
                    <a:lumMod val="75000"/>
                    <a:lumOff val="25000"/>
                  </a:schemeClr>
                </a:solidFill>
                <a:cs typeface="Arial" pitchFamily="34" charset="0"/>
              </a:endParaRPr>
            </a:p>
          </p:txBody>
        </p:sp>
      </p:grpSp>
      <p:grpSp>
        <p:nvGrpSpPr>
          <p:cNvPr id="115" name="Group 114">
            <a:extLst>
              <a:ext uri="{FF2B5EF4-FFF2-40B4-BE49-F238E27FC236}">
                <a16:creationId xmlns:a16="http://schemas.microsoft.com/office/drawing/2014/main" id="{1F06E661-FD14-403C-9151-5D0F3B25CFCC}"/>
              </a:ext>
            </a:extLst>
          </p:cNvPr>
          <p:cNvGrpSpPr/>
          <p:nvPr/>
        </p:nvGrpSpPr>
        <p:grpSpPr>
          <a:xfrm>
            <a:off x="7802542" y="4689827"/>
            <a:ext cx="3680309" cy="709281"/>
            <a:chOff x="1199735" y="1275606"/>
            <a:chExt cx="1962585" cy="709281"/>
          </a:xfrm>
        </p:grpSpPr>
        <p:sp>
          <p:nvSpPr>
            <p:cNvPr id="116" name="TextBox 115">
              <a:extLst>
                <a:ext uri="{FF2B5EF4-FFF2-40B4-BE49-F238E27FC236}">
                  <a16:creationId xmlns:a16="http://schemas.microsoft.com/office/drawing/2014/main" id="{43ADF2C0-9880-43F2-9637-50E16DDA6EA6}"/>
                </a:ext>
              </a:extLst>
            </p:cNvPr>
            <p:cNvSpPr txBox="1"/>
            <p:nvPr/>
          </p:nvSpPr>
          <p:spPr>
            <a:xfrm>
              <a:off x="1199735" y="1275606"/>
              <a:ext cx="1962585" cy="307777"/>
            </a:xfrm>
            <a:prstGeom prst="rect">
              <a:avLst/>
            </a:prstGeom>
            <a:noFill/>
          </p:spPr>
          <p:txBody>
            <a:bodyPr wrap="square" rtlCol="0">
              <a:spAutoFit/>
            </a:bodyPr>
            <a:lstStyle/>
            <a:p>
              <a:r>
                <a:rPr lang="en-US" altLang="ko-KR" sz="1400" b="1" i="1">
                  <a:solidFill>
                    <a:schemeClr val="tx1">
                      <a:lumMod val="75000"/>
                      <a:lumOff val="25000"/>
                    </a:schemeClr>
                  </a:solidFill>
                  <a:cs typeface="Arial" pitchFamily="34" charset="0"/>
                </a:rPr>
                <a:t>Fishdom ReNFT</a:t>
              </a:r>
              <a:r>
                <a:rPr lang="en-US" altLang="ko-KR" sz="1400" b="1">
                  <a:solidFill>
                    <a:schemeClr val="tx1">
                      <a:lumMod val="75000"/>
                      <a:lumOff val="25000"/>
                    </a:schemeClr>
                  </a:solidFill>
                  <a:cs typeface="Arial" pitchFamily="34" charset="0"/>
                </a:rPr>
                <a:t> </a:t>
              </a:r>
              <a:endParaRPr lang="ko-KR" altLang="en-US" sz="1400" b="1"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02C3DA37-6FE2-47F3-94D8-2B27AF87575E}"/>
                </a:ext>
              </a:extLst>
            </p:cNvPr>
            <p:cNvSpPr txBox="1"/>
            <p:nvPr/>
          </p:nvSpPr>
          <p:spPr>
            <a:xfrm>
              <a:off x="1199735" y="1523222"/>
              <a:ext cx="1962585" cy="461665"/>
            </a:xfrm>
            <a:prstGeom prst="rect">
              <a:avLst/>
            </a:prstGeom>
            <a:noFill/>
          </p:spPr>
          <p:txBody>
            <a:bodyPr wrap="square" rtlCol="0">
              <a:spAutoFit/>
            </a:bodyPr>
            <a:lstStyle/>
            <a:p>
              <a:r>
                <a:rPr lang="vi-VN" altLang="ko-KR" sz="1200">
                  <a:solidFill>
                    <a:schemeClr val="tx1">
                      <a:lumMod val="75000"/>
                      <a:lumOff val="25000"/>
                    </a:schemeClr>
                  </a:solidFill>
                  <a:cs typeface="Arial" pitchFamily="34" charset="0"/>
                </a:rPr>
                <a:t>Sàn giao dịch, nơi người chơi có thể thuê FdF (Fishdom Fish) thay vì phải mua.</a:t>
              </a:r>
              <a:endParaRPr lang="ko-KR" altLang="en-US" sz="1200" dirty="0">
                <a:solidFill>
                  <a:schemeClr val="tx1">
                    <a:lumMod val="75000"/>
                    <a:lumOff val="25000"/>
                  </a:schemeClr>
                </a:solidFill>
                <a:cs typeface="Arial" pitchFamily="34" charset="0"/>
              </a:endParaRPr>
            </a:p>
          </p:txBody>
        </p:sp>
      </p:grpSp>
      <p:grpSp>
        <p:nvGrpSpPr>
          <p:cNvPr id="121" name="Group 120">
            <a:extLst>
              <a:ext uri="{FF2B5EF4-FFF2-40B4-BE49-F238E27FC236}">
                <a16:creationId xmlns:a16="http://schemas.microsoft.com/office/drawing/2014/main" id="{A716C46A-9941-43C3-B3CB-1E983078E7F7}"/>
              </a:ext>
            </a:extLst>
          </p:cNvPr>
          <p:cNvGrpSpPr/>
          <p:nvPr/>
        </p:nvGrpSpPr>
        <p:grpSpPr>
          <a:xfrm>
            <a:off x="709150" y="2599573"/>
            <a:ext cx="3680309" cy="709281"/>
            <a:chOff x="1199735" y="1275606"/>
            <a:chExt cx="1962585" cy="709281"/>
          </a:xfrm>
        </p:grpSpPr>
        <p:sp>
          <p:nvSpPr>
            <p:cNvPr id="122" name="TextBox 121">
              <a:extLst>
                <a:ext uri="{FF2B5EF4-FFF2-40B4-BE49-F238E27FC236}">
                  <a16:creationId xmlns:a16="http://schemas.microsoft.com/office/drawing/2014/main" id="{6B3CE8E3-218F-4F4F-BFBA-B731A69B78EC}"/>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a:solidFill>
                    <a:schemeClr val="tx1">
                      <a:lumMod val="75000"/>
                      <a:lumOff val="25000"/>
                    </a:schemeClr>
                  </a:solidFill>
                  <a:cs typeface="Arial" pitchFamily="34" charset="0"/>
                </a:rPr>
                <a:t>Fishdom Fish</a:t>
              </a:r>
              <a:endParaRPr lang="ko-KR" altLang="en-US" sz="1400" b="1" dirty="0">
                <a:solidFill>
                  <a:schemeClr val="tx1">
                    <a:lumMod val="75000"/>
                    <a:lumOff val="25000"/>
                  </a:schemeClr>
                </a:solidFill>
                <a:cs typeface="Arial" pitchFamily="34" charset="0"/>
              </a:endParaRPr>
            </a:p>
          </p:txBody>
        </p:sp>
        <p:sp>
          <p:nvSpPr>
            <p:cNvPr id="123" name="TextBox 122">
              <a:extLst>
                <a:ext uri="{FF2B5EF4-FFF2-40B4-BE49-F238E27FC236}">
                  <a16:creationId xmlns:a16="http://schemas.microsoft.com/office/drawing/2014/main" id="{7EB557E7-7BF8-400F-B1AE-28369F948C65}"/>
                </a:ext>
              </a:extLst>
            </p:cNvPr>
            <p:cNvSpPr txBox="1"/>
            <p:nvPr/>
          </p:nvSpPr>
          <p:spPr>
            <a:xfrm>
              <a:off x="1199735" y="1523222"/>
              <a:ext cx="1962585" cy="461665"/>
            </a:xfrm>
            <a:prstGeom prst="rect">
              <a:avLst/>
            </a:prstGeom>
            <a:noFill/>
          </p:spPr>
          <p:txBody>
            <a:bodyPr wrap="square" rtlCol="0">
              <a:spAutoFit/>
            </a:bodyPr>
            <a:lstStyle/>
            <a:p>
              <a:pPr algn="r"/>
              <a:r>
                <a:rPr lang="vi-VN" altLang="ko-KR" sz="1200">
                  <a:solidFill>
                    <a:schemeClr val="tx1">
                      <a:lumMod val="75000"/>
                      <a:lumOff val="25000"/>
                    </a:schemeClr>
                  </a:solidFill>
                  <a:cs typeface="Arial" pitchFamily="34" charset="0"/>
                </a:rPr>
                <a:t>Vật phẩm dùng để chơi game nhận điểm, là NFT. Theo chuẩn ERC721.</a:t>
              </a:r>
              <a:endParaRPr lang="ko-KR" altLang="en-US" sz="1200" dirty="0">
                <a:solidFill>
                  <a:schemeClr val="tx1">
                    <a:lumMod val="75000"/>
                    <a:lumOff val="25000"/>
                  </a:schemeClr>
                </a:solidFill>
                <a:cs typeface="Arial" pitchFamily="34" charset="0"/>
              </a:endParaRPr>
            </a:p>
          </p:txBody>
        </p:sp>
      </p:grpSp>
      <p:grpSp>
        <p:nvGrpSpPr>
          <p:cNvPr id="124" name="Group 123">
            <a:extLst>
              <a:ext uri="{FF2B5EF4-FFF2-40B4-BE49-F238E27FC236}">
                <a16:creationId xmlns:a16="http://schemas.microsoft.com/office/drawing/2014/main" id="{892B919E-56A9-4CE9-98BA-F91FE211470D}"/>
              </a:ext>
            </a:extLst>
          </p:cNvPr>
          <p:cNvGrpSpPr/>
          <p:nvPr/>
        </p:nvGrpSpPr>
        <p:grpSpPr>
          <a:xfrm>
            <a:off x="825729" y="4689827"/>
            <a:ext cx="3680309" cy="524615"/>
            <a:chOff x="1199735" y="1275606"/>
            <a:chExt cx="1962585" cy="524615"/>
          </a:xfrm>
        </p:grpSpPr>
        <p:sp>
          <p:nvSpPr>
            <p:cNvPr id="125" name="TextBox 124">
              <a:extLst>
                <a:ext uri="{FF2B5EF4-FFF2-40B4-BE49-F238E27FC236}">
                  <a16:creationId xmlns:a16="http://schemas.microsoft.com/office/drawing/2014/main" id="{8C1689C9-041C-4A7F-A16B-B4557E74CA43}"/>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a:solidFill>
                    <a:schemeClr val="tx1">
                      <a:lumMod val="75000"/>
                      <a:lumOff val="25000"/>
                    </a:schemeClr>
                  </a:solidFill>
                  <a:cs typeface="Arial" pitchFamily="34" charset="0"/>
                </a:rPr>
                <a:t>Fishdom Market</a:t>
              </a:r>
              <a:endParaRPr lang="ko-KR" altLang="en-US" sz="1400" b="1" dirty="0">
                <a:solidFill>
                  <a:schemeClr val="tx1">
                    <a:lumMod val="75000"/>
                    <a:lumOff val="25000"/>
                  </a:schemeClr>
                </a:solidFill>
                <a:cs typeface="Arial" pitchFamily="34" charset="0"/>
              </a:endParaRPr>
            </a:p>
          </p:txBody>
        </p:sp>
        <p:sp>
          <p:nvSpPr>
            <p:cNvPr id="126" name="TextBox 125">
              <a:extLst>
                <a:ext uri="{FF2B5EF4-FFF2-40B4-BE49-F238E27FC236}">
                  <a16:creationId xmlns:a16="http://schemas.microsoft.com/office/drawing/2014/main" id="{758999B5-358B-44FA-AD2B-4E3202F8CC64}"/>
                </a:ext>
              </a:extLst>
            </p:cNvPr>
            <p:cNvSpPr txBox="1"/>
            <p:nvPr/>
          </p:nvSpPr>
          <p:spPr>
            <a:xfrm>
              <a:off x="1199735" y="1523222"/>
              <a:ext cx="1962585" cy="276999"/>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Sàn giao dịch FDF (Fishdom Fish)</a:t>
              </a:r>
              <a:endParaRPr lang="ko-KR" altLang="en-US" sz="1200" dirty="0">
                <a:solidFill>
                  <a:schemeClr val="tx1">
                    <a:lumMod val="75000"/>
                    <a:lumOff val="25000"/>
                  </a:schemeClr>
                </a:solidFill>
                <a:cs typeface="Arial" pitchFamily="34" charset="0"/>
              </a:endParaRPr>
            </a:p>
          </p:txBody>
        </p:sp>
      </p:grpSp>
      <p:grpSp>
        <p:nvGrpSpPr>
          <p:cNvPr id="128" name="Group 127">
            <a:extLst>
              <a:ext uri="{FF2B5EF4-FFF2-40B4-BE49-F238E27FC236}">
                <a16:creationId xmlns:a16="http://schemas.microsoft.com/office/drawing/2014/main" id="{34003EAC-6E2D-4960-A3EA-73FCC39973F7}"/>
              </a:ext>
            </a:extLst>
          </p:cNvPr>
          <p:cNvGrpSpPr/>
          <p:nvPr/>
        </p:nvGrpSpPr>
        <p:grpSpPr>
          <a:xfrm>
            <a:off x="2279883" y="1670779"/>
            <a:ext cx="3680309" cy="709281"/>
            <a:chOff x="1199735" y="1275606"/>
            <a:chExt cx="1962585" cy="709281"/>
          </a:xfrm>
        </p:grpSpPr>
        <p:sp>
          <p:nvSpPr>
            <p:cNvPr id="129" name="TextBox 128">
              <a:extLst>
                <a:ext uri="{FF2B5EF4-FFF2-40B4-BE49-F238E27FC236}">
                  <a16:creationId xmlns:a16="http://schemas.microsoft.com/office/drawing/2014/main" id="{C6B66437-D02C-4F99-A487-65BA921C2650}"/>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a:solidFill>
                    <a:schemeClr val="tx1">
                      <a:lumMod val="75000"/>
                      <a:lumOff val="25000"/>
                    </a:schemeClr>
                  </a:solidFill>
                  <a:cs typeface="Arial" pitchFamily="34" charset="0"/>
                </a:rPr>
                <a:t>Fishdom Token</a:t>
              </a:r>
              <a:endParaRPr lang="ko-KR" altLang="en-US" sz="1400" b="1" dirty="0">
                <a:solidFill>
                  <a:schemeClr val="tx1">
                    <a:lumMod val="75000"/>
                    <a:lumOff val="25000"/>
                  </a:schemeClr>
                </a:solidFill>
                <a:cs typeface="Arial" pitchFamily="34" charset="0"/>
              </a:endParaRPr>
            </a:p>
          </p:txBody>
        </p:sp>
        <p:sp>
          <p:nvSpPr>
            <p:cNvPr id="130" name="TextBox 129">
              <a:extLst>
                <a:ext uri="{FF2B5EF4-FFF2-40B4-BE49-F238E27FC236}">
                  <a16:creationId xmlns:a16="http://schemas.microsoft.com/office/drawing/2014/main" id="{E40E824D-1D4E-4DDB-9308-7DE8A5777FA9}"/>
                </a:ext>
              </a:extLst>
            </p:cNvPr>
            <p:cNvSpPr txBox="1"/>
            <p:nvPr/>
          </p:nvSpPr>
          <p:spPr>
            <a:xfrm>
              <a:off x="1199735" y="1523222"/>
              <a:ext cx="1962585" cy="461665"/>
            </a:xfrm>
            <a:prstGeom prst="rect">
              <a:avLst/>
            </a:prstGeom>
            <a:noFill/>
          </p:spPr>
          <p:txBody>
            <a:bodyPr wrap="square" rtlCol="0">
              <a:spAutoFit/>
            </a:bodyPr>
            <a:lstStyle/>
            <a:p>
              <a:pPr algn="r"/>
              <a:r>
                <a:rPr lang="vi-VN" altLang="ko-KR" sz="1200">
                  <a:solidFill>
                    <a:schemeClr val="tx1">
                      <a:lumMod val="75000"/>
                      <a:lumOff val="25000"/>
                    </a:schemeClr>
                  </a:solidFill>
                  <a:cs typeface="Arial" pitchFamily="34" charset="0"/>
                </a:rPr>
                <a:t>Đơn vị tiền tệ chính được sử dụng trong Fishdom DEFI. Theo chuẩn ERC20</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anim calcmode="lin" valueType="num">
                                      <p:cBhvr>
                                        <p:cTn id="8" dur="1000" fill="hold"/>
                                        <p:tgtEl>
                                          <p:spTgt spid="128"/>
                                        </p:tgtEl>
                                        <p:attrNameLst>
                                          <p:attrName>ppt_x</p:attrName>
                                        </p:attrNameLst>
                                      </p:cBhvr>
                                      <p:tavLst>
                                        <p:tav tm="0">
                                          <p:val>
                                            <p:strVal val="#ppt_x"/>
                                          </p:val>
                                        </p:tav>
                                        <p:tav tm="100000">
                                          <p:val>
                                            <p:strVal val="#ppt_x"/>
                                          </p:val>
                                        </p:tav>
                                      </p:tavLst>
                                    </p:anim>
                                    <p:anim calcmode="lin" valueType="num">
                                      <p:cBhvr>
                                        <p:cTn id="9"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1"/>
                                        </p:tgtEl>
                                        <p:attrNameLst>
                                          <p:attrName>style.visibility</p:attrName>
                                        </p:attrNameLst>
                                      </p:cBhvr>
                                      <p:to>
                                        <p:strVal val="visible"/>
                                      </p:to>
                                    </p:set>
                                    <p:animEffect transition="in" filter="fade">
                                      <p:cBhvr>
                                        <p:cTn id="14" dur="1000"/>
                                        <p:tgtEl>
                                          <p:spTgt spid="121"/>
                                        </p:tgtEl>
                                      </p:cBhvr>
                                    </p:animEffect>
                                    <p:anim calcmode="lin" valueType="num">
                                      <p:cBhvr>
                                        <p:cTn id="15" dur="1000" fill="hold"/>
                                        <p:tgtEl>
                                          <p:spTgt spid="121"/>
                                        </p:tgtEl>
                                        <p:attrNameLst>
                                          <p:attrName>ppt_x</p:attrName>
                                        </p:attrNameLst>
                                      </p:cBhvr>
                                      <p:tavLst>
                                        <p:tav tm="0">
                                          <p:val>
                                            <p:strVal val="#ppt_x"/>
                                          </p:val>
                                        </p:tav>
                                        <p:tav tm="100000">
                                          <p:val>
                                            <p:strVal val="#ppt_x"/>
                                          </p:val>
                                        </p:tav>
                                      </p:tavLst>
                                    </p:anim>
                                    <p:anim calcmode="lin" valueType="num">
                                      <p:cBhvr>
                                        <p:cTn id="16"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fade">
                                      <p:cBhvr>
                                        <p:cTn id="21" dur="1000"/>
                                        <p:tgtEl>
                                          <p:spTgt spid="124"/>
                                        </p:tgtEl>
                                      </p:cBhvr>
                                    </p:animEffect>
                                    <p:anim calcmode="lin" valueType="num">
                                      <p:cBhvr>
                                        <p:cTn id="22" dur="1000" fill="hold"/>
                                        <p:tgtEl>
                                          <p:spTgt spid="124"/>
                                        </p:tgtEl>
                                        <p:attrNameLst>
                                          <p:attrName>ppt_x</p:attrName>
                                        </p:attrNameLst>
                                      </p:cBhvr>
                                      <p:tavLst>
                                        <p:tav tm="0">
                                          <p:val>
                                            <p:strVal val="#ppt_x"/>
                                          </p:val>
                                        </p:tav>
                                        <p:tav tm="100000">
                                          <p:val>
                                            <p:strVal val="#ppt_x"/>
                                          </p:val>
                                        </p:tav>
                                      </p:tavLst>
                                    </p:anim>
                                    <p:anim calcmode="lin" valueType="num">
                                      <p:cBhvr>
                                        <p:cTn id="23"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2"/>
                                        </p:tgtEl>
                                        <p:attrNameLst>
                                          <p:attrName>style.visibility</p:attrName>
                                        </p:attrNameLst>
                                      </p:cBhvr>
                                      <p:to>
                                        <p:strVal val="visible"/>
                                      </p:to>
                                    </p:set>
                                    <p:animEffect transition="in" filter="fade">
                                      <p:cBhvr>
                                        <p:cTn id="28" dur="1000"/>
                                        <p:tgtEl>
                                          <p:spTgt spid="112"/>
                                        </p:tgtEl>
                                      </p:cBhvr>
                                    </p:animEffect>
                                    <p:anim calcmode="lin" valueType="num">
                                      <p:cBhvr>
                                        <p:cTn id="29" dur="1000" fill="hold"/>
                                        <p:tgtEl>
                                          <p:spTgt spid="112"/>
                                        </p:tgtEl>
                                        <p:attrNameLst>
                                          <p:attrName>ppt_x</p:attrName>
                                        </p:attrNameLst>
                                      </p:cBhvr>
                                      <p:tavLst>
                                        <p:tav tm="0">
                                          <p:val>
                                            <p:strVal val="#ppt_x"/>
                                          </p:val>
                                        </p:tav>
                                        <p:tav tm="100000">
                                          <p:val>
                                            <p:strVal val="#ppt_x"/>
                                          </p:val>
                                        </p:tav>
                                      </p:tavLst>
                                    </p:anim>
                                    <p:anim calcmode="lin" valueType="num">
                                      <p:cBhvr>
                                        <p:cTn id="30"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5"/>
                                        </p:tgtEl>
                                        <p:attrNameLst>
                                          <p:attrName>style.visibility</p:attrName>
                                        </p:attrNameLst>
                                      </p:cBhvr>
                                      <p:to>
                                        <p:strVal val="visible"/>
                                      </p:to>
                                    </p:set>
                                    <p:animEffect transition="in" filter="fade">
                                      <p:cBhvr>
                                        <p:cTn id="35" dur="1000"/>
                                        <p:tgtEl>
                                          <p:spTgt spid="115"/>
                                        </p:tgtEl>
                                      </p:cBhvr>
                                    </p:animEffect>
                                    <p:anim calcmode="lin" valueType="num">
                                      <p:cBhvr>
                                        <p:cTn id="36" dur="1000" fill="hold"/>
                                        <p:tgtEl>
                                          <p:spTgt spid="115"/>
                                        </p:tgtEl>
                                        <p:attrNameLst>
                                          <p:attrName>ppt_x</p:attrName>
                                        </p:attrNameLst>
                                      </p:cBhvr>
                                      <p:tavLst>
                                        <p:tav tm="0">
                                          <p:val>
                                            <p:strVal val="#ppt_x"/>
                                          </p:val>
                                        </p:tav>
                                        <p:tav tm="100000">
                                          <p:val>
                                            <p:strVal val="#ppt_x"/>
                                          </p:val>
                                        </p:tav>
                                      </p:tavLst>
                                    </p:anim>
                                    <p:anim calcmode="lin" valueType="num">
                                      <p:cBhvr>
                                        <p:cTn id="37"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1000"/>
                                        <p:tgtEl>
                                          <p:spTgt spid="118"/>
                                        </p:tgtEl>
                                      </p:cBhvr>
                                    </p:animEffect>
                                    <p:anim calcmode="lin" valueType="num">
                                      <p:cBhvr>
                                        <p:cTn id="43" dur="1000" fill="hold"/>
                                        <p:tgtEl>
                                          <p:spTgt spid="118"/>
                                        </p:tgtEl>
                                        <p:attrNameLst>
                                          <p:attrName>ppt_x</p:attrName>
                                        </p:attrNameLst>
                                      </p:cBhvr>
                                      <p:tavLst>
                                        <p:tav tm="0">
                                          <p:val>
                                            <p:strVal val="#ppt_x"/>
                                          </p:val>
                                        </p:tav>
                                        <p:tav tm="100000">
                                          <p:val>
                                            <p:strVal val="#ppt_x"/>
                                          </p:val>
                                        </p:tav>
                                      </p:tavLst>
                                    </p:anim>
                                    <p:anim calcmode="lin" valueType="num">
                                      <p:cBhvr>
                                        <p:cTn id="44"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t>Luồng Hoạt Động</a:t>
            </a:r>
            <a:endParaRPr lang="en-US" dirty="0"/>
          </a:p>
        </p:txBody>
      </p:sp>
      <p:pic>
        <p:nvPicPr>
          <p:cNvPr id="24" name="Picture 23">
            <a:extLst>
              <a:ext uri="{FF2B5EF4-FFF2-40B4-BE49-F238E27FC236}">
                <a16:creationId xmlns:a16="http://schemas.microsoft.com/office/drawing/2014/main" id="{D8DFFEF1-EF57-4D06-B701-F9D58B61F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717" y="1541093"/>
            <a:ext cx="7470565" cy="4977398"/>
          </a:xfrm>
          <a:prstGeom prst="rect">
            <a:avLst/>
          </a:prstGeom>
        </p:spPr>
      </p:pic>
    </p:spTree>
    <p:extLst>
      <p:ext uri="{BB962C8B-B14F-4D97-AF65-F5344CB8AC3E}">
        <p14:creationId xmlns:p14="http://schemas.microsoft.com/office/powerpoint/2010/main" val="420127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04532" y="2611409"/>
            <a:ext cx="4777152" cy="1323439"/>
          </a:xfrm>
          <a:prstGeom prst="rect">
            <a:avLst/>
          </a:prstGeom>
          <a:noFill/>
        </p:spPr>
        <p:txBody>
          <a:bodyPr wrap="square" rtlCol="0" anchor="ctr">
            <a:spAutoFit/>
          </a:bodyPr>
          <a:lstStyle/>
          <a:p>
            <a:r>
              <a:rPr lang="en-US" altLang="ko-KR" sz="4000" b="1">
                <a:solidFill>
                  <a:schemeClr val="bg1"/>
                </a:solidFill>
                <a:latin typeface="+mj-lt"/>
                <a:cs typeface="Arial" pitchFamily="34" charset="0"/>
              </a:rPr>
              <a:t>Tiền tệ và </a:t>
            </a:r>
          </a:p>
          <a:p>
            <a:r>
              <a:rPr lang="en-US" altLang="ko-KR" sz="4000" b="1">
                <a:solidFill>
                  <a:schemeClr val="bg1"/>
                </a:solidFill>
                <a:latin typeface="+mj-lt"/>
                <a:cs typeface="Arial" pitchFamily="34" charset="0"/>
              </a:rPr>
              <a:t>Vật phẩm</a:t>
            </a:r>
          </a:p>
        </p:txBody>
      </p:sp>
    </p:spTree>
    <p:extLst>
      <p:ext uri="{BB962C8B-B14F-4D97-AF65-F5344CB8AC3E}">
        <p14:creationId xmlns:p14="http://schemas.microsoft.com/office/powerpoint/2010/main" val="61685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Fishdom Token (FDT)</a:t>
            </a:r>
            <a:endParaRPr lang="en-US" dirty="0"/>
          </a:p>
        </p:txBody>
      </p:sp>
      <p:pic>
        <p:nvPicPr>
          <p:cNvPr id="6" name="Picture 5">
            <a:extLst>
              <a:ext uri="{FF2B5EF4-FFF2-40B4-BE49-F238E27FC236}">
                <a16:creationId xmlns:a16="http://schemas.microsoft.com/office/drawing/2014/main" id="{6BF79D43-F64A-4EB5-A42E-5E0EFAFD5800}"/>
              </a:ext>
            </a:extLst>
          </p:cNvPr>
          <p:cNvPicPr>
            <a:picLocks noChangeAspect="1"/>
          </p:cNvPicPr>
          <p:nvPr/>
        </p:nvPicPr>
        <p:blipFill>
          <a:blip r:embed="rId2"/>
          <a:stretch>
            <a:fillRect/>
          </a:stretch>
        </p:blipFill>
        <p:spPr>
          <a:xfrm>
            <a:off x="7157843" y="1398492"/>
            <a:ext cx="4649236" cy="4807456"/>
          </a:xfrm>
          <a:prstGeom prst="rect">
            <a:avLst/>
          </a:prstGeom>
        </p:spPr>
      </p:pic>
      <p:sp>
        <p:nvSpPr>
          <p:cNvPr id="7" name="TextBox 6">
            <a:extLst>
              <a:ext uri="{FF2B5EF4-FFF2-40B4-BE49-F238E27FC236}">
                <a16:creationId xmlns:a16="http://schemas.microsoft.com/office/drawing/2014/main" id="{1ABD9EAF-A9F9-4316-AD0E-7E9D6864B3F3}"/>
              </a:ext>
            </a:extLst>
          </p:cNvPr>
          <p:cNvSpPr txBox="1"/>
          <p:nvPr/>
        </p:nvSpPr>
        <p:spPr>
          <a:xfrm>
            <a:off x="564776" y="2411506"/>
            <a:ext cx="5818094" cy="1200329"/>
          </a:xfrm>
          <a:prstGeom prst="rect">
            <a:avLst/>
          </a:prstGeom>
          <a:noFill/>
        </p:spPr>
        <p:txBody>
          <a:bodyPr wrap="square" rtlCol="0">
            <a:spAutoFit/>
          </a:bodyPr>
          <a:lstStyle/>
          <a:p>
            <a:pPr marL="285750" indent="-285750">
              <a:buFontTx/>
              <a:buChar char="-"/>
            </a:pPr>
            <a:r>
              <a:rPr lang="en-US"/>
              <a:t>Fishdom Token được phát triển theo chuẩn ERC20.</a:t>
            </a:r>
          </a:p>
          <a:p>
            <a:pPr marL="285750" indent="-285750">
              <a:buFontTx/>
              <a:buChar char="-"/>
            </a:pPr>
            <a:r>
              <a:rPr lang="en-US"/>
              <a:t>Tổng cung: 1.000.000.000 FDT.</a:t>
            </a:r>
          </a:p>
          <a:p>
            <a:pPr marL="285750" indent="-285750">
              <a:buFontTx/>
              <a:buChar char="-"/>
            </a:pPr>
            <a:r>
              <a:rPr lang="en-US"/>
              <a:t>Chức năng: Có thể dùng để mua vật phẩm, gửi tiết kiệm, quy đổi ra Point.</a:t>
            </a:r>
            <a:endParaRPr lang="vi-VN"/>
          </a:p>
        </p:txBody>
      </p:sp>
    </p:spTree>
    <p:extLst>
      <p:ext uri="{BB962C8B-B14F-4D97-AF65-F5344CB8AC3E}">
        <p14:creationId xmlns:p14="http://schemas.microsoft.com/office/powerpoint/2010/main" val="223753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Fishdom Fish (FDF)</a:t>
            </a:r>
            <a:endParaRPr lang="en-US" dirty="0"/>
          </a:p>
        </p:txBody>
      </p:sp>
      <p:sp>
        <p:nvSpPr>
          <p:cNvPr id="7" name="TextBox 6">
            <a:extLst>
              <a:ext uri="{FF2B5EF4-FFF2-40B4-BE49-F238E27FC236}">
                <a16:creationId xmlns:a16="http://schemas.microsoft.com/office/drawing/2014/main" id="{1ABD9EAF-A9F9-4316-AD0E-7E9D6864B3F3}"/>
              </a:ext>
            </a:extLst>
          </p:cNvPr>
          <p:cNvSpPr txBox="1"/>
          <p:nvPr/>
        </p:nvSpPr>
        <p:spPr>
          <a:xfrm>
            <a:off x="564776" y="2411506"/>
            <a:ext cx="5818094" cy="1477328"/>
          </a:xfrm>
          <a:prstGeom prst="rect">
            <a:avLst/>
          </a:prstGeom>
          <a:noFill/>
        </p:spPr>
        <p:txBody>
          <a:bodyPr wrap="square" rtlCol="0">
            <a:spAutoFit/>
          </a:bodyPr>
          <a:lstStyle/>
          <a:p>
            <a:pPr marL="285750" indent="-285750">
              <a:buFontTx/>
              <a:buChar char="-"/>
            </a:pPr>
            <a:r>
              <a:rPr lang="en-US"/>
              <a:t>Fishdom Fish được phát triển theo chuẩn ERC721 (Upgradeable), là vật phẩm chính dùng trong Game.</a:t>
            </a:r>
          </a:p>
          <a:p>
            <a:pPr marL="285750" indent="-285750">
              <a:buFontTx/>
              <a:buChar char="-"/>
            </a:pPr>
            <a:r>
              <a:rPr lang="en-US"/>
              <a:t>Không giới hạn tổng cung.</a:t>
            </a:r>
          </a:p>
          <a:p>
            <a:pPr marL="285750" indent="-285750">
              <a:buFontTx/>
              <a:buChar char="-"/>
            </a:pPr>
            <a:r>
              <a:rPr lang="en-US"/>
              <a:t>Chức năng: Dùng để chơi kiếm Point quy đổi ra FDT.</a:t>
            </a:r>
            <a:endParaRPr lang="vi-VN"/>
          </a:p>
        </p:txBody>
      </p:sp>
      <p:pic>
        <p:nvPicPr>
          <p:cNvPr id="3" name="Picture 2">
            <a:extLst>
              <a:ext uri="{FF2B5EF4-FFF2-40B4-BE49-F238E27FC236}">
                <a16:creationId xmlns:a16="http://schemas.microsoft.com/office/drawing/2014/main" id="{88E96088-1F8D-4840-9614-9DA82ECC7848}"/>
              </a:ext>
            </a:extLst>
          </p:cNvPr>
          <p:cNvPicPr>
            <a:picLocks noChangeAspect="1"/>
          </p:cNvPicPr>
          <p:nvPr/>
        </p:nvPicPr>
        <p:blipFill>
          <a:blip r:embed="rId2"/>
          <a:stretch>
            <a:fillRect/>
          </a:stretch>
        </p:blipFill>
        <p:spPr>
          <a:xfrm>
            <a:off x="6911786" y="1304404"/>
            <a:ext cx="4895291" cy="5214087"/>
          </a:xfrm>
          <a:prstGeom prst="rect">
            <a:avLst/>
          </a:prstGeom>
        </p:spPr>
      </p:pic>
    </p:spTree>
    <p:extLst>
      <p:ext uri="{BB962C8B-B14F-4D97-AF65-F5344CB8AC3E}">
        <p14:creationId xmlns:p14="http://schemas.microsoft.com/office/powerpoint/2010/main" val="17333937"/>
      </p:ext>
    </p:extLst>
  </p:cSld>
  <p:clrMapOvr>
    <a:masterClrMapping/>
  </p:clrMapOvr>
</p:sld>
</file>

<file path=ppt/theme/theme1.xml><?xml version="1.0" encoding="utf-8"?>
<a:theme xmlns:a="http://schemas.openxmlformats.org/drawingml/2006/main" name="Cover and End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TotalTime>
  <Words>756</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Calibri</vt:lpstr>
      <vt:lpstr>Calibri Light</vt:lpstr>
      <vt:lpstr>Cambria Math</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A40622 BÙI HUY TÙNG</cp:lastModifiedBy>
  <cp:revision>222</cp:revision>
  <dcterms:created xsi:type="dcterms:W3CDTF">2020-01-20T05:08:25Z</dcterms:created>
  <dcterms:modified xsi:type="dcterms:W3CDTF">2023-02-07T03:34:25Z</dcterms:modified>
</cp:coreProperties>
</file>