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56" r:id="rId4"/>
    <p:sldId id="347" r:id="rId5"/>
    <p:sldId id="348" r:id="rId6"/>
    <p:sldId id="259" r:id="rId7"/>
    <p:sldId id="298" r:id="rId8"/>
    <p:sldId id="309" r:id="rId9"/>
    <p:sldId id="357" r:id="rId10"/>
    <p:sldId id="331" r:id="rId11"/>
    <p:sldId id="358" r:id="rId12"/>
    <p:sldId id="359" r:id="rId13"/>
    <p:sldId id="360"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autoAdjust="0"/>
    <p:restoredTop sz="94660"/>
  </p:normalViewPr>
  <p:slideViewPr>
    <p:cSldViewPr snapToGrid="0" showGuides="1">
      <p:cViewPr varScale="1">
        <p:scale>
          <a:sx n="85" d="100"/>
          <a:sy n="85" d="100"/>
        </p:scale>
        <p:origin x="744" y="62"/>
      </p:cViewPr>
      <p:guideLst>
        <p:guide orient="horz" pos="254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35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4"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 y="1007636"/>
            <a:ext cx="12191999" cy="923330"/>
          </a:xfrm>
          <a:prstGeom prst="rect">
            <a:avLst/>
          </a:prstGeom>
          <a:noFill/>
        </p:spPr>
        <p:txBody>
          <a:bodyPr wrap="square" rtlCol="0" anchor="ctr">
            <a:spAutoFit/>
          </a:bodyPr>
          <a:lstStyle/>
          <a:p>
            <a:pPr algn="ctr"/>
            <a:r>
              <a:rPr lang="en-US" sz="5400" b="1">
                <a:solidFill>
                  <a:schemeClr val="bg1"/>
                </a:solidFill>
                <a:latin typeface="+mj-lt"/>
              </a:rPr>
              <a:t>FISHDOM DEFI</a:t>
            </a:r>
            <a:endParaRPr lang="ko-KR" altLang="en-US" sz="54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5009043"/>
            <a:ext cx="12192000" cy="379656"/>
          </a:xfrm>
          <a:prstGeom prst="rect">
            <a:avLst/>
          </a:prstGeom>
          <a:noFill/>
        </p:spPr>
        <p:txBody>
          <a:bodyPr wrap="square" rtlCol="0" anchor="ctr">
            <a:spAutoFit/>
          </a:bodyPr>
          <a:lstStyle/>
          <a:p>
            <a:pPr algn="ctr"/>
            <a:r>
              <a:rPr lang="en-US" altLang="ko-KR" sz="1867">
                <a:solidFill>
                  <a:schemeClr val="bg1"/>
                </a:solidFill>
                <a:cs typeface="Arial" pitchFamily="34" charset="0"/>
              </a:rPr>
              <a:t>GIAI ĐOẠN MỚI CỦA PHÁT TRIỂN WEB APPLICATION</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D1CFD403-E0F9-4F3D-A35A-1D2520BF1B60}"/>
              </a:ext>
            </a:extLst>
          </p:cNvPr>
          <p:cNvSpPr txBox="1"/>
          <p:nvPr/>
        </p:nvSpPr>
        <p:spPr>
          <a:xfrm>
            <a:off x="9314329" y="6182058"/>
            <a:ext cx="2680447" cy="369332"/>
          </a:xfrm>
          <a:prstGeom prst="rect">
            <a:avLst/>
          </a:prstGeom>
          <a:noFill/>
        </p:spPr>
        <p:txBody>
          <a:bodyPr wrap="square" rtlCol="0">
            <a:spAutoFit/>
          </a:bodyPr>
          <a:lstStyle/>
          <a:p>
            <a:pPr algn="r"/>
            <a:r>
              <a:rPr lang="en-US">
                <a:solidFill>
                  <a:schemeClr val="bg1"/>
                </a:solidFill>
                <a:cs typeface="Arial" pitchFamily="34" charset="0"/>
              </a:rPr>
              <a:t>Bùi</a:t>
            </a:r>
            <a:r>
              <a:rPr lang="en-US"/>
              <a:t> </a:t>
            </a:r>
            <a:r>
              <a:rPr lang="en-US">
                <a:solidFill>
                  <a:schemeClr val="bg1"/>
                </a:solidFill>
                <a:cs typeface="Arial" pitchFamily="34" charset="0"/>
              </a:rPr>
              <a:t>Huy Tùng </a:t>
            </a:r>
            <a:endParaRPr lang="vi-VN">
              <a:solidFill>
                <a:schemeClr val="bg1"/>
              </a:solidFill>
              <a:cs typeface="Arial" pitchFamily="34"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Sàn gửi </a:t>
            </a:r>
          </a:p>
          <a:p>
            <a:r>
              <a:rPr lang="en-US" altLang="ko-KR" sz="4000" b="1">
                <a:solidFill>
                  <a:schemeClr val="bg1"/>
                </a:solidFill>
                <a:latin typeface="+mj-lt"/>
                <a:cs typeface="Arial" pitchFamily="34" charset="0"/>
              </a:rPr>
              <a:t>tiết kiệm</a:t>
            </a:r>
          </a:p>
        </p:txBody>
      </p:sp>
    </p:spTree>
    <p:extLst>
      <p:ext uri="{BB962C8B-B14F-4D97-AF65-F5344CB8AC3E}">
        <p14:creationId xmlns:p14="http://schemas.microsoft.com/office/powerpoint/2010/main" val="198708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Sàn giao dịch</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564776" y="2411506"/>
            <a:ext cx="5818094" cy="1477328"/>
          </a:xfrm>
          <a:prstGeom prst="rect">
            <a:avLst/>
          </a:prstGeom>
          <a:noFill/>
        </p:spPr>
        <p:txBody>
          <a:bodyPr wrap="square" rtlCol="0">
            <a:spAutoFit/>
          </a:bodyPr>
          <a:lstStyle/>
          <a:p>
            <a:pPr marL="285750" indent="-285750">
              <a:buFontTx/>
              <a:buChar char="-"/>
            </a:pPr>
            <a:r>
              <a:rPr lang="en-US"/>
              <a:t>Fishdom Fish được phát triển theo chuẩn ERC721 (Upgradeable), là vật phẩm chính dùng trong Game.</a:t>
            </a:r>
          </a:p>
          <a:p>
            <a:pPr marL="285750" indent="-285750">
              <a:buFontTx/>
              <a:buChar char="-"/>
            </a:pPr>
            <a:r>
              <a:rPr lang="en-US"/>
              <a:t>Không giới hạn tổng cung.</a:t>
            </a:r>
          </a:p>
          <a:p>
            <a:pPr marL="285750" indent="-285750">
              <a:buFontTx/>
              <a:buChar char="-"/>
            </a:pPr>
            <a:r>
              <a:rPr lang="en-US"/>
              <a:t>Chức năng: Dùng để chơi kiếm Point quy đổi ra FDT.</a:t>
            </a:r>
            <a:endParaRPr lang="vi-VN"/>
          </a:p>
        </p:txBody>
      </p:sp>
      <p:pic>
        <p:nvPicPr>
          <p:cNvPr id="3" name="Picture 2">
            <a:extLst>
              <a:ext uri="{FF2B5EF4-FFF2-40B4-BE49-F238E27FC236}">
                <a16:creationId xmlns:a16="http://schemas.microsoft.com/office/drawing/2014/main" id="{88E96088-1F8D-4840-9614-9DA82ECC7848}"/>
              </a:ext>
            </a:extLst>
          </p:cNvPr>
          <p:cNvPicPr>
            <a:picLocks noChangeAspect="1"/>
          </p:cNvPicPr>
          <p:nvPr/>
        </p:nvPicPr>
        <p:blipFill>
          <a:blip r:embed="rId2"/>
          <a:stretch>
            <a:fillRect/>
          </a:stretch>
        </p:blipFill>
        <p:spPr>
          <a:xfrm>
            <a:off x="6911786" y="1304404"/>
            <a:ext cx="4895291" cy="5214087"/>
          </a:xfrm>
          <a:prstGeom prst="rect">
            <a:avLst/>
          </a:prstGeom>
        </p:spPr>
      </p:pic>
    </p:spTree>
    <p:extLst>
      <p:ext uri="{BB962C8B-B14F-4D97-AF65-F5344CB8AC3E}">
        <p14:creationId xmlns:p14="http://schemas.microsoft.com/office/powerpoint/2010/main" val="291158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549312"/>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012930" y="409631"/>
            <a:ext cx="2573771" cy="1754326"/>
          </a:xfrm>
          <a:prstGeom prst="rect">
            <a:avLst/>
          </a:prstGeom>
          <a:noFill/>
        </p:spPr>
        <p:txBody>
          <a:bodyPr wrap="square" rtlCol="0" anchor="ctr">
            <a:spAutoFit/>
          </a:bodyPr>
          <a:lstStyle/>
          <a:p>
            <a:r>
              <a:rPr lang="en-US" altLang="ko-KR" sz="5400">
                <a:solidFill>
                  <a:schemeClr val="bg1"/>
                </a:solidFill>
                <a:cs typeface="Arial" pitchFamily="34" charset="0"/>
              </a:rPr>
              <a:t>NỘI </a:t>
            </a:r>
          </a:p>
          <a:p>
            <a:r>
              <a:rPr lang="en-US" altLang="ko-KR" sz="5400">
                <a:solidFill>
                  <a:schemeClr val="bg1"/>
                </a:solidFill>
                <a:cs typeface="Arial" pitchFamily="34" charset="0"/>
              </a:rPr>
              <a:t>DUNG</a:t>
            </a:r>
            <a:endParaRPr lang="ko-KR" altLang="en-US" sz="5400" dirty="0">
              <a:solidFill>
                <a:schemeClr val="bg1"/>
              </a:solidFill>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586701" y="459832"/>
            <a:ext cx="7919927" cy="6272661"/>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F78276D-0927-4528-B039-745713A46579}"/>
              </a:ext>
            </a:extLst>
          </p:cNvPr>
          <p:cNvGrpSpPr/>
          <p:nvPr/>
        </p:nvGrpSpPr>
        <p:grpSpPr>
          <a:xfrm>
            <a:off x="4508342" y="1196201"/>
            <a:ext cx="693701" cy="682161"/>
            <a:chOff x="4508342" y="1196201"/>
            <a:chExt cx="693701" cy="682161"/>
          </a:xfrm>
        </p:grpSpPr>
        <p:sp>
          <p:nvSpPr>
            <p:cNvPr id="17" name="Rectangle 16">
              <a:extLst>
                <a:ext uri="{FF2B5EF4-FFF2-40B4-BE49-F238E27FC236}">
                  <a16:creationId xmlns:a16="http://schemas.microsoft.com/office/drawing/2014/main" id="{EC13879F-D3DB-463F-BF1F-003E841B15E9}"/>
                </a:ext>
              </a:extLst>
            </p:cNvPr>
            <p:cNvSpPr/>
            <p:nvPr/>
          </p:nvSpPr>
          <p:spPr>
            <a:xfrm>
              <a:off x="4508342" y="1196201"/>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D323EF9-0205-4F9F-B8A5-5E090FAAA34A}"/>
                </a:ext>
              </a:extLst>
            </p:cNvPr>
            <p:cNvSpPr txBox="1"/>
            <p:nvPr/>
          </p:nvSpPr>
          <p:spPr>
            <a:xfrm>
              <a:off x="4519883" y="132223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5" name="Group 4">
            <a:extLst>
              <a:ext uri="{FF2B5EF4-FFF2-40B4-BE49-F238E27FC236}">
                <a16:creationId xmlns:a16="http://schemas.microsoft.com/office/drawing/2014/main" id="{A596ABF2-74CE-4596-BC5C-A89B8E1A6AC5}"/>
              </a:ext>
            </a:extLst>
          </p:cNvPr>
          <p:cNvGrpSpPr/>
          <p:nvPr/>
        </p:nvGrpSpPr>
        <p:grpSpPr>
          <a:xfrm>
            <a:off x="4508342" y="2302577"/>
            <a:ext cx="682161" cy="682161"/>
            <a:chOff x="4563871" y="2662622"/>
            <a:chExt cx="682161" cy="682161"/>
          </a:xfrm>
        </p:grpSpPr>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6" name="Group 5">
            <a:extLst>
              <a:ext uri="{FF2B5EF4-FFF2-40B4-BE49-F238E27FC236}">
                <a16:creationId xmlns:a16="http://schemas.microsoft.com/office/drawing/2014/main" id="{E46728DB-9628-4EB6-BFCC-70C8B457948F}"/>
              </a:ext>
            </a:extLst>
          </p:cNvPr>
          <p:cNvGrpSpPr/>
          <p:nvPr/>
        </p:nvGrpSpPr>
        <p:grpSpPr>
          <a:xfrm>
            <a:off x="4494036" y="3403930"/>
            <a:ext cx="682161" cy="682161"/>
            <a:chOff x="4563871" y="3797565"/>
            <a:chExt cx="682161" cy="682161"/>
          </a:xfrm>
        </p:grpSpPr>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7" name="Group 6">
            <a:extLst>
              <a:ext uri="{FF2B5EF4-FFF2-40B4-BE49-F238E27FC236}">
                <a16:creationId xmlns:a16="http://schemas.microsoft.com/office/drawing/2014/main" id="{B1C0A814-852D-48A9-9989-B72072208EDF}"/>
              </a:ext>
            </a:extLst>
          </p:cNvPr>
          <p:cNvGrpSpPr/>
          <p:nvPr/>
        </p:nvGrpSpPr>
        <p:grpSpPr>
          <a:xfrm>
            <a:off x="4494035" y="4505283"/>
            <a:ext cx="682161" cy="682161"/>
            <a:chOff x="4563871" y="4932508"/>
            <a:chExt cx="682161" cy="682161"/>
          </a:xfrm>
        </p:grpSpPr>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grpSp>
        <p:nvGrpSpPr>
          <p:cNvPr id="2" name="Group 1">
            <a:extLst>
              <a:ext uri="{FF2B5EF4-FFF2-40B4-BE49-F238E27FC236}">
                <a16:creationId xmlns:a16="http://schemas.microsoft.com/office/drawing/2014/main" id="{564B11D4-8792-4129-9386-778220BB9997}"/>
              </a:ext>
            </a:extLst>
          </p:cNvPr>
          <p:cNvGrpSpPr/>
          <p:nvPr/>
        </p:nvGrpSpPr>
        <p:grpSpPr>
          <a:xfrm>
            <a:off x="5452287" y="1189669"/>
            <a:ext cx="5433857" cy="749121"/>
            <a:chOff x="5794723" y="1703980"/>
            <a:chExt cx="4507692" cy="749121"/>
          </a:xfrm>
        </p:grpSpPr>
        <p:sp>
          <p:nvSpPr>
            <p:cNvPr id="25" name="TextBox 24">
              <a:extLst>
                <a:ext uri="{FF2B5EF4-FFF2-40B4-BE49-F238E27FC236}">
                  <a16:creationId xmlns:a16="http://schemas.microsoft.com/office/drawing/2014/main" id="{FDFAFFC2-49C2-42CC-B247-699946E3A89B}"/>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Bối cản, chi tiết về Fishdom DEFI</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4237A53-2FA2-41CA-A145-17EF09ABAB6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Giới thiệu Fishdom DEFI</a:t>
              </a:r>
              <a:endParaRPr lang="ko-KR" altLang="en-US" sz="27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5ACC5C08-09CB-4C85-B4BC-4DF93628723A}"/>
              </a:ext>
            </a:extLst>
          </p:cNvPr>
          <p:cNvGrpSpPr/>
          <p:nvPr/>
        </p:nvGrpSpPr>
        <p:grpSpPr>
          <a:xfrm>
            <a:off x="5452288" y="2269096"/>
            <a:ext cx="5433857" cy="749121"/>
            <a:chOff x="5794723" y="1703980"/>
            <a:chExt cx="4507692" cy="749121"/>
          </a:xfrm>
        </p:grpSpPr>
        <p:sp>
          <p:nvSpPr>
            <p:cNvPr id="28" name="TextBox 27">
              <a:extLst>
                <a:ext uri="{FF2B5EF4-FFF2-40B4-BE49-F238E27FC236}">
                  <a16:creationId xmlns:a16="http://schemas.microsoft.com/office/drawing/2014/main" id="{30A14426-1759-4459-9866-D5612B569E75}"/>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Dòng tiện tệ và vật phẩm chính được sử dụng</a:t>
              </a: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Tiền tệ và vật phẩm</a:t>
              </a:r>
              <a:endParaRPr lang="ko-KR" altLang="en-US" sz="27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645EA75D-1423-4227-96BC-A1982894A774}"/>
              </a:ext>
            </a:extLst>
          </p:cNvPr>
          <p:cNvGrpSpPr/>
          <p:nvPr/>
        </p:nvGrpSpPr>
        <p:grpSpPr>
          <a:xfrm>
            <a:off x="5452288" y="3328601"/>
            <a:ext cx="5433863" cy="757490"/>
            <a:chOff x="5794719" y="1695611"/>
            <a:chExt cx="4507696" cy="757490"/>
          </a:xfrm>
        </p:grpSpPr>
        <p:sp>
          <p:nvSpPr>
            <p:cNvPr id="31" name="TextBox 30">
              <a:extLst>
                <a:ext uri="{FF2B5EF4-FFF2-40B4-BE49-F238E27FC236}">
                  <a16:creationId xmlns:a16="http://schemas.microsoft.com/office/drawing/2014/main" id="{4E735059-0293-46FE-8A81-988E7E056446}"/>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Sàn gửi tiết kiệm trong Fishdom DEFI</a:t>
              </a:r>
              <a:endParaRPr lang="en-US" altLang="ko-KR"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794719" y="1695611"/>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Sàn gửi tiết kiệm</a:t>
              </a:r>
              <a:endParaRPr lang="ko-KR" altLang="en-US" sz="27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9BA33124-6C8A-4662-8DF7-4503A1343172}"/>
              </a:ext>
            </a:extLst>
          </p:cNvPr>
          <p:cNvGrpSpPr/>
          <p:nvPr/>
        </p:nvGrpSpPr>
        <p:grpSpPr>
          <a:xfrm>
            <a:off x="5452286" y="4488198"/>
            <a:ext cx="5433857" cy="749121"/>
            <a:chOff x="5794723" y="1703980"/>
            <a:chExt cx="4507692" cy="749121"/>
          </a:xfrm>
        </p:grpSpPr>
        <p:sp>
          <p:nvSpPr>
            <p:cNvPr id="34" name="TextBox 33">
              <a:extLst>
                <a:ext uri="{FF2B5EF4-FFF2-40B4-BE49-F238E27FC236}">
                  <a16:creationId xmlns:a16="http://schemas.microsoft.com/office/drawing/2014/main" id="{33BB680D-80F9-4709-9461-27DCDDCD0CA4}"/>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Sàn giao dịch vật phẩm</a:t>
              </a:r>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DCE48A28-ACC0-4F50-BDD7-ED1FE4C66465}"/>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Sàn giao dịch</a:t>
              </a:r>
              <a:endParaRPr lang="ko-KR" altLang="en-US" sz="2700" b="1" dirty="0">
                <a:solidFill>
                  <a:schemeClr val="bg1"/>
                </a:solidFill>
                <a:cs typeface="Arial" pitchFamily="34" charset="0"/>
              </a:endParaRPr>
            </a:p>
          </p:txBody>
        </p:sp>
      </p:grpSp>
      <p:sp>
        <p:nvSpPr>
          <p:cNvPr id="36" name="Oval 35">
            <a:extLst>
              <a:ext uri="{FF2B5EF4-FFF2-40B4-BE49-F238E27FC236}">
                <a16:creationId xmlns:a16="http://schemas.microsoft.com/office/drawing/2014/main" id="{CD4E8CE7-5D30-4C46-BFB0-3CFC42311CA8}"/>
              </a:ext>
            </a:extLst>
          </p:cNvPr>
          <p:cNvSpPr/>
          <p:nvPr/>
        </p:nvSpPr>
        <p:spPr>
          <a:xfrm>
            <a:off x="3475644" y="402039"/>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EF2E38C-EABE-4773-902D-39386A6A2851}"/>
              </a:ext>
            </a:extLst>
          </p:cNvPr>
          <p:cNvGrpSpPr/>
          <p:nvPr/>
        </p:nvGrpSpPr>
        <p:grpSpPr>
          <a:xfrm>
            <a:off x="4494034" y="5618888"/>
            <a:ext cx="682161" cy="682161"/>
            <a:chOff x="4563871" y="4932508"/>
            <a:chExt cx="682161" cy="682161"/>
          </a:xfrm>
        </p:grpSpPr>
        <p:sp>
          <p:nvSpPr>
            <p:cNvPr id="39" name="Rectangle 38">
              <a:extLst>
                <a:ext uri="{FF2B5EF4-FFF2-40B4-BE49-F238E27FC236}">
                  <a16:creationId xmlns:a16="http://schemas.microsoft.com/office/drawing/2014/main" id="{10AC819B-6737-48BB-9098-617B47631E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A7FEC40B-3CFC-43EF-88AF-A83B688EF8CA}"/>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a:solidFill>
                    <a:schemeClr val="bg1"/>
                  </a:solidFill>
                  <a:cs typeface="Arial" pitchFamily="34" charset="0"/>
                </a:rPr>
                <a:t>05</a:t>
              </a:r>
              <a:endParaRPr lang="ko-KR" altLang="en-US" sz="2400" b="1" dirty="0">
                <a:solidFill>
                  <a:schemeClr val="bg1"/>
                </a:solidFill>
                <a:cs typeface="Arial" pitchFamily="34" charset="0"/>
              </a:endParaRPr>
            </a:p>
          </p:txBody>
        </p:sp>
      </p:grpSp>
      <p:grpSp>
        <p:nvGrpSpPr>
          <p:cNvPr id="41" name="Group 40">
            <a:extLst>
              <a:ext uri="{FF2B5EF4-FFF2-40B4-BE49-F238E27FC236}">
                <a16:creationId xmlns:a16="http://schemas.microsoft.com/office/drawing/2014/main" id="{ACB8F37A-5B4E-4E3E-96F8-6BFC6B73D56E}"/>
              </a:ext>
            </a:extLst>
          </p:cNvPr>
          <p:cNvGrpSpPr/>
          <p:nvPr/>
        </p:nvGrpSpPr>
        <p:grpSpPr>
          <a:xfrm>
            <a:off x="5452285" y="5593702"/>
            <a:ext cx="5433857" cy="749121"/>
            <a:chOff x="5794723" y="1703980"/>
            <a:chExt cx="4507692" cy="749121"/>
          </a:xfrm>
        </p:grpSpPr>
        <p:sp>
          <p:nvSpPr>
            <p:cNvPr id="42" name="TextBox 41">
              <a:extLst>
                <a:ext uri="{FF2B5EF4-FFF2-40B4-BE49-F238E27FC236}">
                  <a16:creationId xmlns:a16="http://schemas.microsoft.com/office/drawing/2014/main" id="{7078C94C-0FA6-44AB-8B95-65F0EEDFC0E0}"/>
                </a:ext>
              </a:extLst>
            </p:cNvPr>
            <p:cNvSpPr txBox="1"/>
            <p:nvPr/>
          </p:nvSpPr>
          <p:spPr>
            <a:xfrm>
              <a:off x="5794723" y="2176102"/>
              <a:ext cx="4507692" cy="276999"/>
            </a:xfrm>
            <a:prstGeom prst="rect">
              <a:avLst/>
            </a:prstGeom>
            <a:noFill/>
          </p:spPr>
          <p:txBody>
            <a:bodyPr wrap="square" rtlCol="0">
              <a:spAutoFit/>
            </a:bodyPr>
            <a:lstStyle/>
            <a:p>
              <a:r>
                <a:rPr lang="en-US" altLang="ko-KR" sz="1200">
                  <a:solidFill>
                    <a:schemeClr val="bg1"/>
                  </a:solidFill>
                  <a:cs typeface="Arial" pitchFamily="34" charset="0"/>
                </a:rPr>
                <a:t>Trò chơi trong Fishdom DEFI. ‘Play to earn’</a:t>
              </a:r>
              <a:endParaRPr lang="en-US" altLang="ko-KR" sz="1200" dirty="0">
                <a:solidFill>
                  <a:schemeClr val="bg1"/>
                </a:solidFill>
                <a:cs typeface="Arial" pitchFamily="34" charset="0"/>
              </a:endParaRPr>
            </a:p>
          </p:txBody>
        </p:sp>
        <p:sp>
          <p:nvSpPr>
            <p:cNvPr id="43" name="TextBox 42">
              <a:extLst>
                <a:ext uri="{FF2B5EF4-FFF2-40B4-BE49-F238E27FC236}">
                  <a16:creationId xmlns:a16="http://schemas.microsoft.com/office/drawing/2014/main" id="{2F957F80-DD8E-4C16-B564-DC193022452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b="1">
                  <a:solidFill>
                    <a:schemeClr val="bg1"/>
                  </a:solidFill>
                  <a:cs typeface="Arial" pitchFamily="34" charset="0"/>
                </a:rPr>
                <a:t>Game</a:t>
              </a:r>
              <a:endParaRPr lang="ko-KR" altLang="en-US" sz="27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Giới thiệu về Fishdom DEFI</a:t>
            </a:r>
          </a:p>
        </p:txBody>
      </p:sp>
    </p:spTree>
    <p:extLst>
      <p:ext uri="{BB962C8B-B14F-4D97-AF65-F5344CB8AC3E}">
        <p14:creationId xmlns:p14="http://schemas.microsoft.com/office/powerpoint/2010/main" val="1263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a:t>Bối Cảnh</a:t>
            </a:r>
            <a:endParaRPr lang="en-US" dirty="0"/>
          </a:p>
        </p:txBody>
      </p:sp>
      <p:sp>
        <p:nvSpPr>
          <p:cNvPr id="41" name="Rectangle: Rounded Corners 40">
            <a:extLst>
              <a:ext uri="{FF2B5EF4-FFF2-40B4-BE49-F238E27FC236}">
                <a16:creationId xmlns:a16="http://schemas.microsoft.com/office/drawing/2014/main" id="{0F9F8ED4-D493-4569-B0EC-558F337CC98B}"/>
              </a:ext>
            </a:extLst>
          </p:cNvPr>
          <p:cNvSpPr/>
          <p:nvPr/>
        </p:nvSpPr>
        <p:spPr>
          <a:xfrm>
            <a:off x="9948631" y="1404644"/>
            <a:ext cx="1298512" cy="129851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924686" y="1404644"/>
            <a:ext cx="1298512"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3180672" y="1404644"/>
            <a:ext cx="1298512"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5436658" y="1404644"/>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E74F816-0D48-4047-8AE1-670C59DEC6B0}"/>
              </a:ext>
            </a:extLst>
          </p:cNvPr>
          <p:cNvSpPr/>
          <p:nvPr/>
        </p:nvSpPr>
        <p:spPr>
          <a:xfrm>
            <a:off x="7692644" y="1404644"/>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1973693" y="1835886"/>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4229679" y="1835886"/>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F7D9BE3-0439-4B41-A90E-F64A9F794BC1}"/>
              </a:ext>
            </a:extLst>
          </p:cNvPr>
          <p:cNvGrpSpPr/>
          <p:nvPr/>
        </p:nvGrpSpPr>
        <p:grpSpPr>
          <a:xfrm>
            <a:off x="6485665" y="1835886"/>
            <a:ext cx="1456483" cy="436028"/>
            <a:chOff x="2906464" y="3248298"/>
            <a:chExt cx="1886168" cy="564662"/>
          </a:xfrm>
        </p:grpSpPr>
        <p:sp>
          <p:nvSpPr>
            <p:cNvPr id="29"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3CDC4F-0AB5-4558-8654-BBE52D983B88}"/>
              </a:ext>
            </a:extLst>
          </p:cNvPr>
          <p:cNvGrpSpPr/>
          <p:nvPr/>
        </p:nvGrpSpPr>
        <p:grpSpPr>
          <a:xfrm>
            <a:off x="8741651" y="1835886"/>
            <a:ext cx="1456483" cy="436028"/>
            <a:chOff x="2906464" y="3248298"/>
            <a:chExt cx="1886168" cy="564662"/>
          </a:xfrm>
        </p:grpSpPr>
        <p:sp>
          <p:nvSpPr>
            <p:cNvPr id="33"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222B8DB4-E5C1-4EFA-ACA0-4529878B4B15}"/>
              </a:ext>
            </a:extLst>
          </p:cNvPr>
          <p:cNvGrpSpPr/>
          <p:nvPr/>
        </p:nvGrpSpPr>
        <p:grpSpPr>
          <a:xfrm>
            <a:off x="-15182" y="1835886"/>
            <a:ext cx="1189372" cy="436028"/>
            <a:chOff x="-5096" y="2714130"/>
            <a:chExt cx="1189372" cy="436028"/>
          </a:xfrm>
        </p:grpSpPr>
        <p:sp>
          <p:nvSpPr>
            <p:cNvPr id="37"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4" name="Group 83">
            <a:extLst>
              <a:ext uri="{FF2B5EF4-FFF2-40B4-BE49-F238E27FC236}">
                <a16:creationId xmlns:a16="http://schemas.microsoft.com/office/drawing/2014/main" id="{FB274B2D-F2D8-4E8A-A517-8FAF07AE15BA}"/>
              </a:ext>
            </a:extLst>
          </p:cNvPr>
          <p:cNvGrpSpPr/>
          <p:nvPr/>
        </p:nvGrpSpPr>
        <p:grpSpPr>
          <a:xfrm>
            <a:off x="10997639" y="1835886"/>
            <a:ext cx="1194361" cy="436028"/>
            <a:chOff x="11007725" y="2714130"/>
            <a:chExt cx="1194361" cy="436028"/>
          </a:xfrm>
        </p:grpSpPr>
        <p:sp>
          <p:nvSpPr>
            <p:cNvPr id="50" name="Freeform: Shape 49">
              <a:extLst>
                <a:ext uri="{FF2B5EF4-FFF2-40B4-BE49-F238E27FC236}">
                  <a16:creationId xmlns:a16="http://schemas.microsoft.com/office/drawing/2014/main" id="{E9EEB0C1-AAE3-4E1A-B60A-3E235720EDF1}"/>
                </a:ext>
              </a:extLst>
            </p:cNvPr>
            <p:cNvSpPr/>
            <p:nvPr/>
          </p:nvSpPr>
          <p:spPr>
            <a:xfrm>
              <a:off x="11403094"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E1644CD-C45B-4B94-BC33-124353F38532}"/>
                </a:ext>
              </a:extLst>
            </p:cNvPr>
            <p:cNvSpPr/>
            <p:nvPr/>
          </p:nvSpPr>
          <p:spPr>
            <a:xfrm>
              <a:off x="11798464" y="2864608"/>
              <a:ext cx="403622" cy="129676"/>
            </a:xfrm>
            <a:custGeom>
              <a:avLst/>
              <a:gdLst>
                <a:gd name="connsiteX0" fmla="*/ 64838 w 403622"/>
                <a:gd name="connsiteY0" fmla="*/ 0 h 129676"/>
                <a:gd name="connsiteX1" fmla="*/ 403622 w 403622"/>
                <a:gd name="connsiteY1" fmla="*/ 0 h 129676"/>
                <a:gd name="connsiteX2" fmla="*/ 403622 w 403622"/>
                <a:gd name="connsiteY2" fmla="*/ 129676 h 129676"/>
                <a:gd name="connsiteX3" fmla="*/ 64838 w 403622"/>
                <a:gd name="connsiteY3" fmla="*/ 129676 h 129676"/>
                <a:gd name="connsiteX4" fmla="*/ 0 w 403622"/>
                <a:gd name="connsiteY4" fmla="*/ 64838 h 129676"/>
                <a:gd name="connsiteX5" fmla="*/ 64838 w 403622"/>
                <a:gd name="connsiteY5" fmla="*/ 0 h 12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22" h="129676">
                  <a:moveTo>
                    <a:pt x="64838" y="0"/>
                  </a:moveTo>
                  <a:lnTo>
                    <a:pt x="403622" y="0"/>
                  </a:lnTo>
                  <a:lnTo>
                    <a:pt x="403622" y="129676"/>
                  </a:lnTo>
                  <a:lnTo>
                    <a:pt x="64838" y="129676"/>
                  </a:lnTo>
                  <a:cubicBezTo>
                    <a:pt x="29029" y="129676"/>
                    <a:pt x="0" y="100647"/>
                    <a:pt x="0" y="64838"/>
                  </a:cubicBezTo>
                  <a:cubicBezTo>
                    <a:pt x="0" y="29029"/>
                    <a:pt x="29029" y="0"/>
                    <a:pt x="64838" y="0"/>
                  </a:cubicBez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Rounded Corners 51">
              <a:extLst>
                <a:ext uri="{FF2B5EF4-FFF2-40B4-BE49-F238E27FC236}">
                  <a16:creationId xmlns:a16="http://schemas.microsoft.com/office/drawing/2014/main" id="{5047224B-846D-4850-9BE5-557EE4001753}"/>
                </a:ext>
              </a:extLst>
            </p:cNvPr>
            <p:cNvSpPr/>
            <p:nvPr/>
          </p:nvSpPr>
          <p:spPr>
            <a:xfrm>
              <a:off x="11007725" y="2867306"/>
              <a:ext cx="665743"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CE7301D-D758-419C-A246-5982E8990C68}"/>
              </a:ext>
            </a:extLst>
          </p:cNvPr>
          <p:cNvSpPr txBox="1"/>
          <p:nvPr/>
        </p:nvSpPr>
        <p:spPr>
          <a:xfrm>
            <a:off x="7813107"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2006</a:t>
            </a:r>
            <a:endParaRPr lang="ko-KR" altLang="en-US" sz="2000" b="1" dirty="0">
              <a:solidFill>
                <a:schemeClr val="bg1"/>
              </a:solidFill>
              <a:cs typeface="Arial" pitchFamily="34" charset="0"/>
            </a:endParaRPr>
          </a:p>
        </p:txBody>
      </p:sp>
      <p:sp>
        <p:nvSpPr>
          <p:cNvPr id="55" name="TextBox 54">
            <a:extLst>
              <a:ext uri="{FF2B5EF4-FFF2-40B4-BE49-F238E27FC236}">
                <a16:creationId xmlns:a16="http://schemas.microsoft.com/office/drawing/2014/main" id="{F434641E-20A1-476E-9616-4F1A62668F19}"/>
              </a:ext>
            </a:extLst>
          </p:cNvPr>
          <p:cNvSpPr txBox="1"/>
          <p:nvPr/>
        </p:nvSpPr>
        <p:spPr>
          <a:xfrm>
            <a:off x="5557121"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2000</a:t>
            </a:r>
            <a:endParaRPr lang="ko-KR" altLang="en-US" sz="2000" b="1" dirty="0">
              <a:solidFill>
                <a:schemeClr val="bg1"/>
              </a:solidFill>
              <a:cs typeface="Arial" pitchFamily="34" charset="0"/>
            </a:endParaRPr>
          </a:p>
        </p:txBody>
      </p:sp>
      <p:sp>
        <p:nvSpPr>
          <p:cNvPr id="56" name="TextBox 55">
            <a:extLst>
              <a:ext uri="{FF2B5EF4-FFF2-40B4-BE49-F238E27FC236}">
                <a16:creationId xmlns:a16="http://schemas.microsoft.com/office/drawing/2014/main" id="{4F5A1C37-155F-42FC-90A0-EFEB6C40EFCF}"/>
              </a:ext>
            </a:extLst>
          </p:cNvPr>
          <p:cNvSpPr txBox="1"/>
          <p:nvPr/>
        </p:nvSpPr>
        <p:spPr>
          <a:xfrm>
            <a:off x="3301135"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1999</a:t>
            </a:r>
          </a:p>
        </p:txBody>
      </p:sp>
      <p:sp>
        <p:nvSpPr>
          <p:cNvPr id="57" name="TextBox 56">
            <a:extLst>
              <a:ext uri="{FF2B5EF4-FFF2-40B4-BE49-F238E27FC236}">
                <a16:creationId xmlns:a16="http://schemas.microsoft.com/office/drawing/2014/main" id="{51B8E895-D9F5-41AB-9B49-E314AA5A30A7}"/>
              </a:ext>
            </a:extLst>
          </p:cNvPr>
          <p:cNvSpPr txBox="1"/>
          <p:nvPr/>
        </p:nvSpPr>
        <p:spPr>
          <a:xfrm>
            <a:off x="1045149" y="2208194"/>
            <a:ext cx="1057586" cy="400110"/>
          </a:xfrm>
          <a:prstGeom prst="rect">
            <a:avLst/>
          </a:prstGeom>
          <a:noFill/>
        </p:spPr>
        <p:txBody>
          <a:bodyPr wrap="square" rtlCol="0">
            <a:spAutoFit/>
          </a:bodyPr>
          <a:lstStyle/>
          <a:p>
            <a:pPr algn="ctr"/>
            <a:r>
              <a:rPr lang="en-US" altLang="ko-KR" sz="2000" b="1">
                <a:solidFill>
                  <a:schemeClr val="bg1"/>
                </a:solidFill>
                <a:cs typeface="Arial" pitchFamily="34" charset="0"/>
              </a:rPr>
              <a:t>1989</a:t>
            </a:r>
            <a:endParaRPr lang="ko-KR" altLang="en-US" sz="2000" b="1" dirty="0">
              <a:solidFill>
                <a:schemeClr val="bg1"/>
              </a:solidFill>
              <a:cs typeface="Arial" pitchFamily="34" charset="0"/>
            </a:endParaRPr>
          </a:p>
        </p:txBody>
      </p:sp>
      <p:sp>
        <p:nvSpPr>
          <p:cNvPr id="58" name="직사각형 113">
            <a:extLst>
              <a:ext uri="{FF2B5EF4-FFF2-40B4-BE49-F238E27FC236}">
                <a16:creationId xmlns:a16="http://schemas.microsoft.com/office/drawing/2014/main" id="{5F7907DB-ECA4-4D09-9FD1-B0FDD41C5B0A}"/>
              </a:ext>
            </a:extLst>
          </p:cNvPr>
          <p:cNvSpPr>
            <a:spLocks noChangeArrowheads="1"/>
          </p:cNvSpPr>
          <p:nvPr/>
        </p:nvSpPr>
        <p:spPr bwMode="auto">
          <a:xfrm>
            <a:off x="10076889" y="2208194"/>
            <a:ext cx="1041996"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a:solidFill>
                  <a:schemeClr val="bg1"/>
                </a:solidFill>
                <a:cs typeface="Arial" charset="0"/>
              </a:rPr>
              <a:t>2021+</a:t>
            </a:r>
            <a:endParaRPr lang="ko-KR" altLang="en-US" sz="2000" dirty="0">
              <a:solidFill>
                <a:schemeClr val="bg1"/>
              </a:solidFill>
            </a:endParaRPr>
          </a:p>
        </p:txBody>
      </p:sp>
      <p:sp>
        <p:nvSpPr>
          <p:cNvPr id="59" name="TextBox 58">
            <a:extLst>
              <a:ext uri="{FF2B5EF4-FFF2-40B4-BE49-F238E27FC236}">
                <a16:creationId xmlns:a16="http://schemas.microsoft.com/office/drawing/2014/main" id="{C42FDB9D-274F-4B57-880E-C7DA09188392}"/>
              </a:ext>
            </a:extLst>
          </p:cNvPr>
          <p:cNvSpPr txBox="1"/>
          <p:nvPr/>
        </p:nvSpPr>
        <p:spPr>
          <a:xfrm>
            <a:off x="1045563" y="1553490"/>
            <a:ext cx="1056759" cy="461665"/>
          </a:xfrm>
          <a:prstGeom prst="rect">
            <a:avLst/>
          </a:prstGeom>
          <a:noFill/>
        </p:spPr>
        <p:txBody>
          <a:bodyPr wrap="square" rtlCol="0">
            <a:spAutoFit/>
          </a:bodyPr>
          <a:lstStyle/>
          <a:p>
            <a:pPr algn="ctr"/>
            <a:r>
              <a:rPr lang="en-US" altLang="ko-KR" sz="1200" b="1">
                <a:solidFill>
                  <a:schemeClr val="bg1"/>
                </a:solidFill>
                <a:cs typeface="Arial" pitchFamily="34" charset="0"/>
              </a:rPr>
              <a:t>WWW ra đời</a:t>
            </a:r>
            <a:endParaRPr lang="ko-KR" altLang="en-US" sz="1200" b="1" dirty="0">
              <a:solidFill>
                <a:schemeClr val="bg1"/>
              </a:solidFill>
              <a:cs typeface="Arial" pitchFamily="34" charset="0"/>
            </a:endParaRPr>
          </a:p>
        </p:txBody>
      </p:sp>
      <p:sp>
        <p:nvSpPr>
          <p:cNvPr id="60" name="TextBox 59">
            <a:extLst>
              <a:ext uri="{FF2B5EF4-FFF2-40B4-BE49-F238E27FC236}">
                <a16:creationId xmlns:a16="http://schemas.microsoft.com/office/drawing/2014/main" id="{C29ACBA1-9CF2-4CC6-800B-4082022FEC84}"/>
              </a:ext>
            </a:extLst>
          </p:cNvPr>
          <p:cNvSpPr txBox="1"/>
          <p:nvPr/>
        </p:nvSpPr>
        <p:spPr>
          <a:xfrm>
            <a:off x="10069508" y="1553490"/>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Những bản cập nhật mới hơn</a:t>
            </a:r>
            <a:endParaRPr lang="ko-KR" altLang="en-US" sz="1200" b="1" dirty="0">
              <a:solidFill>
                <a:schemeClr val="bg1"/>
              </a:solidFill>
              <a:cs typeface="Arial" pitchFamily="34" charset="0"/>
            </a:endParaRPr>
          </a:p>
        </p:txBody>
      </p:sp>
      <p:sp>
        <p:nvSpPr>
          <p:cNvPr id="61" name="TextBox 60">
            <a:extLst>
              <a:ext uri="{FF2B5EF4-FFF2-40B4-BE49-F238E27FC236}">
                <a16:creationId xmlns:a16="http://schemas.microsoft.com/office/drawing/2014/main" id="{A92AA34D-24C6-46EF-9EA7-C34ACE2C5584}"/>
              </a:ext>
            </a:extLst>
          </p:cNvPr>
          <p:cNvSpPr txBox="1"/>
          <p:nvPr/>
        </p:nvSpPr>
        <p:spPr>
          <a:xfrm>
            <a:off x="3301549" y="1529419"/>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WEB 2.0 được phát hành</a:t>
            </a:r>
            <a:endParaRPr lang="ko-KR" altLang="en-US" sz="1200" b="1" dirty="0">
              <a:solidFill>
                <a:schemeClr val="bg1"/>
              </a:solidFill>
              <a:cs typeface="Arial" pitchFamily="34" charset="0"/>
            </a:endParaRPr>
          </a:p>
        </p:txBody>
      </p:sp>
      <p:sp>
        <p:nvSpPr>
          <p:cNvPr id="62" name="TextBox 61">
            <a:extLst>
              <a:ext uri="{FF2B5EF4-FFF2-40B4-BE49-F238E27FC236}">
                <a16:creationId xmlns:a16="http://schemas.microsoft.com/office/drawing/2014/main" id="{7B895A61-3389-4DE3-B5B1-27634633765B}"/>
              </a:ext>
            </a:extLst>
          </p:cNvPr>
          <p:cNvSpPr txBox="1"/>
          <p:nvPr/>
        </p:nvSpPr>
        <p:spPr>
          <a:xfrm>
            <a:off x="5557535" y="1505348"/>
            <a:ext cx="1056759" cy="461665"/>
          </a:xfrm>
          <a:prstGeom prst="rect">
            <a:avLst/>
          </a:prstGeom>
          <a:noFill/>
        </p:spPr>
        <p:txBody>
          <a:bodyPr wrap="square" rtlCol="0">
            <a:spAutoFit/>
          </a:bodyPr>
          <a:lstStyle/>
          <a:p>
            <a:pPr algn="ctr"/>
            <a:r>
              <a:rPr lang="en-US" altLang="ko-KR" sz="1200" b="1">
                <a:solidFill>
                  <a:schemeClr val="bg1"/>
                </a:solidFill>
                <a:cs typeface="Arial" pitchFamily="34" charset="0"/>
              </a:rPr>
              <a:t>WEB 4.0 ra đời</a:t>
            </a:r>
            <a:endParaRPr lang="ko-KR" altLang="en-US" sz="1200" b="1" dirty="0">
              <a:solidFill>
                <a:schemeClr val="bg1"/>
              </a:solidFill>
              <a:cs typeface="Arial" pitchFamily="34" charset="0"/>
            </a:endParaRPr>
          </a:p>
        </p:txBody>
      </p:sp>
      <p:sp>
        <p:nvSpPr>
          <p:cNvPr id="63" name="TextBox 62">
            <a:extLst>
              <a:ext uri="{FF2B5EF4-FFF2-40B4-BE49-F238E27FC236}">
                <a16:creationId xmlns:a16="http://schemas.microsoft.com/office/drawing/2014/main" id="{DC059551-B779-47CF-8F18-236F4DE3A104}"/>
              </a:ext>
            </a:extLst>
          </p:cNvPr>
          <p:cNvSpPr txBox="1"/>
          <p:nvPr/>
        </p:nvSpPr>
        <p:spPr>
          <a:xfrm>
            <a:off x="7813520" y="1482014"/>
            <a:ext cx="1056759" cy="646331"/>
          </a:xfrm>
          <a:prstGeom prst="rect">
            <a:avLst/>
          </a:prstGeom>
          <a:noFill/>
        </p:spPr>
        <p:txBody>
          <a:bodyPr wrap="square" rtlCol="0">
            <a:spAutoFit/>
          </a:bodyPr>
          <a:lstStyle/>
          <a:p>
            <a:pPr algn="ctr"/>
            <a:r>
              <a:rPr lang="en-US" altLang="ko-KR" sz="1200" b="1">
                <a:solidFill>
                  <a:schemeClr val="bg1"/>
                </a:solidFill>
                <a:cs typeface="Arial" pitchFamily="34" charset="0"/>
              </a:rPr>
              <a:t>WEB 3.0 được phát hành</a:t>
            </a:r>
          </a:p>
        </p:txBody>
      </p:sp>
      <p:sp>
        <p:nvSpPr>
          <p:cNvPr id="80" name="TextBox 79">
            <a:extLst>
              <a:ext uri="{FF2B5EF4-FFF2-40B4-BE49-F238E27FC236}">
                <a16:creationId xmlns:a16="http://schemas.microsoft.com/office/drawing/2014/main" id="{31E3DE05-359F-4370-98CE-394ECA18BE1E}"/>
              </a:ext>
            </a:extLst>
          </p:cNvPr>
          <p:cNvSpPr txBox="1"/>
          <p:nvPr/>
        </p:nvSpPr>
        <p:spPr>
          <a:xfrm>
            <a:off x="323529" y="3284876"/>
            <a:ext cx="11480031" cy="3139321"/>
          </a:xfrm>
          <a:prstGeom prst="rect">
            <a:avLst/>
          </a:prstGeom>
          <a:noFill/>
        </p:spPr>
        <p:txBody>
          <a:bodyPr wrap="square">
            <a:spAutoFit/>
          </a:bodyPr>
          <a:lstStyle/>
          <a:p>
            <a:r>
              <a:rPr lang="vi-VN"/>
              <a:t>Trong bối cảnh thời đại công nghệ 4.0, chúng ta luôn thấy được sự bùng nổ và cạnh tranh về mặt công nghệ. Trong đó, nổi bật và được ưa chuộng hơn cả, phải nhắc đến công nghệ Blockchain (chuỗi khối) - một công nghệ mới, hướng đến tính minh bạch và xác thức, tạo ra sự tin tưởng, uy tín hàng đầu cho những nhà đầu tư và người dùng.</a:t>
            </a:r>
          </a:p>
          <a:p>
            <a:endParaRPr lang="vi-VN"/>
          </a:p>
          <a:p>
            <a:r>
              <a:rPr lang="vi-VN"/>
              <a:t>Vì vậy Fishdom DEFI đã được ra đời.</a:t>
            </a:r>
          </a:p>
          <a:p>
            <a:endParaRPr lang="vi-VN"/>
          </a:p>
          <a:p>
            <a:r>
              <a:rPr lang="vi-VN"/>
              <a:t>Fishdom DEFI là một sân chơi giải trí, là một hệ sinh thái theo phong cách mới. </a:t>
            </a:r>
          </a:p>
          <a:p>
            <a:endParaRPr lang="vi-VN"/>
          </a:p>
          <a:p>
            <a:r>
              <a:rPr lang="vi-VN"/>
              <a:t>Thậm trí, Fishdom DEFI có thể được coi là một hộ kinh doanh nhỏ. Với nền tảng đã và đang có Fishdom DEFI có thể phát triển lớn mạnh hơn nữa.</a:t>
            </a:r>
          </a:p>
        </p:txBody>
      </p:sp>
      <p:sp>
        <p:nvSpPr>
          <p:cNvPr id="7" name="TextBox 6">
            <a:extLst>
              <a:ext uri="{FF2B5EF4-FFF2-40B4-BE49-F238E27FC236}">
                <a16:creationId xmlns:a16="http://schemas.microsoft.com/office/drawing/2014/main" id="{36E08E61-01FC-4C5F-97F7-5384FA85BC44}"/>
              </a:ext>
            </a:extLst>
          </p:cNvPr>
          <p:cNvSpPr txBox="1"/>
          <p:nvPr/>
        </p:nvSpPr>
        <p:spPr>
          <a:xfrm>
            <a:off x="10904500" y="2765976"/>
            <a:ext cx="1798120" cy="307777"/>
          </a:xfrm>
          <a:prstGeom prst="rect">
            <a:avLst/>
          </a:prstGeom>
          <a:noFill/>
        </p:spPr>
        <p:txBody>
          <a:bodyPr wrap="square" rtlCol="0">
            <a:spAutoFit/>
          </a:bodyPr>
          <a:lstStyle/>
          <a:p>
            <a:r>
              <a:rPr lang="vi-VN" sz="1400" i="1"/>
              <a:t>theo Google</a:t>
            </a:r>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vi-VN"/>
              <a:t>Fishdom DEFI có gì?</a:t>
            </a:r>
          </a:p>
        </p:txBody>
      </p:sp>
      <p:grpSp>
        <p:nvGrpSpPr>
          <p:cNvPr id="99" name="Group 98">
            <a:extLst>
              <a:ext uri="{FF2B5EF4-FFF2-40B4-BE49-F238E27FC236}">
                <a16:creationId xmlns:a16="http://schemas.microsoft.com/office/drawing/2014/main" id="{FA90F668-D6B6-4F9E-A4B0-740416B43B77}"/>
              </a:ext>
            </a:extLst>
          </p:cNvPr>
          <p:cNvGrpSpPr/>
          <p:nvPr/>
        </p:nvGrpSpPr>
        <p:grpSpPr>
          <a:xfrm>
            <a:off x="4415674" y="2369088"/>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33263" y="2613915"/>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p>
          </p:txBody>
        </p:sp>
      </p:grpSp>
      <p:sp>
        <p:nvSpPr>
          <p:cNvPr id="67" name="Freeform: Shape 66">
            <a:extLst>
              <a:ext uri="{FF2B5EF4-FFF2-40B4-BE49-F238E27FC236}">
                <a16:creationId xmlns:a16="http://schemas.microsoft.com/office/drawing/2014/main" id="{852690DD-A464-4A27-806A-C34EAD6B09D3}"/>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E50E58B8-8744-499E-8B43-8A243C330344}"/>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8" name="Group 117">
            <a:extLst>
              <a:ext uri="{FF2B5EF4-FFF2-40B4-BE49-F238E27FC236}">
                <a16:creationId xmlns:a16="http://schemas.microsoft.com/office/drawing/2014/main" id="{5D537266-0090-406E-A176-E261FEA4F005}"/>
              </a:ext>
            </a:extLst>
          </p:cNvPr>
          <p:cNvGrpSpPr/>
          <p:nvPr/>
        </p:nvGrpSpPr>
        <p:grpSpPr>
          <a:xfrm>
            <a:off x="6544518" y="5627968"/>
            <a:ext cx="3680309" cy="524615"/>
            <a:chOff x="1199735" y="1275606"/>
            <a:chExt cx="1962585" cy="524615"/>
          </a:xfrm>
        </p:grpSpPr>
        <p:sp>
          <p:nvSpPr>
            <p:cNvPr id="119" name="TextBox 118">
              <a:extLst>
                <a:ext uri="{FF2B5EF4-FFF2-40B4-BE49-F238E27FC236}">
                  <a16:creationId xmlns:a16="http://schemas.microsoft.com/office/drawing/2014/main" id="{C873CA77-2AE0-4346-9D8D-5C3BC401DEEE}"/>
                </a:ext>
              </a:extLst>
            </p:cNvPr>
            <p:cNvSpPr txBox="1"/>
            <p:nvPr/>
          </p:nvSpPr>
          <p:spPr>
            <a:xfrm>
              <a:off x="1199735" y="1275606"/>
              <a:ext cx="1962585"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Game kinh điển</a:t>
              </a:r>
              <a:endParaRPr lang="ko-KR" altLang="en-US" sz="1400" b="1"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07EC4DE8-2C14-4BBC-835D-921AB39A173C}"/>
                </a:ext>
              </a:extLst>
            </p:cNvPr>
            <p:cNvSpPr txBox="1"/>
            <p:nvPr/>
          </p:nvSpPr>
          <p:spPr>
            <a:xfrm>
              <a:off x="1199735" y="1523222"/>
              <a:ext cx="1962585"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Chơi và kiếm FDT.</a:t>
              </a:r>
              <a:endParaRPr lang="ko-KR" altLang="en-US" sz="1200" dirty="0">
                <a:solidFill>
                  <a:schemeClr val="tx1">
                    <a:lumMod val="75000"/>
                    <a:lumOff val="25000"/>
                  </a:schemeClr>
                </a:solidFill>
                <a:cs typeface="Arial" pitchFamily="34" charset="0"/>
              </a:endParaRPr>
            </a:p>
          </p:txBody>
        </p:sp>
      </p:grpSp>
      <p:grpSp>
        <p:nvGrpSpPr>
          <p:cNvPr id="112" name="Group 111">
            <a:extLst>
              <a:ext uri="{FF2B5EF4-FFF2-40B4-BE49-F238E27FC236}">
                <a16:creationId xmlns:a16="http://schemas.microsoft.com/office/drawing/2014/main" id="{CEA63F58-CF6F-4C41-A5C2-20C0909E97D7}"/>
              </a:ext>
            </a:extLst>
          </p:cNvPr>
          <p:cNvGrpSpPr/>
          <p:nvPr/>
        </p:nvGrpSpPr>
        <p:grpSpPr>
          <a:xfrm>
            <a:off x="7685963" y="2599573"/>
            <a:ext cx="3680309" cy="524615"/>
            <a:chOff x="1199735" y="1275606"/>
            <a:chExt cx="1962585" cy="524615"/>
          </a:xfrm>
        </p:grpSpPr>
        <p:sp>
          <p:nvSpPr>
            <p:cNvPr id="113" name="TextBox 112">
              <a:extLst>
                <a:ext uri="{FF2B5EF4-FFF2-40B4-BE49-F238E27FC236}">
                  <a16:creationId xmlns:a16="http://schemas.microsoft.com/office/drawing/2014/main" id="{28DD3F0A-9C3D-4972-99D9-BBF77DD5EA3A}"/>
                </a:ext>
              </a:extLst>
            </p:cNvPr>
            <p:cNvSpPr txBox="1"/>
            <p:nvPr/>
          </p:nvSpPr>
          <p:spPr>
            <a:xfrm>
              <a:off x="1199735" y="1275606"/>
              <a:ext cx="1962585" cy="307777"/>
            </a:xfrm>
            <a:prstGeom prst="rect">
              <a:avLst/>
            </a:prstGeom>
            <a:noFill/>
          </p:spPr>
          <p:txBody>
            <a:bodyPr wrap="square" rtlCol="0">
              <a:spAutoFit/>
            </a:bodyPr>
            <a:lstStyle/>
            <a:p>
              <a:r>
                <a:rPr lang="en-US" altLang="ko-KR" sz="1400" b="1">
                  <a:solidFill>
                    <a:schemeClr val="tx1">
                      <a:lumMod val="75000"/>
                      <a:lumOff val="25000"/>
                    </a:schemeClr>
                  </a:solidFill>
                  <a:cs typeface="Arial" pitchFamily="34" charset="0"/>
                </a:rPr>
                <a:t>Fishdom Staking</a:t>
              </a:r>
              <a:endParaRPr lang="ko-KR" altLang="en-US" sz="1400" b="1" dirty="0">
                <a:solidFill>
                  <a:schemeClr val="tx1">
                    <a:lumMod val="75000"/>
                    <a:lumOff val="25000"/>
                  </a:schemeClr>
                </a:solidFill>
                <a:cs typeface="Arial" pitchFamily="34" charset="0"/>
              </a:endParaRPr>
            </a:p>
          </p:txBody>
        </p:sp>
        <p:sp>
          <p:nvSpPr>
            <p:cNvPr id="114" name="TextBox 113">
              <a:extLst>
                <a:ext uri="{FF2B5EF4-FFF2-40B4-BE49-F238E27FC236}">
                  <a16:creationId xmlns:a16="http://schemas.microsoft.com/office/drawing/2014/main" id="{5CEF9E00-077C-400E-9494-E0E33E09C83A}"/>
                </a:ext>
              </a:extLst>
            </p:cNvPr>
            <p:cNvSpPr txBox="1"/>
            <p:nvPr/>
          </p:nvSpPr>
          <p:spPr>
            <a:xfrm>
              <a:off x="1199735" y="1523222"/>
              <a:ext cx="1962585"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Sàn gửi tiết kiệm FDT (Fishdom Token)</a:t>
              </a:r>
              <a:endParaRPr lang="ko-KR" altLang="en-US" sz="1200" dirty="0">
                <a:solidFill>
                  <a:schemeClr val="tx1">
                    <a:lumMod val="75000"/>
                    <a:lumOff val="25000"/>
                  </a:schemeClr>
                </a:solidFill>
                <a:cs typeface="Arial" pitchFamily="34" charset="0"/>
              </a:endParaRPr>
            </a:p>
          </p:txBody>
        </p:sp>
      </p:grpSp>
      <p:grpSp>
        <p:nvGrpSpPr>
          <p:cNvPr id="115" name="Group 114">
            <a:extLst>
              <a:ext uri="{FF2B5EF4-FFF2-40B4-BE49-F238E27FC236}">
                <a16:creationId xmlns:a16="http://schemas.microsoft.com/office/drawing/2014/main" id="{1F06E661-FD14-403C-9151-5D0F3B25CFCC}"/>
              </a:ext>
            </a:extLst>
          </p:cNvPr>
          <p:cNvGrpSpPr/>
          <p:nvPr/>
        </p:nvGrpSpPr>
        <p:grpSpPr>
          <a:xfrm>
            <a:off x="7802542" y="4689827"/>
            <a:ext cx="3680309" cy="709281"/>
            <a:chOff x="1199735" y="1275606"/>
            <a:chExt cx="1962585" cy="709281"/>
          </a:xfrm>
        </p:grpSpPr>
        <p:sp>
          <p:nvSpPr>
            <p:cNvPr id="116" name="TextBox 115">
              <a:extLst>
                <a:ext uri="{FF2B5EF4-FFF2-40B4-BE49-F238E27FC236}">
                  <a16:creationId xmlns:a16="http://schemas.microsoft.com/office/drawing/2014/main" id="{43ADF2C0-9880-43F2-9637-50E16DDA6EA6}"/>
                </a:ext>
              </a:extLst>
            </p:cNvPr>
            <p:cNvSpPr txBox="1"/>
            <p:nvPr/>
          </p:nvSpPr>
          <p:spPr>
            <a:xfrm>
              <a:off x="1199735" y="1275606"/>
              <a:ext cx="1962585" cy="307777"/>
            </a:xfrm>
            <a:prstGeom prst="rect">
              <a:avLst/>
            </a:prstGeom>
            <a:noFill/>
          </p:spPr>
          <p:txBody>
            <a:bodyPr wrap="square" rtlCol="0">
              <a:spAutoFit/>
            </a:bodyPr>
            <a:lstStyle/>
            <a:p>
              <a:r>
                <a:rPr lang="en-US" altLang="ko-KR" sz="1400" b="1" i="1">
                  <a:solidFill>
                    <a:schemeClr val="tx1">
                      <a:lumMod val="75000"/>
                      <a:lumOff val="25000"/>
                    </a:schemeClr>
                  </a:solidFill>
                  <a:cs typeface="Arial" pitchFamily="34" charset="0"/>
                </a:rPr>
                <a:t>Fishdom ReNFT</a:t>
              </a:r>
              <a:r>
                <a:rPr lang="en-US" altLang="ko-KR" sz="1400" b="1">
                  <a:solidFill>
                    <a:schemeClr val="tx1">
                      <a:lumMod val="75000"/>
                      <a:lumOff val="25000"/>
                    </a:schemeClr>
                  </a:solidFill>
                  <a:cs typeface="Arial" pitchFamily="34" charset="0"/>
                </a:rPr>
                <a:t> </a:t>
              </a:r>
              <a:endParaRPr lang="ko-KR" altLang="en-US" sz="14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02C3DA37-6FE2-47F3-94D8-2B27AF87575E}"/>
                </a:ext>
              </a:extLst>
            </p:cNvPr>
            <p:cNvSpPr txBox="1"/>
            <p:nvPr/>
          </p:nvSpPr>
          <p:spPr>
            <a:xfrm>
              <a:off x="1199735" y="1523222"/>
              <a:ext cx="1962585" cy="461665"/>
            </a:xfrm>
            <a:prstGeom prst="rect">
              <a:avLst/>
            </a:prstGeom>
            <a:noFill/>
          </p:spPr>
          <p:txBody>
            <a:bodyPr wrap="square" rtlCol="0">
              <a:spAutoFit/>
            </a:bodyPr>
            <a:lstStyle/>
            <a:p>
              <a:r>
                <a:rPr lang="vi-VN" altLang="ko-KR" sz="1200">
                  <a:solidFill>
                    <a:schemeClr val="tx1">
                      <a:lumMod val="75000"/>
                      <a:lumOff val="25000"/>
                    </a:schemeClr>
                  </a:solidFill>
                  <a:cs typeface="Arial" pitchFamily="34" charset="0"/>
                </a:rPr>
                <a:t>Sàn giao dịch, nơi người chơi có thể thuê FdF (Fishdom Fish) thay vì phải mua.</a:t>
              </a:r>
              <a:endParaRPr lang="ko-KR" altLang="en-US" sz="1200" dirty="0">
                <a:solidFill>
                  <a:schemeClr val="tx1">
                    <a:lumMod val="75000"/>
                    <a:lumOff val="25000"/>
                  </a:schemeClr>
                </a:solidFill>
                <a:cs typeface="Arial" pitchFamily="34" charset="0"/>
              </a:endParaRPr>
            </a:p>
          </p:txBody>
        </p:sp>
      </p:grpSp>
      <p:grpSp>
        <p:nvGrpSpPr>
          <p:cNvPr id="121" name="Group 120">
            <a:extLst>
              <a:ext uri="{FF2B5EF4-FFF2-40B4-BE49-F238E27FC236}">
                <a16:creationId xmlns:a16="http://schemas.microsoft.com/office/drawing/2014/main" id="{A716C46A-9941-43C3-B3CB-1E983078E7F7}"/>
              </a:ext>
            </a:extLst>
          </p:cNvPr>
          <p:cNvGrpSpPr/>
          <p:nvPr/>
        </p:nvGrpSpPr>
        <p:grpSpPr>
          <a:xfrm>
            <a:off x="709150" y="2599573"/>
            <a:ext cx="3680309" cy="709281"/>
            <a:chOff x="1199735" y="1275606"/>
            <a:chExt cx="1962585" cy="709281"/>
          </a:xfrm>
        </p:grpSpPr>
        <p:sp>
          <p:nvSpPr>
            <p:cNvPr id="122" name="TextBox 121">
              <a:extLst>
                <a:ext uri="{FF2B5EF4-FFF2-40B4-BE49-F238E27FC236}">
                  <a16:creationId xmlns:a16="http://schemas.microsoft.com/office/drawing/2014/main" id="{6B3CE8E3-218F-4F4F-BFBA-B731A69B78EC}"/>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Fish</a:t>
              </a:r>
              <a:endParaRPr lang="ko-KR" altLang="en-US" sz="1400" b="1" dirty="0">
                <a:solidFill>
                  <a:schemeClr val="tx1">
                    <a:lumMod val="75000"/>
                    <a:lumOff val="25000"/>
                  </a:schemeClr>
                </a:solidFill>
                <a:cs typeface="Arial" pitchFamily="34" charset="0"/>
              </a:endParaRPr>
            </a:p>
          </p:txBody>
        </p:sp>
        <p:sp>
          <p:nvSpPr>
            <p:cNvPr id="123" name="TextBox 122">
              <a:extLst>
                <a:ext uri="{FF2B5EF4-FFF2-40B4-BE49-F238E27FC236}">
                  <a16:creationId xmlns:a16="http://schemas.microsoft.com/office/drawing/2014/main" id="{7EB557E7-7BF8-400F-B1AE-28369F948C65}"/>
                </a:ext>
              </a:extLst>
            </p:cNvPr>
            <p:cNvSpPr txBox="1"/>
            <p:nvPr/>
          </p:nvSpPr>
          <p:spPr>
            <a:xfrm>
              <a:off x="1199735" y="1523222"/>
              <a:ext cx="1962585" cy="461665"/>
            </a:xfrm>
            <a:prstGeom prst="rect">
              <a:avLst/>
            </a:prstGeom>
            <a:noFill/>
          </p:spPr>
          <p:txBody>
            <a:bodyPr wrap="square" rtlCol="0">
              <a:spAutoFit/>
            </a:bodyPr>
            <a:lstStyle/>
            <a:p>
              <a:pPr algn="r"/>
              <a:r>
                <a:rPr lang="vi-VN" altLang="ko-KR" sz="1200">
                  <a:solidFill>
                    <a:schemeClr val="tx1">
                      <a:lumMod val="75000"/>
                      <a:lumOff val="25000"/>
                    </a:schemeClr>
                  </a:solidFill>
                  <a:cs typeface="Arial" pitchFamily="34" charset="0"/>
                </a:rPr>
                <a:t>Vật phẩm dùng để chơi game nhận điểm, là NFT. Theo chuẩn ERC721.</a:t>
              </a:r>
              <a:endParaRPr lang="ko-KR" altLang="en-US" sz="1200" dirty="0">
                <a:solidFill>
                  <a:schemeClr val="tx1">
                    <a:lumMod val="75000"/>
                    <a:lumOff val="25000"/>
                  </a:schemeClr>
                </a:solidFill>
                <a:cs typeface="Arial" pitchFamily="34" charset="0"/>
              </a:endParaRPr>
            </a:p>
          </p:txBody>
        </p:sp>
      </p:grpSp>
      <p:grpSp>
        <p:nvGrpSpPr>
          <p:cNvPr id="124" name="Group 123">
            <a:extLst>
              <a:ext uri="{FF2B5EF4-FFF2-40B4-BE49-F238E27FC236}">
                <a16:creationId xmlns:a16="http://schemas.microsoft.com/office/drawing/2014/main" id="{892B919E-56A9-4CE9-98BA-F91FE211470D}"/>
              </a:ext>
            </a:extLst>
          </p:cNvPr>
          <p:cNvGrpSpPr/>
          <p:nvPr/>
        </p:nvGrpSpPr>
        <p:grpSpPr>
          <a:xfrm>
            <a:off x="825729" y="4689827"/>
            <a:ext cx="3680309" cy="524615"/>
            <a:chOff x="1199735" y="1275606"/>
            <a:chExt cx="1962585" cy="524615"/>
          </a:xfrm>
        </p:grpSpPr>
        <p:sp>
          <p:nvSpPr>
            <p:cNvPr id="125" name="TextBox 124">
              <a:extLst>
                <a:ext uri="{FF2B5EF4-FFF2-40B4-BE49-F238E27FC236}">
                  <a16:creationId xmlns:a16="http://schemas.microsoft.com/office/drawing/2014/main" id="{8C1689C9-041C-4A7F-A16B-B4557E74CA43}"/>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Market</a:t>
              </a:r>
              <a:endParaRPr lang="ko-KR" altLang="en-US" sz="1400" b="1" dirty="0">
                <a:solidFill>
                  <a:schemeClr val="tx1">
                    <a:lumMod val="75000"/>
                    <a:lumOff val="25000"/>
                  </a:schemeClr>
                </a:solidFill>
                <a:cs typeface="Arial" pitchFamily="34" charset="0"/>
              </a:endParaRPr>
            </a:p>
          </p:txBody>
        </p:sp>
        <p:sp>
          <p:nvSpPr>
            <p:cNvPr id="126" name="TextBox 125">
              <a:extLst>
                <a:ext uri="{FF2B5EF4-FFF2-40B4-BE49-F238E27FC236}">
                  <a16:creationId xmlns:a16="http://schemas.microsoft.com/office/drawing/2014/main" id="{758999B5-358B-44FA-AD2B-4E3202F8CC64}"/>
                </a:ext>
              </a:extLst>
            </p:cNvPr>
            <p:cNvSpPr txBox="1"/>
            <p:nvPr/>
          </p:nvSpPr>
          <p:spPr>
            <a:xfrm>
              <a:off x="1199735" y="1523222"/>
              <a:ext cx="1962585" cy="276999"/>
            </a:xfrm>
            <a:prstGeom prst="rect">
              <a:avLst/>
            </a:prstGeom>
            <a:noFill/>
          </p:spPr>
          <p:txBody>
            <a:bodyPr wrap="square" rtlCol="0">
              <a:spAutoFit/>
            </a:bodyPr>
            <a:lstStyle/>
            <a:p>
              <a:pPr algn="r"/>
              <a:r>
                <a:rPr lang="en-US" altLang="ko-KR" sz="1200">
                  <a:solidFill>
                    <a:schemeClr val="tx1">
                      <a:lumMod val="75000"/>
                      <a:lumOff val="25000"/>
                    </a:schemeClr>
                  </a:solidFill>
                  <a:cs typeface="Arial" pitchFamily="34" charset="0"/>
                </a:rPr>
                <a:t>Sàn giao dịch FDF (Fishdom Fish)</a:t>
              </a:r>
              <a:endParaRPr lang="ko-KR" altLang="en-US" sz="1200" dirty="0">
                <a:solidFill>
                  <a:schemeClr val="tx1">
                    <a:lumMod val="75000"/>
                    <a:lumOff val="25000"/>
                  </a:schemeClr>
                </a:solidFill>
                <a:cs typeface="Arial" pitchFamily="34" charset="0"/>
              </a:endParaRPr>
            </a:p>
          </p:txBody>
        </p:sp>
      </p:grpSp>
      <p:grpSp>
        <p:nvGrpSpPr>
          <p:cNvPr id="128" name="Group 127">
            <a:extLst>
              <a:ext uri="{FF2B5EF4-FFF2-40B4-BE49-F238E27FC236}">
                <a16:creationId xmlns:a16="http://schemas.microsoft.com/office/drawing/2014/main" id="{34003EAC-6E2D-4960-A3EA-73FCC39973F7}"/>
              </a:ext>
            </a:extLst>
          </p:cNvPr>
          <p:cNvGrpSpPr/>
          <p:nvPr/>
        </p:nvGrpSpPr>
        <p:grpSpPr>
          <a:xfrm>
            <a:off x="2279883" y="1670779"/>
            <a:ext cx="3680309" cy="709281"/>
            <a:chOff x="1199735" y="1275606"/>
            <a:chExt cx="1962585" cy="709281"/>
          </a:xfrm>
        </p:grpSpPr>
        <p:sp>
          <p:nvSpPr>
            <p:cNvPr id="129" name="TextBox 128">
              <a:extLst>
                <a:ext uri="{FF2B5EF4-FFF2-40B4-BE49-F238E27FC236}">
                  <a16:creationId xmlns:a16="http://schemas.microsoft.com/office/drawing/2014/main" id="{C6B66437-D02C-4F99-A487-65BA921C2650}"/>
                </a:ext>
              </a:extLst>
            </p:cNvPr>
            <p:cNvSpPr txBox="1"/>
            <p:nvPr/>
          </p:nvSpPr>
          <p:spPr>
            <a:xfrm>
              <a:off x="1199735" y="1275606"/>
              <a:ext cx="1962585" cy="307777"/>
            </a:xfrm>
            <a:prstGeom prst="rect">
              <a:avLst/>
            </a:prstGeom>
            <a:noFill/>
          </p:spPr>
          <p:txBody>
            <a:bodyPr wrap="square" rtlCol="0">
              <a:spAutoFit/>
            </a:bodyPr>
            <a:lstStyle/>
            <a:p>
              <a:pPr algn="r"/>
              <a:r>
                <a:rPr lang="en-US" altLang="ko-KR" sz="1400" b="1">
                  <a:solidFill>
                    <a:schemeClr val="tx1">
                      <a:lumMod val="75000"/>
                      <a:lumOff val="25000"/>
                    </a:schemeClr>
                  </a:solidFill>
                  <a:cs typeface="Arial" pitchFamily="34" charset="0"/>
                </a:rPr>
                <a:t>Fishdom Token</a:t>
              </a:r>
              <a:endParaRPr lang="ko-KR" altLang="en-US" sz="1400" b="1"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id="{E40E824D-1D4E-4DDB-9308-7DE8A5777FA9}"/>
                </a:ext>
              </a:extLst>
            </p:cNvPr>
            <p:cNvSpPr txBox="1"/>
            <p:nvPr/>
          </p:nvSpPr>
          <p:spPr>
            <a:xfrm>
              <a:off x="1199735" y="1523222"/>
              <a:ext cx="1962585" cy="461665"/>
            </a:xfrm>
            <a:prstGeom prst="rect">
              <a:avLst/>
            </a:prstGeom>
            <a:noFill/>
          </p:spPr>
          <p:txBody>
            <a:bodyPr wrap="square" rtlCol="0">
              <a:spAutoFit/>
            </a:bodyPr>
            <a:lstStyle/>
            <a:p>
              <a:pPr algn="r"/>
              <a:r>
                <a:rPr lang="vi-VN" altLang="ko-KR" sz="1200">
                  <a:solidFill>
                    <a:schemeClr val="tx1">
                      <a:lumMod val="75000"/>
                      <a:lumOff val="25000"/>
                    </a:schemeClr>
                  </a:solidFill>
                  <a:cs typeface="Arial" pitchFamily="34" charset="0"/>
                </a:rPr>
                <a:t>Đơn vị tiền tệ chính được sử dụng trong Fishdom DEFI. Theo chuẩn ERC20</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t>Luồng Hoạt Động</a:t>
            </a:r>
            <a:endParaRPr lang="en-US" dirty="0"/>
          </a:p>
        </p:txBody>
      </p:sp>
      <p:pic>
        <p:nvPicPr>
          <p:cNvPr id="24" name="Picture 23">
            <a:extLst>
              <a:ext uri="{FF2B5EF4-FFF2-40B4-BE49-F238E27FC236}">
                <a16:creationId xmlns:a16="http://schemas.microsoft.com/office/drawing/2014/main" id="{D8DFFEF1-EF57-4D06-B701-F9D58B61F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717" y="1541093"/>
            <a:ext cx="7470565" cy="4977398"/>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6804532" y="2611409"/>
            <a:ext cx="4777152" cy="1323439"/>
          </a:xfrm>
          <a:prstGeom prst="rect">
            <a:avLst/>
          </a:prstGeom>
          <a:noFill/>
        </p:spPr>
        <p:txBody>
          <a:bodyPr wrap="square" rtlCol="0" anchor="ctr">
            <a:spAutoFit/>
          </a:bodyPr>
          <a:lstStyle/>
          <a:p>
            <a:r>
              <a:rPr lang="en-US" altLang="ko-KR" sz="4000" b="1">
                <a:solidFill>
                  <a:schemeClr val="bg1"/>
                </a:solidFill>
                <a:latin typeface="+mj-lt"/>
                <a:cs typeface="Arial" pitchFamily="34" charset="0"/>
              </a:rPr>
              <a:t>Tiền tệ và </a:t>
            </a:r>
          </a:p>
          <a:p>
            <a:r>
              <a:rPr lang="en-US" altLang="ko-KR" sz="4000" b="1">
                <a:solidFill>
                  <a:schemeClr val="bg1"/>
                </a:solidFill>
                <a:latin typeface="+mj-lt"/>
                <a:cs typeface="Arial" pitchFamily="34" charset="0"/>
              </a:rPr>
              <a:t>Vật phẩm</a:t>
            </a:r>
          </a:p>
        </p:txBody>
      </p:sp>
    </p:spTree>
    <p:extLst>
      <p:ext uri="{BB962C8B-B14F-4D97-AF65-F5344CB8AC3E}">
        <p14:creationId xmlns:p14="http://schemas.microsoft.com/office/powerpoint/2010/main" val="6168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Fishdom Token (FDT)</a:t>
            </a:r>
            <a:endParaRPr lang="en-US" dirty="0"/>
          </a:p>
        </p:txBody>
      </p:sp>
      <p:pic>
        <p:nvPicPr>
          <p:cNvPr id="6" name="Picture 5">
            <a:extLst>
              <a:ext uri="{FF2B5EF4-FFF2-40B4-BE49-F238E27FC236}">
                <a16:creationId xmlns:a16="http://schemas.microsoft.com/office/drawing/2014/main" id="{6BF79D43-F64A-4EB5-A42E-5E0EFAFD5800}"/>
              </a:ext>
            </a:extLst>
          </p:cNvPr>
          <p:cNvPicPr>
            <a:picLocks noChangeAspect="1"/>
          </p:cNvPicPr>
          <p:nvPr/>
        </p:nvPicPr>
        <p:blipFill>
          <a:blip r:embed="rId2"/>
          <a:stretch>
            <a:fillRect/>
          </a:stretch>
        </p:blipFill>
        <p:spPr>
          <a:xfrm>
            <a:off x="7157843" y="1398492"/>
            <a:ext cx="4649236" cy="4807456"/>
          </a:xfrm>
          <a:prstGeom prst="rect">
            <a:avLst/>
          </a:prstGeom>
        </p:spPr>
      </p:pic>
      <p:sp>
        <p:nvSpPr>
          <p:cNvPr id="7" name="TextBox 6">
            <a:extLst>
              <a:ext uri="{FF2B5EF4-FFF2-40B4-BE49-F238E27FC236}">
                <a16:creationId xmlns:a16="http://schemas.microsoft.com/office/drawing/2014/main" id="{1ABD9EAF-A9F9-4316-AD0E-7E9D6864B3F3}"/>
              </a:ext>
            </a:extLst>
          </p:cNvPr>
          <p:cNvSpPr txBox="1"/>
          <p:nvPr/>
        </p:nvSpPr>
        <p:spPr>
          <a:xfrm>
            <a:off x="564776" y="2411506"/>
            <a:ext cx="5818094" cy="1200329"/>
          </a:xfrm>
          <a:prstGeom prst="rect">
            <a:avLst/>
          </a:prstGeom>
          <a:noFill/>
        </p:spPr>
        <p:txBody>
          <a:bodyPr wrap="square" rtlCol="0">
            <a:spAutoFit/>
          </a:bodyPr>
          <a:lstStyle/>
          <a:p>
            <a:pPr marL="285750" indent="-285750">
              <a:buFontTx/>
              <a:buChar char="-"/>
            </a:pPr>
            <a:r>
              <a:rPr lang="en-US"/>
              <a:t>Fishdom Token được phát triển theo chuẩn ERC20.</a:t>
            </a:r>
          </a:p>
          <a:p>
            <a:pPr marL="285750" indent="-285750">
              <a:buFontTx/>
              <a:buChar char="-"/>
            </a:pPr>
            <a:r>
              <a:rPr lang="en-US"/>
              <a:t>Tổng cung: 1.000.000.000 FDT.</a:t>
            </a:r>
          </a:p>
          <a:p>
            <a:pPr marL="285750" indent="-285750">
              <a:buFontTx/>
              <a:buChar char="-"/>
            </a:pPr>
            <a:r>
              <a:rPr lang="en-US"/>
              <a:t>Chức năng: Có thể dùng để mua vật phẩm, gửi tiết kiệm, quy đổi ra Point.</a:t>
            </a:r>
            <a:endParaRPr lang="vi-VN"/>
          </a:p>
        </p:txBody>
      </p:sp>
    </p:spTree>
    <p:extLst>
      <p:ext uri="{BB962C8B-B14F-4D97-AF65-F5344CB8AC3E}">
        <p14:creationId xmlns:p14="http://schemas.microsoft.com/office/powerpoint/2010/main" val="22375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a:t>Fishdom Fish (FDF)</a:t>
            </a:r>
            <a:endParaRPr lang="en-US" dirty="0"/>
          </a:p>
        </p:txBody>
      </p:sp>
      <p:sp>
        <p:nvSpPr>
          <p:cNvPr id="7" name="TextBox 6">
            <a:extLst>
              <a:ext uri="{FF2B5EF4-FFF2-40B4-BE49-F238E27FC236}">
                <a16:creationId xmlns:a16="http://schemas.microsoft.com/office/drawing/2014/main" id="{1ABD9EAF-A9F9-4316-AD0E-7E9D6864B3F3}"/>
              </a:ext>
            </a:extLst>
          </p:cNvPr>
          <p:cNvSpPr txBox="1"/>
          <p:nvPr/>
        </p:nvSpPr>
        <p:spPr>
          <a:xfrm>
            <a:off x="564776" y="2411506"/>
            <a:ext cx="5818094" cy="1477328"/>
          </a:xfrm>
          <a:prstGeom prst="rect">
            <a:avLst/>
          </a:prstGeom>
          <a:noFill/>
        </p:spPr>
        <p:txBody>
          <a:bodyPr wrap="square" rtlCol="0">
            <a:spAutoFit/>
          </a:bodyPr>
          <a:lstStyle/>
          <a:p>
            <a:pPr marL="285750" indent="-285750">
              <a:buFontTx/>
              <a:buChar char="-"/>
            </a:pPr>
            <a:r>
              <a:rPr lang="en-US"/>
              <a:t>Fishdom Fish được phát triển theo chuẩn ERC721 (Upgradeable), là vật phẩm chính dùng trong Game.</a:t>
            </a:r>
          </a:p>
          <a:p>
            <a:pPr marL="285750" indent="-285750">
              <a:buFontTx/>
              <a:buChar char="-"/>
            </a:pPr>
            <a:r>
              <a:rPr lang="en-US"/>
              <a:t>Không giới hạn tổng cung.</a:t>
            </a:r>
          </a:p>
          <a:p>
            <a:pPr marL="285750" indent="-285750">
              <a:buFontTx/>
              <a:buChar char="-"/>
            </a:pPr>
            <a:r>
              <a:rPr lang="en-US"/>
              <a:t>Chức năng: Dùng để chơi kiếm Point quy đổi ra FDT.</a:t>
            </a:r>
            <a:endParaRPr lang="vi-VN"/>
          </a:p>
        </p:txBody>
      </p:sp>
      <p:pic>
        <p:nvPicPr>
          <p:cNvPr id="3" name="Picture 2">
            <a:extLst>
              <a:ext uri="{FF2B5EF4-FFF2-40B4-BE49-F238E27FC236}">
                <a16:creationId xmlns:a16="http://schemas.microsoft.com/office/drawing/2014/main" id="{88E96088-1F8D-4840-9614-9DA82ECC7848}"/>
              </a:ext>
            </a:extLst>
          </p:cNvPr>
          <p:cNvPicPr>
            <a:picLocks noChangeAspect="1"/>
          </p:cNvPicPr>
          <p:nvPr/>
        </p:nvPicPr>
        <p:blipFill>
          <a:blip r:embed="rId2"/>
          <a:stretch>
            <a:fillRect/>
          </a:stretch>
        </p:blipFill>
        <p:spPr>
          <a:xfrm>
            <a:off x="6911786" y="1304404"/>
            <a:ext cx="4895291" cy="5214087"/>
          </a:xfrm>
          <a:prstGeom prst="rect">
            <a:avLst/>
          </a:prstGeom>
        </p:spPr>
      </p:pic>
    </p:spTree>
    <p:extLst>
      <p:ext uri="{BB962C8B-B14F-4D97-AF65-F5344CB8AC3E}">
        <p14:creationId xmlns:p14="http://schemas.microsoft.com/office/powerpoint/2010/main" val="17333937"/>
      </p:ext>
    </p:extLst>
  </p:cSld>
  <p:clrMapOvr>
    <a:masterClrMapping/>
  </p:clrMapOvr>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494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A40622 BÙI HUY TÙNG</cp:lastModifiedBy>
  <cp:revision>137</cp:revision>
  <dcterms:created xsi:type="dcterms:W3CDTF">2020-01-20T05:08:25Z</dcterms:created>
  <dcterms:modified xsi:type="dcterms:W3CDTF">2023-01-31T06:30:24Z</dcterms:modified>
</cp:coreProperties>
</file>