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5" r:id="rId11"/>
    <p:sldId id="264"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p:restoredTop sz="94643"/>
  </p:normalViewPr>
  <p:slideViewPr>
    <p:cSldViewPr snapToGrid="0" snapToObjects="1">
      <p:cViewPr varScale="1">
        <p:scale>
          <a:sx n="123" d="100"/>
          <a:sy n="123" d="100"/>
        </p:scale>
        <p:origin x="2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1BC82-381C-2F41-9E1D-0B4FBF2C8C6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FAD2A09-7027-9F45-AA7C-AAE2A945D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F5BE05C-01C7-D046-BC69-8F6E737342EE}"/>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8B3A3685-42D8-3744-AA94-379FE627254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84F43F-4318-C142-910A-37ACB8BB5DDC}"/>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185673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45669-8219-C742-B40F-04B88FE5BB2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A0642A9-160C-054A-9994-D4611005A812}"/>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CA24A5A-9514-7349-91B7-CDE78E147905}"/>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C4079420-79E7-DD43-B8ED-3FEF96C377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54C444-5976-7F4A-B93C-140FB30A83A0}"/>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379315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949766-A710-8E45-92AF-ED0B535BF25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6ABB957-7F1F-7D44-ABD8-81CA38E3A97E}"/>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F7972D9-36B1-2B4F-9DBB-04742F285BC0}"/>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7987FD0D-30BC-D840-9313-DB76512DD9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FE1E51-B373-B841-8A15-9FB1A77F9108}"/>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407687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5C255-FC55-944F-8442-4D89C88464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6D57A4E-0BB9-7944-833A-B752049656CF}"/>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3021680-390F-A047-8CAE-6624024A2954}"/>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128C23BC-9D05-AD45-ABE4-AF32189471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C72CC8-97F9-7C46-8015-95459963AF17}"/>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249063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9AB14-403D-E74D-95A3-53F077B2269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1031943-7385-3A49-A3DA-BBD7F417F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3438360-2CAA-3A43-807D-66DA143F8038}"/>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2CDEBF55-282C-EC46-A77A-513ED73A06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21EF74-6DB3-A543-A64A-DED90412BC3E}"/>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148620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87674-F773-3B42-A1A2-89AF812FB58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7412B9-2F9B-974C-891C-4894A1F07646}"/>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5C01E2F-8981-BF46-8FA8-1ADBEA0C74D9}"/>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7F92192-987E-2A4A-848A-E04553F37D70}"/>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6" name="页脚占位符 5">
            <a:extLst>
              <a:ext uri="{FF2B5EF4-FFF2-40B4-BE49-F238E27FC236}">
                <a16:creationId xmlns:a16="http://schemas.microsoft.com/office/drawing/2014/main" id="{B78E6589-86FF-C44F-931C-4FA6A0995E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6AF2EF1-EED7-8148-939D-0159FD9823A8}"/>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210116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E2B90-3A9C-2644-A062-A5A09CDB67B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A597A98-C76A-3343-9AA5-AE8654647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68F45B18-5B74-3540-99B6-B150120E854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AEF10686-6961-1D48-B818-3A10B39AE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2689ABBF-2431-794C-96E2-96B6844C27ED}"/>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89A9BD3-CB99-7B46-9D66-449C717715D4}"/>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8" name="页脚占位符 7">
            <a:extLst>
              <a:ext uri="{FF2B5EF4-FFF2-40B4-BE49-F238E27FC236}">
                <a16:creationId xmlns:a16="http://schemas.microsoft.com/office/drawing/2014/main" id="{77196A49-109C-AF41-8D6A-331034E1DAD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111830F-5B87-F04E-BA0E-D70E5A449719}"/>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29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FA3D8-2A2D-C14B-BBE6-E5157C1F2B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F28958D-A503-B443-9E2F-007C43D3EF4C}"/>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4" name="页脚占位符 3">
            <a:extLst>
              <a:ext uri="{FF2B5EF4-FFF2-40B4-BE49-F238E27FC236}">
                <a16:creationId xmlns:a16="http://schemas.microsoft.com/office/drawing/2014/main" id="{60ECC9C2-3F03-5149-B1D2-ECC72200247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70DA4D1-ED2B-BE49-ADC9-BDA8D3093390}"/>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408465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E4D406-8838-594C-BEE5-130B2143505A}"/>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3" name="页脚占位符 2">
            <a:extLst>
              <a:ext uri="{FF2B5EF4-FFF2-40B4-BE49-F238E27FC236}">
                <a16:creationId xmlns:a16="http://schemas.microsoft.com/office/drawing/2014/main" id="{D98741FB-1FB9-7643-B000-1B7D1A89DF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02C1C7E-3062-4944-B13D-A52EEEE0740D}"/>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26436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E7DFA-A677-C247-AFC6-BF72CD2BAEA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EFA8B01-5AC5-3E4E-9434-19623D3F1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DC3C7EA0-8057-1F42-BDD2-50A926EEB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D2A8D21-00AC-6F4B-9A28-E592917F9AF6}"/>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6" name="页脚占位符 5">
            <a:extLst>
              <a:ext uri="{FF2B5EF4-FFF2-40B4-BE49-F238E27FC236}">
                <a16:creationId xmlns:a16="http://schemas.microsoft.com/office/drawing/2014/main" id="{C7B6BE6C-7DBE-874B-9ED0-DB5EBA90DAD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510A7EE-C930-3E4C-B02B-2267D3E3199B}"/>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147464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BCE8C-B6B9-9840-AF95-CC782F43687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AD7C3F7-BDA7-B34B-89E8-784954D36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0ECE922-C90C-204C-86D4-6AEE13F03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DAFD116-BAEE-9548-BFA5-D251C487419B}"/>
              </a:ext>
            </a:extLst>
          </p:cNvPr>
          <p:cNvSpPr>
            <a:spLocks noGrp="1"/>
          </p:cNvSpPr>
          <p:nvPr>
            <p:ph type="dt" sz="half" idx="10"/>
          </p:nvPr>
        </p:nvSpPr>
        <p:spPr/>
        <p:txBody>
          <a:bodyPr/>
          <a:lstStyle/>
          <a:p>
            <a:fld id="{CD1F27CA-6FB7-2747-A30C-E5D5E3E36816}" type="datetimeFigureOut">
              <a:rPr kumimoji="1" lang="zh-CN" altLang="en-US" smtClean="0"/>
              <a:t>2018/7/3</a:t>
            </a:fld>
            <a:endParaRPr kumimoji="1" lang="zh-CN" altLang="en-US"/>
          </a:p>
        </p:txBody>
      </p:sp>
      <p:sp>
        <p:nvSpPr>
          <p:cNvPr id="6" name="页脚占位符 5">
            <a:extLst>
              <a:ext uri="{FF2B5EF4-FFF2-40B4-BE49-F238E27FC236}">
                <a16:creationId xmlns:a16="http://schemas.microsoft.com/office/drawing/2014/main" id="{FB2302DE-9B9E-034A-B537-A5B6BB97AAA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CF3C63C-026E-0E41-A10B-818DA125D432}"/>
              </a:ext>
            </a:extLst>
          </p:cNvPr>
          <p:cNvSpPr>
            <a:spLocks noGrp="1"/>
          </p:cNvSpPr>
          <p:nvPr>
            <p:ph type="sldNum" sz="quarter" idx="12"/>
          </p:nvPr>
        </p:nvSpPr>
        <p:spPr/>
        <p:txBody>
          <a:body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289924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CD5CB5-2A4C-0A4C-AA40-81DE3E689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624CF6A-4D82-114B-A2C5-65F083CD7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344C682-C385-464C-AABC-DC575C5AD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27CA-6FB7-2747-A30C-E5D5E3E36816}" type="datetimeFigureOut">
              <a:rPr kumimoji="1" lang="zh-CN" altLang="en-US" smtClean="0"/>
              <a:t>2018/7/3</a:t>
            </a:fld>
            <a:endParaRPr kumimoji="1" lang="zh-CN" altLang="en-US"/>
          </a:p>
        </p:txBody>
      </p:sp>
      <p:sp>
        <p:nvSpPr>
          <p:cNvPr id="5" name="页脚占位符 4">
            <a:extLst>
              <a:ext uri="{FF2B5EF4-FFF2-40B4-BE49-F238E27FC236}">
                <a16:creationId xmlns:a16="http://schemas.microsoft.com/office/drawing/2014/main" id="{009271BE-6652-D745-8755-897DDB30A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245CA16-8D57-7049-9EA9-A5EB82FC9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A2DAA-6C2C-814F-8600-411EC85BD631}" type="slidenum">
              <a:rPr kumimoji="1" lang="zh-CN" altLang="en-US" smtClean="0"/>
              <a:t>‹#›</a:t>
            </a:fld>
            <a:endParaRPr kumimoji="1" lang="zh-CN" altLang="en-US"/>
          </a:p>
        </p:txBody>
      </p:sp>
    </p:spTree>
    <p:extLst>
      <p:ext uri="{BB962C8B-B14F-4D97-AF65-F5344CB8AC3E}">
        <p14:creationId xmlns:p14="http://schemas.microsoft.com/office/powerpoint/2010/main" val="3522172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6FA34-4108-BA4D-AC1F-A0E16D7AF40E}"/>
              </a:ext>
            </a:extLst>
          </p:cNvPr>
          <p:cNvSpPr>
            <a:spLocks noGrp="1"/>
          </p:cNvSpPr>
          <p:nvPr>
            <p:ph type="ctrTitle"/>
          </p:nvPr>
        </p:nvSpPr>
        <p:spPr/>
        <p:txBody>
          <a:bodyPr/>
          <a:lstStyle/>
          <a:p>
            <a:r>
              <a:rPr kumimoji="1" lang="en-US" altLang="zh-CN" dirty="0"/>
              <a:t>First-Week</a:t>
            </a:r>
            <a:r>
              <a:rPr kumimoji="1" lang="zh-CN" altLang="en-US" dirty="0"/>
              <a:t> </a:t>
            </a:r>
            <a:r>
              <a:rPr kumimoji="1" lang="en-US" altLang="zh-CN" dirty="0"/>
              <a:t>Conclusion</a:t>
            </a:r>
            <a:r>
              <a:rPr kumimoji="1" lang="zh-CN" altLang="en-US" dirty="0"/>
              <a:t> </a:t>
            </a:r>
          </a:p>
        </p:txBody>
      </p:sp>
      <p:sp>
        <p:nvSpPr>
          <p:cNvPr id="3" name="副标题 2">
            <a:extLst>
              <a:ext uri="{FF2B5EF4-FFF2-40B4-BE49-F238E27FC236}">
                <a16:creationId xmlns:a16="http://schemas.microsoft.com/office/drawing/2014/main" id="{A59625E3-5360-2643-9DA9-9F85A562C319}"/>
              </a:ext>
            </a:extLst>
          </p:cNvPr>
          <p:cNvSpPr>
            <a:spLocks noGrp="1"/>
          </p:cNvSpPr>
          <p:nvPr>
            <p:ph type="subTitle" idx="1"/>
          </p:nvPr>
        </p:nvSpPr>
        <p:spPr/>
        <p:txBody>
          <a:bodyPr/>
          <a:lstStyle/>
          <a:p>
            <a:r>
              <a:rPr kumimoji="1" lang="en-US" altLang="zh-CN" dirty="0"/>
              <a:t>ZHIQING ZHONG</a:t>
            </a:r>
          </a:p>
          <a:p>
            <a:r>
              <a:rPr kumimoji="1" lang="en-US" altLang="zh-CN" dirty="0"/>
              <a:t>AUGUSTUS</a:t>
            </a:r>
            <a:endParaRPr kumimoji="1" lang="zh-CN" altLang="en-US" dirty="0"/>
          </a:p>
        </p:txBody>
      </p:sp>
    </p:spTree>
    <p:extLst>
      <p:ext uri="{BB962C8B-B14F-4D97-AF65-F5344CB8AC3E}">
        <p14:creationId xmlns:p14="http://schemas.microsoft.com/office/powerpoint/2010/main" val="206433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C047D-8487-714E-87A8-D8D34E158B84}"/>
              </a:ext>
            </a:extLst>
          </p:cNvPr>
          <p:cNvSpPr>
            <a:spLocks noGrp="1"/>
          </p:cNvSpPr>
          <p:nvPr>
            <p:ph type="title"/>
          </p:nvPr>
        </p:nvSpPr>
        <p:spPr/>
        <p:txBody>
          <a:bodyPr/>
          <a:lstStyle/>
          <a:p>
            <a:r>
              <a:rPr kumimoji="1" lang="en-US" altLang="zh-CN" dirty="0"/>
              <a:t>Learning functions</a:t>
            </a:r>
            <a:endParaRPr kumimoji="1" lang="zh-CN" altLang="en-US" dirty="0"/>
          </a:p>
        </p:txBody>
      </p:sp>
      <p:pic>
        <p:nvPicPr>
          <p:cNvPr id="4" name="内容占位符 3">
            <a:extLst>
              <a:ext uri="{FF2B5EF4-FFF2-40B4-BE49-F238E27FC236}">
                <a16:creationId xmlns:a16="http://schemas.microsoft.com/office/drawing/2014/main" id="{9B7D9447-8B3E-8E44-93A5-F7782DCE71F1}"/>
              </a:ext>
            </a:extLst>
          </p:cNvPr>
          <p:cNvPicPr>
            <a:picLocks noGrp="1" noChangeAspect="1"/>
          </p:cNvPicPr>
          <p:nvPr>
            <p:ph idx="1"/>
          </p:nvPr>
        </p:nvPicPr>
        <p:blipFill>
          <a:blip r:embed="rId2"/>
          <a:stretch>
            <a:fillRect/>
          </a:stretch>
        </p:blipFill>
        <p:spPr>
          <a:xfrm>
            <a:off x="1062208" y="2038655"/>
            <a:ext cx="8013700" cy="3784600"/>
          </a:xfrm>
          <a:prstGeom prst="rect">
            <a:avLst/>
          </a:prstGeom>
        </p:spPr>
      </p:pic>
    </p:spTree>
    <p:extLst>
      <p:ext uri="{BB962C8B-B14F-4D97-AF65-F5344CB8AC3E}">
        <p14:creationId xmlns:p14="http://schemas.microsoft.com/office/powerpoint/2010/main" val="200281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6A014-0C2C-904B-A080-FA09905E2F7A}"/>
              </a:ext>
            </a:extLst>
          </p:cNvPr>
          <p:cNvSpPr>
            <a:spLocks noGrp="1"/>
          </p:cNvSpPr>
          <p:nvPr>
            <p:ph type="title"/>
          </p:nvPr>
        </p:nvSpPr>
        <p:spPr/>
        <p:txBody>
          <a:bodyPr/>
          <a:lstStyle/>
          <a:p>
            <a:r>
              <a:rPr kumimoji="1" lang="en-US" altLang="zh-CN" dirty="0"/>
              <a:t>High bias? High variance ?</a:t>
            </a:r>
            <a:endParaRPr kumimoji="1" lang="zh-CN" altLang="en-US" dirty="0"/>
          </a:p>
        </p:txBody>
      </p:sp>
      <p:pic>
        <p:nvPicPr>
          <p:cNvPr id="4" name="内容占位符 3">
            <a:extLst>
              <a:ext uri="{FF2B5EF4-FFF2-40B4-BE49-F238E27FC236}">
                <a16:creationId xmlns:a16="http://schemas.microsoft.com/office/drawing/2014/main" id="{F50498AB-E4D2-2644-8FF9-5C321F75AD81}"/>
              </a:ext>
            </a:extLst>
          </p:cNvPr>
          <p:cNvPicPr>
            <a:picLocks noGrp="1" noChangeAspect="1"/>
          </p:cNvPicPr>
          <p:nvPr>
            <p:ph idx="1"/>
          </p:nvPr>
        </p:nvPicPr>
        <p:blipFill>
          <a:blip r:embed="rId2"/>
          <a:stretch>
            <a:fillRect/>
          </a:stretch>
        </p:blipFill>
        <p:spPr>
          <a:xfrm>
            <a:off x="838200" y="2323734"/>
            <a:ext cx="5461034" cy="3562301"/>
          </a:xfrm>
          <a:prstGeom prst="rect">
            <a:avLst/>
          </a:prstGeom>
        </p:spPr>
      </p:pic>
      <p:pic>
        <p:nvPicPr>
          <p:cNvPr id="5" name="图片 4">
            <a:extLst>
              <a:ext uri="{FF2B5EF4-FFF2-40B4-BE49-F238E27FC236}">
                <a16:creationId xmlns:a16="http://schemas.microsoft.com/office/drawing/2014/main" id="{59E9EAFD-0351-344F-A2FC-AC8BCAFDA483}"/>
              </a:ext>
            </a:extLst>
          </p:cNvPr>
          <p:cNvPicPr>
            <a:picLocks noChangeAspect="1"/>
          </p:cNvPicPr>
          <p:nvPr/>
        </p:nvPicPr>
        <p:blipFill>
          <a:blip r:embed="rId3"/>
          <a:stretch>
            <a:fillRect/>
          </a:stretch>
        </p:blipFill>
        <p:spPr>
          <a:xfrm>
            <a:off x="5949852" y="2315408"/>
            <a:ext cx="5310163" cy="3570627"/>
          </a:xfrm>
          <a:prstGeom prst="rect">
            <a:avLst/>
          </a:prstGeom>
        </p:spPr>
      </p:pic>
    </p:spTree>
    <p:extLst>
      <p:ext uri="{BB962C8B-B14F-4D97-AF65-F5344CB8AC3E}">
        <p14:creationId xmlns:p14="http://schemas.microsoft.com/office/powerpoint/2010/main" val="146233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AA8A-5598-FA4D-8934-C07533728C31}"/>
              </a:ext>
            </a:extLst>
          </p:cNvPr>
          <p:cNvSpPr>
            <a:spLocks noGrp="1"/>
          </p:cNvSpPr>
          <p:nvPr>
            <p:ph type="title"/>
          </p:nvPr>
        </p:nvSpPr>
        <p:spPr/>
        <p:txBody>
          <a:bodyPr/>
          <a:lstStyle/>
          <a:p>
            <a:r>
              <a:rPr kumimoji="1" lang="en-US" altLang="zh-CN" dirty="0"/>
              <a:t>Resulting choosing</a:t>
            </a:r>
            <a:endParaRPr kumimoji="1" lang="zh-CN" altLang="en-US" dirty="0"/>
          </a:p>
        </p:txBody>
      </p:sp>
      <p:pic>
        <p:nvPicPr>
          <p:cNvPr id="4" name="内容占位符 3">
            <a:extLst>
              <a:ext uri="{FF2B5EF4-FFF2-40B4-BE49-F238E27FC236}">
                <a16:creationId xmlns:a16="http://schemas.microsoft.com/office/drawing/2014/main" id="{41C9B3F6-5E56-3A4B-B35D-B89A62F48BF5}"/>
              </a:ext>
            </a:extLst>
          </p:cNvPr>
          <p:cNvPicPr>
            <a:picLocks noGrp="1" noChangeAspect="1"/>
          </p:cNvPicPr>
          <p:nvPr>
            <p:ph idx="1"/>
          </p:nvPr>
        </p:nvPicPr>
        <p:blipFill>
          <a:blip r:embed="rId2"/>
          <a:stretch>
            <a:fillRect/>
          </a:stretch>
        </p:blipFill>
        <p:spPr>
          <a:xfrm>
            <a:off x="838200" y="1690688"/>
            <a:ext cx="8491749" cy="4351338"/>
          </a:xfrm>
          <a:prstGeom prst="rect">
            <a:avLst/>
          </a:prstGeom>
        </p:spPr>
      </p:pic>
    </p:spTree>
    <p:extLst>
      <p:ext uri="{BB962C8B-B14F-4D97-AF65-F5344CB8AC3E}">
        <p14:creationId xmlns:p14="http://schemas.microsoft.com/office/powerpoint/2010/main" val="21386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2264-AF2C-8549-8060-635429ED84CE}"/>
              </a:ext>
            </a:extLst>
          </p:cNvPr>
          <p:cNvSpPr>
            <a:spLocks noGrp="1"/>
          </p:cNvSpPr>
          <p:nvPr>
            <p:ph type="title"/>
          </p:nvPr>
        </p:nvSpPr>
        <p:spPr/>
        <p:txBody>
          <a:bodyPr/>
          <a:lstStyle/>
          <a:p>
            <a:r>
              <a:rPr kumimoji="1" lang="en-US" altLang="zh-CN" dirty="0"/>
              <a:t>F1 score</a:t>
            </a:r>
            <a:endParaRPr kumimoji="1" lang="zh-CN" altLang="en-US" dirty="0"/>
          </a:p>
        </p:txBody>
      </p:sp>
      <p:sp>
        <p:nvSpPr>
          <p:cNvPr id="3" name="内容占位符 2">
            <a:extLst>
              <a:ext uri="{FF2B5EF4-FFF2-40B4-BE49-F238E27FC236}">
                <a16:creationId xmlns:a16="http://schemas.microsoft.com/office/drawing/2014/main" id="{01F17B6B-80D5-5A47-9D12-B096FC446C1F}"/>
              </a:ext>
            </a:extLst>
          </p:cNvPr>
          <p:cNvSpPr>
            <a:spLocks noGrp="1"/>
          </p:cNvSpPr>
          <p:nvPr>
            <p:ph idx="1"/>
          </p:nvPr>
        </p:nvSpPr>
        <p:spPr/>
        <p:txBody>
          <a:bodyPr/>
          <a:lstStyle/>
          <a:p>
            <a:pPr marL="0" indent="0">
              <a:buNone/>
            </a:pPr>
            <a:r>
              <a:rPr kumimoji="1" lang="en-US" altLang="zh-CN" dirty="0"/>
              <a:t>F=</a:t>
            </a:r>
            <a:endParaRPr kumimoji="1"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1118EA5-E4E4-7D45-970C-ED82F1E14576}"/>
                  </a:ext>
                </a:extLst>
              </p:cNvPr>
              <p:cNvSpPr txBox="1"/>
              <p:nvPr/>
            </p:nvSpPr>
            <p:spPr>
              <a:xfrm>
                <a:off x="1133338" y="1806054"/>
                <a:ext cx="1266093" cy="5250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𝑃𝑅</m:t>
                          </m:r>
                        </m:num>
                        <m:den>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𝑅</m:t>
                          </m:r>
                        </m:den>
                      </m:f>
                    </m:oMath>
                  </m:oMathPara>
                </a14:m>
                <a:endParaRPr kumimoji="1" lang="zh-CN" altLang="en-US" dirty="0"/>
              </a:p>
            </p:txBody>
          </p:sp>
        </mc:Choice>
        <mc:Fallback xmlns="">
          <p:sp>
            <p:nvSpPr>
              <p:cNvPr id="4" name="文本框 3">
                <a:extLst>
                  <a:ext uri="{FF2B5EF4-FFF2-40B4-BE49-F238E27FC236}">
                    <a16:creationId xmlns:a16="http://schemas.microsoft.com/office/drawing/2014/main" id="{01118EA5-E4E4-7D45-970C-ED82F1E14576}"/>
                  </a:ext>
                </a:extLst>
              </p:cNvPr>
              <p:cNvSpPr txBox="1">
                <a:spLocks noRot="1" noChangeAspect="1" noMove="1" noResize="1" noEditPoints="1" noAdjustHandles="1" noChangeArrowheads="1" noChangeShapeType="1" noTextEdit="1"/>
              </p:cNvSpPr>
              <p:nvPr/>
            </p:nvSpPr>
            <p:spPr>
              <a:xfrm>
                <a:off x="1133338" y="1806054"/>
                <a:ext cx="1266093" cy="525016"/>
              </a:xfrm>
              <a:prstGeom prst="rect">
                <a:avLst/>
              </a:prstGeom>
              <a:blipFill>
                <a:blip r:embed="rId2"/>
                <a:stretch>
                  <a:fillRect t="-2326" b="-930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E2DF07D-44A2-8F41-89FE-1A0456194239}"/>
              </a:ext>
            </a:extLst>
          </p:cNvPr>
          <p:cNvSpPr txBox="1"/>
          <p:nvPr/>
        </p:nvSpPr>
        <p:spPr>
          <a:xfrm>
            <a:off x="885338" y="2836515"/>
            <a:ext cx="5967407" cy="2031325"/>
          </a:xfrm>
          <a:prstGeom prst="rect">
            <a:avLst/>
          </a:prstGeom>
          <a:noFill/>
        </p:spPr>
        <p:txBody>
          <a:bodyPr wrap="square" rtlCol="0">
            <a:spAutoFit/>
          </a:bodyPr>
          <a:lstStyle/>
          <a:p>
            <a:r>
              <a:rPr kumimoji="1" lang="en-US" altLang="zh-CN" dirty="0"/>
              <a:t>IF (P=0 OR R=0)</a:t>
            </a:r>
          </a:p>
          <a:p>
            <a:r>
              <a:rPr kumimoji="1" lang="en-US" altLang="zh-CN" dirty="0"/>
              <a:t>	F=0</a:t>
            </a:r>
          </a:p>
          <a:p>
            <a:r>
              <a:rPr kumimoji="1" lang="en-US" altLang="zh-CN" dirty="0"/>
              <a:t>IF (P=1 AND P=1)</a:t>
            </a:r>
          </a:p>
          <a:p>
            <a:r>
              <a:rPr kumimoji="1" lang="en-US" altLang="zh-CN" dirty="0"/>
              <a:t>	F=1</a:t>
            </a:r>
          </a:p>
          <a:p>
            <a:endParaRPr kumimoji="1" lang="en-US" altLang="zh-CN" dirty="0"/>
          </a:p>
          <a:p>
            <a:r>
              <a:rPr kumimoji="1" lang="en-US" altLang="zh-CN" dirty="0"/>
              <a:t>So, the higher F1 score, the resulting is better </a:t>
            </a:r>
          </a:p>
          <a:p>
            <a:endParaRPr kumimoji="1" lang="zh-CN" altLang="en-US" dirty="0"/>
          </a:p>
        </p:txBody>
      </p:sp>
    </p:spTree>
    <p:extLst>
      <p:ext uri="{BB962C8B-B14F-4D97-AF65-F5344CB8AC3E}">
        <p14:creationId xmlns:p14="http://schemas.microsoft.com/office/powerpoint/2010/main" val="67578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AF410-5112-3040-AE9F-0F051F00EDCE}"/>
              </a:ext>
            </a:extLst>
          </p:cNvPr>
          <p:cNvSpPr>
            <a:spLocks noGrp="1"/>
          </p:cNvSpPr>
          <p:nvPr>
            <p:ph type="title"/>
          </p:nvPr>
        </p:nvSpPr>
        <p:spPr/>
        <p:txBody>
          <a:bodyPr/>
          <a:lstStyle/>
          <a:p>
            <a:pPr marL="571500" indent="-571500">
              <a:buFont typeface="Arial" panose="020B0604020202020204" pitchFamily="34" charset="0"/>
              <a:buChar char="•"/>
            </a:pPr>
            <a:r>
              <a:rPr kumimoji="1" lang="en-US" altLang="zh-CN" dirty="0"/>
              <a:t>Texas </a:t>
            </a:r>
            <a:r>
              <a:rPr kumimoji="1" lang="en-US" altLang="zh-CN"/>
              <a:t>Holdem</a:t>
            </a:r>
            <a:endParaRPr kumimoji="1" lang="zh-CN" altLang="en-US" dirty="0"/>
          </a:p>
        </p:txBody>
      </p:sp>
      <p:sp>
        <p:nvSpPr>
          <p:cNvPr id="3" name="内容占位符 2">
            <a:extLst>
              <a:ext uri="{FF2B5EF4-FFF2-40B4-BE49-F238E27FC236}">
                <a16:creationId xmlns:a16="http://schemas.microsoft.com/office/drawing/2014/main" id="{A44801F8-7C58-BE47-A46B-2BF26B448F8D}"/>
              </a:ext>
            </a:extLst>
          </p:cNvPr>
          <p:cNvSpPr>
            <a:spLocks noGrp="1"/>
          </p:cNvSpPr>
          <p:nvPr>
            <p:ph idx="1"/>
          </p:nvPr>
        </p:nvSpPr>
        <p:spPr/>
        <p:txBody>
          <a:bodyPr>
            <a:normAutofit fontScale="85000" lnSpcReduction="10000"/>
          </a:bodyPr>
          <a:lstStyle/>
          <a:p>
            <a:r>
              <a:rPr kumimoji="1" lang="en-US" altLang="zh-CN" dirty="0"/>
              <a:t>Texas hold '</a:t>
            </a:r>
            <a:r>
              <a:rPr kumimoji="1" lang="en-US" altLang="zh-CN" dirty="0" err="1"/>
              <a:t>em</a:t>
            </a:r>
            <a:r>
              <a:rPr kumimoji="1" lang="en-US" altLang="zh-CN" dirty="0"/>
              <a:t> (also known as Texas </a:t>
            </a:r>
            <a:r>
              <a:rPr kumimoji="1" lang="en-US" altLang="zh-CN" dirty="0" err="1"/>
              <a:t>holdem</a:t>
            </a:r>
            <a:r>
              <a:rPr kumimoji="1" lang="en-US" altLang="zh-CN" dirty="0"/>
              <a:t>, hold '</a:t>
            </a:r>
            <a:r>
              <a:rPr kumimoji="1" lang="en-US" altLang="zh-CN" dirty="0" err="1"/>
              <a:t>em</a:t>
            </a:r>
            <a:r>
              <a:rPr kumimoji="1" lang="en-US" altLang="zh-CN" dirty="0"/>
              <a:t>, and </a:t>
            </a:r>
            <a:r>
              <a:rPr kumimoji="1" lang="en-US" altLang="zh-CN" dirty="0" err="1"/>
              <a:t>holdem</a:t>
            </a:r>
            <a:r>
              <a:rPr kumimoji="1" lang="en-US" altLang="zh-CN" dirty="0"/>
              <a:t>) is a variation of the card game of poker. Two cards, known as the hole cards, are dealt face down to each player, and then five community cards are dealt face up in three stages. The stages consist of a series of three cards ("the flop"), later an additional single card ("the turn" or "fourth street"), and a final card ("the river" or "fifth street"). Each player seeks the best five card poker hand from any combination of the seven cards of the five community cards and their own two hole cards. If a player's best five-card poker hand consists only of the five community cards and none of the player's hole cards, it is called "playing the board". If you play the board on the river, then you can do no better than tie the other player(s) in the game if no player can make a better hand than the board represents, using either or both hole cards. Players have betting options to check, call, raise, or fold. Rounds of betting take place before the flop is dealt and after each subsequent deal.</a:t>
            </a:r>
          </a:p>
          <a:p>
            <a:endParaRPr kumimoji="1" lang="zh-CN" altLang="en-US" dirty="0"/>
          </a:p>
        </p:txBody>
      </p:sp>
    </p:spTree>
    <p:extLst>
      <p:ext uri="{BB962C8B-B14F-4D97-AF65-F5344CB8AC3E}">
        <p14:creationId xmlns:p14="http://schemas.microsoft.com/office/powerpoint/2010/main" val="407635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6DF0F-81C9-444F-A3DD-99C7FF342552}"/>
              </a:ext>
            </a:extLst>
          </p:cNvPr>
          <p:cNvSpPr>
            <a:spLocks noGrp="1"/>
          </p:cNvSpPr>
          <p:nvPr>
            <p:ph type="title"/>
          </p:nvPr>
        </p:nvSpPr>
        <p:spPr/>
        <p:txBody>
          <a:bodyPr/>
          <a:lstStyle/>
          <a:p>
            <a:r>
              <a:rPr kumimoji="1" lang="en-US" altLang="zh-CN" dirty="0"/>
              <a:t>The Goals </a:t>
            </a:r>
            <a:endParaRPr kumimoji="1" lang="zh-CN" altLang="en-US" dirty="0"/>
          </a:p>
        </p:txBody>
      </p:sp>
      <p:sp>
        <p:nvSpPr>
          <p:cNvPr id="3" name="内容占位符 2">
            <a:extLst>
              <a:ext uri="{FF2B5EF4-FFF2-40B4-BE49-F238E27FC236}">
                <a16:creationId xmlns:a16="http://schemas.microsoft.com/office/drawing/2014/main" id="{5531C35F-CE74-0246-B86C-E59B1DC89EC3}"/>
              </a:ext>
            </a:extLst>
          </p:cNvPr>
          <p:cNvSpPr>
            <a:spLocks noGrp="1"/>
          </p:cNvSpPr>
          <p:nvPr>
            <p:ph idx="1"/>
          </p:nvPr>
        </p:nvSpPr>
        <p:spPr/>
        <p:txBody>
          <a:bodyPr/>
          <a:lstStyle/>
          <a:p>
            <a:r>
              <a:rPr kumimoji="1" lang="en-US" altLang="zh-CN" dirty="0"/>
              <a:t>AI might help players make a better decision</a:t>
            </a:r>
          </a:p>
          <a:p>
            <a:r>
              <a:rPr kumimoji="1" lang="en-US" altLang="zh-CN" dirty="0"/>
              <a:t>Money should be wined as much as possible</a:t>
            </a:r>
          </a:p>
          <a:p>
            <a:r>
              <a:rPr kumimoji="1" lang="en-US" altLang="zh-CN" dirty="0"/>
              <a:t>Money should be lost as less as possible</a:t>
            </a:r>
          </a:p>
          <a:p>
            <a:pPr marL="0" indent="0">
              <a:buNone/>
            </a:pPr>
            <a:endParaRPr kumimoji="1" lang="en-US" altLang="zh-CN" dirty="0"/>
          </a:p>
          <a:p>
            <a:endParaRPr kumimoji="1" lang="en-US" altLang="zh-CN" dirty="0"/>
          </a:p>
          <a:p>
            <a:endParaRPr kumimoji="1" lang="en-US" altLang="zh-CN" dirty="0"/>
          </a:p>
        </p:txBody>
      </p:sp>
      <p:pic>
        <p:nvPicPr>
          <p:cNvPr id="5" name="图片 4">
            <a:extLst>
              <a:ext uri="{FF2B5EF4-FFF2-40B4-BE49-F238E27FC236}">
                <a16:creationId xmlns:a16="http://schemas.microsoft.com/office/drawing/2014/main" id="{DDB06BCB-47BF-3345-AF88-36C41F0D2C94}"/>
              </a:ext>
            </a:extLst>
          </p:cNvPr>
          <p:cNvPicPr>
            <a:picLocks noChangeAspect="1"/>
          </p:cNvPicPr>
          <p:nvPr/>
        </p:nvPicPr>
        <p:blipFill>
          <a:blip r:embed="rId2"/>
          <a:stretch>
            <a:fillRect/>
          </a:stretch>
        </p:blipFill>
        <p:spPr>
          <a:xfrm>
            <a:off x="6412506" y="3426293"/>
            <a:ext cx="4615530" cy="2885607"/>
          </a:xfrm>
          <a:prstGeom prst="rect">
            <a:avLst/>
          </a:prstGeom>
        </p:spPr>
      </p:pic>
    </p:spTree>
    <p:extLst>
      <p:ext uri="{BB962C8B-B14F-4D97-AF65-F5344CB8AC3E}">
        <p14:creationId xmlns:p14="http://schemas.microsoft.com/office/powerpoint/2010/main" val="36238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77D63-C17C-344D-B493-F78B06C074A3}"/>
              </a:ext>
            </a:extLst>
          </p:cNvPr>
          <p:cNvSpPr>
            <a:spLocks noGrp="1"/>
          </p:cNvSpPr>
          <p:nvPr>
            <p:ph type="title"/>
          </p:nvPr>
        </p:nvSpPr>
        <p:spPr/>
        <p:txBody>
          <a:bodyPr/>
          <a:lstStyle/>
          <a:p>
            <a:pPr marL="571500" indent="-571500">
              <a:buFont typeface="Arial" panose="020B0604020202020204" pitchFamily="34" charset="0"/>
              <a:buChar char="•"/>
            </a:pPr>
            <a:r>
              <a:rPr kumimoji="1" lang="en-US" altLang="zh-CN" dirty="0"/>
              <a:t>The difficulties</a:t>
            </a:r>
            <a:endParaRPr kumimoji="1" lang="zh-CN" altLang="en-US" dirty="0"/>
          </a:p>
        </p:txBody>
      </p:sp>
      <p:sp>
        <p:nvSpPr>
          <p:cNvPr id="3" name="内容占位符 2">
            <a:extLst>
              <a:ext uri="{FF2B5EF4-FFF2-40B4-BE49-F238E27FC236}">
                <a16:creationId xmlns:a16="http://schemas.microsoft.com/office/drawing/2014/main" id="{24526443-ACC3-1044-A9F6-BB454DD1CD57}"/>
              </a:ext>
            </a:extLst>
          </p:cNvPr>
          <p:cNvSpPr>
            <a:spLocks noGrp="1"/>
          </p:cNvSpPr>
          <p:nvPr>
            <p:ph idx="1"/>
          </p:nvPr>
        </p:nvSpPr>
        <p:spPr/>
        <p:txBody>
          <a:bodyPr/>
          <a:lstStyle/>
          <a:p>
            <a:r>
              <a:rPr kumimoji="1" lang="en-US" altLang="zh-CN" dirty="0"/>
              <a:t>Information is not sufficient</a:t>
            </a:r>
          </a:p>
          <a:p>
            <a:r>
              <a:rPr kumimoji="1" lang="en-US" altLang="zh-CN" dirty="0"/>
              <a:t>Possibilities are various</a:t>
            </a:r>
          </a:p>
          <a:p>
            <a:r>
              <a:rPr kumimoji="1" lang="en-US" altLang="zh-CN" dirty="0"/>
              <a:t>Training models are hard to build</a:t>
            </a:r>
          </a:p>
          <a:p>
            <a:r>
              <a:rPr kumimoji="1" lang="en-US" altLang="zh-CN" dirty="0"/>
              <a:t>Training data is hard to find</a:t>
            </a:r>
          </a:p>
          <a:p>
            <a:r>
              <a:rPr kumimoji="1" lang="en-US" altLang="zh-CN" dirty="0"/>
              <a:t>Algorithms are complexly used</a:t>
            </a:r>
          </a:p>
          <a:p>
            <a:pPr marL="0" indent="0">
              <a:buNone/>
            </a:pPr>
            <a:endParaRPr kumimoji="1" lang="en-US" altLang="zh-CN" dirty="0"/>
          </a:p>
        </p:txBody>
      </p:sp>
    </p:spTree>
    <p:extLst>
      <p:ext uri="{BB962C8B-B14F-4D97-AF65-F5344CB8AC3E}">
        <p14:creationId xmlns:p14="http://schemas.microsoft.com/office/powerpoint/2010/main" val="13885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AECB7-1100-6E4B-BB36-CCFA6FB847C3}"/>
              </a:ext>
            </a:extLst>
          </p:cNvPr>
          <p:cNvSpPr>
            <a:spLocks noGrp="1"/>
          </p:cNvSpPr>
          <p:nvPr>
            <p:ph type="title"/>
          </p:nvPr>
        </p:nvSpPr>
        <p:spPr/>
        <p:txBody>
          <a:bodyPr/>
          <a:lstStyle/>
          <a:p>
            <a:r>
              <a:rPr kumimoji="1" lang="en-US" altLang="zh-CN" dirty="0"/>
              <a:t>I have already done...</a:t>
            </a:r>
            <a:endParaRPr kumimoji="1" lang="zh-CN" altLang="en-US" dirty="0"/>
          </a:p>
        </p:txBody>
      </p:sp>
      <p:sp>
        <p:nvSpPr>
          <p:cNvPr id="3" name="内容占位符 2">
            <a:extLst>
              <a:ext uri="{FF2B5EF4-FFF2-40B4-BE49-F238E27FC236}">
                <a16:creationId xmlns:a16="http://schemas.microsoft.com/office/drawing/2014/main" id="{BB38D298-AC9B-AE43-B6BA-0829EC847211}"/>
              </a:ext>
            </a:extLst>
          </p:cNvPr>
          <p:cNvSpPr>
            <a:spLocks noGrp="1"/>
          </p:cNvSpPr>
          <p:nvPr>
            <p:ph idx="1"/>
          </p:nvPr>
        </p:nvSpPr>
        <p:spPr/>
        <p:txBody>
          <a:bodyPr/>
          <a:lstStyle/>
          <a:p>
            <a:r>
              <a:rPr kumimoji="1" lang="en-US" altLang="zh-CN" dirty="0"/>
              <a:t>Set the training data of the detection</a:t>
            </a:r>
          </a:p>
          <a:p>
            <a:r>
              <a:rPr kumimoji="1" lang="en-US" altLang="zh-CN" dirty="0"/>
              <a:t>Building the software and hardware environment on windows to do the machine learning (GPU- ACCELRATE)</a:t>
            </a:r>
          </a:p>
          <a:p>
            <a:r>
              <a:rPr kumimoji="1" lang="en-US" altLang="zh-CN" dirty="0"/>
              <a:t>Card detection (using </a:t>
            </a:r>
            <a:r>
              <a:rPr kumimoji="1" lang="en-US" altLang="zh-CN" dirty="0" err="1"/>
              <a:t>opencv</a:t>
            </a:r>
            <a:r>
              <a:rPr kumimoji="1" lang="en-US" altLang="zh-CN" dirty="0"/>
              <a:t>)</a:t>
            </a:r>
          </a:p>
          <a:p>
            <a:pPr lvl="1"/>
            <a:r>
              <a:rPr kumimoji="1" lang="en-US" altLang="zh-CN" dirty="0"/>
              <a:t>System camera is used </a:t>
            </a:r>
          </a:p>
          <a:p>
            <a:pPr lvl="1"/>
            <a:r>
              <a:rPr kumimoji="1" lang="en-US" altLang="zh-CN" dirty="0"/>
              <a:t>Improvement of using </a:t>
            </a:r>
            <a:r>
              <a:rPr kumimoji="1" lang="en-US" altLang="zh-CN" dirty="0" err="1"/>
              <a:t>picamera</a:t>
            </a: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319827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43AA3-E181-E046-8B2D-C573E44A05D7}"/>
              </a:ext>
            </a:extLst>
          </p:cNvPr>
          <p:cNvSpPr>
            <a:spLocks noGrp="1"/>
          </p:cNvSpPr>
          <p:nvPr>
            <p:ph type="title"/>
          </p:nvPr>
        </p:nvSpPr>
        <p:spPr/>
        <p:txBody>
          <a:bodyPr/>
          <a:lstStyle/>
          <a:p>
            <a:r>
              <a:rPr kumimoji="1" lang="en-US" altLang="zh-CN" dirty="0"/>
              <a:t>Appendix</a:t>
            </a:r>
            <a:br>
              <a:rPr kumimoji="1" lang="en-US" altLang="zh-CN" dirty="0"/>
            </a:br>
            <a:endParaRPr kumimoji="1" lang="zh-CN" altLang="en-US" dirty="0"/>
          </a:p>
        </p:txBody>
      </p:sp>
      <p:pic>
        <p:nvPicPr>
          <p:cNvPr id="5" name="内容占位符 4">
            <a:extLst>
              <a:ext uri="{FF2B5EF4-FFF2-40B4-BE49-F238E27FC236}">
                <a16:creationId xmlns:a16="http://schemas.microsoft.com/office/drawing/2014/main" id="{E3A3AC99-9082-2649-992D-CCEF6B7C70CF}"/>
              </a:ext>
            </a:extLst>
          </p:cNvPr>
          <p:cNvPicPr>
            <a:picLocks noGrp="1" noChangeAspect="1"/>
          </p:cNvPicPr>
          <p:nvPr>
            <p:ph idx="1"/>
          </p:nvPr>
        </p:nvPicPr>
        <p:blipFill>
          <a:blip r:embed="rId2"/>
          <a:stretch>
            <a:fillRect/>
          </a:stretch>
        </p:blipFill>
        <p:spPr>
          <a:xfrm>
            <a:off x="838200" y="1259173"/>
            <a:ext cx="9954718" cy="5419714"/>
          </a:xfrm>
        </p:spPr>
      </p:pic>
    </p:spTree>
    <p:extLst>
      <p:ext uri="{BB962C8B-B14F-4D97-AF65-F5344CB8AC3E}">
        <p14:creationId xmlns:p14="http://schemas.microsoft.com/office/powerpoint/2010/main" val="41785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7B173-E275-4B48-8E38-2077D7250567}"/>
              </a:ext>
            </a:extLst>
          </p:cNvPr>
          <p:cNvSpPr>
            <a:spLocks noGrp="1"/>
          </p:cNvSpPr>
          <p:nvPr>
            <p:ph type="title"/>
          </p:nvPr>
        </p:nvSpPr>
        <p:spPr/>
        <p:txBody>
          <a:bodyPr/>
          <a:lstStyle/>
          <a:p>
            <a:r>
              <a:rPr kumimoji="1" lang="en-US" altLang="zh-CN" dirty="0"/>
              <a:t>I am doing...</a:t>
            </a:r>
            <a:endParaRPr kumimoji="1" lang="zh-CN" altLang="en-US" dirty="0"/>
          </a:p>
        </p:txBody>
      </p:sp>
      <p:sp>
        <p:nvSpPr>
          <p:cNvPr id="3" name="内容占位符 2">
            <a:extLst>
              <a:ext uri="{FF2B5EF4-FFF2-40B4-BE49-F238E27FC236}">
                <a16:creationId xmlns:a16="http://schemas.microsoft.com/office/drawing/2014/main" id="{B7E5A621-1C56-B74B-A56C-637416102180}"/>
              </a:ext>
            </a:extLst>
          </p:cNvPr>
          <p:cNvSpPr>
            <a:spLocks noGrp="1"/>
          </p:cNvSpPr>
          <p:nvPr>
            <p:ph idx="1"/>
          </p:nvPr>
        </p:nvSpPr>
        <p:spPr/>
        <p:txBody>
          <a:bodyPr/>
          <a:lstStyle/>
          <a:p>
            <a:r>
              <a:rPr kumimoji="1" lang="en-US" altLang="zh-CN" dirty="0"/>
              <a:t>Trying to select the algorithms to fixed the problems</a:t>
            </a:r>
          </a:p>
          <a:p>
            <a:r>
              <a:rPr kumimoji="1" lang="en-US" altLang="zh-CN" dirty="0"/>
              <a:t>Building the neutral network  models</a:t>
            </a:r>
          </a:p>
          <a:p>
            <a:r>
              <a:rPr kumimoji="1" lang="en-US" altLang="zh-CN" dirty="0"/>
              <a:t>Finding the open sources data to training models</a:t>
            </a:r>
          </a:p>
          <a:p>
            <a:pPr marL="0" indent="0">
              <a:buNone/>
            </a:pPr>
            <a:endParaRPr kumimoji="1" lang="zh-CN" altLang="en-US" dirty="0"/>
          </a:p>
        </p:txBody>
      </p:sp>
    </p:spTree>
    <p:extLst>
      <p:ext uri="{BB962C8B-B14F-4D97-AF65-F5344CB8AC3E}">
        <p14:creationId xmlns:p14="http://schemas.microsoft.com/office/powerpoint/2010/main" val="55222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98284-9B2C-8E4E-B541-2469299F9408}"/>
              </a:ext>
            </a:extLst>
          </p:cNvPr>
          <p:cNvSpPr>
            <a:spLocks noGrp="1"/>
          </p:cNvSpPr>
          <p:nvPr>
            <p:ph type="title"/>
          </p:nvPr>
        </p:nvSpPr>
        <p:spPr>
          <a:xfrm>
            <a:off x="119743" y="365125"/>
            <a:ext cx="11713027" cy="1325563"/>
          </a:xfrm>
        </p:spPr>
        <p:txBody>
          <a:bodyPr/>
          <a:lstStyle/>
          <a:p>
            <a:r>
              <a:rPr kumimoji="1" lang="en-US" altLang="zh-CN" dirty="0"/>
              <a:t>MODELS(Neural</a:t>
            </a:r>
            <a:r>
              <a:rPr kumimoji="1" lang="zh-CN" altLang="en-US" dirty="0"/>
              <a:t> </a:t>
            </a:r>
            <a:r>
              <a:rPr kumimoji="1" lang="en-US" altLang="zh-CN" dirty="0"/>
              <a:t>network/Decision</a:t>
            </a:r>
            <a:r>
              <a:rPr kumimoji="1" lang="zh-CN" altLang="en-US" dirty="0"/>
              <a:t> </a:t>
            </a:r>
            <a:r>
              <a:rPr kumimoji="1" lang="en-US" altLang="zh-CN" dirty="0"/>
              <a:t>trees</a:t>
            </a:r>
            <a:r>
              <a:rPr lang="en-US" altLang="zh-CN" sz="2000" dirty="0"/>
              <a:t>(</a:t>
            </a:r>
            <a:r>
              <a:rPr lang="en-US" altLang="zh-CN" sz="1600" dirty="0"/>
              <a:t>NO USE OF Markov chain</a:t>
            </a:r>
            <a:r>
              <a:rPr kumimoji="1" lang="en-US" altLang="zh-CN" sz="2000" dirty="0"/>
              <a:t>)</a:t>
            </a:r>
            <a:endParaRPr kumimoji="1" lang="zh-CN" altLang="en-US" dirty="0"/>
          </a:p>
        </p:txBody>
      </p:sp>
      <p:sp>
        <p:nvSpPr>
          <p:cNvPr id="3" name="内容占位符 2">
            <a:extLst>
              <a:ext uri="{FF2B5EF4-FFF2-40B4-BE49-F238E27FC236}">
                <a16:creationId xmlns:a16="http://schemas.microsoft.com/office/drawing/2014/main" id="{1E55EC8C-F57A-AA4E-B846-433FC691A954}"/>
              </a:ext>
            </a:extLst>
          </p:cNvPr>
          <p:cNvSpPr>
            <a:spLocks noGrp="1"/>
          </p:cNvSpPr>
          <p:nvPr>
            <p:ph idx="1"/>
          </p:nvPr>
        </p:nvSpPr>
        <p:spPr>
          <a:xfrm>
            <a:off x="356035" y="1400832"/>
            <a:ext cx="10515600" cy="4351338"/>
          </a:xfrm>
        </p:spPr>
        <p:txBody>
          <a:bodyPr/>
          <a:lstStyle/>
          <a:p>
            <a:r>
              <a:rPr kumimoji="1" lang="en-US" altLang="zh-CN" dirty="0"/>
              <a:t>WHAT I AM THINKING...</a:t>
            </a:r>
          </a:p>
          <a:p>
            <a:endParaRPr kumimoji="1" lang="zh-CN" altLang="en-US" dirty="0"/>
          </a:p>
        </p:txBody>
      </p:sp>
      <p:pic>
        <p:nvPicPr>
          <p:cNvPr id="56" name="图片 55">
            <a:extLst>
              <a:ext uri="{FF2B5EF4-FFF2-40B4-BE49-F238E27FC236}">
                <a16:creationId xmlns:a16="http://schemas.microsoft.com/office/drawing/2014/main" id="{2149FCBC-7A3B-E84E-85F0-20AE2D0822F1}"/>
              </a:ext>
            </a:extLst>
          </p:cNvPr>
          <p:cNvPicPr>
            <a:picLocks noChangeAspect="1"/>
          </p:cNvPicPr>
          <p:nvPr/>
        </p:nvPicPr>
        <p:blipFill>
          <a:blip r:embed="rId2"/>
          <a:stretch>
            <a:fillRect/>
          </a:stretch>
        </p:blipFill>
        <p:spPr>
          <a:xfrm>
            <a:off x="456615" y="2154923"/>
            <a:ext cx="7596965" cy="3851982"/>
          </a:xfrm>
          <a:prstGeom prst="rect">
            <a:avLst/>
          </a:prstGeom>
        </p:spPr>
      </p:pic>
      <p:graphicFrame>
        <p:nvGraphicFramePr>
          <p:cNvPr id="57" name="表格 56">
            <a:extLst>
              <a:ext uri="{FF2B5EF4-FFF2-40B4-BE49-F238E27FC236}">
                <a16:creationId xmlns:a16="http://schemas.microsoft.com/office/drawing/2014/main" id="{536617DD-28BC-ED4D-9842-745193C1EC61}"/>
              </a:ext>
            </a:extLst>
          </p:cNvPr>
          <p:cNvGraphicFramePr>
            <a:graphicFrameLocks noGrp="1"/>
          </p:cNvGraphicFramePr>
          <p:nvPr>
            <p:extLst>
              <p:ext uri="{D42A27DB-BD31-4B8C-83A1-F6EECF244321}">
                <p14:modId xmlns:p14="http://schemas.microsoft.com/office/powerpoint/2010/main" val="4010503484"/>
              </p:ext>
            </p:extLst>
          </p:nvPr>
        </p:nvGraphicFramePr>
        <p:xfrm>
          <a:off x="8480214" y="2154923"/>
          <a:ext cx="654929" cy="1463040"/>
        </p:xfrm>
        <a:graphic>
          <a:graphicData uri="http://schemas.openxmlformats.org/drawingml/2006/table">
            <a:tbl>
              <a:tblPr firstRow="1" bandRow="1">
                <a:tableStyleId>{69CF1AB2-1976-4502-BF36-3FF5EA218861}</a:tableStyleId>
              </a:tblPr>
              <a:tblGrid>
                <a:gridCol w="654929">
                  <a:extLst>
                    <a:ext uri="{9D8B030D-6E8A-4147-A177-3AD203B41FA5}">
                      <a16:colId xmlns:a16="http://schemas.microsoft.com/office/drawing/2014/main" val="806437488"/>
                    </a:ext>
                  </a:extLst>
                </a:gridCol>
              </a:tblGrid>
              <a:tr h="358814">
                <a:tc>
                  <a:txBody>
                    <a:bodyPr/>
                    <a:lstStyle/>
                    <a:p>
                      <a:pPr algn="ctr"/>
                      <a:r>
                        <a:rPr lang="en-US" altLang="zh-CN" dirty="0"/>
                        <a:t>1</a:t>
                      </a:r>
                      <a:endParaRPr lang="zh-CN" altLang="en-US" dirty="0"/>
                    </a:p>
                  </a:txBody>
                  <a:tcPr/>
                </a:tc>
                <a:extLst>
                  <a:ext uri="{0D108BD9-81ED-4DB2-BD59-A6C34878D82A}">
                    <a16:rowId xmlns:a16="http://schemas.microsoft.com/office/drawing/2014/main" val="16430304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4264851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937424402"/>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3090685373"/>
                  </a:ext>
                </a:extLst>
              </a:tr>
            </a:tbl>
          </a:graphicData>
        </a:graphic>
      </p:graphicFrame>
      <p:graphicFrame>
        <p:nvGraphicFramePr>
          <p:cNvPr id="58" name="表格 57">
            <a:extLst>
              <a:ext uri="{FF2B5EF4-FFF2-40B4-BE49-F238E27FC236}">
                <a16:creationId xmlns:a16="http://schemas.microsoft.com/office/drawing/2014/main" id="{3C245AE8-74AD-A14D-B2DE-542F7E74A6D4}"/>
              </a:ext>
            </a:extLst>
          </p:cNvPr>
          <p:cNvGraphicFramePr>
            <a:graphicFrameLocks noGrp="1"/>
          </p:cNvGraphicFramePr>
          <p:nvPr>
            <p:extLst>
              <p:ext uri="{D42A27DB-BD31-4B8C-83A1-F6EECF244321}">
                <p14:modId xmlns:p14="http://schemas.microsoft.com/office/powerpoint/2010/main" val="4195061731"/>
              </p:ext>
            </p:extLst>
          </p:nvPr>
        </p:nvGraphicFramePr>
        <p:xfrm>
          <a:off x="10005431" y="4365330"/>
          <a:ext cx="654929" cy="1463040"/>
        </p:xfrm>
        <a:graphic>
          <a:graphicData uri="http://schemas.openxmlformats.org/drawingml/2006/table">
            <a:tbl>
              <a:tblPr firstRow="1" bandRow="1">
                <a:tableStyleId>{69CF1AB2-1976-4502-BF36-3FF5EA218861}</a:tableStyleId>
              </a:tblPr>
              <a:tblGrid>
                <a:gridCol w="654929">
                  <a:extLst>
                    <a:ext uri="{9D8B030D-6E8A-4147-A177-3AD203B41FA5}">
                      <a16:colId xmlns:a16="http://schemas.microsoft.com/office/drawing/2014/main" val="806437488"/>
                    </a:ext>
                  </a:extLst>
                </a:gridCol>
              </a:tblGrid>
              <a:tr h="358814">
                <a:tc>
                  <a:txBody>
                    <a:bodyPr/>
                    <a:lstStyle/>
                    <a:p>
                      <a:pPr algn="ctr"/>
                      <a:r>
                        <a:rPr lang="en-US" altLang="zh-CN" dirty="0"/>
                        <a:t>0</a:t>
                      </a:r>
                      <a:endParaRPr lang="zh-CN" altLang="en-US" dirty="0"/>
                    </a:p>
                  </a:txBody>
                  <a:tcPr/>
                </a:tc>
                <a:extLst>
                  <a:ext uri="{0D108BD9-81ED-4DB2-BD59-A6C34878D82A}">
                    <a16:rowId xmlns:a16="http://schemas.microsoft.com/office/drawing/2014/main" val="16430304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4264851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937424402"/>
                  </a:ext>
                </a:extLst>
              </a:tr>
              <a:tr h="358814">
                <a:tc>
                  <a:txBody>
                    <a:bodyPr/>
                    <a:lstStyle/>
                    <a:p>
                      <a:pPr algn="ctr"/>
                      <a:r>
                        <a:rPr lang="en-US" altLang="zh-CN" b="1" dirty="0"/>
                        <a:t>1</a:t>
                      </a:r>
                      <a:endParaRPr lang="zh-CN" altLang="en-US" b="1" dirty="0"/>
                    </a:p>
                  </a:txBody>
                  <a:tcPr/>
                </a:tc>
                <a:extLst>
                  <a:ext uri="{0D108BD9-81ED-4DB2-BD59-A6C34878D82A}">
                    <a16:rowId xmlns:a16="http://schemas.microsoft.com/office/drawing/2014/main" val="3090685373"/>
                  </a:ext>
                </a:extLst>
              </a:tr>
            </a:tbl>
          </a:graphicData>
        </a:graphic>
      </p:graphicFrame>
      <p:graphicFrame>
        <p:nvGraphicFramePr>
          <p:cNvPr id="59" name="表格 58">
            <a:extLst>
              <a:ext uri="{FF2B5EF4-FFF2-40B4-BE49-F238E27FC236}">
                <a16:creationId xmlns:a16="http://schemas.microsoft.com/office/drawing/2014/main" id="{11D5251B-A07C-4C44-BA5B-216003BC5966}"/>
              </a:ext>
            </a:extLst>
          </p:cNvPr>
          <p:cNvGraphicFramePr>
            <a:graphicFrameLocks noGrp="1"/>
          </p:cNvGraphicFramePr>
          <p:nvPr>
            <p:extLst>
              <p:ext uri="{D42A27DB-BD31-4B8C-83A1-F6EECF244321}">
                <p14:modId xmlns:p14="http://schemas.microsoft.com/office/powerpoint/2010/main" val="2578752887"/>
              </p:ext>
            </p:extLst>
          </p:nvPr>
        </p:nvGraphicFramePr>
        <p:xfrm>
          <a:off x="8485165" y="4365330"/>
          <a:ext cx="654929" cy="1463040"/>
        </p:xfrm>
        <a:graphic>
          <a:graphicData uri="http://schemas.openxmlformats.org/drawingml/2006/table">
            <a:tbl>
              <a:tblPr firstRow="1" bandRow="1">
                <a:tableStyleId>{69CF1AB2-1976-4502-BF36-3FF5EA218861}</a:tableStyleId>
              </a:tblPr>
              <a:tblGrid>
                <a:gridCol w="654929">
                  <a:extLst>
                    <a:ext uri="{9D8B030D-6E8A-4147-A177-3AD203B41FA5}">
                      <a16:colId xmlns:a16="http://schemas.microsoft.com/office/drawing/2014/main" val="806437488"/>
                    </a:ext>
                  </a:extLst>
                </a:gridCol>
              </a:tblGrid>
              <a:tr h="358814">
                <a:tc>
                  <a:txBody>
                    <a:bodyPr/>
                    <a:lstStyle/>
                    <a:p>
                      <a:pPr algn="ctr"/>
                      <a:r>
                        <a:rPr lang="en-US" altLang="zh-CN" dirty="0"/>
                        <a:t>0</a:t>
                      </a:r>
                      <a:endParaRPr lang="zh-CN" altLang="en-US" dirty="0"/>
                    </a:p>
                  </a:txBody>
                  <a:tcPr/>
                </a:tc>
                <a:extLst>
                  <a:ext uri="{0D108BD9-81ED-4DB2-BD59-A6C34878D82A}">
                    <a16:rowId xmlns:a16="http://schemas.microsoft.com/office/drawing/2014/main" val="16430304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426485120"/>
                  </a:ext>
                </a:extLst>
              </a:tr>
              <a:tr h="358814">
                <a:tc>
                  <a:txBody>
                    <a:bodyPr/>
                    <a:lstStyle/>
                    <a:p>
                      <a:pPr algn="ctr"/>
                      <a:r>
                        <a:rPr lang="en-US" altLang="zh-CN" b="1" dirty="0"/>
                        <a:t>1</a:t>
                      </a:r>
                      <a:endParaRPr lang="zh-CN" altLang="en-US" b="1" dirty="0"/>
                    </a:p>
                  </a:txBody>
                  <a:tcPr/>
                </a:tc>
                <a:extLst>
                  <a:ext uri="{0D108BD9-81ED-4DB2-BD59-A6C34878D82A}">
                    <a16:rowId xmlns:a16="http://schemas.microsoft.com/office/drawing/2014/main" val="937424402"/>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3090685373"/>
                  </a:ext>
                </a:extLst>
              </a:tr>
            </a:tbl>
          </a:graphicData>
        </a:graphic>
      </p:graphicFrame>
      <p:graphicFrame>
        <p:nvGraphicFramePr>
          <p:cNvPr id="60" name="表格 59">
            <a:extLst>
              <a:ext uri="{FF2B5EF4-FFF2-40B4-BE49-F238E27FC236}">
                <a16:creationId xmlns:a16="http://schemas.microsoft.com/office/drawing/2014/main" id="{A14547BD-5BFD-874C-B540-3152D093442A}"/>
              </a:ext>
            </a:extLst>
          </p:cNvPr>
          <p:cNvGraphicFramePr>
            <a:graphicFrameLocks noGrp="1"/>
          </p:cNvGraphicFramePr>
          <p:nvPr>
            <p:extLst>
              <p:ext uri="{D42A27DB-BD31-4B8C-83A1-F6EECF244321}">
                <p14:modId xmlns:p14="http://schemas.microsoft.com/office/powerpoint/2010/main" val="1839464616"/>
              </p:ext>
            </p:extLst>
          </p:nvPr>
        </p:nvGraphicFramePr>
        <p:xfrm>
          <a:off x="10005431" y="2154923"/>
          <a:ext cx="654929" cy="1463040"/>
        </p:xfrm>
        <a:graphic>
          <a:graphicData uri="http://schemas.openxmlformats.org/drawingml/2006/table">
            <a:tbl>
              <a:tblPr firstRow="1" bandRow="1">
                <a:tableStyleId>{69CF1AB2-1976-4502-BF36-3FF5EA218861}</a:tableStyleId>
              </a:tblPr>
              <a:tblGrid>
                <a:gridCol w="654929">
                  <a:extLst>
                    <a:ext uri="{9D8B030D-6E8A-4147-A177-3AD203B41FA5}">
                      <a16:colId xmlns:a16="http://schemas.microsoft.com/office/drawing/2014/main" val="806437488"/>
                    </a:ext>
                  </a:extLst>
                </a:gridCol>
              </a:tblGrid>
              <a:tr h="358814">
                <a:tc>
                  <a:txBody>
                    <a:bodyPr/>
                    <a:lstStyle/>
                    <a:p>
                      <a:pPr algn="ctr"/>
                      <a:r>
                        <a:rPr lang="en-US" altLang="zh-CN" dirty="0"/>
                        <a:t>0</a:t>
                      </a:r>
                      <a:endParaRPr lang="zh-CN" altLang="en-US" dirty="0"/>
                    </a:p>
                  </a:txBody>
                  <a:tcPr/>
                </a:tc>
                <a:extLst>
                  <a:ext uri="{0D108BD9-81ED-4DB2-BD59-A6C34878D82A}">
                    <a16:rowId xmlns:a16="http://schemas.microsoft.com/office/drawing/2014/main" val="1643030420"/>
                  </a:ext>
                </a:extLst>
              </a:tr>
              <a:tr h="358814">
                <a:tc>
                  <a:txBody>
                    <a:bodyPr/>
                    <a:lstStyle/>
                    <a:p>
                      <a:pPr algn="ctr"/>
                      <a:r>
                        <a:rPr lang="en-US" altLang="zh-CN" b="1" dirty="0"/>
                        <a:t>1</a:t>
                      </a:r>
                      <a:endParaRPr lang="zh-CN" altLang="en-US" b="1" dirty="0"/>
                    </a:p>
                  </a:txBody>
                  <a:tcPr/>
                </a:tc>
                <a:extLst>
                  <a:ext uri="{0D108BD9-81ED-4DB2-BD59-A6C34878D82A}">
                    <a16:rowId xmlns:a16="http://schemas.microsoft.com/office/drawing/2014/main" val="426485120"/>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937424402"/>
                  </a:ext>
                </a:extLst>
              </a:tr>
              <a:tr h="358814">
                <a:tc>
                  <a:txBody>
                    <a:bodyPr/>
                    <a:lstStyle/>
                    <a:p>
                      <a:pPr algn="ctr"/>
                      <a:r>
                        <a:rPr lang="en-US" altLang="zh-CN" b="1" dirty="0"/>
                        <a:t>0</a:t>
                      </a:r>
                      <a:endParaRPr lang="zh-CN" altLang="en-US" b="1" dirty="0"/>
                    </a:p>
                  </a:txBody>
                  <a:tcPr/>
                </a:tc>
                <a:extLst>
                  <a:ext uri="{0D108BD9-81ED-4DB2-BD59-A6C34878D82A}">
                    <a16:rowId xmlns:a16="http://schemas.microsoft.com/office/drawing/2014/main" val="3090685373"/>
                  </a:ext>
                </a:extLst>
              </a:tr>
            </a:tbl>
          </a:graphicData>
        </a:graphic>
      </p:graphicFrame>
    </p:spTree>
    <p:extLst>
      <p:ext uri="{BB962C8B-B14F-4D97-AF65-F5344CB8AC3E}">
        <p14:creationId xmlns:p14="http://schemas.microsoft.com/office/powerpoint/2010/main" val="356427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2951B-72C6-1440-AD86-B05B5FAF68BD}"/>
              </a:ext>
            </a:extLst>
          </p:cNvPr>
          <p:cNvSpPr>
            <a:spLocks noGrp="1"/>
          </p:cNvSpPr>
          <p:nvPr>
            <p:ph type="title"/>
          </p:nvPr>
        </p:nvSpPr>
        <p:spPr/>
        <p:txBody>
          <a:bodyPr/>
          <a:lstStyle/>
          <a:p>
            <a:r>
              <a:rPr kumimoji="1" lang="en-US" altLang="zh-CN" dirty="0"/>
              <a:t>Cost function for neural network</a:t>
            </a:r>
            <a:endParaRPr kumimoji="1" lang="zh-CN" altLang="en-US" dirty="0"/>
          </a:p>
        </p:txBody>
      </p:sp>
      <p:pic>
        <p:nvPicPr>
          <p:cNvPr id="4" name="内容占位符 3">
            <a:extLst>
              <a:ext uri="{FF2B5EF4-FFF2-40B4-BE49-F238E27FC236}">
                <a16:creationId xmlns:a16="http://schemas.microsoft.com/office/drawing/2014/main" id="{58CED3EA-6BAE-1546-B688-10D50E9D0923}"/>
              </a:ext>
            </a:extLst>
          </p:cNvPr>
          <p:cNvPicPr>
            <a:picLocks noGrp="1" noChangeAspect="1"/>
          </p:cNvPicPr>
          <p:nvPr>
            <p:ph idx="1"/>
          </p:nvPr>
        </p:nvPicPr>
        <p:blipFill>
          <a:blip r:embed="rId2"/>
          <a:stretch>
            <a:fillRect/>
          </a:stretch>
        </p:blipFill>
        <p:spPr>
          <a:xfrm>
            <a:off x="1621252" y="1825625"/>
            <a:ext cx="8949495" cy="4351338"/>
          </a:xfrm>
          <a:prstGeom prst="rect">
            <a:avLst/>
          </a:prstGeom>
        </p:spPr>
      </p:pic>
    </p:spTree>
    <p:extLst>
      <p:ext uri="{BB962C8B-B14F-4D97-AF65-F5344CB8AC3E}">
        <p14:creationId xmlns:p14="http://schemas.microsoft.com/office/powerpoint/2010/main" val="24353171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196</Words>
  <Application>Microsoft Macintosh PowerPoint</Application>
  <PresentationFormat>宽屏</PresentationFormat>
  <Paragraphs>59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First-Week Conclusion </vt:lpstr>
      <vt:lpstr>Texas Holdem</vt:lpstr>
      <vt:lpstr>The Goals </vt:lpstr>
      <vt:lpstr>The difficulties</vt:lpstr>
      <vt:lpstr>I have already done...</vt:lpstr>
      <vt:lpstr>Appendix </vt:lpstr>
      <vt:lpstr>I am doing...</vt:lpstr>
      <vt:lpstr>MODELS(Neural network/Decision trees(NO USE OF Markov chain)</vt:lpstr>
      <vt:lpstr>Cost function for neural network</vt:lpstr>
      <vt:lpstr>Learning functions</vt:lpstr>
      <vt:lpstr>High bias? High variance ?</vt:lpstr>
      <vt:lpstr>Resulting choosing</vt:lpstr>
      <vt:lpstr>F1 score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Summarize</dc:title>
  <dc:creator>钟 致清</dc:creator>
  <cp:lastModifiedBy>钟 致清</cp:lastModifiedBy>
  <cp:revision>15</cp:revision>
  <dcterms:created xsi:type="dcterms:W3CDTF">2018-07-03T14:57:06Z</dcterms:created>
  <dcterms:modified xsi:type="dcterms:W3CDTF">2018-07-03T19:48:04Z</dcterms:modified>
</cp:coreProperties>
</file>