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9" r:id="rId5"/>
    <p:sldId id="260" r:id="rId6"/>
    <p:sldId id="262" r:id="rId7"/>
    <p:sldId id="264" r:id="rId8"/>
    <p:sldId id="267" r:id="rId9"/>
    <p:sldId id="265" r:id="rId10"/>
    <p:sldId id="266" r:id="rId11"/>
    <p:sldId id="261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ssam Aziz" initials="BA" lastIdx="1" clrIdx="0">
    <p:extLst>
      <p:ext uri="{19B8F6BF-5375-455C-9EA6-DF929625EA0E}">
        <p15:presenceInfo xmlns:p15="http://schemas.microsoft.com/office/powerpoint/2012/main" userId="c4624019e38634f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97" d="100"/>
          <a:sy n="97" d="100"/>
        </p:scale>
        <p:origin x="65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4-08T19:55:06.980" idx="1">
    <p:pos x="7680" y="0"/>
    <p:text/>
    <p:extLst>
      <p:ext uri="{C676402C-5697-4E1C-873F-D02D1690AC5C}">
        <p15:threadingInfo xmlns:p15="http://schemas.microsoft.com/office/powerpoint/2012/main" timeZoneBias="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FFA46-F325-4385-8804-EA39DE535F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0951ED-47B9-44B7-A365-CA1F667014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F64E5D-51B9-4307-B9AF-BAD0FD5EF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D72FA-1175-4676-8CAD-D13E07166A32}" type="datetimeFigureOut">
              <a:rPr lang="en-US" smtClean="0"/>
              <a:t>4/9/20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8BCBA6-6472-4B49-97A9-1425CFEC2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BB9C63-1CB7-409C-9A65-56FAAD242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6BCED-1601-4E87-A57C-8AA726CF6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167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7F07B-C5BB-4100-A43D-3662BCBB8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61D459-CB4B-4D81-9104-073BE80006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BFE77F-0949-4B5F-9D65-94AD6511C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D72FA-1175-4676-8CAD-D13E07166A32}" type="datetimeFigureOut">
              <a:rPr lang="en-US" smtClean="0"/>
              <a:t>4/9/20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46CE09-6937-4185-AEC7-D2B19AF23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214B81-E468-4A69-B015-C232E4AD9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6BCED-1601-4E87-A57C-8AA726CF6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395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710787-200A-4DEC-8028-D03D231F1A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9B8B0D-9C7B-4FAB-95DE-6C87095CD5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915DE7-AF69-46FC-8E34-99D1C100E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D72FA-1175-4676-8CAD-D13E07166A32}" type="datetimeFigureOut">
              <a:rPr lang="en-US" smtClean="0"/>
              <a:t>4/9/20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E4E82D-EB44-431E-9745-389C36587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19693B-AAFF-41D6-A078-BAE6E2286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6BCED-1601-4E87-A57C-8AA726CF6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611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F43BF-AA2C-4EF2-89C7-9F42346DC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FCFDE-1C9E-4C8C-8EE6-CD261B5D2C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77E63D-7055-49C9-AFE4-02CDEBDB1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D72FA-1175-4676-8CAD-D13E07166A32}" type="datetimeFigureOut">
              <a:rPr lang="en-US" smtClean="0"/>
              <a:t>4/9/20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E613E2-0865-4F56-BC5B-BFFE1E228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BF532-C1AE-48BB-9DCA-643600C45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6BCED-1601-4E87-A57C-8AA726CF6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058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4BE6E-D60C-45DA-8128-CF8FF3DE5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E2FC6E-2754-4156-AEFB-747534A035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410D00-D108-4309-A794-2305346F6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D72FA-1175-4676-8CAD-D13E07166A32}" type="datetimeFigureOut">
              <a:rPr lang="en-US" smtClean="0"/>
              <a:t>4/9/20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F50DDE-8D1E-4363-ADA7-23FE3C0B5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4A435-B6A8-41BD-85DD-C4AB32ACD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6BCED-1601-4E87-A57C-8AA726CF6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821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EE2C1-579C-438C-AA54-7D99FCBF8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B32C6-0892-4403-8E23-40B7E554AC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88937A-CDE0-4F7E-9111-12256B848D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1129FD-47C7-47B1-A69A-89072D611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D72FA-1175-4676-8CAD-D13E07166A32}" type="datetimeFigureOut">
              <a:rPr lang="en-US" smtClean="0"/>
              <a:t>4/9/20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EAD127-1F7B-4110-915B-5B8C8A338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670354-529C-4680-B2D0-D5096A55B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6BCED-1601-4E87-A57C-8AA726CF6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178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E4548-E733-4EBA-B68B-2870B97B9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9B6ED5-B5FF-40C1-9B80-A694603AF6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212199-6724-4773-901B-9989B72059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AA2E75-E439-4A56-9D5D-2C37BC76A5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9CC48F-990D-467D-97EE-F85A8C8EE9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5CF7F4-5EB5-401C-AA0E-4C5175FE7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D72FA-1175-4676-8CAD-D13E07166A32}" type="datetimeFigureOut">
              <a:rPr lang="en-US" smtClean="0"/>
              <a:t>4/9/20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D2032E-D0FD-4004-9624-B213BDEFB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2142AF-5E71-4CBD-BAA8-196E090EE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6BCED-1601-4E87-A57C-8AA726CF6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397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F6E30-B257-4275-B33D-5150AE303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79B9F0-F6F4-4571-9FC8-BDC790B93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D72FA-1175-4676-8CAD-D13E07166A32}" type="datetimeFigureOut">
              <a:rPr lang="en-US" smtClean="0"/>
              <a:t>4/9/20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280727-F261-4468-8070-1F4B3EE67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BD8EB8-6305-4B4E-AC8E-A10D97456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6BCED-1601-4E87-A57C-8AA726CF6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901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9210EA-6865-4204-A3DF-8AB59BC4D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D72FA-1175-4676-8CAD-D13E07166A32}" type="datetimeFigureOut">
              <a:rPr lang="en-US" smtClean="0"/>
              <a:t>4/9/20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4BD969-A6E2-4A23-80AB-17F20B174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FEB5EA-6C46-45EA-BA9D-C03B799C5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6BCED-1601-4E87-A57C-8AA726CF6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63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66DB5-B10D-4E86-B341-4CB394153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D4B3D-F826-4E39-ABD7-12C5C87D8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3506B0-B5BF-437D-8CFF-B55D916365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F9658-C270-48E9-A084-7B258C18E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D72FA-1175-4676-8CAD-D13E07166A32}" type="datetimeFigureOut">
              <a:rPr lang="en-US" smtClean="0"/>
              <a:t>4/9/20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BF29A8-1A70-450B-B0AD-1856FDD2E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5CE057-BD0C-4EBD-AE91-15B720E7C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6BCED-1601-4E87-A57C-8AA726CF6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293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7CA9B-A2E7-4CCF-B314-8A241E851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166B5E-8016-4F4B-8654-84452DFD21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ABED9E-5B76-4CFC-9FA9-6A20334A51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BF6E0F-F733-4B90-A561-F3AA2CCE6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D72FA-1175-4676-8CAD-D13E07166A32}" type="datetimeFigureOut">
              <a:rPr lang="en-US" smtClean="0"/>
              <a:t>4/9/20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E274F2-7FBE-45F1-B433-36CA2AB21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70DDF3-654A-48CA-AE6F-46BE58173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6BCED-1601-4E87-A57C-8AA726CF6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466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AF2870-0B70-4840-B3FC-665DAEFA4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6DFB08-B974-42F5-BCE3-73F4F6244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BADCA8-3182-4555-B810-ACABA7A282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8D72FA-1175-4676-8CAD-D13E07166A32}" type="datetimeFigureOut">
              <a:rPr lang="en-US" smtClean="0"/>
              <a:t>4/9/20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67447F-FA8F-492D-989F-17F0003CAB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AB86C-68C6-4F77-928C-B1277BB75A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6BCED-1601-4E87-A57C-8AA726CF6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235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736E2-D264-46BA-BF70-B86028DD25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2D5F32-EBB5-490F-BAC7-7EEB02B798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A picture containing indoor, black, sitting, computer&#10;&#10;Description automatically generated">
            <a:extLst>
              <a:ext uri="{FF2B5EF4-FFF2-40B4-BE49-F238E27FC236}">
                <a16:creationId xmlns:a16="http://schemas.microsoft.com/office/drawing/2014/main" id="{C1F63D76-3344-4FF4-A42D-1868E68B94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4F27832-93A9-4D1E-AD00-5F7C8F71EFEE}"/>
              </a:ext>
            </a:extLst>
          </p:cNvPr>
          <p:cNvSpPr txBox="1"/>
          <p:nvPr/>
        </p:nvSpPr>
        <p:spPr>
          <a:xfrm>
            <a:off x="1996109" y="1540173"/>
            <a:ext cx="7813460" cy="92333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00FFCC"/>
                </a:solidFill>
              </a:rPr>
              <a:t>Project 2: Top 100 movies</a:t>
            </a:r>
            <a:endParaRPr lang="en-US" b="1" dirty="0">
              <a:solidFill>
                <a:srgbClr val="00FFCC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3622B4-1874-4B6B-9711-41455CF547ED}"/>
              </a:ext>
            </a:extLst>
          </p:cNvPr>
          <p:cNvSpPr txBox="1"/>
          <p:nvPr/>
        </p:nvSpPr>
        <p:spPr>
          <a:xfrm>
            <a:off x="675861" y="3275860"/>
            <a:ext cx="10893287" cy="147732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FFCC"/>
                </a:solidFill>
              </a:rPr>
              <a:t>Web Design, Data Conversion (HTML/CSS/</a:t>
            </a:r>
            <a:r>
              <a:rPr lang="en-US" b="1" dirty="0" err="1">
                <a:solidFill>
                  <a:srgbClr val="00FFCC"/>
                </a:solidFill>
              </a:rPr>
              <a:t>BootStrap</a:t>
            </a:r>
            <a:r>
              <a:rPr lang="en-US" b="1" dirty="0">
                <a:solidFill>
                  <a:srgbClr val="00FFCC"/>
                </a:solidFill>
              </a:rPr>
              <a:t>/</a:t>
            </a:r>
            <a:r>
              <a:rPr lang="en-US" b="1" dirty="0" err="1">
                <a:solidFill>
                  <a:srgbClr val="00FFCC"/>
                </a:solidFill>
              </a:rPr>
              <a:t>Javascript</a:t>
            </a:r>
            <a:r>
              <a:rPr lang="en-US" b="1" dirty="0">
                <a:solidFill>
                  <a:srgbClr val="00FFCC"/>
                </a:solidFill>
              </a:rPr>
              <a:t>): Helen Au </a:t>
            </a:r>
          </a:p>
          <a:p>
            <a:r>
              <a:rPr lang="en-US" b="1" dirty="0">
                <a:solidFill>
                  <a:srgbClr val="00FFCC"/>
                </a:solidFill>
              </a:rPr>
              <a:t>Visualization (D3/</a:t>
            </a:r>
            <a:r>
              <a:rPr lang="en-US" b="1" dirty="0" err="1">
                <a:solidFill>
                  <a:srgbClr val="00FFCC"/>
                </a:solidFill>
              </a:rPr>
              <a:t>Plotly</a:t>
            </a:r>
            <a:r>
              <a:rPr lang="en-US" b="1" dirty="0">
                <a:solidFill>
                  <a:srgbClr val="00FFCC"/>
                </a:solidFill>
              </a:rPr>
              <a:t>): Bassam Aziz</a:t>
            </a:r>
          </a:p>
          <a:p>
            <a:r>
              <a:rPr lang="en-US" b="1" dirty="0">
                <a:solidFill>
                  <a:srgbClr val="00FFCC"/>
                </a:solidFill>
              </a:rPr>
              <a:t>Aidan McMurry</a:t>
            </a:r>
          </a:p>
          <a:p>
            <a:r>
              <a:rPr lang="en-US" b="1" dirty="0">
                <a:solidFill>
                  <a:srgbClr val="00FFCC"/>
                </a:solidFill>
              </a:rPr>
              <a:t>Web Scraping, Data Cleaning, *Interactive Visualization* (</a:t>
            </a:r>
            <a:r>
              <a:rPr lang="en-US" b="1" dirty="0" err="1">
                <a:solidFill>
                  <a:srgbClr val="00FFCC"/>
                </a:solidFill>
              </a:rPr>
              <a:t>BeautifulSoup</a:t>
            </a:r>
            <a:r>
              <a:rPr lang="en-US" b="1" dirty="0">
                <a:solidFill>
                  <a:srgbClr val="00FFCC"/>
                </a:solidFill>
              </a:rPr>
              <a:t>/</a:t>
            </a:r>
            <a:r>
              <a:rPr lang="en-US" b="1" dirty="0" err="1">
                <a:solidFill>
                  <a:srgbClr val="00FFCC"/>
                </a:solidFill>
              </a:rPr>
              <a:t>Plotly</a:t>
            </a:r>
            <a:r>
              <a:rPr lang="en-US" b="1" dirty="0">
                <a:solidFill>
                  <a:srgbClr val="00FFCC"/>
                </a:solidFill>
              </a:rPr>
              <a:t>): Bryan Alcazar  </a:t>
            </a:r>
          </a:p>
          <a:p>
            <a:r>
              <a:rPr lang="en-US" b="1" dirty="0" err="1">
                <a:solidFill>
                  <a:srgbClr val="00FFCC"/>
                </a:solidFill>
              </a:rPr>
              <a:t>QinQin</a:t>
            </a:r>
            <a:r>
              <a:rPr lang="en-US" b="1" dirty="0">
                <a:solidFill>
                  <a:srgbClr val="00FFCC"/>
                </a:solidFill>
              </a:rPr>
              <a:t> </a:t>
            </a:r>
            <a:r>
              <a:rPr lang="en-US" b="1" dirty="0" err="1">
                <a:solidFill>
                  <a:srgbClr val="00FFCC"/>
                </a:solidFill>
              </a:rPr>
              <a:t>Zha</a:t>
            </a:r>
            <a:endParaRPr lang="en-US" b="1" dirty="0">
              <a:solidFill>
                <a:srgbClr val="00FF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0051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monitor, indoor, computer, screen&#10;&#10;Description automatically generated">
            <a:extLst>
              <a:ext uri="{FF2B5EF4-FFF2-40B4-BE49-F238E27FC236}">
                <a16:creationId xmlns:a16="http://schemas.microsoft.com/office/drawing/2014/main" id="{CF916655-B4AA-439A-8554-28335B2EBB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83" r="-1" b="2872"/>
          <a:stretch/>
        </p:blipFill>
        <p:spPr>
          <a:xfrm>
            <a:off x="-130259" y="-115411"/>
            <a:ext cx="12630072" cy="7505700"/>
          </a:xfrm>
          <a:prstGeom prst="rect">
            <a:avLst/>
          </a:prstGeom>
        </p:spPr>
      </p:pic>
      <p:pic>
        <p:nvPicPr>
          <p:cNvPr id="3" name="Picture 2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D3C00F63-1EC3-4C45-B796-C2C03308BF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0055" y="216131"/>
            <a:ext cx="6619829" cy="428034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82238B7-F49E-CC4F-B144-B17D227E5122}"/>
              </a:ext>
            </a:extLst>
          </p:cNvPr>
          <p:cNvSpPr txBox="1"/>
          <p:nvPr/>
        </p:nvSpPr>
        <p:spPr>
          <a:xfrm>
            <a:off x="954819" y="5297130"/>
            <a:ext cx="10691191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sz="2400" dirty="0"/>
              <a:t>  There doesn’t seem to be a correlation between the Gross Value and the Year of Release.</a:t>
            </a:r>
          </a:p>
        </p:txBody>
      </p:sp>
    </p:spTree>
    <p:extLst>
      <p:ext uri="{BB962C8B-B14F-4D97-AF65-F5344CB8AC3E}">
        <p14:creationId xmlns:p14="http://schemas.microsoft.com/office/powerpoint/2010/main" val="1883716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monitor, indoor, computer, screen&#10;&#10;Description automatically generated">
            <a:extLst>
              <a:ext uri="{FF2B5EF4-FFF2-40B4-BE49-F238E27FC236}">
                <a16:creationId xmlns:a16="http://schemas.microsoft.com/office/drawing/2014/main" id="{CF916655-B4AA-439A-8554-28335B2EBB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83" r="-1" b="2872"/>
          <a:stretch/>
        </p:blipFill>
        <p:spPr>
          <a:xfrm>
            <a:off x="-219036" y="-381753"/>
            <a:ext cx="12630072" cy="75057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89EDF0A-FB3E-4068-9C93-2570709A06E1}"/>
              </a:ext>
            </a:extLst>
          </p:cNvPr>
          <p:cNvSpPr/>
          <p:nvPr/>
        </p:nvSpPr>
        <p:spPr>
          <a:xfrm rot="10800000" flipV="1">
            <a:off x="701337" y="-1292661"/>
            <a:ext cx="9401452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dirty="0">
                <a:ln/>
                <a:solidFill>
                  <a:schemeClr val="accent4"/>
                </a:solidFill>
              </a:rPr>
              <a:t>      </a:t>
            </a:r>
          </a:p>
          <a:p>
            <a:pPr algn="ctr"/>
            <a:r>
              <a:rPr lang="en-US" sz="5400" b="1" dirty="0">
                <a:ln/>
                <a:solidFill>
                  <a:schemeClr val="accent4"/>
                </a:solidFill>
              </a:rPr>
              <a:t>       </a:t>
            </a:r>
          </a:p>
          <a:p>
            <a:pPr algn="ctr"/>
            <a:r>
              <a:rPr lang="en-US" sz="5400" b="1" dirty="0">
                <a:ln/>
                <a:solidFill>
                  <a:schemeClr val="accent4"/>
                </a:solidFill>
              </a:rPr>
              <a:t>	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14DA40-47FC-487C-A201-83E08172DA24}"/>
              </a:ext>
            </a:extLst>
          </p:cNvPr>
          <p:cNvSpPr txBox="1"/>
          <p:nvPr/>
        </p:nvSpPr>
        <p:spPr>
          <a:xfrm>
            <a:off x="2531615" y="1411548"/>
            <a:ext cx="680917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dirty="0"/>
            </a:br>
            <a:r>
              <a:rPr lang="en-US" dirty="0"/>
              <a:t>     Is there a specific genre that often produces box-office hits?</a:t>
            </a:r>
          </a:p>
          <a:p>
            <a:br>
              <a:rPr lang="en-US" dirty="0"/>
            </a:br>
            <a:r>
              <a:rPr lang="en-US" dirty="0"/>
              <a:t>     Does the release year have any affect on the ratings?</a:t>
            </a:r>
          </a:p>
          <a:p>
            <a:br>
              <a:rPr lang="en-US" dirty="0"/>
            </a:br>
            <a:r>
              <a:rPr lang="en-US" dirty="0"/>
              <a:t>     Was there a year that a specific genre was popular?</a:t>
            </a:r>
          </a:p>
          <a:p>
            <a:br>
              <a:rPr lang="en-US" dirty="0"/>
            </a:br>
            <a:r>
              <a:rPr lang="en-US" dirty="0"/>
              <a:t>     Does the director influence movie ratings?</a:t>
            </a:r>
          </a:p>
          <a:p>
            <a:br>
              <a:rPr lang="en-US" dirty="0"/>
            </a:b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F00C14-189D-491B-91EB-113319C4499F}"/>
              </a:ext>
            </a:extLst>
          </p:cNvPr>
          <p:cNvSpPr/>
          <p:nvPr/>
        </p:nvSpPr>
        <p:spPr>
          <a:xfrm rot="10800000" flipV="1">
            <a:off x="853737" y="-1140261"/>
            <a:ext cx="9401452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dirty="0">
                <a:ln/>
                <a:solidFill>
                  <a:schemeClr val="accent4"/>
                </a:solidFill>
              </a:rPr>
              <a:t>      </a:t>
            </a:r>
          </a:p>
          <a:p>
            <a:pPr algn="ctr"/>
            <a:r>
              <a:rPr lang="en-US" sz="5400" b="1" dirty="0">
                <a:ln/>
                <a:solidFill>
                  <a:schemeClr val="accent4"/>
                </a:solidFill>
              </a:rPr>
              <a:t>       </a:t>
            </a:r>
          </a:p>
          <a:p>
            <a:pPr algn="ctr"/>
            <a:r>
              <a:rPr lang="en-US" sz="5400" b="1" dirty="0">
                <a:ln/>
                <a:solidFill>
                  <a:schemeClr val="accent4"/>
                </a:solidFill>
              </a:rPr>
              <a:t>	</a:t>
            </a:r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B130BB2D-E237-6044-BB25-E1B04FEDC5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0155" y="-17121"/>
            <a:ext cx="6526833" cy="402821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3624E87-E9F7-504E-8867-FBB0CEDC4BF0}"/>
              </a:ext>
            </a:extLst>
          </p:cNvPr>
          <p:cNvSpPr txBox="1"/>
          <p:nvPr/>
        </p:nvSpPr>
        <p:spPr>
          <a:xfrm>
            <a:off x="954819" y="5297130"/>
            <a:ext cx="10691191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sz="2400" dirty="0"/>
              <a:t>  At a 140-160 minute duration, it shows the most amount of movies with Meta Ratings of more than 85.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6A3ABBB-6E31-074A-A094-8952BB6C3005}"/>
              </a:ext>
            </a:extLst>
          </p:cNvPr>
          <p:cNvSpPr/>
          <p:nvPr/>
        </p:nvSpPr>
        <p:spPr>
          <a:xfrm>
            <a:off x="2851212" y="-371061"/>
            <a:ext cx="766631" cy="464493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2632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monitor, indoor, computer, screen&#10;&#10;Description automatically generated">
            <a:extLst>
              <a:ext uri="{FF2B5EF4-FFF2-40B4-BE49-F238E27FC236}">
                <a16:creationId xmlns:a16="http://schemas.microsoft.com/office/drawing/2014/main" id="{CF916655-B4AA-439A-8554-28335B2EBB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83" r="-1" b="2872"/>
          <a:stretch/>
        </p:blipFill>
        <p:spPr>
          <a:xfrm>
            <a:off x="-130259" y="-115411"/>
            <a:ext cx="12630072" cy="75057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89EDF0A-FB3E-4068-9C93-2570709A06E1}"/>
              </a:ext>
            </a:extLst>
          </p:cNvPr>
          <p:cNvSpPr/>
          <p:nvPr/>
        </p:nvSpPr>
        <p:spPr>
          <a:xfrm rot="10800000" flipV="1">
            <a:off x="701337" y="-1292661"/>
            <a:ext cx="9401452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dirty="0">
                <a:ln/>
                <a:solidFill>
                  <a:schemeClr val="accent4"/>
                </a:solidFill>
              </a:rPr>
              <a:t>      </a:t>
            </a:r>
          </a:p>
          <a:p>
            <a:pPr algn="ctr"/>
            <a:r>
              <a:rPr lang="en-US" sz="5400" b="1" dirty="0">
                <a:ln/>
                <a:solidFill>
                  <a:schemeClr val="accent4"/>
                </a:solidFill>
              </a:rPr>
              <a:t>       </a:t>
            </a:r>
          </a:p>
          <a:p>
            <a:pPr algn="ctr"/>
            <a:r>
              <a:rPr lang="en-US" sz="5400" b="1" dirty="0">
                <a:ln/>
                <a:solidFill>
                  <a:schemeClr val="accent4"/>
                </a:solidFill>
              </a:rPr>
              <a:t>	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14DA40-47FC-487C-A201-83E08172DA24}"/>
              </a:ext>
            </a:extLst>
          </p:cNvPr>
          <p:cNvSpPr txBox="1"/>
          <p:nvPr/>
        </p:nvSpPr>
        <p:spPr>
          <a:xfrm>
            <a:off x="2531615" y="1411548"/>
            <a:ext cx="680917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dirty="0"/>
            </a:br>
            <a:r>
              <a:rPr lang="en-US" dirty="0"/>
              <a:t>     Is there a specific genre that often produces box-office hits?</a:t>
            </a:r>
          </a:p>
          <a:p>
            <a:br>
              <a:rPr lang="en-US" dirty="0"/>
            </a:br>
            <a:r>
              <a:rPr lang="en-US" dirty="0"/>
              <a:t>     Does the release year have any affect on the ratings?</a:t>
            </a:r>
          </a:p>
          <a:p>
            <a:br>
              <a:rPr lang="en-US" dirty="0"/>
            </a:br>
            <a:r>
              <a:rPr lang="en-US" dirty="0"/>
              <a:t>     Was there a year that a specific genre was popular?</a:t>
            </a:r>
          </a:p>
          <a:p>
            <a:br>
              <a:rPr lang="en-US" dirty="0"/>
            </a:br>
            <a:r>
              <a:rPr lang="en-US" dirty="0"/>
              <a:t>     Does the director influence movie ratings?</a:t>
            </a:r>
          </a:p>
          <a:p>
            <a:br>
              <a:rPr lang="en-US" dirty="0"/>
            </a:b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F00C14-189D-491B-91EB-113319C4499F}"/>
              </a:ext>
            </a:extLst>
          </p:cNvPr>
          <p:cNvSpPr/>
          <p:nvPr/>
        </p:nvSpPr>
        <p:spPr>
          <a:xfrm rot="10800000" flipV="1">
            <a:off x="853737" y="-1140261"/>
            <a:ext cx="9401452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dirty="0">
                <a:ln/>
                <a:solidFill>
                  <a:schemeClr val="accent4"/>
                </a:solidFill>
              </a:rPr>
              <a:t>      </a:t>
            </a:r>
          </a:p>
          <a:p>
            <a:pPr algn="ctr"/>
            <a:r>
              <a:rPr lang="en-US" sz="5400" b="1" dirty="0">
                <a:ln/>
                <a:solidFill>
                  <a:schemeClr val="accent4"/>
                </a:solidFill>
              </a:rPr>
              <a:t>       </a:t>
            </a:r>
          </a:p>
          <a:p>
            <a:pPr algn="ctr"/>
            <a:r>
              <a:rPr lang="en-US" sz="5400" b="1" dirty="0">
                <a:ln/>
                <a:solidFill>
                  <a:schemeClr val="accent4"/>
                </a:solidFill>
              </a:rPr>
              <a:t>	</a:t>
            </a:r>
          </a:p>
        </p:txBody>
      </p:sp>
      <p:pic>
        <p:nvPicPr>
          <p:cNvPr id="4" name="Picture 3" descr="A picture containing text, people, man&#10;&#10;Description automatically generated">
            <a:extLst>
              <a:ext uri="{FF2B5EF4-FFF2-40B4-BE49-F238E27FC236}">
                <a16:creationId xmlns:a16="http://schemas.microsoft.com/office/drawing/2014/main" id="{AB7119BA-3F06-4C42-9EFE-FC9DA5B8E9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051" y="152400"/>
            <a:ext cx="9401452" cy="438652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B82E6E6-8462-8C4B-9603-D05E1649D1D2}"/>
              </a:ext>
            </a:extLst>
          </p:cNvPr>
          <p:cNvSpPr txBox="1"/>
          <p:nvPr/>
        </p:nvSpPr>
        <p:spPr>
          <a:xfrm>
            <a:off x="590605" y="5298721"/>
            <a:ext cx="11442369" cy="14773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dirty="0"/>
              <a:t>X-axis = Meta Rating;       Y-axis = Gross (in millions)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400" dirty="0"/>
              <a:t>We conclude that movies with a Meta Rating of about 93 have the highest Gross Value.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400" dirty="0"/>
              <a:t>Movies that score a high Meta Rating that have a low Gross Value may be considered classic movies by movie critics, but not as popular with the viewers.  </a:t>
            </a:r>
          </a:p>
        </p:txBody>
      </p:sp>
    </p:spTree>
    <p:extLst>
      <p:ext uri="{BB962C8B-B14F-4D97-AF65-F5344CB8AC3E}">
        <p14:creationId xmlns:p14="http://schemas.microsoft.com/office/powerpoint/2010/main" val="18545258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monitor, indoor, computer, screen&#10;&#10;Description automatically generated">
            <a:extLst>
              <a:ext uri="{FF2B5EF4-FFF2-40B4-BE49-F238E27FC236}">
                <a16:creationId xmlns:a16="http://schemas.microsoft.com/office/drawing/2014/main" id="{CF916655-B4AA-439A-8554-28335B2EBB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83" r="-1" b="2872"/>
          <a:stretch/>
        </p:blipFill>
        <p:spPr>
          <a:xfrm>
            <a:off x="-130259" y="-115411"/>
            <a:ext cx="12630072" cy="75057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89EDF0A-FB3E-4068-9C93-2570709A06E1}"/>
              </a:ext>
            </a:extLst>
          </p:cNvPr>
          <p:cNvSpPr/>
          <p:nvPr/>
        </p:nvSpPr>
        <p:spPr>
          <a:xfrm rot="10800000" flipV="1">
            <a:off x="701337" y="-1292661"/>
            <a:ext cx="9401452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dirty="0">
                <a:ln/>
                <a:solidFill>
                  <a:schemeClr val="accent4"/>
                </a:solidFill>
              </a:rPr>
              <a:t>      </a:t>
            </a:r>
          </a:p>
          <a:p>
            <a:pPr algn="ctr"/>
            <a:r>
              <a:rPr lang="en-US" sz="5400" b="1" dirty="0">
                <a:ln/>
                <a:solidFill>
                  <a:schemeClr val="accent4"/>
                </a:solidFill>
              </a:rPr>
              <a:t>       </a:t>
            </a:r>
          </a:p>
          <a:p>
            <a:pPr algn="ctr"/>
            <a:r>
              <a:rPr lang="en-US" sz="5400" b="1" dirty="0">
                <a:ln/>
                <a:solidFill>
                  <a:schemeClr val="accent4"/>
                </a:solidFill>
              </a:rPr>
              <a:t>	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14DA40-47FC-487C-A201-83E08172DA24}"/>
              </a:ext>
            </a:extLst>
          </p:cNvPr>
          <p:cNvSpPr txBox="1"/>
          <p:nvPr/>
        </p:nvSpPr>
        <p:spPr>
          <a:xfrm>
            <a:off x="2691413" y="1445063"/>
            <a:ext cx="68091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>
                <a:solidFill>
                  <a:schemeClr val="bg1"/>
                </a:solidFill>
                <a:latin typeface="Kunstler Script" panose="030304020206070D0D06" pitchFamily="66" charset="77"/>
                <a:ea typeface="Brush Script MT" panose="03060802040406070304" pitchFamily="66" charset="-122"/>
                <a:cs typeface="Brush Script MT" panose="03060802040406070304" pitchFamily="66" charset="-122"/>
              </a:rPr>
              <a:t>The End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F00C14-189D-491B-91EB-113319C4499F}"/>
              </a:ext>
            </a:extLst>
          </p:cNvPr>
          <p:cNvSpPr/>
          <p:nvPr/>
        </p:nvSpPr>
        <p:spPr>
          <a:xfrm rot="10800000" flipV="1">
            <a:off x="853737" y="-1140261"/>
            <a:ext cx="9401452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dirty="0">
                <a:ln/>
                <a:solidFill>
                  <a:schemeClr val="accent4"/>
                </a:solidFill>
              </a:rPr>
              <a:t>      </a:t>
            </a:r>
          </a:p>
          <a:p>
            <a:pPr algn="ctr"/>
            <a:r>
              <a:rPr lang="en-US" sz="5400" b="1" dirty="0">
                <a:ln/>
                <a:solidFill>
                  <a:schemeClr val="accent4"/>
                </a:solidFill>
              </a:rPr>
              <a:t>       </a:t>
            </a:r>
          </a:p>
          <a:p>
            <a:pPr algn="ctr"/>
            <a:r>
              <a:rPr lang="en-US" sz="5400" b="1" dirty="0">
                <a:ln/>
                <a:solidFill>
                  <a:schemeClr val="accent4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386138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monitor, indoor, computer, screen&#10;&#10;Description automatically generated">
            <a:extLst>
              <a:ext uri="{FF2B5EF4-FFF2-40B4-BE49-F238E27FC236}">
                <a16:creationId xmlns:a16="http://schemas.microsoft.com/office/drawing/2014/main" id="{CF916655-B4AA-439A-8554-28335B2EBB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83" r="-1" b="2872"/>
          <a:stretch/>
        </p:blipFill>
        <p:spPr>
          <a:xfrm>
            <a:off x="-219036" y="0"/>
            <a:ext cx="12630072" cy="75057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89EDF0A-FB3E-4068-9C93-2570709A06E1}"/>
              </a:ext>
            </a:extLst>
          </p:cNvPr>
          <p:cNvSpPr/>
          <p:nvPr/>
        </p:nvSpPr>
        <p:spPr>
          <a:xfrm rot="10800000" flipV="1">
            <a:off x="692459" y="-530908"/>
            <a:ext cx="9401452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dirty="0">
                <a:ln/>
                <a:solidFill>
                  <a:schemeClr val="accent4"/>
                </a:solidFill>
              </a:rPr>
              <a:t>      </a:t>
            </a:r>
          </a:p>
          <a:p>
            <a:pPr algn="ctr"/>
            <a:r>
              <a:rPr lang="en-US" sz="5400" b="1" dirty="0">
                <a:ln/>
                <a:solidFill>
                  <a:schemeClr val="accent4"/>
                </a:solidFill>
              </a:rPr>
              <a:t>       Purpose/Questions</a:t>
            </a:r>
            <a:endParaRPr lang="en-US" sz="54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14DA40-47FC-487C-A201-83E08172DA24}"/>
              </a:ext>
            </a:extLst>
          </p:cNvPr>
          <p:cNvSpPr txBox="1"/>
          <p:nvPr/>
        </p:nvSpPr>
        <p:spPr>
          <a:xfrm>
            <a:off x="2455898" y="1214386"/>
            <a:ext cx="778803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1. What genre scores the highest Star Rating?</a:t>
            </a:r>
          </a:p>
          <a:p>
            <a:br>
              <a:rPr lang="en-US" dirty="0"/>
            </a:br>
            <a:r>
              <a:rPr lang="en-US" dirty="0"/>
              <a:t>     2. What duration(in minutes) does each genre typically have?</a:t>
            </a:r>
          </a:p>
          <a:p>
            <a:br>
              <a:rPr lang="en-US" dirty="0"/>
            </a:br>
            <a:r>
              <a:rPr lang="en-US" dirty="0"/>
              <a:t>     3.Is there a correlation between Star Ratings and Film Ratings?</a:t>
            </a:r>
          </a:p>
          <a:p>
            <a:br>
              <a:rPr lang="en-US" dirty="0"/>
            </a:br>
            <a:r>
              <a:rPr lang="en-US" dirty="0"/>
              <a:t>     4. Does the duration of the movie influence their Star Rating?</a:t>
            </a:r>
          </a:p>
          <a:p>
            <a:br>
              <a:rPr lang="en-US" dirty="0"/>
            </a:br>
            <a:r>
              <a:rPr lang="en-US" dirty="0"/>
              <a:t>     5. Is there a correlation between Gross Value and the year it was released?</a:t>
            </a:r>
          </a:p>
          <a:p>
            <a:r>
              <a:rPr lang="en-US" dirty="0"/>
              <a:t>     </a:t>
            </a:r>
          </a:p>
          <a:p>
            <a:r>
              <a:rPr lang="en-US" dirty="0"/>
              <a:t>     6. What duration(in minutes) earns the highest Meta Rating?</a:t>
            </a:r>
          </a:p>
          <a:p>
            <a:endParaRPr lang="en-US" dirty="0"/>
          </a:p>
          <a:p>
            <a:r>
              <a:rPr lang="en-US" dirty="0"/>
              <a:t>     7. What Meta Rating earns the highest Gross Value? </a:t>
            </a:r>
            <a:br>
              <a:rPr lang="en-US" dirty="0"/>
            </a:b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95736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monitor, indoor, computer, screen&#10;&#10;Description automatically generated">
            <a:extLst>
              <a:ext uri="{FF2B5EF4-FFF2-40B4-BE49-F238E27FC236}">
                <a16:creationId xmlns:a16="http://schemas.microsoft.com/office/drawing/2014/main" id="{CF916655-B4AA-439A-8554-28335B2EBB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83" r="-1" b="2872"/>
          <a:stretch/>
        </p:blipFill>
        <p:spPr>
          <a:xfrm>
            <a:off x="-219036" y="0"/>
            <a:ext cx="12630072" cy="75057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89EDF0A-FB3E-4068-9C93-2570709A06E1}"/>
              </a:ext>
            </a:extLst>
          </p:cNvPr>
          <p:cNvSpPr/>
          <p:nvPr/>
        </p:nvSpPr>
        <p:spPr>
          <a:xfrm rot="10800000" flipV="1">
            <a:off x="1034556" y="475035"/>
            <a:ext cx="9401452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400" b="1" dirty="0">
                <a:ln/>
                <a:solidFill>
                  <a:schemeClr val="accent4"/>
                </a:solidFill>
              </a:rPr>
              <a:t>      </a:t>
            </a:r>
            <a:r>
              <a:rPr lang="en-US" sz="4800" b="1" dirty="0">
                <a:ln/>
                <a:solidFill>
                  <a:schemeClr val="accent4"/>
                </a:solidFill>
              </a:rPr>
              <a:t>Programs used/Flow Chart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DD3C2F-B77E-4484-847C-9EF56A0D7749}"/>
              </a:ext>
            </a:extLst>
          </p:cNvPr>
          <p:cNvSpPr txBox="1"/>
          <p:nvPr/>
        </p:nvSpPr>
        <p:spPr>
          <a:xfrm>
            <a:off x="3182461" y="1275254"/>
            <a:ext cx="5397190" cy="3600986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800100" lvl="1" indent="-342900">
              <a:buFont typeface="Wingdings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</a:rPr>
              <a:t>Pandas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US" sz="2400" dirty="0" err="1">
                <a:solidFill>
                  <a:schemeClr val="bg1"/>
                </a:solidFill>
              </a:rPr>
              <a:t>BeautifulSoup</a:t>
            </a:r>
            <a:endParaRPr lang="en-US" sz="2400" dirty="0">
              <a:solidFill>
                <a:schemeClr val="bg1"/>
              </a:solidFill>
            </a:endParaRPr>
          </a:p>
          <a:p>
            <a:pPr marL="800100" lvl="1" indent="-342900">
              <a:buFont typeface="Wingdings" pitchFamily="2" charset="2"/>
              <a:buChar char="§"/>
            </a:pPr>
            <a:r>
              <a:rPr lang="en-US" sz="2400" dirty="0" err="1">
                <a:solidFill>
                  <a:schemeClr val="bg1"/>
                </a:solidFill>
              </a:rPr>
              <a:t>Plotly</a:t>
            </a:r>
            <a:endParaRPr lang="en-US" sz="2400" dirty="0">
              <a:solidFill>
                <a:schemeClr val="bg1"/>
              </a:solidFill>
            </a:endParaRPr>
          </a:p>
          <a:p>
            <a:pPr marL="800100" lvl="1" indent="-342900">
              <a:buFont typeface="Wingdings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</a:rPr>
              <a:t>HTML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</a:rPr>
              <a:t>CSS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US" sz="2400" dirty="0" err="1">
                <a:solidFill>
                  <a:schemeClr val="bg1"/>
                </a:solidFill>
              </a:rPr>
              <a:t>Javascript</a:t>
            </a:r>
            <a:endParaRPr lang="en-US" sz="2400" dirty="0">
              <a:solidFill>
                <a:schemeClr val="bg1"/>
              </a:solidFill>
            </a:endParaRPr>
          </a:p>
          <a:p>
            <a:pPr marL="800100" lvl="1" indent="-342900">
              <a:buFont typeface="Wingdings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</a:rPr>
              <a:t>Bootstrap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</a:rPr>
              <a:t>D3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8771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monitor, indoor, computer, screen&#10;&#10;Description automatically generated">
            <a:extLst>
              <a:ext uri="{FF2B5EF4-FFF2-40B4-BE49-F238E27FC236}">
                <a16:creationId xmlns:a16="http://schemas.microsoft.com/office/drawing/2014/main" id="{CF916655-B4AA-439A-8554-28335B2EBB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83" r="-1" b="2872"/>
          <a:stretch/>
        </p:blipFill>
        <p:spPr>
          <a:xfrm>
            <a:off x="-219036" y="-137713"/>
            <a:ext cx="12630072" cy="75057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89EDF0A-FB3E-4068-9C93-2570709A06E1}"/>
              </a:ext>
            </a:extLst>
          </p:cNvPr>
          <p:cNvSpPr/>
          <p:nvPr/>
        </p:nvSpPr>
        <p:spPr>
          <a:xfrm rot="10800000" flipV="1">
            <a:off x="701337" y="-1292661"/>
            <a:ext cx="9401452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dirty="0">
                <a:ln/>
                <a:solidFill>
                  <a:schemeClr val="accent4"/>
                </a:solidFill>
              </a:rPr>
              <a:t>      </a:t>
            </a:r>
          </a:p>
          <a:p>
            <a:pPr algn="ctr"/>
            <a:r>
              <a:rPr lang="en-US" sz="5400" b="1" dirty="0">
                <a:ln/>
                <a:solidFill>
                  <a:schemeClr val="accent4"/>
                </a:solidFill>
              </a:rPr>
              <a:t>       </a:t>
            </a:r>
          </a:p>
          <a:p>
            <a:pPr algn="ctr"/>
            <a:r>
              <a:rPr lang="en-US" sz="5400" b="1" dirty="0">
                <a:ln/>
                <a:solidFill>
                  <a:schemeClr val="accent4"/>
                </a:solidFill>
              </a:rPr>
              <a:t>	  ELT Process/ Cleanup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A87250-A914-4501-B13B-16ABE15AF99B}"/>
              </a:ext>
            </a:extLst>
          </p:cNvPr>
          <p:cNvSpPr txBox="1"/>
          <p:nvPr/>
        </p:nvSpPr>
        <p:spPr>
          <a:xfrm>
            <a:off x="2843561" y="1224877"/>
            <a:ext cx="68914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We collected our dataset from the </a:t>
            </a:r>
            <a:r>
              <a:rPr lang="en-US" b="1" dirty="0">
                <a:solidFill>
                  <a:schemeClr val="bg1"/>
                </a:solidFill>
              </a:rPr>
              <a:t>OMBD website </a:t>
            </a:r>
            <a:r>
              <a:rPr lang="en-US" dirty="0">
                <a:solidFill>
                  <a:schemeClr val="bg1"/>
                </a:solidFill>
              </a:rPr>
              <a:t>by web scraping their best 100 films from 2000-2020. After extraction, the dataset was further processed by converting it into a Pandas data frame to remove or add any missing information, delete unwanted characters, and transform data to its proper data type. Lastly, the final product was exported as a CSV for data analysis.</a:t>
            </a:r>
          </a:p>
        </p:txBody>
      </p:sp>
    </p:spTree>
    <p:extLst>
      <p:ext uri="{BB962C8B-B14F-4D97-AF65-F5344CB8AC3E}">
        <p14:creationId xmlns:p14="http://schemas.microsoft.com/office/powerpoint/2010/main" val="361836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monitor, indoor, computer, screen&#10;&#10;Description automatically generated">
            <a:extLst>
              <a:ext uri="{FF2B5EF4-FFF2-40B4-BE49-F238E27FC236}">
                <a16:creationId xmlns:a16="http://schemas.microsoft.com/office/drawing/2014/main" id="{CF916655-B4AA-439A-8554-28335B2EBB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83" r="-1" b="2872"/>
          <a:stretch/>
        </p:blipFill>
        <p:spPr>
          <a:xfrm>
            <a:off x="-130259" y="-115411"/>
            <a:ext cx="12630072" cy="75057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89EDF0A-FB3E-4068-9C93-2570709A06E1}"/>
              </a:ext>
            </a:extLst>
          </p:cNvPr>
          <p:cNvSpPr/>
          <p:nvPr/>
        </p:nvSpPr>
        <p:spPr>
          <a:xfrm rot="10800000" flipV="1">
            <a:off x="701337" y="-1292661"/>
            <a:ext cx="9401452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dirty="0">
                <a:ln/>
                <a:solidFill>
                  <a:schemeClr val="accent4"/>
                </a:solidFill>
              </a:rPr>
              <a:t>      </a:t>
            </a:r>
          </a:p>
          <a:p>
            <a:pPr algn="ctr"/>
            <a:r>
              <a:rPr lang="en-US" sz="5400" b="1" dirty="0">
                <a:ln/>
                <a:solidFill>
                  <a:schemeClr val="accent4"/>
                </a:solidFill>
              </a:rPr>
              <a:t>       </a:t>
            </a:r>
          </a:p>
          <a:p>
            <a:pPr algn="ctr"/>
            <a:r>
              <a:rPr lang="en-US" sz="5400" b="1" dirty="0">
                <a:ln/>
                <a:solidFill>
                  <a:schemeClr val="accent4"/>
                </a:solidFill>
              </a:rPr>
              <a:t>	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14DA40-47FC-487C-A201-83E08172DA24}"/>
              </a:ext>
            </a:extLst>
          </p:cNvPr>
          <p:cNvSpPr txBox="1"/>
          <p:nvPr/>
        </p:nvSpPr>
        <p:spPr>
          <a:xfrm>
            <a:off x="2531615" y="1411548"/>
            <a:ext cx="680917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dirty="0"/>
            </a:br>
            <a:r>
              <a:rPr lang="en-US" dirty="0"/>
              <a:t>     Is there a specific genre that often produces box-office hits?</a:t>
            </a:r>
          </a:p>
          <a:p>
            <a:br>
              <a:rPr lang="en-US" dirty="0"/>
            </a:br>
            <a:r>
              <a:rPr lang="en-US" dirty="0"/>
              <a:t>     Does the release year have any affect on the ratings?</a:t>
            </a:r>
          </a:p>
          <a:p>
            <a:br>
              <a:rPr lang="en-US" dirty="0"/>
            </a:br>
            <a:r>
              <a:rPr lang="en-US" dirty="0"/>
              <a:t>     Was there a year that a specific genre was popular?</a:t>
            </a:r>
          </a:p>
          <a:p>
            <a:br>
              <a:rPr lang="en-US" dirty="0"/>
            </a:br>
            <a:r>
              <a:rPr lang="en-US" dirty="0"/>
              <a:t>     Does the director influence movie ratings?</a:t>
            </a:r>
          </a:p>
          <a:p>
            <a:br>
              <a:rPr lang="en-US" dirty="0"/>
            </a:b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F00C14-189D-491B-91EB-113319C4499F}"/>
              </a:ext>
            </a:extLst>
          </p:cNvPr>
          <p:cNvSpPr/>
          <p:nvPr/>
        </p:nvSpPr>
        <p:spPr>
          <a:xfrm rot="10800000" flipV="1">
            <a:off x="853737" y="-1140261"/>
            <a:ext cx="9401452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dirty="0">
                <a:ln/>
                <a:solidFill>
                  <a:schemeClr val="accent4"/>
                </a:solidFill>
              </a:rPr>
              <a:t>      </a:t>
            </a:r>
          </a:p>
          <a:p>
            <a:pPr algn="ctr"/>
            <a:r>
              <a:rPr lang="en-US" sz="5400" b="1" dirty="0">
                <a:ln/>
                <a:solidFill>
                  <a:schemeClr val="accent4"/>
                </a:solidFill>
              </a:rPr>
              <a:t>       </a:t>
            </a:r>
          </a:p>
          <a:p>
            <a:pPr algn="ctr"/>
            <a:r>
              <a:rPr lang="en-US" sz="5400" b="1" dirty="0">
                <a:ln/>
                <a:solidFill>
                  <a:schemeClr val="accent4"/>
                </a:solidFill>
              </a:rPr>
              <a:t>	  Findings</a:t>
            </a:r>
          </a:p>
        </p:txBody>
      </p:sp>
    </p:spTree>
    <p:extLst>
      <p:ext uri="{BB962C8B-B14F-4D97-AF65-F5344CB8AC3E}">
        <p14:creationId xmlns:p14="http://schemas.microsoft.com/office/powerpoint/2010/main" val="3910738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monitor, indoor, computer, screen&#10;&#10;Description automatically generated">
            <a:extLst>
              <a:ext uri="{FF2B5EF4-FFF2-40B4-BE49-F238E27FC236}">
                <a16:creationId xmlns:a16="http://schemas.microsoft.com/office/drawing/2014/main" id="{CF916655-B4AA-439A-8554-28335B2EBB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83" r="-1" b="2872"/>
          <a:stretch/>
        </p:blipFill>
        <p:spPr>
          <a:xfrm>
            <a:off x="-219036" y="-157596"/>
            <a:ext cx="12630072" cy="7505700"/>
          </a:xfrm>
          <a:prstGeom prst="rect">
            <a:avLst/>
          </a:prstGeom>
        </p:spPr>
      </p:pic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488E158D-C74C-48D7-92E7-4DDAD52D24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233" y="123270"/>
            <a:ext cx="6661628" cy="42824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29A5B30-752D-3440-9CD5-A78550BF96AF}"/>
              </a:ext>
            </a:extLst>
          </p:cNvPr>
          <p:cNvSpPr txBox="1"/>
          <p:nvPr/>
        </p:nvSpPr>
        <p:spPr>
          <a:xfrm>
            <a:off x="954819" y="5297130"/>
            <a:ext cx="10691191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sz="2400" dirty="0"/>
              <a:t>  The highest rated film from our list is a Documentary with a Star Rating of 8.7</a:t>
            </a:r>
          </a:p>
          <a:p>
            <a:r>
              <a:rPr lang="en-US" sz="2400" dirty="0"/>
              <a:t>Human(2015)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400" dirty="0"/>
              <a:t>  Drama movies show more Star Ratings of  8.</a:t>
            </a:r>
          </a:p>
        </p:txBody>
      </p:sp>
    </p:spTree>
    <p:extLst>
      <p:ext uri="{BB962C8B-B14F-4D97-AF65-F5344CB8AC3E}">
        <p14:creationId xmlns:p14="http://schemas.microsoft.com/office/powerpoint/2010/main" val="559969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monitor, indoor, computer, screen&#10;&#10;Description automatically generated">
            <a:extLst>
              <a:ext uri="{FF2B5EF4-FFF2-40B4-BE49-F238E27FC236}">
                <a16:creationId xmlns:a16="http://schemas.microsoft.com/office/drawing/2014/main" id="{CF916655-B4AA-439A-8554-28335B2EBB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83" r="-1" b="2872"/>
          <a:stretch/>
        </p:blipFill>
        <p:spPr>
          <a:xfrm>
            <a:off x="-130259" y="-115411"/>
            <a:ext cx="12630072" cy="75057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704B851-F410-4F5E-93F3-E206B76797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1027" y="140846"/>
            <a:ext cx="6667500" cy="42862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D30AAA2-485C-5B4E-8D9D-1B2D9D0A0FCB}"/>
              </a:ext>
            </a:extLst>
          </p:cNvPr>
          <p:cNvSpPr txBox="1"/>
          <p:nvPr/>
        </p:nvSpPr>
        <p:spPr>
          <a:xfrm>
            <a:off x="954819" y="5297130"/>
            <a:ext cx="10691191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sz="2400" dirty="0"/>
              <a:t>  Our most significant correlation shows that R-rated movies generally last close to 120 minutes on average.</a:t>
            </a:r>
          </a:p>
        </p:txBody>
      </p:sp>
    </p:spTree>
    <p:extLst>
      <p:ext uri="{BB962C8B-B14F-4D97-AF65-F5344CB8AC3E}">
        <p14:creationId xmlns:p14="http://schemas.microsoft.com/office/powerpoint/2010/main" val="1144819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monitor, indoor, computer, screen&#10;&#10;Description automatically generated">
            <a:extLst>
              <a:ext uri="{FF2B5EF4-FFF2-40B4-BE49-F238E27FC236}">
                <a16:creationId xmlns:a16="http://schemas.microsoft.com/office/drawing/2014/main" id="{CF916655-B4AA-439A-8554-28335B2EBB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83" r="-1" b="2872"/>
          <a:stretch/>
        </p:blipFill>
        <p:spPr>
          <a:xfrm>
            <a:off x="-130259" y="-115411"/>
            <a:ext cx="12630072" cy="7505700"/>
          </a:xfrm>
          <a:prstGeom prst="rect">
            <a:avLst/>
          </a:prstGeom>
        </p:spPr>
      </p:pic>
      <p:pic>
        <p:nvPicPr>
          <p:cNvPr id="3" name="Picture 2" descr="A picture containing table, black, white, computer&#10;&#10;Description automatically generated">
            <a:extLst>
              <a:ext uri="{FF2B5EF4-FFF2-40B4-BE49-F238E27FC236}">
                <a16:creationId xmlns:a16="http://schemas.microsoft.com/office/drawing/2014/main" id="{E73FC5D4-334B-42A6-96F0-A6E113693F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1027" y="169456"/>
            <a:ext cx="6667500" cy="42862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CACB9B4-77F8-2640-AC4D-B8669FEB1E9C}"/>
              </a:ext>
            </a:extLst>
          </p:cNvPr>
          <p:cNvSpPr txBox="1"/>
          <p:nvPr/>
        </p:nvSpPr>
        <p:spPr>
          <a:xfrm>
            <a:off x="954819" y="5297130"/>
            <a:ext cx="10691191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sz="2400" dirty="0"/>
              <a:t>  The Star Ratings has a correlation with R-rated movies; therefore, showing that generally, R-rated movies have strong Star Ratings.</a:t>
            </a:r>
          </a:p>
        </p:txBody>
      </p:sp>
    </p:spTree>
    <p:extLst>
      <p:ext uri="{BB962C8B-B14F-4D97-AF65-F5344CB8AC3E}">
        <p14:creationId xmlns:p14="http://schemas.microsoft.com/office/powerpoint/2010/main" val="1504811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monitor, indoor, computer, screen&#10;&#10;Description automatically generated">
            <a:extLst>
              <a:ext uri="{FF2B5EF4-FFF2-40B4-BE49-F238E27FC236}">
                <a16:creationId xmlns:a16="http://schemas.microsoft.com/office/drawing/2014/main" id="{CF916655-B4AA-439A-8554-28335B2EBB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83" r="-1" b="2872"/>
          <a:stretch/>
        </p:blipFill>
        <p:spPr>
          <a:xfrm>
            <a:off x="-130259" y="-115411"/>
            <a:ext cx="12630072" cy="7505700"/>
          </a:xfrm>
          <a:prstGeom prst="rect">
            <a:avLst/>
          </a:prstGeom>
        </p:spPr>
      </p:pic>
      <p:pic>
        <p:nvPicPr>
          <p:cNvPr id="4" name="Picture 3" descr="A picture containing table, lot, group, people&#10;&#10;Description automatically generated">
            <a:extLst>
              <a:ext uri="{FF2B5EF4-FFF2-40B4-BE49-F238E27FC236}">
                <a16:creationId xmlns:a16="http://schemas.microsoft.com/office/drawing/2014/main" id="{B902E763-8FCF-4B44-9779-2BB55C7FAF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1027" y="180089"/>
            <a:ext cx="6667500" cy="42862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1D1EF91-BFC9-B546-8E1E-FC53398081E1}"/>
              </a:ext>
            </a:extLst>
          </p:cNvPr>
          <p:cNvSpPr txBox="1"/>
          <p:nvPr/>
        </p:nvSpPr>
        <p:spPr>
          <a:xfrm>
            <a:off x="954819" y="5297130"/>
            <a:ext cx="10691191" cy="193899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sz="2400" dirty="0"/>
              <a:t>  The highest-rated movie is in the Documentary genre with a duration of more than 180 minutes and it scored a Star Rating of 8.7.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400" dirty="0"/>
              <a:t>Generally, most of our movie plots lie in the bottom right quadrant.  This finding shows that movies can earn a good Star Rating if the duration of the movie falls between 100-140 minutes.</a:t>
            </a:r>
          </a:p>
        </p:txBody>
      </p:sp>
    </p:spTree>
    <p:extLst>
      <p:ext uri="{BB962C8B-B14F-4D97-AF65-F5344CB8AC3E}">
        <p14:creationId xmlns:p14="http://schemas.microsoft.com/office/powerpoint/2010/main" val="3603119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</TotalTime>
  <Words>660</Words>
  <Application>Microsoft Macintosh PowerPoint</Application>
  <PresentationFormat>Widescreen</PresentationFormat>
  <Paragraphs>83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Kunstler Script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Bassam Aziz</dc:creator>
  <cp:lastModifiedBy>Microsoft Office User</cp:lastModifiedBy>
  <cp:revision>27</cp:revision>
  <dcterms:created xsi:type="dcterms:W3CDTF">2020-04-09T04:03:38Z</dcterms:created>
  <dcterms:modified xsi:type="dcterms:W3CDTF">2020-04-09T23:59:17Z</dcterms:modified>
</cp:coreProperties>
</file>