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4"/>
  </p:notesMasterIdLst>
  <p:sldIdLst>
    <p:sldId id="256" r:id="rId2"/>
    <p:sldId id="257" r:id="rId3"/>
    <p:sldId id="262" r:id="rId4"/>
    <p:sldId id="268" r:id="rId5"/>
    <p:sldId id="258" r:id="rId6"/>
    <p:sldId id="260" r:id="rId7"/>
    <p:sldId id="266" r:id="rId8"/>
    <p:sldId id="265" r:id="rId9"/>
    <p:sldId id="269" r:id="rId10"/>
    <p:sldId id="270" r:id="rId11"/>
    <p:sldId id="272" r:id="rId12"/>
    <p:sldId id="26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79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836F8A-3180-457E-A7E0-01DE9574AA6F}" type="datetimeFigureOut">
              <a:rPr lang="zh-TW" altLang="en-US" smtClean="0"/>
              <a:t>2023/4/7</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E533CE-3769-46A3-8AEC-F4239FC0269C}" type="slidenum">
              <a:rPr lang="zh-TW" altLang="en-US" smtClean="0"/>
              <a:t>‹#›</a:t>
            </a:fld>
            <a:endParaRPr lang="zh-TW" altLang="en-US"/>
          </a:p>
        </p:txBody>
      </p:sp>
    </p:spTree>
    <p:extLst>
      <p:ext uri="{BB962C8B-B14F-4D97-AF65-F5344CB8AC3E}">
        <p14:creationId xmlns:p14="http://schemas.microsoft.com/office/powerpoint/2010/main" val="1180631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2E533CE-3769-46A3-8AEC-F4239FC0269C}" type="slidenum">
              <a:rPr lang="zh-TW" altLang="en-US" smtClean="0"/>
              <a:t>8</a:t>
            </a:fld>
            <a:endParaRPr lang="zh-TW" altLang="en-US"/>
          </a:p>
        </p:txBody>
      </p:sp>
    </p:spTree>
    <p:extLst>
      <p:ext uri="{BB962C8B-B14F-4D97-AF65-F5344CB8AC3E}">
        <p14:creationId xmlns:p14="http://schemas.microsoft.com/office/powerpoint/2010/main" val="2196848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2E533CE-3769-46A3-8AEC-F4239FC0269C}" type="slidenum">
              <a:rPr lang="zh-TW" altLang="en-US" smtClean="0"/>
              <a:t>10</a:t>
            </a:fld>
            <a:endParaRPr lang="zh-TW" altLang="en-US"/>
          </a:p>
        </p:txBody>
      </p:sp>
    </p:spTree>
    <p:extLst>
      <p:ext uri="{BB962C8B-B14F-4D97-AF65-F5344CB8AC3E}">
        <p14:creationId xmlns:p14="http://schemas.microsoft.com/office/powerpoint/2010/main" val="3013771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2E533CE-3769-46A3-8AEC-F4239FC0269C}" type="slidenum">
              <a:rPr lang="zh-TW" altLang="en-US" smtClean="0"/>
              <a:t>11</a:t>
            </a:fld>
            <a:endParaRPr lang="zh-TW" altLang="en-US"/>
          </a:p>
        </p:txBody>
      </p:sp>
    </p:spTree>
    <p:extLst>
      <p:ext uri="{BB962C8B-B14F-4D97-AF65-F5344CB8AC3E}">
        <p14:creationId xmlns:p14="http://schemas.microsoft.com/office/powerpoint/2010/main" val="2284407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779B04AF-0A6D-4973-AE22-D14702C97504}" type="datetime1">
              <a:rPr lang="zh-TW" altLang="en-US" smtClean="0"/>
              <a:t>2023/4/7</a:t>
            </a:fld>
            <a:endParaRPr lang="zh-TW" alt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zh-TW"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D4ACD80-E259-481D-B613-896B3EBC8AA6}" type="slidenum">
              <a:rPr lang="zh-TW" altLang="en-US" smtClean="0"/>
              <a:t>‹#›</a:t>
            </a:fld>
            <a:endParaRPr lang="zh-TW" alt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98591493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A6FAE80A-11BA-41C7-B8F1-497AD2142730}" type="datetime1">
              <a:rPr lang="zh-TW" altLang="en-US" smtClean="0"/>
              <a:t>2023/4/7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D4ACD80-E259-481D-B613-896B3EBC8AA6}" type="slidenum">
              <a:rPr lang="zh-TW" altLang="en-US" smtClean="0"/>
              <a:t>‹#›</a:t>
            </a:fld>
            <a:endParaRPr lang="zh-TW" altLang="en-US"/>
          </a:p>
        </p:txBody>
      </p:sp>
    </p:spTree>
    <p:extLst>
      <p:ext uri="{BB962C8B-B14F-4D97-AF65-F5344CB8AC3E}">
        <p14:creationId xmlns:p14="http://schemas.microsoft.com/office/powerpoint/2010/main" val="2175166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25FE5C3-89AF-4DA6-A783-BC85C4A3E074}" type="datetime1">
              <a:rPr lang="zh-TW" altLang="en-US" smtClean="0"/>
              <a:t>2023/4/7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D4ACD80-E259-481D-B613-896B3EBC8AA6}" type="slidenum">
              <a:rPr lang="zh-TW" altLang="en-US" smtClean="0"/>
              <a:t>‹#›</a:t>
            </a:fld>
            <a:endParaRPr lang="zh-TW" altLang="en-US"/>
          </a:p>
        </p:txBody>
      </p:sp>
    </p:spTree>
    <p:extLst>
      <p:ext uri="{BB962C8B-B14F-4D97-AF65-F5344CB8AC3E}">
        <p14:creationId xmlns:p14="http://schemas.microsoft.com/office/powerpoint/2010/main" val="2200422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9559B5B-BBAA-48AB-8917-F4A3472CE7FE}" type="datetime1">
              <a:rPr lang="zh-TW" altLang="en-US" smtClean="0"/>
              <a:t>2023/4/7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D4ACD80-E259-481D-B613-896B3EBC8AA6}" type="slidenum">
              <a:rPr lang="zh-TW" altLang="en-US" smtClean="0"/>
              <a:t>‹#›</a:t>
            </a:fld>
            <a:endParaRPr lang="zh-TW" altLang="en-US"/>
          </a:p>
        </p:txBody>
      </p:sp>
    </p:spTree>
    <p:extLst>
      <p:ext uri="{BB962C8B-B14F-4D97-AF65-F5344CB8AC3E}">
        <p14:creationId xmlns:p14="http://schemas.microsoft.com/office/powerpoint/2010/main" val="57882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AE567B1D-A51A-4DD1-ACC9-E10E134EFDA5}" type="datetime1">
              <a:rPr lang="zh-TW" altLang="en-US" smtClean="0"/>
              <a:t>2023/4/7</a:t>
            </a:fld>
            <a:endParaRPr lang="zh-TW" alt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zh-TW"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D4ACD80-E259-481D-B613-896B3EBC8AA6}" type="slidenum">
              <a:rPr lang="zh-TW" altLang="en-US" smtClean="0"/>
              <a:t>‹#›</a:t>
            </a:fld>
            <a:endParaRPr lang="zh-TW" alt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15187751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TW" altLang="en-US"/>
              <a:t>按一下以編輯母片標題樣式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60BA5970-0CB9-40B0-B8C7-2307F678E5C7}" type="datetime1">
              <a:rPr lang="zh-TW" altLang="en-US" smtClean="0"/>
              <a:t>2023/4/7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D4ACD80-E259-481D-B613-896B3EBC8AA6}" type="slidenum">
              <a:rPr lang="zh-TW" altLang="en-US" smtClean="0"/>
              <a:t>‹#›</a:t>
            </a:fld>
            <a:endParaRPr lang="zh-TW" altLang="en-US"/>
          </a:p>
        </p:txBody>
      </p:sp>
    </p:spTree>
    <p:extLst>
      <p:ext uri="{BB962C8B-B14F-4D97-AF65-F5344CB8AC3E}">
        <p14:creationId xmlns:p14="http://schemas.microsoft.com/office/powerpoint/2010/main" val="142025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5559B76E-1406-408B-BFF7-5271793BE879}" type="datetime1">
              <a:rPr lang="zh-TW" altLang="en-US" smtClean="0"/>
              <a:t>2023/4/7</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DD4ACD80-E259-481D-B613-896B3EBC8AA6}" type="slidenum">
              <a:rPr lang="zh-TW" altLang="en-US" smtClean="0"/>
              <a:t>‹#›</a:t>
            </a:fld>
            <a:endParaRPr lang="zh-TW" altLang="en-US"/>
          </a:p>
        </p:txBody>
      </p:sp>
    </p:spTree>
    <p:extLst>
      <p:ext uri="{BB962C8B-B14F-4D97-AF65-F5344CB8AC3E}">
        <p14:creationId xmlns:p14="http://schemas.microsoft.com/office/powerpoint/2010/main" val="1048320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38E72075-A47B-478A-8554-5FDDA9161357}" type="datetime1">
              <a:rPr lang="zh-TW" altLang="en-US" smtClean="0"/>
              <a:t>2023/4/7</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DD4ACD80-E259-481D-B613-896B3EBC8AA6}" type="slidenum">
              <a:rPr lang="zh-TW" altLang="en-US" smtClean="0"/>
              <a:t>‹#›</a:t>
            </a:fld>
            <a:endParaRPr lang="zh-TW" altLang="en-US"/>
          </a:p>
        </p:txBody>
      </p:sp>
    </p:spTree>
    <p:extLst>
      <p:ext uri="{BB962C8B-B14F-4D97-AF65-F5344CB8AC3E}">
        <p14:creationId xmlns:p14="http://schemas.microsoft.com/office/powerpoint/2010/main" val="1672281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780A80-50F1-40A8-B47C-D6746315FFF9}" type="datetime1">
              <a:rPr lang="zh-TW" altLang="en-US" smtClean="0"/>
              <a:t>2023/4/7</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DD4ACD80-E259-481D-B613-896B3EBC8AA6}" type="slidenum">
              <a:rPr lang="zh-TW" altLang="en-US" smtClean="0"/>
              <a:t>‹#›</a:t>
            </a:fld>
            <a:endParaRPr lang="zh-TW" altLang="en-US"/>
          </a:p>
        </p:txBody>
      </p:sp>
    </p:spTree>
    <p:extLst>
      <p:ext uri="{BB962C8B-B14F-4D97-AF65-F5344CB8AC3E}">
        <p14:creationId xmlns:p14="http://schemas.microsoft.com/office/powerpoint/2010/main" val="3331613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輔助字幕的內容">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TW" altLang="en-US"/>
              <a:t>按一下以編輯母片標題樣式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C0904F5-22D9-4E26-8742-0B655270FBB4}" type="datetime1">
              <a:rPr lang="zh-TW" altLang="en-US" smtClean="0"/>
              <a:t>2023/4/7</a:t>
            </a:fld>
            <a:endParaRPr lang="zh-TW"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TW"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D4ACD80-E259-481D-B613-896B3EBC8AA6}" type="slidenum">
              <a:rPr lang="zh-TW" altLang="en-US" smtClean="0"/>
              <a:t>‹#›</a:t>
            </a:fld>
            <a:endParaRPr lang="zh-TW"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55378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輔助字幕的圖片">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980DCC12-1642-4727-94C5-1A4A547A5E07}" type="datetime1">
              <a:rPr lang="zh-TW" altLang="en-US" smtClean="0"/>
              <a:t>2023/4/7</a:t>
            </a:fld>
            <a:endParaRPr lang="zh-TW"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TW"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D4ACD80-E259-481D-B613-896B3EBC8AA6}" type="slidenum">
              <a:rPr lang="zh-TW" altLang="en-US" smtClean="0"/>
              <a:t>‹#›</a:t>
            </a:fld>
            <a:endParaRPr lang="zh-TW"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84362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A0BB1576-A363-4900-9848-0AE96A2075A5}" type="datetime1">
              <a:rPr lang="zh-TW" altLang="en-US" smtClean="0"/>
              <a:t>2023/4/7</a:t>
            </a:fld>
            <a:endParaRPr lang="zh-TW" alt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zh-TW" alt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D4ACD80-E259-481D-B613-896B3EBC8AA6}" type="slidenum">
              <a:rPr lang="zh-TW" altLang="en-US" smtClean="0"/>
              <a:t>‹#›</a:t>
            </a:fld>
            <a:endParaRPr lang="zh-TW" alt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90918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tw.news.yahoo.com/%E7%A9%BA%E6%B1%99%E7%92%B0%E5%A2%83%E4%B8%8B%E9%81%8B%E5%8B%95%E6%9C%89%E5%AE%B3%E8%80%81%E5%B9%B4%E4%BA%BA-014331530.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jpeg"/><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3FE3F39-885B-FFF1-34DF-AD00A87F6E9E}"/>
              </a:ext>
            </a:extLst>
          </p:cNvPr>
          <p:cNvSpPr>
            <a:spLocks noGrp="1"/>
          </p:cNvSpPr>
          <p:nvPr>
            <p:ph type="ctrTitle"/>
          </p:nvPr>
        </p:nvSpPr>
        <p:spPr>
          <a:xfrm>
            <a:off x="1034473" y="1376219"/>
            <a:ext cx="5283200" cy="1043854"/>
          </a:xfrm>
        </p:spPr>
        <p:txBody>
          <a:bodyPr/>
          <a:lstStyle/>
          <a:p>
            <a:r>
              <a:rPr lang="zh-TW" altLang="en-US" dirty="0">
                <a:latin typeface="微軟正黑體" panose="020B0604030504040204" pitchFamily="34" charset="-120"/>
                <a:ea typeface="微軟正黑體" panose="020B0604030504040204" pitchFamily="34" charset="-120"/>
              </a:rPr>
              <a:t>智慧物聯網</a:t>
            </a:r>
          </a:p>
        </p:txBody>
      </p:sp>
      <p:sp>
        <p:nvSpPr>
          <p:cNvPr id="3" name="副標題 2">
            <a:extLst>
              <a:ext uri="{FF2B5EF4-FFF2-40B4-BE49-F238E27FC236}">
                <a16:creationId xmlns:a16="http://schemas.microsoft.com/office/drawing/2014/main" id="{90781C80-374F-733B-90F7-28A71F82E9E4}"/>
              </a:ext>
            </a:extLst>
          </p:cNvPr>
          <p:cNvSpPr>
            <a:spLocks noGrp="1"/>
          </p:cNvSpPr>
          <p:nvPr>
            <p:ph type="subTitle" idx="1"/>
          </p:nvPr>
        </p:nvSpPr>
        <p:spPr>
          <a:xfrm>
            <a:off x="2198254" y="2601118"/>
            <a:ext cx="7767781" cy="2880663"/>
          </a:xfrm>
        </p:spPr>
        <p:txBody>
          <a:bodyPr>
            <a:normAutofit/>
          </a:bodyPr>
          <a:lstStyle/>
          <a:p>
            <a:endParaRPr lang="en-US" altLang="zh-TW" dirty="0">
              <a:latin typeface="微軟正黑體" panose="020B0604030504040204" pitchFamily="34" charset="-120"/>
              <a:ea typeface="微軟正黑體" panose="020B0604030504040204" pitchFamily="34" charset="-120"/>
            </a:endParaRPr>
          </a:p>
          <a:p>
            <a:r>
              <a:rPr lang="zh-TW" altLang="en-US" sz="4000" dirty="0">
                <a:latin typeface="微軟正黑體" panose="020B0604030504040204" pitchFamily="34" charset="-120"/>
                <a:ea typeface="微軟正黑體" panose="020B0604030504040204" pitchFamily="34" charset="-120"/>
              </a:rPr>
              <a:t>期中提案報告</a:t>
            </a:r>
            <a:endParaRPr lang="en-US" altLang="zh-TW" sz="4000" dirty="0">
              <a:latin typeface="微軟正黑體" panose="020B0604030504040204" pitchFamily="34" charset="-120"/>
              <a:ea typeface="微軟正黑體" panose="020B0604030504040204" pitchFamily="34" charset="-120"/>
            </a:endParaRPr>
          </a:p>
          <a:p>
            <a:r>
              <a:rPr lang="zh-TW" altLang="en-US" sz="2800" dirty="0">
                <a:latin typeface="微軟正黑體" panose="020B0604030504040204" pitchFamily="34" charset="-120"/>
                <a:ea typeface="微軟正黑體" panose="020B0604030504040204" pitchFamily="34" charset="-120"/>
              </a:rPr>
              <a:t>題目：室內外隨身型環境品質監控裝置</a:t>
            </a:r>
            <a:endParaRPr lang="en-US" altLang="zh-TW" sz="2800" dirty="0">
              <a:latin typeface="微軟正黑體" panose="020B0604030504040204" pitchFamily="34" charset="-120"/>
              <a:ea typeface="微軟正黑體" panose="020B0604030504040204" pitchFamily="34" charset="-120"/>
            </a:endParaRPr>
          </a:p>
        </p:txBody>
      </p:sp>
      <p:sp>
        <p:nvSpPr>
          <p:cNvPr id="4" name="副標題 2">
            <a:extLst>
              <a:ext uri="{FF2B5EF4-FFF2-40B4-BE49-F238E27FC236}">
                <a16:creationId xmlns:a16="http://schemas.microsoft.com/office/drawing/2014/main" id="{7B5865C9-C915-5E65-FA63-6C0C2447CACB}"/>
              </a:ext>
            </a:extLst>
          </p:cNvPr>
          <p:cNvSpPr txBox="1">
            <a:spLocks/>
          </p:cNvSpPr>
          <p:nvPr/>
        </p:nvSpPr>
        <p:spPr>
          <a:xfrm>
            <a:off x="8313575" y="4748880"/>
            <a:ext cx="2580385" cy="927741"/>
          </a:xfrm>
          <a:prstGeom prst="rect">
            <a:avLst/>
          </a:prstGeom>
        </p:spPr>
        <p:txBody>
          <a:bodyPr vert="horz" lIns="91440" tIns="45720" rIns="91440" bIns="45720" rtlCol="0">
            <a:normAutofit fontScale="62500" lnSpcReduction="20000"/>
          </a:bodyPr>
          <a:lstStyle>
            <a:lvl1pPr marL="0" indent="0" algn="ctr" defTabSz="914400" rtl="0" eaLnBrk="1" latinLnBrk="0" hangingPunct="1">
              <a:lnSpc>
                <a:spcPct val="112000"/>
              </a:lnSpc>
              <a:spcBef>
                <a:spcPts val="0"/>
              </a:spcBef>
              <a:spcAft>
                <a:spcPts val="0"/>
              </a:spcAft>
              <a:buFont typeface="Franklin Gothic Book" panose="020B0503020102020204" pitchFamily="34" charset="0"/>
              <a:buNone/>
              <a:defRPr sz="2300" kern="1200" baseline="0">
                <a:solidFill>
                  <a:schemeClr val="tx2"/>
                </a:solidFill>
                <a:latin typeface="+mn-lt"/>
                <a:ea typeface="+mn-ea"/>
                <a:cs typeface="+mn-cs"/>
              </a:defRPr>
            </a:lvl1pPr>
            <a:lvl2pPr marL="457200" indent="0" algn="ctr" defTabSz="914400" rtl="0" eaLnBrk="1" latinLnBrk="0" hangingPunct="1">
              <a:lnSpc>
                <a:spcPct val="94000"/>
              </a:lnSpc>
              <a:spcBef>
                <a:spcPts val="500"/>
              </a:spcBef>
              <a:spcAft>
                <a:spcPts val="200"/>
              </a:spcAft>
              <a:buFont typeface="Franklin Gothic Book" panose="020B0503020102020204" pitchFamily="34" charset="0"/>
              <a:buNone/>
              <a:defRPr sz="2000" i="1" kern="1200" baseline="0">
                <a:solidFill>
                  <a:schemeClr val="tx2"/>
                </a:solidFill>
                <a:latin typeface="+mn-lt"/>
                <a:ea typeface="+mn-ea"/>
                <a:cs typeface="+mn-cs"/>
              </a:defRPr>
            </a:lvl2pPr>
            <a:lvl3pPr marL="914400" indent="0" algn="ctr" defTabSz="914400" rtl="0" eaLnBrk="1" latinLnBrk="0" hangingPunct="1">
              <a:lnSpc>
                <a:spcPct val="94000"/>
              </a:lnSpc>
              <a:spcBef>
                <a:spcPts val="500"/>
              </a:spcBef>
              <a:spcAft>
                <a:spcPts val="200"/>
              </a:spcAft>
              <a:buFont typeface="Franklin Gothic Book" panose="020B0503020102020204" pitchFamily="34" charset="0"/>
              <a:buNone/>
              <a:defRPr sz="1800" kern="1200" baseline="0">
                <a:solidFill>
                  <a:schemeClr val="tx2"/>
                </a:solidFill>
                <a:latin typeface="+mn-lt"/>
                <a:ea typeface="+mn-ea"/>
                <a:cs typeface="+mn-cs"/>
              </a:defRPr>
            </a:lvl3pPr>
            <a:lvl4pPr marL="13716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4pPr>
            <a:lvl5pPr marL="18288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5pPr>
            <a:lvl6pPr marL="22860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6pPr>
            <a:lvl7pPr marL="27432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7pPr>
            <a:lvl8pPr marL="32004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8pPr>
            <a:lvl9pPr marL="36576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9pPr>
          </a:lstStyle>
          <a:p>
            <a:pPr algn="l"/>
            <a:r>
              <a:rPr lang="zh-TW" altLang="en-US" sz="2800" dirty="0">
                <a:latin typeface="微軟正黑體" panose="020B0604030504040204" pitchFamily="34" charset="-120"/>
                <a:ea typeface="微軟正黑體" panose="020B0604030504040204" pitchFamily="34" charset="-120"/>
              </a:rPr>
              <a:t>班級：資工系</a:t>
            </a:r>
            <a:endParaRPr lang="en-US" altLang="zh-TW" sz="2800" dirty="0">
              <a:latin typeface="微軟正黑體" panose="020B0604030504040204" pitchFamily="34" charset="-120"/>
              <a:ea typeface="微軟正黑體" panose="020B0604030504040204" pitchFamily="34" charset="-120"/>
            </a:endParaRPr>
          </a:p>
          <a:p>
            <a:pPr algn="l"/>
            <a:r>
              <a:rPr lang="zh-TW" altLang="en-US" sz="2800" dirty="0">
                <a:latin typeface="微軟正黑體" panose="020B0604030504040204" pitchFamily="34" charset="-120"/>
                <a:ea typeface="微軟正黑體" panose="020B0604030504040204" pitchFamily="34" charset="-120"/>
              </a:rPr>
              <a:t>學號：</a:t>
            </a:r>
            <a:r>
              <a:rPr lang="en-US" altLang="zh-TW" sz="2800" dirty="0">
                <a:latin typeface="微軟正黑體" panose="020B0604030504040204" pitchFamily="34" charset="-120"/>
                <a:ea typeface="微軟正黑體" panose="020B0604030504040204" pitchFamily="34" charset="-120"/>
              </a:rPr>
              <a:t>108121019</a:t>
            </a:r>
          </a:p>
          <a:p>
            <a:pPr algn="l"/>
            <a:r>
              <a:rPr lang="zh-TW" altLang="en-US" sz="2800" dirty="0">
                <a:latin typeface="微軟正黑體" panose="020B0604030504040204" pitchFamily="34" charset="-120"/>
                <a:ea typeface="微軟正黑體" panose="020B0604030504040204" pitchFamily="34" charset="-120"/>
              </a:rPr>
              <a:t>姓名：蘇志昇</a:t>
            </a:r>
          </a:p>
        </p:txBody>
      </p:sp>
      <p:sp>
        <p:nvSpPr>
          <p:cNvPr id="5" name="文字方塊 4">
            <a:extLst>
              <a:ext uri="{FF2B5EF4-FFF2-40B4-BE49-F238E27FC236}">
                <a16:creationId xmlns:a16="http://schemas.microsoft.com/office/drawing/2014/main" id="{E11ED4A2-C17D-449E-98E4-38B49D49A234}"/>
              </a:ext>
            </a:extLst>
          </p:cNvPr>
          <p:cNvSpPr txBox="1"/>
          <p:nvPr/>
        </p:nvSpPr>
        <p:spPr>
          <a:xfrm>
            <a:off x="2967134" y="4273420"/>
            <a:ext cx="3262432" cy="461665"/>
          </a:xfrm>
          <a:prstGeom prst="rect">
            <a:avLst/>
          </a:prstGeom>
          <a:noFill/>
        </p:spPr>
        <p:txBody>
          <a:bodyPr wrap="none" rtlCol="0">
            <a:spAutoFit/>
          </a:bodyPr>
          <a:lstStyle/>
          <a:p>
            <a:r>
              <a:rPr lang="zh-TW" altLang="en-US" sz="2400" dirty="0"/>
              <a:t>指導老師：陳興忠老師</a:t>
            </a:r>
          </a:p>
        </p:txBody>
      </p:sp>
    </p:spTree>
    <p:extLst>
      <p:ext uri="{BB962C8B-B14F-4D97-AF65-F5344CB8AC3E}">
        <p14:creationId xmlns:p14="http://schemas.microsoft.com/office/powerpoint/2010/main" val="3495288408"/>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9C2E49-D86F-BBC0-903F-8AB7211BCC65}"/>
              </a:ext>
            </a:extLst>
          </p:cNvPr>
          <p:cNvSpPr>
            <a:spLocks noGrp="1"/>
          </p:cNvSpPr>
          <p:nvPr>
            <p:ph type="title"/>
          </p:nvPr>
        </p:nvSpPr>
        <p:spPr/>
        <p:txBody>
          <a:bodyPr/>
          <a:lstStyle/>
          <a:p>
            <a:r>
              <a:rPr lang="zh-TW" altLang="en-US" dirty="0"/>
              <a:t>實驗器材</a:t>
            </a:r>
          </a:p>
        </p:txBody>
      </p:sp>
      <p:sp>
        <p:nvSpPr>
          <p:cNvPr id="3" name="內容版面配置區 2">
            <a:extLst>
              <a:ext uri="{FF2B5EF4-FFF2-40B4-BE49-F238E27FC236}">
                <a16:creationId xmlns:a16="http://schemas.microsoft.com/office/drawing/2014/main" id="{76CE45ED-A6C2-1EAA-03C8-81CB2031C0C7}"/>
              </a:ext>
            </a:extLst>
          </p:cNvPr>
          <p:cNvSpPr>
            <a:spLocks noGrp="1"/>
          </p:cNvSpPr>
          <p:nvPr>
            <p:ph idx="1"/>
          </p:nvPr>
        </p:nvSpPr>
        <p:spPr>
          <a:xfrm>
            <a:off x="1390650" y="1628775"/>
            <a:ext cx="9601200" cy="542925"/>
          </a:xfrm>
        </p:spPr>
        <p:txBody>
          <a:bodyPr>
            <a:normAutofit/>
          </a:bodyPr>
          <a:lstStyle/>
          <a:p>
            <a:r>
              <a:rPr lang="en-US" altLang="zh-TW" sz="2400" dirty="0"/>
              <a:t>PM 2.5 </a:t>
            </a:r>
            <a:r>
              <a:rPr lang="zh-TW" altLang="en-US" sz="2400" dirty="0"/>
              <a:t>雷射型粉塵感測器模組</a:t>
            </a:r>
            <a:endParaRPr lang="en-US" altLang="zh-TW" sz="2400" dirty="0"/>
          </a:p>
        </p:txBody>
      </p:sp>
      <p:sp>
        <p:nvSpPr>
          <p:cNvPr id="4" name="日期版面配置區 3">
            <a:extLst>
              <a:ext uri="{FF2B5EF4-FFF2-40B4-BE49-F238E27FC236}">
                <a16:creationId xmlns:a16="http://schemas.microsoft.com/office/drawing/2014/main" id="{D9EC47A0-C94F-D9DC-71F9-37AB5332D87D}"/>
              </a:ext>
            </a:extLst>
          </p:cNvPr>
          <p:cNvSpPr>
            <a:spLocks noGrp="1"/>
          </p:cNvSpPr>
          <p:nvPr>
            <p:ph type="dt" sz="half" idx="10"/>
          </p:nvPr>
        </p:nvSpPr>
        <p:spPr/>
        <p:txBody>
          <a:bodyPr/>
          <a:lstStyle/>
          <a:p>
            <a:fld id="{ECD575E5-65FD-4C11-9858-A12F122BD195}" type="datetime1">
              <a:rPr lang="zh-TW" altLang="en-US" smtClean="0"/>
              <a:t>2023/4/7</a:t>
            </a:fld>
            <a:endParaRPr lang="zh-TW" altLang="en-US"/>
          </a:p>
        </p:txBody>
      </p:sp>
      <p:sp>
        <p:nvSpPr>
          <p:cNvPr id="5" name="投影片編號版面配置區 4">
            <a:extLst>
              <a:ext uri="{FF2B5EF4-FFF2-40B4-BE49-F238E27FC236}">
                <a16:creationId xmlns:a16="http://schemas.microsoft.com/office/drawing/2014/main" id="{CD7F2416-A0CF-565E-3C06-D63B000CA2DE}"/>
              </a:ext>
            </a:extLst>
          </p:cNvPr>
          <p:cNvSpPr>
            <a:spLocks noGrp="1"/>
          </p:cNvSpPr>
          <p:nvPr>
            <p:ph type="sldNum" sz="quarter" idx="12"/>
          </p:nvPr>
        </p:nvSpPr>
        <p:spPr/>
        <p:txBody>
          <a:bodyPr/>
          <a:lstStyle/>
          <a:p>
            <a:fld id="{DD4ACD80-E259-481D-B613-896B3EBC8AA6}" type="slidenum">
              <a:rPr lang="zh-TW" altLang="en-US" smtClean="0"/>
              <a:t>10</a:t>
            </a:fld>
            <a:endParaRPr lang="zh-TW" altLang="en-US"/>
          </a:p>
        </p:txBody>
      </p:sp>
      <p:pic>
        <p:nvPicPr>
          <p:cNvPr id="15" name="Picture 8" descr="SNA-002975-1">
            <a:extLst>
              <a:ext uri="{FF2B5EF4-FFF2-40B4-BE49-F238E27FC236}">
                <a16:creationId xmlns:a16="http://schemas.microsoft.com/office/drawing/2014/main" id="{74C36600-E963-D769-486B-E052F62618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5538" y="2351322"/>
            <a:ext cx="3323161" cy="3323161"/>
          </a:xfrm>
          <a:prstGeom prst="rect">
            <a:avLst/>
          </a:prstGeom>
          <a:noFill/>
          <a:extLst>
            <a:ext uri="{909E8E84-426E-40DD-AFC4-6F175D3DCCD1}">
              <a14:hiddenFill xmlns:a14="http://schemas.microsoft.com/office/drawing/2010/main">
                <a:solidFill>
                  <a:srgbClr val="FFFFFF"/>
                </a:solidFill>
              </a14:hiddenFill>
            </a:ext>
          </a:extLst>
        </p:spPr>
      </p:pic>
      <p:sp>
        <p:nvSpPr>
          <p:cNvPr id="18" name="文字方塊 17">
            <a:extLst>
              <a:ext uri="{FF2B5EF4-FFF2-40B4-BE49-F238E27FC236}">
                <a16:creationId xmlns:a16="http://schemas.microsoft.com/office/drawing/2014/main" id="{F4A877CB-7E09-FBEC-014F-6B85ECDF3D6A}"/>
              </a:ext>
            </a:extLst>
          </p:cNvPr>
          <p:cNvSpPr txBox="1"/>
          <p:nvPr/>
        </p:nvSpPr>
        <p:spPr>
          <a:xfrm>
            <a:off x="5076825" y="2351322"/>
            <a:ext cx="5915025" cy="2677656"/>
          </a:xfrm>
          <a:prstGeom prst="rect">
            <a:avLst/>
          </a:prstGeom>
          <a:noFill/>
        </p:spPr>
        <p:txBody>
          <a:bodyPr wrap="square">
            <a:spAutoFit/>
          </a:bodyPr>
          <a:lstStyle/>
          <a:p>
            <a:r>
              <a:rPr lang="zh-TW" altLang="en-US" sz="2400" dirty="0">
                <a:latin typeface="微軟正黑體" panose="020B0604030504040204" pitchFamily="34" charset="-120"/>
                <a:ea typeface="微軟正黑體" panose="020B0604030504040204" pitchFamily="34" charset="-120"/>
              </a:rPr>
              <a:t>型號：</a:t>
            </a:r>
            <a:r>
              <a:rPr lang="en-US" altLang="zh-TW" sz="2400" dirty="0">
                <a:latin typeface="微軟正黑體" panose="020B0604030504040204" pitchFamily="34" charset="-120"/>
                <a:ea typeface="微軟正黑體" panose="020B0604030504040204" pitchFamily="34" charset="-120"/>
              </a:rPr>
              <a:t>PMS5003 G5</a:t>
            </a:r>
          </a:p>
          <a:p>
            <a:r>
              <a:rPr lang="zh-TW" altLang="en-US" sz="2400" dirty="0">
                <a:latin typeface="微軟正黑體" panose="020B0604030504040204" pitchFamily="34" charset="-120"/>
                <a:ea typeface="微軟正黑體" panose="020B0604030504040204" pitchFamily="34" charset="-120"/>
              </a:rPr>
              <a:t>功能：測量</a:t>
            </a:r>
            <a:r>
              <a:rPr lang="en-US" altLang="zh-TW" sz="2400" dirty="0">
                <a:latin typeface="微軟正黑體" panose="020B0604030504040204" pitchFamily="34" charset="-120"/>
                <a:ea typeface="微軟正黑體" panose="020B0604030504040204" pitchFamily="34" charset="-120"/>
              </a:rPr>
              <a:t>PM2.5</a:t>
            </a:r>
            <a:r>
              <a:rPr lang="zh-TW" altLang="en-US" sz="2400" dirty="0">
                <a:latin typeface="微軟正黑體" panose="020B0604030504040204" pitchFamily="34" charset="-120"/>
                <a:ea typeface="微軟正黑體" panose="020B0604030504040204" pitchFamily="34" charset="-120"/>
              </a:rPr>
              <a:t>粉塵濃度！</a:t>
            </a:r>
            <a:endParaRPr lang="en-US" altLang="zh-TW" sz="2400" dirty="0">
              <a:latin typeface="微軟正黑體" panose="020B0604030504040204" pitchFamily="34" charset="-120"/>
              <a:ea typeface="微軟正黑體" panose="020B0604030504040204" pitchFamily="34" charset="-120"/>
            </a:endParaRPr>
          </a:p>
          <a:p>
            <a:pPr marL="895350"/>
            <a:r>
              <a:rPr lang="zh-TW" altLang="en-US" sz="2400" dirty="0">
                <a:latin typeface="微軟正黑體" panose="020B0604030504040204" pitchFamily="34" charset="-120"/>
                <a:ea typeface="微軟正黑體" panose="020B0604030504040204" pitchFamily="34" charset="-120"/>
              </a:rPr>
              <a:t>使用激光散射在空氣中輻射懸浮顆粒，然後收集散射光以獲得散射光隨時間變化的曲線。微處理器計算等效粒徑和每單位體積不同直徑的粒子數。</a:t>
            </a:r>
          </a:p>
        </p:txBody>
      </p:sp>
    </p:spTree>
    <p:extLst>
      <p:ext uri="{BB962C8B-B14F-4D97-AF65-F5344CB8AC3E}">
        <p14:creationId xmlns:p14="http://schemas.microsoft.com/office/powerpoint/2010/main" val="2146758425"/>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9C2E49-D86F-BBC0-903F-8AB7211BCC65}"/>
              </a:ext>
            </a:extLst>
          </p:cNvPr>
          <p:cNvSpPr>
            <a:spLocks noGrp="1"/>
          </p:cNvSpPr>
          <p:nvPr>
            <p:ph type="title"/>
          </p:nvPr>
        </p:nvSpPr>
        <p:spPr/>
        <p:txBody>
          <a:bodyPr/>
          <a:lstStyle/>
          <a:p>
            <a:r>
              <a:rPr lang="zh-TW" altLang="en-US" dirty="0"/>
              <a:t>實驗器材</a:t>
            </a:r>
          </a:p>
        </p:txBody>
      </p:sp>
      <p:sp>
        <p:nvSpPr>
          <p:cNvPr id="3" name="內容版面配置區 2">
            <a:extLst>
              <a:ext uri="{FF2B5EF4-FFF2-40B4-BE49-F238E27FC236}">
                <a16:creationId xmlns:a16="http://schemas.microsoft.com/office/drawing/2014/main" id="{76CE45ED-A6C2-1EAA-03C8-81CB2031C0C7}"/>
              </a:ext>
            </a:extLst>
          </p:cNvPr>
          <p:cNvSpPr>
            <a:spLocks noGrp="1"/>
          </p:cNvSpPr>
          <p:nvPr>
            <p:ph idx="1"/>
          </p:nvPr>
        </p:nvSpPr>
        <p:spPr>
          <a:xfrm>
            <a:off x="1390650" y="1628776"/>
            <a:ext cx="9601200" cy="609600"/>
          </a:xfrm>
        </p:spPr>
        <p:txBody>
          <a:bodyPr>
            <a:normAutofit/>
          </a:bodyPr>
          <a:lstStyle/>
          <a:p>
            <a:r>
              <a:rPr lang="zh-TW" altLang="en-US" sz="2400" dirty="0"/>
              <a:t>溫溼度感測器</a:t>
            </a:r>
            <a:endParaRPr lang="en-US" altLang="zh-TW" sz="2400" dirty="0"/>
          </a:p>
        </p:txBody>
      </p:sp>
      <p:sp>
        <p:nvSpPr>
          <p:cNvPr id="4" name="日期版面配置區 3">
            <a:extLst>
              <a:ext uri="{FF2B5EF4-FFF2-40B4-BE49-F238E27FC236}">
                <a16:creationId xmlns:a16="http://schemas.microsoft.com/office/drawing/2014/main" id="{D9EC47A0-C94F-D9DC-71F9-37AB5332D87D}"/>
              </a:ext>
            </a:extLst>
          </p:cNvPr>
          <p:cNvSpPr>
            <a:spLocks noGrp="1"/>
          </p:cNvSpPr>
          <p:nvPr>
            <p:ph type="dt" sz="half" idx="10"/>
          </p:nvPr>
        </p:nvSpPr>
        <p:spPr/>
        <p:txBody>
          <a:bodyPr/>
          <a:lstStyle/>
          <a:p>
            <a:fld id="{ECD575E5-65FD-4C11-9858-A12F122BD195}" type="datetime1">
              <a:rPr lang="zh-TW" altLang="en-US" smtClean="0"/>
              <a:t>2023/4/7</a:t>
            </a:fld>
            <a:endParaRPr lang="zh-TW" altLang="en-US"/>
          </a:p>
        </p:txBody>
      </p:sp>
      <p:sp>
        <p:nvSpPr>
          <p:cNvPr id="5" name="投影片編號版面配置區 4">
            <a:extLst>
              <a:ext uri="{FF2B5EF4-FFF2-40B4-BE49-F238E27FC236}">
                <a16:creationId xmlns:a16="http://schemas.microsoft.com/office/drawing/2014/main" id="{CD7F2416-A0CF-565E-3C06-D63B000CA2DE}"/>
              </a:ext>
            </a:extLst>
          </p:cNvPr>
          <p:cNvSpPr>
            <a:spLocks noGrp="1"/>
          </p:cNvSpPr>
          <p:nvPr>
            <p:ph type="sldNum" sz="quarter" idx="12"/>
          </p:nvPr>
        </p:nvSpPr>
        <p:spPr/>
        <p:txBody>
          <a:bodyPr/>
          <a:lstStyle/>
          <a:p>
            <a:fld id="{DD4ACD80-E259-481D-B613-896B3EBC8AA6}" type="slidenum">
              <a:rPr lang="zh-TW" altLang="en-US" smtClean="0"/>
              <a:t>11</a:t>
            </a:fld>
            <a:endParaRPr lang="zh-TW" altLang="en-US"/>
          </a:p>
        </p:txBody>
      </p:sp>
      <p:pic>
        <p:nvPicPr>
          <p:cNvPr id="11" name="Picture 2" descr="Arduino] 溫溼度感測器– 樺的筆記">
            <a:extLst>
              <a:ext uri="{FF2B5EF4-FFF2-40B4-BE49-F238E27FC236}">
                <a16:creationId xmlns:a16="http://schemas.microsoft.com/office/drawing/2014/main" id="{7E5A7A34-4299-EF4D-AE24-4F2FB09B74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3821" y="2885096"/>
            <a:ext cx="2789103" cy="2789103"/>
          </a:xfrm>
          <a:prstGeom prst="rect">
            <a:avLst/>
          </a:prstGeom>
          <a:noFill/>
          <a:extLst>
            <a:ext uri="{909E8E84-426E-40DD-AFC4-6F175D3DCCD1}">
              <a14:hiddenFill xmlns:a14="http://schemas.microsoft.com/office/drawing/2010/main">
                <a:solidFill>
                  <a:srgbClr val="FFFFFF"/>
                </a:solidFill>
              </a14:hiddenFill>
            </a:ext>
          </a:extLst>
        </p:spPr>
      </p:pic>
      <p:sp>
        <p:nvSpPr>
          <p:cNvPr id="14" name="文字方塊 13">
            <a:extLst>
              <a:ext uri="{FF2B5EF4-FFF2-40B4-BE49-F238E27FC236}">
                <a16:creationId xmlns:a16="http://schemas.microsoft.com/office/drawing/2014/main" id="{1D2AFD2F-8544-864B-76C5-ADE922D3F7BA}"/>
              </a:ext>
            </a:extLst>
          </p:cNvPr>
          <p:cNvSpPr txBox="1"/>
          <p:nvPr/>
        </p:nvSpPr>
        <p:spPr>
          <a:xfrm>
            <a:off x="4591050" y="2885096"/>
            <a:ext cx="6838950" cy="2308324"/>
          </a:xfrm>
          <a:prstGeom prst="rect">
            <a:avLst/>
          </a:prstGeom>
          <a:noFill/>
        </p:spPr>
        <p:txBody>
          <a:bodyPr wrap="square">
            <a:spAutoFit/>
          </a:bodyPr>
          <a:lstStyle/>
          <a:p>
            <a:pPr algn="l"/>
            <a:r>
              <a:rPr lang="zh-TW" altLang="en-US" sz="2400" b="0" i="0" dirty="0">
                <a:effectLst/>
                <a:latin typeface="Open Sans" panose="020B0606030504020204" pitchFamily="34" charset="0"/>
              </a:rPr>
              <a:t>型號：</a:t>
            </a:r>
            <a:r>
              <a:rPr lang="en-US" altLang="zh-TW" sz="2400" dirty="0">
                <a:latin typeface="Open Sans" panose="020B0606030504020204" pitchFamily="34" charset="0"/>
              </a:rPr>
              <a:t>DHT</a:t>
            </a:r>
            <a:r>
              <a:rPr lang="en-US" altLang="zh-TW" sz="2400" b="0" i="0" dirty="0">
                <a:effectLst/>
                <a:latin typeface="Open Sans" panose="020B0606030504020204" pitchFamily="34" charset="0"/>
              </a:rPr>
              <a:t>11</a:t>
            </a:r>
          </a:p>
          <a:p>
            <a:pPr algn="l"/>
            <a:r>
              <a:rPr lang="zh-TW" altLang="en-US" sz="2400" dirty="0">
                <a:latin typeface="Open Sans" panose="020B0606030504020204" pitchFamily="34" charset="0"/>
              </a:rPr>
              <a:t>功能：</a:t>
            </a:r>
            <a:r>
              <a:rPr lang="zh-TW" altLang="en-US" sz="2400" b="0" i="0" dirty="0">
                <a:effectLst/>
                <a:latin typeface="Open Sans" panose="020B0606030504020204" pitchFamily="34" charset="0"/>
              </a:rPr>
              <a:t>檢測周圍環境的濕度和溫度感測器。</a:t>
            </a:r>
            <a:endParaRPr lang="en-US" altLang="zh-TW" sz="2400" b="0" i="0" dirty="0">
              <a:effectLst/>
              <a:latin typeface="Open Sans" panose="020B0606030504020204" pitchFamily="34" charset="0"/>
            </a:endParaRPr>
          </a:p>
          <a:p>
            <a:pPr marL="895350" algn="l"/>
            <a:r>
              <a:rPr lang="zh-TW" altLang="en-US" sz="2400" b="0" i="0" dirty="0">
                <a:effectLst/>
                <a:latin typeface="Open Sans" panose="020B0606030504020204" pitchFamily="34" charset="0"/>
              </a:rPr>
              <a:t>濕度測量範圍：</a:t>
            </a:r>
            <a:r>
              <a:rPr lang="en-US" altLang="zh-TW" sz="2400" b="0" i="0" dirty="0">
                <a:effectLst/>
                <a:latin typeface="Open Sans" panose="020B0606030504020204" pitchFamily="34" charset="0"/>
              </a:rPr>
              <a:t>20%-95%</a:t>
            </a:r>
          </a:p>
          <a:p>
            <a:pPr marL="895350" algn="l"/>
            <a:r>
              <a:rPr lang="zh-TW" altLang="en-US" sz="2400" b="0" i="0" dirty="0">
                <a:effectLst/>
                <a:latin typeface="Open Sans" panose="020B0606030504020204" pitchFamily="34" charset="0"/>
              </a:rPr>
              <a:t>濕度測量誤差：</a:t>
            </a:r>
            <a:r>
              <a:rPr lang="en-US" altLang="zh-TW" sz="2400" b="0" i="0" dirty="0">
                <a:effectLst/>
                <a:latin typeface="Open Sans" panose="020B0606030504020204" pitchFamily="34" charset="0"/>
              </a:rPr>
              <a:t>+-5%</a:t>
            </a:r>
          </a:p>
          <a:p>
            <a:pPr marL="895350" algn="l"/>
            <a:r>
              <a:rPr lang="zh-TW" altLang="en-US" sz="2400" b="0" i="0" dirty="0">
                <a:effectLst/>
                <a:latin typeface="Open Sans" panose="020B0606030504020204" pitchFamily="34" charset="0"/>
              </a:rPr>
              <a:t>溫度測量範圍：</a:t>
            </a:r>
            <a:r>
              <a:rPr lang="en-US" altLang="zh-TW" sz="2400" b="0" i="0" dirty="0">
                <a:effectLst/>
                <a:latin typeface="Open Sans" panose="020B0606030504020204" pitchFamily="34" charset="0"/>
              </a:rPr>
              <a:t>0</a:t>
            </a:r>
            <a:r>
              <a:rPr lang="zh-TW" altLang="en-US" sz="2400" b="0" i="0" dirty="0">
                <a:effectLst/>
                <a:latin typeface="Open Sans" panose="020B0606030504020204" pitchFamily="34" charset="0"/>
              </a:rPr>
              <a:t>度</a:t>
            </a:r>
            <a:r>
              <a:rPr lang="en-US" altLang="zh-TW" sz="2400" b="0" i="0" dirty="0">
                <a:effectLst/>
                <a:latin typeface="Open Sans" panose="020B0606030504020204" pitchFamily="34" charset="0"/>
              </a:rPr>
              <a:t>-50</a:t>
            </a:r>
            <a:r>
              <a:rPr lang="zh-TW" altLang="en-US" sz="2400" b="0" i="0" dirty="0">
                <a:effectLst/>
                <a:latin typeface="Open Sans" panose="020B0606030504020204" pitchFamily="34" charset="0"/>
              </a:rPr>
              <a:t>度 </a:t>
            </a:r>
            <a:endParaRPr lang="en-US" altLang="zh-TW" sz="2400" b="0" i="0" dirty="0">
              <a:effectLst/>
              <a:latin typeface="Open Sans" panose="020B0606030504020204" pitchFamily="34" charset="0"/>
            </a:endParaRPr>
          </a:p>
          <a:p>
            <a:pPr marL="895350" algn="l"/>
            <a:r>
              <a:rPr lang="zh-TW" altLang="en-US" sz="2400" b="0" i="0" dirty="0">
                <a:effectLst/>
                <a:latin typeface="Open Sans" panose="020B0606030504020204" pitchFamily="34" charset="0"/>
              </a:rPr>
              <a:t>溫度測量誤差：</a:t>
            </a:r>
            <a:r>
              <a:rPr lang="en-US" altLang="zh-TW" sz="2400" b="0" i="0" dirty="0">
                <a:effectLst/>
                <a:latin typeface="Open Sans" panose="020B0606030504020204" pitchFamily="34" charset="0"/>
              </a:rPr>
              <a:t>+-2</a:t>
            </a:r>
            <a:r>
              <a:rPr lang="zh-TW" altLang="en-US" sz="2400" b="0" i="0" dirty="0">
                <a:effectLst/>
                <a:latin typeface="Open Sans" panose="020B0606030504020204" pitchFamily="34" charset="0"/>
              </a:rPr>
              <a:t>度</a:t>
            </a:r>
          </a:p>
        </p:txBody>
      </p:sp>
    </p:spTree>
    <p:extLst>
      <p:ext uri="{BB962C8B-B14F-4D97-AF65-F5344CB8AC3E}">
        <p14:creationId xmlns:p14="http://schemas.microsoft.com/office/powerpoint/2010/main" val="2744624271"/>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EF6FAF7-E1EA-A010-BCC7-4070771B92E5}"/>
              </a:ext>
            </a:extLst>
          </p:cNvPr>
          <p:cNvSpPr>
            <a:spLocks noGrp="1"/>
          </p:cNvSpPr>
          <p:nvPr>
            <p:ph type="title"/>
          </p:nvPr>
        </p:nvSpPr>
        <p:spPr/>
        <p:txBody>
          <a:bodyPr/>
          <a:lstStyle/>
          <a:p>
            <a:r>
              <a:rPr lang="zh-TW" altLang="en-US" dirty="0"/>
              <a:t>問題與討論</a:t>
            </a:r>
          </a:p>
        </p:txBody>
      </p:sp>
      <p:sp>
        <p:nvSpPr>
          <p:cNvPr id="3" name="內容版面配置區 2">
            <a:extLst>
              <a:ext uri="{FF2B5EF4-FFF2-40B4-BE49-F238E27FC236}">
                <a16:creationId xmlns:a16="http://schemas.microsoft.com/office/drawing/2014/main" id="{2F9068E1-A5D4-A326-9BF5-7122BC1982FF}"/>
              </a:ext>
            </a:extLst>
          </p:cNvPr>
          <p:cNvSpPr>
            <a:spLocks noGrp="1"/>
          </p:cNvSpPr>
          <p:nvPr>
            <p:ph idx="1"/>
          </p:nvPr>
        </p:nvSpPr>
        <p:spPr>
          <a:xfrm>
            <a:off x="1371600" y="1713345"/>
            <a:ext cx="9601200" cy="4167386"/>
          </a:xfrm>
        </p:spPr>
        <p:txBody>
          <a:bodyPr>
            <a:normAutofit/>
          </a:bodyPr>
          <a:lstStyle/>
          <a:p>
            <a:r>
              <a:rPr lang="zh-TW" altLang="en-US" sz="2800" dirty="0"/>
              <a:t>部分長者可能太喜歡帶著手還或穿戴式裝置</a:t>
            </a:r>
            <a:endParaRPr lang="en-US" altLang="zh-TW" sz="2800" dirty="0"/>
          </a:p>
          <a:p>
            <a:pPr marL="0" indent="0">
              <a:buNone/>
            </a:pPr>
            <a:endParaRPr lang="en-US" altLang="zh-TW" sz="2800" dirty="0"/>
          </a:p>
          <a:p>
            <a:r>
              <a:rPr lang="zh-TW" altLang="en-US" sz="2800" dirty="0"/>
              <a:t>工作人員如何管理設備</a:t>
            </a:r>
            <a:endParaRPr lang="en-US" altLang="zh-TW" sz="2800" dirty="0"/>
          </a:p>
          <a:p>
            <a:endParaRPr lang="en-US" altLang="zh-TW" sz="2800" dirty="0"/>
          </a:p>
          <a:p>
            <a:r>
              <a:rPr lang="zh-TW" altLang="en-US" sz="2800" dirty="0"/>
              <a:t>該裝置是否對長者產生反感</a:t>
            </a:r>
            <a:endParaRPr lang="en-US" altLang="zh-TW" sz="2800" dirty="0"/>
          </a:p>
          <a:p>
            <a:endParaRPr lang="en-US" altLang="zh-TW" sz="2800" dirty="0"/>
          </a:p>
          <a:p>
            <a:endParaRPr lang="en-US" altLang="zh-TW" sz="2800" dirty="0"/>
          </a:p>
          <a:p>
            <a:endParaRPr lang="zh-TW" altLang="en-US" sz="2800" dirty="0"/>
          </a:p>
        </p:txBody>
      </p:sp>
      <p:sp>
        <p:nvSpPr>
          <p:cNvPr id="4" name="日期版面配置區 3">
            <a:extLst>
              <a:ext uri="{FF2B5EF4-FFF2-40B4-BE49-F238E27FC236}">
                <a16:creationId xmlns:a16="http://schemas.microsoft.com/office/drawing/2014/main" id="{00488CB8-3C4B-FEDC-D711-B1AA404914FE}"/>
              </a:ext>
            </a:extLst>
          </p:cNvPr>
          <p:cNvSpPr>
            <a:spLocks noGrp="1"/>
          </p:cNvSpPr>
          <p:nvPr>
            <p:ph type="dt" sz="half" idx="10"/>
          </p:nvPr>
        </p:nvSpPr>
        <p:spPr/>
        <p:txBody>
          <a:bodyPr/>
          <a:lstStyle/>
          <a:p>
            <a:fld id="{D9559B5B-BBAA-48AB-8917-F4A3472CE7FE}" type="datetime1">
              <a:rPr lang="zh-TW" altLang="en-US" smtClean="0"/>
              <a:t>2023/4/7</a:t>
            </a:fld>
            <a:endParaRPr lang="zh-TW" altLang="en-US"/>
          </a:p>
        </p:txBody>
      </p:sp>
      <p:sp>
        <p:nvSpPr>
          <p:cNvPr id="5" name="投影片編號版面配置區 4">
            <a:extLst>
              <a:ext uri="{FF2B5EF4-FFF2-40B4-BE49-F238E27FC236}">
                <a16:creationId xmlns:a16="http://schemas.microsoft.com/office/drawing/2014/main" id="{B0CA9C49-D4D2-AEED-A1D1-39520090EE76}"/>
              </a:ext>
            </a:extLst>
          </p:cNvPr>
          <p:cNvSpPr>
            <a:spLocks noGrp="1"/>
          </p:cNvSpPr>
          <p:nvPr>
            <p:ph type="sldNum" sz="quarter" idx="12"/>
          </p:nvPr>
        </p:nvSpPr>
        <p:spPr/>
        <p:txBody>
          <a:bodyPr/>
          <a:lstStyle/>
          <a:p>
            <a:fld id="{DD4ACD80-E259-481D-B613-896B3EBC8AA6}" type="slidenum">
              <a:rPr lang="zh-TW" altLang="en-US" smtClean="0"/>
              <a:t>12</a:t>
            </a:fld>
            <a:endParaRPr lang="zh-TW" altLang="en-US"/>
          </a:p>
        </p:txBody>
      </p:sp>
    </p:spTree>
    <p:extLst>
      <p:ext uri="{BB962C8B-B14F-4D97-AF65-F5344CB8AC3E}">
        <p14:creationId xmlns:p14="http://schemas.microsoft.com/office/powerpoint/2010/main" val="799878508"/>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B7586CC-4C73-A449-0EDE-69301C2753D8}"/>
              </a:ext>
            </a:extLst>
          </p:cNvPr>
          <p:cNvSpPr>
            <a:spLocks noGrp="1"/>
          </p:cNvSpPr>
          <p:nvPr>
            <p:ph type="title"/>
          </p:nvPr>
        </p:nvSpPr>
        <p:spPr/>
        <p:txBody>
          <a:bodyPr/>
          <a:lstStyle/>
          <a:p>
            <a:r>
              <a:rPr lang="zh-TW" altLang="en-US" dirty="0"/>
              <a:t>大綱</a:t>
            </a:r>
          </a:p>
        </p:txBody>
      </p:sp>
      <p:sp>
        <p:nvSpPr>
          <p:cNvPr id="3" name="內容版面配置區 2">
            <a:extLst>
              <a:ext uri="{FF2B5EF4-FFF2-40B4-BE49-F238E27FC236}">
                <a16:creationId xmlns:a16="http://schemas.microsoft.com/office/drawing/2014/main" id="{4210B833-FEF7-85F7-A71D-A93A53D0222F}"/>
              </a:ext>
            </a:extLst>
          </p:cNvPr>
          <p:cNvSpPr>
            <a:spLocks noGrp="1"/>
          </p:cNvSpPr>
          <p:nvPr>
            <p:ph idx="1"/>
          </p:nvPr>
        </p:nvSpPr>
        <p:spPr>
          <a:xfrm>
            <a:off x="1371600" y="1787235"/>
            <a:ext cx="9601200" cy="4137703"/>
          </a:xfrm>
        </p:spPr>
        <p:txBody>
          <a:bodyPr>
            <a:normAutofit lnSpcReduction="10000"/>
          </a:bodyPr>
          <a:lstStyle/>
          <a:p>
            <a:r>
              <a:rPr lang="zh-TW" altLang="en-US" sz="3200" b="1" dirty="0">
                <a:solidFill>
                  <a:schemeClr val="tx1"/>
                </a:solidFill>
              </a:rPr>
              <a:t>發想動機</a:t>
            </a:r>
            <a:endParaRPr lang="en-US" altLang="zh-TW" sz="3200" b="1" dirty="0">
              <a:solidFill>
                <a:schemeClr val="tx1"/>
              </a:solidFill>
            </a:endParaRPr>
          </a:p>
          <a:p>
            <a:r>
              <a:rPr lang="zh-TW" altLang="en-US" sz="3200" b="1" dirty="0">
                <a:solidFill>
                  <a:schemeClr val="tx1"/>
                </a:solidFill>
              </a:rPr>
              <a:t>提案構想</a:t>
            </a:r>
            <a:endParaRPr lang="en-US" altLang="zh-TW" sz="3200" b="1" dirty="0">
              <a:solidFill>
                <a:schemeClr val="tx1"/>
              </a:solidFill>
            </a:endParaRPr>
          </a:p>
          <a:p>
            <a:r>
              <a:rPr lang="zh-TW" altLang="en-US" sz="3200" b="1" dirty="0">
                <a:solidFill>
                  <a:schemeClr val="tx1"/>
                </a:solidFill>
              </a:rPr>
              <a:t>提案架構流程設計</a:t>
            </a:r>
            <a:endParaRPr lang="en-US" altLang="zh-TW" sz="3200" b="1" dirty="0">
              <a:solidFill>
                <a:schemeClr val="tx1"/>
              </a:solidFill>
            </a:endParaRPr>
          </a:p>
          <a:p>
            <a:r>
              <a:rPr lang="zh-TW" altLang="en-US" sz="3200" b="1" dirty="0">
                <a:solidFill>
                  <a:schemeClr val="tx1"/>
                </a:solidFill>
              </a:rPr>
              <a:t>應用場域與適用對象</a:t>
            </a:r>
            <a:endParaRPr lang="en-US" altLang="zh-TW" sz="3200" b="1" dirty="0">
              <a:solidFill>
                <a:schemeClr val="tx1"/>
              </a:solidFill>
            </a:endParaRPr>
          </a:p>
          <a:p>
            <a:r>
              <a:rPr lang="en-US" altLang="zh-TW" sz="3200" b="1" dirty="0" err="1">
                <a:solidFill>
                  <a:schemeClr val="tx1"/>
                </a:solidFill>
              </a:rPr>
              <a:t>IoTtalk</a:t>
            </a:r>
            <a:r>
              <a:rPr lang="zh-TW" altLang="en-US" sz="3200" b="1" dirty="0">
                <a:solidFill>
                  <a:schemeClr val="tx1"/>
                </a:solidFill>
              </a:rPr>
              <a:t> </a:t>
            </a:r>
            <a:r>
              <a:rPr lang="en-US" altLang="zh-TW" sz="3200" b="1" dirty="0">
                <a:solidFill>
                  <a:schemeClr val="tx1"/>
                </a:solidFill>
              </a:rPr>
              <a:t>GUI</a:t>
            </a:r>
            <a:r>
              <a:rPr lang="zh-TW" altLang="en-US" sz="3200" b="1" dirty="0">
                <a:solidFill>
                  <a:schemeClr val="tx1"/>
                </a:solidFill>
              </a:rPr>
              <a:t> 設計實驗器材</a:t>
            </a:r>
            <a:endParaRPr lang="en-US" altLang="zh-TW" sz="3200" b="1" dirty="0">
              <a:solidFill>
                <a:schemeClr val="tx1"/>
              </a:solidFill>
            </a:endParaRPr>
          </a:p>
          <a:p>
            <a:r>
              <a:rPr lang="zh-TW" altLang="en-US" sz="3200" b="1" dirty="0">
                <a:solidFill>
                  <a:schemeClr val="tx1"/>
                </a:solidFill>
              </a:rPr>
              <a:t>預計開發、建置、器材或材料</a:t>
            </a:r>
            <a:endParaRPr lang="en-US" altLang="zh-TW" sz="3200" b="1" dirty="0">
              <a:solidFill>
                <a:schemeClr val="tx1"/>
              </a:solidFill>
            </a:endParaRPr>
          </a:p>
          <a:p>
            <a:r>
              <a:rPr lang="zh-TW" altLang="en-US" sz="3200" b="1" dirty="0">
                <a:solidFill>
                  <a:schemeClr val="tx1"/>
                </a:solidFill>
              </a:rPr>
              <a:t>問題與討論</a:t>
            </a:r>
          </a:p>
        </p:txBody>
      </p:sp>
      <p:sp>
        <p:nvSpPr>
          <p:cNvPr id="4" name="日期版面配置區 3">
            <a:extLst>
              <a:ext uri="{FF2B5EF4-FFF2-40B4-BE49-F238E27FC236}">
                <a16:creationId xmlns:a16="http://schemas.microsoft.com/office/drawing/2014/main" id="{70C17B78-6E02-28AF-FFFF-CCF8D13CF961}"/>
              </a:ext>
            </a:extLst>
          </p:cNvPr>
          <p:cNvSpPr>
            <a:spLocks noGrp="1"/>
          </p:cNvSpPr>
          <p:nvPr>
            <p:ph type="dt" sz="half" idx="10"/>
          </p:nvPr>
        </p:nvSpPr>
        <p:spPr/>
        <p:txBody>
          <a:bodyPr/>
          <a:lstStyle/>
          <a:p>
            <a:fld id="{888C666C-D131-4AB9-B118-CA578019AB71}" type="datetime1">
              <a:rPr lang="zh-TW" altLang="en-US" smtClean="0"/>
              <a:t>2023/4/7</a:t>
            </a:fld>
            <a:endParaRPr lang="zh-TW" altLang="en-US"/>
          </a:p>
        </p:txBody>
      </p:sp>
      <p:sp>
        <p:nvSpPr>
          <p:cNvPr id="5" name="投影片編號版面配置區 4">
            <a:extLst>
              <a:ext uri="{FF2B5EF4-FFF2-40B4-BE49-F238E27FC236}">
                <a16:creationId xmlns:a16="http://schemas.microsoft.com/office/drawing/2014/main" id="{41FB6895-6752-A5A9-F75B-C62D89418C96}"/>
              </a:ext>
            </a:extLst>
          </p:cNvPr>
          <p:cNvSpPr>
            <a:spLocks noGrp="1"/>
          </p:cNvSpPr>
          <p:nvPr>
            <p:ph type="sldNum" sz="quarter" idx="12"/>
          </p:nvPr>
        </p:nvSpPr>
        <p:spPr/>
        <p:txBody>
          <a:bodyPr/>
          <a:lstStyle/>
          <a:p>
            <a:fld id="{DD4ACD80-E259-481D-B613-896B3EBC8AA6}" type="slidenum">
              <a:rPr lang="zh-TW" altLang="en-US" smtClean="0"/>
              <a:t>2</a:t>
            </a:fld>
            <a:endParaRPr lang="zh-TW" altLang="en-US" dirty="0"/>
          </a:p>
        </p:txBody>
      </p:sp>
    </p:spTree>
    <p:extLst>
      <p:ext uri="{BB962C8B-B14F-4D97-AF65-F5344CB8AC3E}">
        <p14:creationId xmlns:p14="http://schemas.microsoft.com/office/powerpoint/2010/main" val="1063675259"/>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39185A8-3055-4C2D-8C8D-307187B6D912}"/>
              </a:ext>
            </a:extLst>
          </p:cNvPr>
          <p:cNvSpPr>
            <a:spLocks noGrp="1"/>
          </p:cNvSpPr>
          <p:nvPr>
            <p:ph type="title"/>
          </p:nvPr>
        </p:nvSpPr>
        <p:spPr/>
        <p:txBody>
          <a:bodyPr/>
          <a:lstStyle/>
          <a:p>
            <a:r>
              <a:rPr lang="zh-TW" altLang="en-US" dirty="0"/>
              <a:t>發想動機</a:t>
            </a:r>
          </a:p>
        </p:txBody>
      </p:sp>
      <p:sp>
        <p:nvSpPr>
          <p:cNvPr id="3" name="內容版面配置區 2">
            <a:extLst>
              <a:ext uri="{FF2B5EF4-FFF2-40B4-BE49-F238E27FC236}">
                <a16:creationId xmlns:a16="http://schemas.microsoft.com/office/drawing/2014/main" id="{287C2D00-2E1B-DE47-BD6D-E14A8C8B7056}"/>
              </a:ext>
            </a:extLst>
          </p:cNvPr>
          <p:cNvSpPr>
            <a:spLocks noGrp="1"/>
          </p:cNvSpPr>
          <p:nvPr>
            <p:ph idx="1"/>
          </p:nvPr>
        </p:nvSpPr>
        <p:spPr>
          <a:xfrm>
            <a:off x="1381125" y="1500992"/>
            <a:ext cx="10254343" cy="4952394"/>
          </a:xfrm>
        </p:spPr>
        <p:txBody>
          <a:bodyPr/>
          <a:lstStyle/>
          <a:p>
            <a:r>
              <a:rPr lang="zh-TW" altLang="en-US" dirty="0"/>
              <a:t> </a:t>
            </a:r>
            <a:r>
              <a:rPr lang="zh-TW" altLang="en-US" dirty="0">
                <a:hlinkClick r:id="rId2"/>
              </a:rPr>
              <a:t>空汙環境下運動有害老年人</a:t>
            </a:r>
            <a:r>
              <a:rPr lang="zh-TW" altLang="en-US" dirty="0"/>
              <a:t> </a:t>
            </a:r>
            <a:r>
              <a:rPr lang="en-US" altLang="zh-TW" dirty="0"/>
              <a:t>-Yahoo</a:t>
            </a:r>
            <a:r>
              <a:rPr lang="zh-TW" altLang="en-US" dirty="0"/>
              <a:t>新聞</a:t>
            </a:r>
            <a:endParaRPr lang="en-US" altLang="zh-TW" dirty="0"/>
          </a:p>
          <a:p>
            <a:pPr lvl="1"/>
            <a:r>
              <a:rPr lang="zh-TW" altLang="en-US" b="1" i="0" dirty="0">
                <a:solidFill>
                  <a:srgbClr val="232A31"/>
                </a:solidFill>
                <a:effectLst/>
                <a:latin typeface="Yahoo Sans"/>
              </a:rPr>
              <a:t>實驗組</a:t>
            </a:r>
            <a:r>
              <a:rPr lang="zh-TW" altLang="en-US" b="0" i="0" dirty="0">
                <a:solidFill>
                  <a:srgbClr val="232A31"/>
                </a:solidFill>
                <a:effectLst/>
                <a:latin typeface="Yahoo Sans"/>
              </a:rPr>
              <a:t>：在擁擠的倫敦牛津街上快走兩小時，牛津街上滿是擁擠的巴士與計程車</a:t>
            </a:r>
            <a:endParaRPr lang="en-US" altLang="zh-TW" b="0" i="0" dirty="0">
              <a:solidFill>
                <a:srgbClr val="232A31"/>
              </a:solidFill>
              <a:effectLst/>
              <a:latin typeface="Yahoo Sans"/>
            </a:endParaRPr>
          </a:p>
          <a:p>
            <a:pPr lvl="1"/>
            <a:r>
              <a:rPr lang="zh-TW" altLang="en-US" b="1" i="0" dirty="0">
                <a:solidFill>
                  <a:srgbClr val="232A31"/>
                </a:solidFill>
                <a:effectLst/>
                <a:latin typeface="Yahoo Sans"/>
              </a:rPr>
              <a:t>對照組</a:t>
            </a:r>
            <a:r>
              <a:rPr lang="zh-TW" altLang="en-US" b="0" i="0" dirty="0">
                <a:solidFill>
                  <a:srgbClr val="232A31"/>
                </a:solidFill>
                <a:effectLst/>
                <a:latin typeface="Yahoo Sans"/>
              </a:rPr>
              <a:t>：則是在寬闊的海德公園中一樣快走兩小時</a:t>
            </a:r>
            <a:endParaRPr lang="en-US" altLang="zh-TW" b="0" i="0" dirty="0">
              <a:solidFill>
                <a:srgbClr val="232A31"/>
              </a:solidFill>
              <a:effectLst/>
              <a:latin typeface="Yahoo Sans"/>
            </a:endParaRPr>
          </a:p>
          <a:p>
            <a:pPr lvl="1"/>
            <a:r>
              <a:rPr lang="zh-TW" altLang="en-US" b="1" i="0" dirty="0">
                <a:solidFill>
                  <a:srgbClr val="232A31"/>
                </a:solidFill>
                <a:latin typeface="Yahoo Sans"/>
              </a:rPr>
              <a:t>結論</a:t>
            </a:r>
            <a:r>
              <a:rPr lang="zh-TW" altLang="en-US" i="0" dirty="0">
                <a:solidFill>
                  <a:srgbClr val="232A31"/>
                </a:solidFill>
                <a:latin typeface="Yahoo Sans"/>
              </a:rPr>
              <a:t>：在海德公園中快走的老年人，心肺功能都有提升，血管的硬化程度也有降低</a:t>
            </a:r>
            <a:endParaRPr lang="en-US" altLang="zh-TW" i="0" dirty="0">
              <a:solidFill>
                <a:srgbClr val="232A31"/>
              </a:solidFill>
              <a:latin typeface="Yahoo Sans"/>
            </a:endParaRPr>
          </a:p>
          <a:p>
            <a:pPr marL="1698625" lvl="1" indent="0">
              <a:buNone/>
            </a:pPr>
            <a:r>
              <a:rPr lang="zh-TW" altLang="en-US" i="0" dirty="0">
                <a:solidFill>
                  <a:srgbClr val="232A31"/>
                </a:solidFill>
                <a:latin typeface="Yahoo Sans"/>
              </a:rPr>
              <a:t>但在牛津街上跑步的實驗組，他們的肺部吸氧率沒有顯著的進步，但血管卻硬化不少</a:t>
            </a:r>
            <a:endParaRPr lang="en-US" altLang="zh-TW" i="0" dirty="0">
              <a:solidFill>
                <a:srgbClr val="232A31"/>
              </a:solidFill>
              <a:latin typeface="Yahoo Sans"/>
            </a:endParaRPr>
          </a:p>
          <a:p>
            <a:pPr marL="1698625" lvl="1" indent="0">
              <a:buNone/>
            </a:pPr>
            <a:endParaRPr lang="en-US" altLang="zh-TW" dirty="0"/>
          </a:p>
          <a:p>
            <a:r>
              <a:rPr lang="zh-TW" altLang="en-US" dirty="0"/>
              <a:t>空氣品質尤為重要，不好的空氣品質有可能會使人疲憊，特別對於有些患有呼吸道的老人，亦有可能會造成生命上的危險，為此本案希望可以透過</a:t>
            </a:r>
            <a:r>
              <a:rPr lang="en-US" altLang="zh-TW" b="1" dirty="0"/>
              <a:t>DSI2598+</a:t>
            </a:r>
            <a:r>
              <a:rPr lang="zh-TW" altLang="en-US" b="1" dirty="0"/>
              <a:t>及</a:t>
            </a:r>
            <a:r>
              <a:rPr lang="en-US" altLang="zh-TW" b="1" dirty="0"/>
              <a:t>IoTTalk(</a:t>
            </a:r>
            <a:r>
              <a:rPr lang="zh-TW" altLang="en-US" dirty="0">
                <a:solidFill>
                  <a:srgbClr val="FF0000"/>
                </a:solidFill>
              </a:rPr>
              <a:t>長照機構</a:t>
            </a:r>
            <a:r>
              <a:rPr lang="en-US" altLang="zh-TW" b="1" dirty="0">
                <a:solidFill>
                  <a:srgbClr val="FF0000"/>
                </a:solidFill>
              </a:rPr>
              <a:t>)</a:t>
            </a:r>
            <a:r>
              <a:rPr lang="zh-TW" altLang="en-US" b="1" dirty="0"/>
              <a:t>的結合</a:t>
            </a:r>
            <a:r>
              <a:rPr lang="zh-TW" altLang="en-US" dirty="0"/>
              <a:t>，構想出</a:t>
            </a:r>
            <a:r>
              <a:rPr lang="zh-TW" altLang="en-US" b="1" dirty="0"/>
              <a:t>一套能</a:t>
            </a:r>
            <a:r>
              <a:rPr lang="zh-TW" altLang="en-US" b="1" dirty="0">
                <a:solidFill>
                  <a:srgbClr val="FF0000"/>
                </a:solidFill>
              </a:rPr>
              <a:t>自動偵測空氣品質的隨身攜帶裝置</a:t>
            </a:r>
            <a:r>
              <a:rPr lang="zh-TW" altLang="en-US" dirty="0"/>
              <a:t>，並且通過</a:t>
            </a:r>
            <a:r>
              <a:rPr lang="en-US" altLang="zh-TW" dirty="0"/>
              <a:t>RFID</a:t>
            </a:r>
            <a:r>
              <a:rPr lang="zh-TW" altLang="en-US" dirty="0"/>
              <a:t>裝置</a:t>
            </a:r>
            <a:r>
              <a:rPr lang="en-US" altLang="zh-TW" dirty="0"/>
              <a:t>(</a:t>
            </a:r>
            <a:r>
              <a:rPr lang="zh-TW" altLang="en-US" dirty="0">
                <a:solidFill>
                  <a:srgbClr val="FF0000"/>
                </a:solidFill>
              </a:rPr>
              <a:t>室內定位</a:t>
            </a:r>
            <a:r>
              <a:rPr lang="en-US" altLang="zh-TW" dirty="0"/>
              <a:t>)</a:t>
            </a:r>
            <a:r>
              <a:rPr lang="zh-TW" altLang="en-US" dirty="0"/>
              <a:t>及</a:t>
            </a:r>
            <a:r>
              <a:rPr lang="en-US" altLang="zh-TW" dirty="0"/>
              <a:t>GPS</a:t>
            </a:r>
            <a:r>
              <a:rPr lang="zh-TW" altLang="en-US" dirty="0"/>
              <a:t>系統</a:t>
            </a:r>
            <a:r>
              <a:rPr lang="en-US" altLang="zh-TW" dirty="0"/>
              <a:t>(</a:t>
            </a:r>
            <a:r>
              <a:rPr lang="zh-TW" altLang="en-US" dirty="0">
                <a:solidFill>
                  <a:srgbClr val="FF0000"/>
                </a:solidFill>
              </a:rPr>
              <a:t>室外定位</a:t>
            </a:r>
            <a:r>
              <a:rPr lang="en-US" altLang="zh-TW" dirty="0"/>
              <a:t>)</a:t>
            </a:r>
            <a:r>
              <a:rPr lang="zh-TW" altLang="en-US" dirty="0"/>
              <a:t>達到攜帶者的定位，並且</a:t>
            </a:r>
            <a:r>
              <a:rPr lang="zh-TW" altLang="en-US" dirty="0">
                <a:solidFill>
                  <a:srgbClr val="FF0000"/>
                </a:solidFill>
              </a:rPr>
              <a:t>智慧型手機</a:t>
            </a:r>
            <a:r>
              <a:rPr lang="zh-TW" altLang="en-US" dirty="0"/>
              <a:t>回傳老人的狀況給長照機構人員及長者家屬</a:t>
            </a:r>
            <a:endParaRPr lang="en-US" altLang="zh-TW" dirty="0"/>
          </a:p>
          <a:p>
            <a:endParaRPr lang="zh-TW" altLang="en-US" dirty="0"/>
          </a:p>
        </p:txBody>
      </p:sp>
      <p:sp>
        <p:nvSpPr>
          <p:cNvPr id="4" name="日期版面配置區 3">
            <a:extLst>
              <a:ext uri="{FF2B5EF4-FFF2-40B4-BE49-F238E27FC236}">
                <a16:creationId xmlns:a16="http://schemas.microsoft.com/office/drawing/2014/main" id="{5C220103-841E-9A98-7EF8-EA2B66209B2D}"/>
              </a:ext>
            </a:extLst>
          </p:cNvPr>
          <p:cNvSpPr>
            <a:spLocks noGrp="1"/>
          </p:cNvSpPr>
          <p:nvPr>
            <p:ph type="dt" sz="half" idx="10"/>
          </p:nvPr>
        </p:nvSpPr>
        <p:spPr/>
        <p:txBody>
          <a:bodyPr/>
          <a:lstStyle/>
          <a:p>
            <a:fld id="{D9559B5B-BBAA-48AB-8917-F4A3472CE7FE}" type="datetime1">
              <a:rPr lang="zh-TW" altLang="en-US" smtClean="0"/>
              <a:t>2023/4/7</a:t>
            </a:fld>
            <a:endParaRPr lang="zh-TW" altLang="en-US"/>
          </a:p>
        </p:txBody>
      </p:sp>
      <p:sp>
        <p:nvSpPr>
          <p:cNvPr id="5" name="投影片編號版面配置區 4">
            <a:extLst>
              <a:ext uri="{FF2B5EF4-FFF2-40B4-BE49-F238E27FC236}">
                <a16:creationId xmlns:a16="http://schemas.microsoft.com/office/drawing/2014/main" id="{0F49D67B-8055-16DD-1A7D-CACBA88D06CA}"/>
              </a:ext>
            </a:extLst>
          </p:cNvPr>
          <p:cNvSpPr>
            <a:spLocks noGrp="1"/>
          </p:cNvSpPr>
          <p:nvPr>
            <p:ph type="sldNum" sz="quarter" idx="12"/>
          </p:nvPr>
        </p:nvSpPr>
        <p:spPr/>
        <p:txBody>
          <a:bodyPr/>
          <a:lstStyle/>
          <a:p>
            <a:fld id="{DD4ACD80-E259-481D-B613-896B3EBC8AA6}" type="slidenum">
              <a:rPr lang="zh-TW" altLang="en-US" smtClean="0"/>
              <a:t>3</a:t>
            </a:fld>
            <a:endParaRPr lang="zh-TW" altLang="en-US"/>
          </a:p>
        </p:txBody>
      </p:sp>
    </p:spTree>
    <p:extLst>
      <p:ext uri="{BB962C8B-B14F-4D97-AF65-F5344CB8AC3E}">
        <p14:creationId xmlns:p14="http://schemas.microsoft.com/office/powerpoint/2010/main" val="46432999"/>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39185A8-3055-4C2D-8C8D-307187B6D912}"/>
              </a:ext>
            </a:extLst>
          </p:cNvPr>
          <p:cNvSpPr>
            <a:spLocks noGrp="1"/>
          </p:cNvSpPr>
          <p:nvPr>
            <p:ph type="title"/>
          </p:nvPr>
        </p:nvSpPr>
        <p:spPr/>
        <p:txBody>
          <a:bodyPr/>
          <a:lstStyle/>
          <a:p>
            <a:r>
              <a:rPr lang="zh-TW" altLang="en-US" dirty="0"/>
              <a:t>提案構想</a:t>
            </a:r>
          </a:p>
        </p:txBody>
      </p:sp>
      <p:sp>
        <p:nvSpPr>
          <p:cNvPr id="3" name="內容版面配置區 2">
            <a:extLst>
              <a:ext uri="{FF2B5EF4-FFF2-40B4-BE49-F238E27FC236}">
                <a16:creationId xmlns:a16="http://schemas.microsoft.com/office/drawing/2014/main" id="{287C2D00-2E1B-DE47-BD6D-E14A8C8B7056}"/>
              </a:ext>
            </a:extLst>
          </p:cNvPr>
          <p:cNvSpPr>
            <a:spLocks noGrp="1"/>
          </p:cNvSpPr>
          <p:nvPr>
            <p:ph idx="1"/>
          </p:nvPr>
        </p:nvSpPr>
        <p:spPr>
          <a:xfrm>
            <a:off x="1371599" y="1520042"/>
            <a:ext cx="10254343" cy="4933344"/>
          </a:xfrm>
        </p:spPr>
        <p:txBody>
          <a:bodyPr>
            <a:normAutofit/>
          </a:bodyPr>
          <a:lstStyle/>
          <a:p>
            <a:r>
              <a:rPr lang="zh-TW" altLang="en-US" sz="2400" dirty="0"/>
              <a:t>使用溫溼度、</a:t>
            </a:r>
            <a:r>
              <a:rPr lang="en-US" altLang="zh-TW" sz="2400" dirty="0"/>
              <a:t>PM2.5</a:t>
            </a:r>
            <a:r>
              <a:rPr lang="zh-TW" altLang="en-US" sz="2400" dirty="0"/>
              <a:t>感測器監測當前環境狀態</a:t>
            </a:r>
            <a:endParaRPr lang="en-US" altLang="zh-TW" sz="2400" dirty="0"/>
          </a:p>
          <a:p>
            <a:r>
              <a:rPr lang="zh-TW" altLang="en-US" sz="2400" dirty="0"/>
              <a:t>使用</a:t>
            </a:r>
            <a:r>
              <a:rPr lang="en-US" altLang="zh-TW" sz="2400" dirty="0"/>
              <a:t>4G</a:t>
            </a:r>
            <a:r>
              <a:rPr lang="zh-TW" altLang="en-US" sz="2400" dirty="0"/>
              <a:t> </a:t>
            </a:r>
            <a:r>
              <a:rPr lang="en-US" altLang="zh-TW" sz="2400" dirty="0"/>
              <a:t>NB-IoT</a:t>
            </a:r>
            <a:r>
              <a:rPr lang="zh-TW" altLang="en-US" sz="2400" dirty="0"/>
              <a:t>的</a:t>
            </a:r>
            <a:r>
              <a:rPr lang="zh-TW" altLang="en-US" sz="2400" b="1" dirty="0">
                <a:solidFill>
                  <a:srgbClr val="FF0000"/>
                </a:solidFill>
              </a:rPr>
              <a:t>通信模式</a:t>
            </a:r>
            <a:r>
              <a:rPr lang="zh-TW" altLang="en-US" sz="2400" dirty="0"/>
              <a:t>連線</a:t>
            </a:r>
            <a:endParaRPr lang="en-US" altLang="zh-TW" sz="2400" dirty="0"/>
          </a:p>
          <a:p>
            <a:r>
              <a:rPr lang="zh-TW" altLang="en-US" sz="2400" dirty="0"/>
              <a:t>透過</a:t>
            </a:r>
            <a:r>
              <a:rPr lang="en-US" altLang="zh-TW" sz="2400" dirty="0" err="1"/>
              <a:t>IoTTalk</a:t>
            </a:r>
            <a:r>
              <a:rPr lang="zh-TW" altLang="en-US" sz="2400" dirty="0"/>
              <a:t>發送訊</a:t>
            </a:r>
            <a:r>
              <a:rPr lang="en-US" altLang="zh-TW" sz="2400" dirty="0"/>
              <a:t>Line</a:t>
            </a:r>
            <a:r>
              <a:rPr lang="zh-TW" altLang="en-US" sz="2400" dirty="0"/>
              <a:t>訊息警告長照機構工作人員協助長者離開該空間</a:t>
            </a:r>
            <a:endParaRPr lang="en-US" altLang="zh-TW" sz="2400" dirty="0"/>
          </a:p>
          <a:p>
            <a:r>
              <a:rPr lang="zh-TW" altLang="en-US" sz="2400" dirty="0"/>
              <a:t>設計成攜帶型的裝置，以方便長者攜帶，</a:t>
            </a:r>
            <a:r>
              <a:rPr lang="en-US" altLang="zh-TW" sz="2400" dirty="0"/>
              <a:t>EX</a:t>
            </a:r>
            <a:r>
              <a:rPr lang="zh-TW" altLang="en-US" sz="2400" dirty="0"/>
              <a:t>：掛在拐杖上、肩背式、腰帶式等</a:t>
            </a:r>
            <a:endParaRPr lang="en-US" altLang="zh-TW" sz="2400" dirty="0"/>
          </a:p>
          <a:p>
            <a:r>
              <a:rPr lang="zh-TW" altLang="en-US" sz="2400" dirty="0"/>
              <a:t>以偵測空氣變化做</a:t>
            </a:r>
            <a:r>
              <a:rPr lang="zh-TW" altLang="en-US" sz="2400" b="1" dirty="0">
                <a:solidFill>
                  <a:srgbClr val="FF0000"/>
                </a:solidFill>
              </a:rPr>
              <a:t>機器學習</a:t>
            </a:r>
            <a:r>
              <a:rPr lang="zh-TW" altLang="en-US" sz="2400" dirty="0"/>
              <a:t>，</a:t>
            </a:r>
            <a:r>
              <a:rPr lang="zh-TW" altLang="en-US" sz="2400" b="1" dirty="0"/>
              <a:t>預測</a:t>
            </a:r>
            <a:r>
              <a:rPr lang="zh-TW" altLang="en-US" sz="2400" dirty="0"/>
              <a:t>環境變化或分類環境品質，</a:t>
            </a:r>
            <a:r>
              <a:rPr lang="zh-TW" altLang="en-US" sz="2400" b="1" dirty="0">
                <a:solidFill>
                  <a:srgbClr val="FF0000"/>
                </a:solidFill>
              </a:rPr>
              <a:t>長照機構建置利用</a:t>
            </a:r>
            <a:r>
              <a:rPr lang="en-US" altLang="zh-TW" sz="2400" dirty="0"/>
              <a:t>IoTTalk</a:t>
            </a:r>
            <a:r>
              <a:rPr lang="zh-TW" altLang="en-US" sz="2400" b="1" dirty="0">
                <a:solidFill>
                  <a:srgbClr val="FF0000"/>
                </a:solidFill>
              </a:rPr>
              <a:t>達成</a:t>
            </a:r>
            <a:r>
              <a:rPr lang="zh-TW" altLang="en-US" sz="2400" dirty="0"/>
              <a:t>自動控制環境狀態</a:t>
            </a:r>
            <a:endParaRPr lang="en-US" altLang="zh-TW" sz="2400" dirty="0"/>
          </a:p>
          <a:p>
            <a:endParaRPr lang="en-US" altLang="zh-TW" dirty="0"/>
          </a:p>
          <a:p>
            <a:endParaRPr lang="en-US" altLang="zh-TW" dirty="0"/>
          </a:p>
          <a:p>
            <a:endParaRPr lang="zh-TW" altLang="en-US" dirty="0"/>
          </a:p>
        </p:txBody>
      </p:sp>
      <p:sp>
        <p:nvSpPr>
          <p:cNvPr id="4" name="日期版面配置區 3">
            <a:extLst>
              <a:ext uri="{FF2B5EF4-FFF2-40B4-BE49-F238E27FC236}">
                <a16:creationId xmlns:a16="http://schemas.microsoft.com/office/drawing/2014/main" id="{5C220103-841E-9A98-7EF8-EA2B66209B2D}"/>
              </a:ext>
            </a:extLst>
          </p:cNvPr>
          <p:cNvSpPr>
            <a:spLocks noGrp="1"/>
          </p:cNvSpPr>
          <p:nvPr>
            <p:ph type="dt" sz="half" idx="10"/>
          </p:nvPr>
        </p:nvSpPr>
        <p:spPr/>
        <p:txBody>
          <a:bodyPr/>
          <a:lstStyle/>
          <a:p>
            <a:fld id="{D9559B5B-BBAA-48AB-8917-F4A3472CE7FE}" type="datetime1">
              <a:rPr lang="zh-TW" altLang="en-US" smtClean="0"/>
              <a:t>2023/4/7</a:t>
            </a:fld>
            <a:endParaRPr lang="zh-TW" altLang="en-US"/>
          </a:p>
        </p:txBody>
      </p:sp>
      <p:sp>
        <p:nvSpPr>
          <p:cNvPr id="5" name="投影片編號版面配置區 4">
            <a:extLst>
              <a:ext uri="{FF2B5EF4-FFF2-40B4-BE49-F238E27FC236}">
                <a16:creationId xmlns:a16="http://schemas.microsoft.com/office/drawing/2014/main" id="{0F49D67B-8055-16DD-1A7D-CACBA88D06CA}"/>
              </a:ext>
            </a:extLst>
          </p:cNvPr>
          <p:cNvSpPr>
            <a:spLocks noGrp="1"/>
          </p:cNvSpPr>
          <p:nvPr>
            <p:ph type="sldNum" sz="quarter" idx="12"/>
          </p:nvPr>
        </p:nvSpPr>
        <p:spPr/>
        <p:txBody>
          <a:bodyPr/>
          <a:lstStyle/>
          <a:p>
            <a:fld id="{DD4ACD80-E259-481D-B613-896B3EBC8AA6}" type="slidenum">
              <a:rPr lang="zh-TW" altLang="en-US" smtClean="0"/>
              <a:t>4</a:t>
            </a:fld>
            <a:endParaRPr lang="zh-TW" altLang="en-US"/>
          </a:p>
        </p:txBody>
      </p:sp>
    </p:spTree>
    <p:extLst>
      <p:ext uri="{BB962C8B-B14F-4D97-AF65-F5344CB8AC3E}">
        <p14:creationId xmlns:p14="http://schemas.microsoft.com/office/powerpoint/2010/main" val="596327433"/>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0E61D1A-ED7A-2A49-AF41-FF27F7DD2822}"/>
              </a:ext>
            </a:extLst>
          </p:cNvPr>
          <p:cNvSpPr>
            <a:spLocks noGrp="1"/>
          </p:cNvSpPr>
          <p:nvPr>
            <p:ph type="title"/>
          </p:nvPr>
        </p:nvSpPr>
        <p:spPr>
          <a:xfrm>
            <a:off x="1371600" y="685800"/>
            <a:ext cx="9601200" cy="793851"/>
          </a:xfrm>
        </p:spPr>
        <p:txBody>
          <a:bodyPr/>
          <a:lstStyle/>
          <a:p>
            <a:r>
              <a:rPr lang="zh-TW" altLang="en-US" b="1" dirty="0"/>
              <a:t>應用場域</a:t>
            </a:r>
            <a:r>
              <a:rPr lang="zh-TW" altLang="en-US" dirty="0"/>
              <a:t>與適用對象</a:t>
            </a:r>
          </a:p>
        </p:txBody>
      </p:sp>
      <p:sp>
        <p:nvSpPr>
          <p:cNvPr id="3" name="內容版面配置區 2">
            <a:extLst>
              <a:ext uri="{FF2B5EF4-FFF2-40B4-BE49-F238E27FC236}">
                <a16:creationId xmlns:a16="http://schemas.microsoft.com/office/drawing/2014/main" id="{2C33A3C1-3FF1-E951-61AB-C99A56F8F020}"/>
              </a:ext>
            </a:extLst>
          </p:cNvPr>
          <p:cNvSpPr>
            <a:spLocks noGrp="1"/>
          </p:cNvSpPr>
          <p:nvPr>
            <p:ph idx="1"/>
          </p:nvPr>
        </p:nvSpPr>
        <p:spPr>
          <a:xfrm>
            <a:off x="1390650" y="1828800"/>
            <a:ext cx="10053782" cy="4624586"/>
          </a:xfrm>
        </p:spPr>
        <p:txBody>
          <a:bodyPr>
            <a:normAutofit/>
          </a:bodyPr>
          <a:lstStyle/>
          <a:p>
            <a:r>
              <a:rPr lang="zh-TW" altLang="en-US" sz="2800" dirty="0"/>
              <a:t>應用場域：大大人長期照護關懷協會 </a:t>
            </a:r>
            <a:r>
              <a:rPr lang="en-US" altLang="zh-TW" sz="2800" dirty="0"/>
              <a:t>-</a:t>
            </a:r>
            <a:r>
              <a:rPr lang="zh-TW" altLang="en-US" sz="2800" dirty="0"/>
              <a:t> 東區互助居家機構</a:t>
            </a:r>
            <a:endParaRPr lang="en-US" altLang="zh-TW" sz="2800" dirty="0"/>
          </a:p>
          <a:p>
            <a:r>
              <a:rPr lang="zh-TW" altLang="en-US" sz="2800" dirty="0"/>
              <a:t>適用對象：</a:t>
            </a:r>
            <a:endParaRPr lang="en-US" altLang="zh-TW" sz="2800" dirty="0"/>
          </a:p>
          <a:p>
            <a:pPr marL="2058988" indent="0">
              <a:buFont typeface="+mj-lt"/>
              <a:buAutoNum type="arabicPeriod"/>
            </a:pPr>
            <a:r>
              <a:rPr lang="zh-TW" altLang="en-US" sz="2800" dirty="0"/>
              <a:t>呼吸道疾病或慢性疾病的長者</a:t>
            </a:r>
            <a:endParaRPr lang="en-US" altLang="zh-TW" sz="2800" dirty="0"/>
          </a:p>
          <a:p>
            <a:pPr marL="2058988" indent="0">
              <a:buFont typeface="+mj-lt"/>
              <a:buAutoNum type="arabicPeriod"/>
            </a:pPr>
            <a:r>
              <a:rPr lang="zh-TW" altLang="en-US" sz="2800" dirty="0"/>
              <a:t>需居家長期照護關懷對象</a:t>
            </a:r>
          </a:p>
        </p:txBody>
      </p:sp>
      <p:sp>
        <p:nvSpPr>
          <p:cNvPr id="6" name="日期版面配置區 5">
            <a:extLst>
              <a:ext uri="{FF2B5EF4-FFF2-40B4-BE49-F238E27FC236}">
                <a16:creationId xmlns:a16="http://schemas.microsoft.com/office/drawing/2014/main" id="{3919E50A-6B6B-42A0-E1D3-5B389BAE444C}"/>
              </a:ext>
            </a:extLst>
          </p:cNvPr>
          <p:cNvSpPr>
            <a:spLocks noGrp="1"/>
          </p:cNvSpPr>
          <p:nvPr>
            <p:ph type="dt" sz="half" idx="10"/>
          </p:nvPr>
        </p:nvSpPr>
        <p:spPr/>
        <p:txBody>
          <a:bodyPr/>
          <a:lstStyle/>
          <a:p>
            <a:fld id="{56172A1B-18F3-4800-8F2A-925035845595}" type="datetime1">
              <a:rPr lang="zh-TW" altLang="en-US" smtClean="0"/>
              <a:t>2023/4/7</a:t>
            </a:fld>
            <a:endParaRPr lang="zh-TW" altLang="en-US"/>
          </a:p>
        </p:txBody>
      </p:sp>
      <p:sp>
        <p:nvSpPr>
          <p:cNvPr id="7" name="投影片編號版面配置區 6">
            <a:extLst>
              <a:ext uri="{FF2B5EF4-FFF2-40B4-BE49-F238E27FC236}">
                <a16:creationId xmlns:a16="http://schemas.microsoft.com/office/drawing/2014/main" id="{FB89255D-4EA6-12FA-59D1-A114266B054A}"/>
              </a:ext>
            </a:extLst>
          </p:cNvPr>
          <p:cNvSpPr>
            <a:spLocks noGrp="1"/>
          </p:cNvSpPr>
          <p:nvPr>
            <p:ph type="sldNum" sz="quarter" idx="12"/>
          </p:nvPr>
        </p:nvSpPr>
        <p:spPr/>
        <p:txBody>
          <a:bodyPr/>
          <a:lstStyle/>
          <a:p>
            <a:fld id="{DD4ACD80-E259-481D-B613-896B3EBC8AA6}" type="slidenum">
              <a:rPr lang="zh-TW" altLang="en-US" smtClean="0"/>
              <a:t>5</a:t>
            </a:fld>
            <a:endParaRPr lang="zh-TW" altLang="en-US" dirty="0"/>
          </a:p>
        </p:txBody>
      </p:sp>
      <p:pic>
        <p:nvPicPr>
          <p:cNvPr id="1026" name="Picture 2" descr="居家照護| 長照補助| 長照諮詢| 社團法人臺中市大大人長期照護關懷協會">
            <a:extLst>
              <a:ext uri="{FF2B5EF4-FFF2-40B4-BE49-F238E27FC236}">
                <a16:creationId xmlns:a16="http://schemas.microsoft.com/office/drawing/2014/main" id="{90D1989B-3116-BD5A-BEE8-2BE7E11AF5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0795" y="685800"/>
            <a:ext cx="4263881" cy="793851"/>
          </a:xfrm>
          <a:prstGeom prst="rect">
            <a:avLst/>
          </a:prstGeom>
          <a:noFill/>
          <a:extLst>
            <a:ext uri="{909E8E84-426E-40DD-AFC4-6F175D3DCCD1}">
              <a14:hiddenFill xmlns:a14="http://schemas.microsoft.com/office/drawing/2010/main">
                <a:solidFill>
                  <a:srgbClr val="FFFFFF"/>
                </a:solidFill>
              </a14:hiddenFill>
            </a:ext>
          </a:extLst>
        </p:spPr>
      </p:pic>
      <p:pic>
        <p:nvPicPr>
          <p:cNvPr id="9" name="圖片 8">
            <a:extLst>
              <a:ext uri="{FF2B5EF4-FFF2-40B4-BE49-F238E27FC236}">
                <a16:creationId xmlns:a16="http://schemas.microsoft.com/office/drawing/2014/main" id="{6B7DA327-8E15-93EB-51DA-099DF43EBED6}"/>
              </a:ext>
            </a:extLst>
          </p:cNvPr>
          <p:cNvPicPr>
            <a:picLocks noChangeAspect="1"/>
          </p:cNvPicPr>
          <p:nvPr/>
        </p:nvPicPr>
        <p:blipFill>
          <a:blip r:embed="rId3"/>
          <a:stretch>
            <a:fillRect/>
          </a:stretch>
        </p:blipFill>
        <p:spPr>
          <a:xfrm>
            <a:off x="9778765" y="3473799"/>
            <a:ext cx="2025153" cy="2625199"/>
          </a:xfrm>
          <a:prstGeom prst="rect">
            <a:avLst/>
          </a:prstGeom>
        </p:spPr>
      </p:pic>
      <p:pic>
        <p:nvPicPr>
          <p:cNvPr id="10" name="圖片 9">
            <a:extLst>
              <a:ext uri="{FF2B5EF4-FFF2-40B4-BE49-F238E27FC236}">
                <a16:creationId xmlns:a16="http://schemas.microsoft.com/office/drawing/2014/main" id="{32D546A0-A715-859E-EEC2-499C65F57E84}"/>
              </a:ext>
            </a:extLst>
          </p:cNvPr>
          <p:cNvPicPr>
            <a:picLocks noChangeAspect="1"/>
          </p:cNvPicPr>
          <p:nvPr/>
        </p:nvPicPr>
        <p:blipFill>
          <a:blip r:embed="rId4"/>
          <a:stretch>
            <a:fillRect/>
          </a:stretch>
        </p:blipFill>
        <p:spPr>
          <a:xfrm>
            <a:off x="6398491" y="4527651"/>
            <a:ext cx="3287075" cy="1571347"/>
          </a:xfrm>
          <a:prstGeom prst="rect">
            <a:avLst/>
          </a:prstGeom>
        </p:spPr>
      </p:pic>
      <p:pic>
        <p:nvPicPr>
          <p:cNvPr id="11" name="圖片 10">
            <a:extLst>
              <a:ext uri="{FF2B5EF4-FFF2-40B4-BE49-F238E27FC236}">
                <a16:creationId xmlns:a16="http://schemas.microsoft.com/office/drawing/2014/main" id="{AB503786-F28A-1628-C190-6A83F3031F4F}"/>
              </a:ext>
            </a:extLst>
          </p:cNvPr>
          <p:cNvPicPr>
            <a:picLocks noChangeAspect="1"/>
          </p:cNvPicPr>
          <p:nvPr/>
        </p:nvPicPr>
        <p:blipFill>
          <a:blip r:embed="rId5"/>
          <a:stretch>
            <a:fillRect/>
          </a:stretch>
        </p:blipFill>
        <p:spPr>
          <a:xfrm>
            <a:off x="1191857" y="4141093"/>
            <a:ext cx="2522893" cy="1986736"/>
          </a:xfrm>
          <a:prstGeom prst="rect">
            <a:avLst/>
          </a:prstGeom>
        </p:spPr>
      </p:pic>
      <p:pic>
        <p:nvPicPr>
          <p:cNvPr id="12" name="圖片 11">
            <a:extLst>
              <a:ext uri="{FF2B5EF4-FFF2-40B4-BE49-F238E27FC236}">
                <a16:creationId xmlns:a16="http://schemas.microsoft.com/office/drawing/2014/main" id="{D9661368-494F-4D0D-9C8B-284BC05C8517}"/>
              </a:ext>
            </a:extLst>
          </p:cNvPr>
          <p:cNvPicPr>
            <a:picLocks noChangeAspect="1"/>
          </p:cNvPicPr>
          <p:nvPr/>
        </p:nvPicPr>
        <p:blipFill>
          <a:blip r:embed="rId6"/>
          <a:stretch>
            <a:fillRect/>
          </a:stretch>
        </p:blipFill>
        <p:spPr>
          <a:xfrm>
            <a:off x="3825319" y="4318100"/>
            <a:ext cx="2450875" cy="1701699"/>
          </a:xfrm>
          <a:prstGeom prst="rect">
            <a:avLst/>
          </a:prstGeom>
        </p:spPr>
      </p:pic>
    </p:spTree>
    <p:extLst>
      <p:ext uri="{BB962C8B-B14F-4D97-AF65-F5344CB8AC3E}">
        <p14:creationId xmlns:p14="http://schemas.microsoft.com/office/powerpoint/2010/main" val="4162471548"/>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933758A-2B14-982E-76F1-0525A83C037F}"/>
              </a:ext>
            </a:extLst>
          </p:cNvPr>
          <p:cNvSpPr>
            <a:spLocks noGrp="1"/>
          </p:cNvSpPr>
          <p:nvPr>
            <p:ph type="title"/>
          </p:nvPr>
        </p:nvSpPr>
        <p:spPr>
          <a:xfrm>
            <a:off x="1223015" y="527695"/>
            <a:ext cx="3140528" cy="557014"/>
          </a:xfrm>
        </p:spPr>
        <p:txBody>
          <a:bodyPr>
            <a:normAutofit/>
          </a:bodyPr>
          <a:lstStyle/>
          <a:p>
            <a:r>
              <a:rPr lang="zh-TW" altLang="en-US" sz="2800" dirty="0"/>
              <a:t>專案架構流程設計</a:t>
            </a:r>
          </a:p>
        </p:txBody>
      </p:sp>
      <p:sp>
        <p:nvSpPr>
          <p:cNvPr id="4" name="日期版面配置區 3">
            <a:extLst>
              <a:ext uri="{FF2B5EF4-FFF2-40B4-BE49-F238E27FC236}">
                <a16:creationId xmlns:a16="http://schemas.microsoft.com/office/drawing/2014/main" id="{E3F91EBC-8B7A-BAA1-2579-BDE3A07D9D01}"/>
              </a:ext>
            </a:extLst>
          </p:cNvPr>
          <p:cNvSpPr>
            <a:spLocks noGrp="1"/>
          </p:cNvSpPr>
          <p:nvPr>
            <p:ph type="dt" sz="half" idx="10"/>
          </p:nvPr>
        </p:nvSpPr>
        <p:spPr>
          <a:xfrm>
            <a:off x="1628156" y="6429634"/>
            <a:ext cx="1204572" cy="404614"/>
          </a:xfrm>
        </p:spPr>
        <p:txBody>
          <a:bodyPr/>
          <a:lstStyle/>
          <a:p>
            <a:fld id="{D9559B5B-BBAA-48AB-8917-F4A3472CE7FE}" type="datetime1">
              <a:rPr lang="zh-TW" altLang="en-US" smtClean="0"/>
              <a:t>2023/4/7</a:t>
            </a:fld>
            <a:endParaRPr lang="zh-TW" altLang="en-US"/>
          </a:p>
        </p:txBody>
      </p:sp>
      <p:sp>
        <p:nvSpPr>
          <p:cNvPr id="5" name="投影片編號版面配置區 4">
            <a:extLst>
              <a:ext uri="{FF2B5EF4-FFF2-40B4-BE49-F238E27FC236}">
                <a16:creationId xmlns:a16="http://schemas.microsoft.com/office/drawing/2014/main" id="{B018321B-392B-6191-43C3-ADDFF6AA6138}"/>
              </a:ext>
            </a:extLst>
          </p:cNvPr>
          <p:cNvSpPr>
            <a:spLocks noGrp="1"/>
          </p:cNvSpPr>
          <p:nvPr>
            <p:ph type="sldNum" sz="quarter" idx="12"/>
          </p:nvPr>
        </p:nvSpPr>
        <p:spPr>
          <a:xfrm>
            <a:off x="9710242" y="6429634"/>
            <a:ext cx="1596292" cy="404614"/>
          </a:xfrm>
        </p:spPr>
        <p:txBody>
          <a:bodyPr/>
          <a:lstStyle/>
          <a:p>
            <a:fld id="{DD4ACD80-E259-481D-B613-896B3EBC8AA6}" type="slidenum">
              <a:rPr lang="zh-TW" altLang="en-US" smtClean="0"/>
              <a:t>6</a:t>
            </a:fld>
            <a:endParaRPr lang="zh-TW" altLang="en-US"/>
          </a:p>
        </p:txBody>
      </p:sp>
      <p:pic>
        <p:nvPicPr>
          <p:cNvPr id="6" name="Picture 2" descr="Arduino] 溫溼度感測器– 樺的筆記">
            <a:extLst>
              <a:ext uri="{FF2B5EF4-FFF2-40B4-BE49-F238E27FC236}">
                <a16:creationId xmlns:a16="http://schemas.microsoft.com/office/drawing/2014/main" id="{F6AF007B-6AEB-EBE5-82AB-0430AF9108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3015" y="3032593"/>
            <a:ext cx="705828" cy="70582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4" descr="Arduino NB-IoT開發板DSI2598+ 小型NB-IoT開發板附天線| Yahoo奇摩拍賣">
            <a:extLst>
              <a:ext uri="{FF2B5EF4-FFF2-40B4-BE49-F238E27FC236}">
                <a16:creationId xmlns:a16="http://schemas.microsoft.com/office/drawing/2014/main" id="{769C6E5C-A8D5-BA98-F7EB-FB5D48C9F6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9009" y="2154576"/>
            <a:ext cx="1326201" cy="1436607"/>
          </a:xfrm>
          <a:prstGeom prst="rect">
            <a:avLst/>
          </a:prstGeom>
          <a:noFill/>
          <a:extLst>
            <a:ext uri="{909E8E84-426E-40DD-AFC4-6F175D3DCCD1}">
              <a14:hiddenFill xmlns:a14="http://schemas.microsoft.com/office/drawing/2010/main">
                <a:solidFill>
                  <a:srgbClr val="FFFFFF"/>
                </a:solidFill>
              </a14:hiddenFill>
            </a:ext>
          </a:extLst>
        </p:spPr>
      </p:pic>
      <p:sp>
        <p:nvSpPr>
          <p:cNvPr id="38" name="文字方塊 37">
            <a:extLst>
              <a:ext uri="{FF2B5EF4-FFF2-40B4-BE49-F238E27FC236}">
                <a16:creationId xmlns:a16="http://schemas.microsoft.com/office/drawing/2014/main" id="{0AF7BEBA-2A0E-0623-FDB4-BB45C0A75801}"/>
              </a:ext>
            </a:extLst>
          </p:cNvPr>
          <p:cNvSpPr txBox="1"/>
          <p:nvPr/>
        </p:nvSpPr>
        <p:spPr>
          <a:xfrm>
            <a:off x="9293358" y="1375592"/>
            <a:ext cx="1038102"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TW" altLang="en-US" sz="1200" dirty="0"/>
              <a:t>傳送警告訊息到</a:t>
            </a:r>
            <a:r>
              <a:rPr lang="en-US" altLang="zh-TW" sz="1200" dirty="0"/>
              <a:t>line</a:t>
            </a:r>
            <a:r>
              <a:rPr lang="zh-TW" altLang="en-US" sz="1200" dirty="0"/>
              <a:t>群組</a:t>
            </a:r>
            <a:endParaRPr lang="en-US" altLang="zh-TW" sz="1200" dirty="0"/>
          </a:p>
        </p:txBody>
      </p:sp>
      <p:sp>
        <p:nvSpPr>
          <p:cNvPr id="114" name="文字方塊 113">
            <a:extLst>
              <a:ext uri="{FF2B5EF4-FFF2-40B4-BE49-F238E27FC236}">
                <a16:creationId xmlns:a16="http://schemas.microsoft.com/office/drawing/2014/main" id="{79396995-FCFB-67AC-EC2A-D1B538BC3DB3}"/>
              </a:ext>
            </a:extLst>
          </p:cNvPr>
          <p:cNvSpPr txBox="1"/>
          <p:nvPr/>
        </p:nvSpPr>
        <p:spPr>
          <a:xfrm>
            <a:off x="2100541" y="1788212"/>
            <a:ext cx="687127"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TW" altLang="en-US" sz="1200" dirty="0"/>
              <a:t>傳送感測資料</a:t>
            </a:r>
          </a:p>
        </p:txBody>
      </p:sp>
      <p:pic>
        <p:nvPicPr>
          <p:cNvPr id="3080" name="Picture 8" descr="SNA-002975-1">
            <a:extLst>
              <a:ext uri="{FF2B5EF4-FFF2-40B4-BE49-F238E27FC236}">
                <a16:creationId xmlns:a16="http://schemas.microsoft.com/office/drawing/2014/main" id="{27736B17-2301-6815-8602-601B9346B3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0537" y="2272699"/>
            <a:ext cx="698306" cy="698306"/>
          </a:xfrm>
          <a:prstGeom prst="rect">
            <a:avLst/>
          </a:prstGeom>
          <a:noFill/>
          <a:extLst>
            <a:ext uri="{909E8E84-426E-40DD-AFC4-6F175D3DCCD1}">
              <a14:hiddenFill xmlns:a14="http://schemas.microsoft.com/office/drawing/2010/main">
                <a:solidFill>
                  <a:srgbClr val="FFFFFF"/>
                </a:solidFill>
              </a14:hiddenFill>
            </a:ext>
          </a:extLst>
        </p:spPr>
      </p:pic>
      <p:grpSp>
        <p:nvGrpSpPr>
          <p:cNvPr id="140" name="群組 139">
            <a:extLst>
              <a:ext uri="{FF2B5EF4-FFF2-40B4-BE49-F238E27FC236}">
                <a16:creationId xmlns:a16="http://schemas.microsoft.com/office/drawing/2014/main" id="{94525112-29EE-F33A-E6F2-2AF436C7DB82}"/>
              </a:ext>
            </a:extLst>
          </p:cNvPr>
          <p:cNvGrpSpPr/>
          <p:nvPr/>
        </p:nvGrpSpPr>
        <p:grpSpPr>
          <a:xfrm>
            <a:off x="6147229" y="2517991"/>
            <a:ext cx="758178" cy="990275"/>
            <a:chOff x="9056472" y="1132698"/>
            <a:chExt cx="758178" cy="990275"/>
          </a:xfrm>
        </p:grpSpPr>
        <p:pic>
          <p:nvPicPr>
            <p:cNvPr id="3074" name="Picture 2" descr="IoTtalk · GitHub">
              <a:extLst>
                <a:ext uri="{FF2B5EF4-FFF2-40B4-BE49-F238E27FC236}">
                  <a16:creationId xmlns:a16="http://schemas.microsoft.com/office/drawing/2014/main" id="{4D1A06B0-4CCE-6621-DB26-D084F206D73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78923" y="1132698"/>
              <a:ext cx="713276" cy="7132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145" name="文字方塊 144">
              <a:extLst>
                <a:ext uri="{FF2B5EF4-FFF2-40B4-BE49-F238E27FC236}">
                  <a16:creationId xmlns:a16="http://schemas.microsoft.com/office/drawing/2014/main" id="{9401C335-D5EB-DC72-0AA1-4CCE2AF8E8DA}"/>
                </a:ext>
              </a:extLst>
            </p:cNvPr>
            <p:cNvSpPr txBox="1"/>
            <p:nvPr/>
          </p:nvSpPr>
          <p:spPr>
            <a:xfrm>
              <a:off x="9056472" y="1845974"/>
              <a:ext cx="758178"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TW" sz="1200" dirty="0"/>
                <a:t>IoTTalk</a:t>
              </a:r>
              <a:endParaRPr lang="zh-TW" altLang="en-US" sz="1200" dirty="0"/>
            </a:p>
          </p:txBody>
        </p:sp>
      </p:grpSp>
      <p:sp>
        <p:nvSpPr>
          <p:cNvPr id="146" name="AutoShape 14" descr="推薦12款適合中小家庭的空氣清淨機,我目前使用第11款,想省錢就看這篇! – Travel Life Way樂活慢旅x慢活樂旅">
            <a:extLst>
              <a:ext uri="{FF2B5EF4-FFF2-40B4-BE49-F238E27FC236}">
                <a16:creationId xmlns:a16="http://schemas.microsoft.com/office/drawing/2014/main" id="{30B26CBE-42EA-589D-0D40-8C677444B959}"/>
              </a:ext>
            </a:extLst>
          </p:cNvPr>
          <p:cNvSpPr>
            <a:spLocks noChangeAspect="1" noChangeArrowheads="1"/>
          </p:cNvSpPr>
          <p:nvPr/>
        </p:nvSpPr>
        <p:spPr bwMode="auto">
          <a:xfrm>
            <a:off x="5601451" y="3761397"/>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cxnSp>
        <p:nvCxnSpPr>
          <p:cNvPr id="150" name="接點: 肘形 149">
            <a:extLst>
              <a:ext uri="{FF2B5EF4-FFF2-40B4-BE49-F238E27FC236}">
                <a16:creationId xmlns:a16="http://schemas.microsoft.com/office/drawing/2014/main" id="{592314AE-B700-386E-2E03-F9025D853BAB}"/>
              </a:ext>
            </a:extLst>
          </p:cNvPr>
          <p:cNvCxnSpPr>
            <a:cxnSpLocks/>
            <a:stCxn id="3080" idx="3"/>
          </p:cNvCxnSpPr>
          <p:nvPr/>
        </p:nvCxnSpPr>
        <p:spPr>
          <a:xfrm flipV="1">
            <a:off x="1928843" y="2517991"/>
            <a:ext cx="972617" cy="103861"/>
          </a:xfrm>
          <a:prstGeom prst="bentConnector3">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3" name="接點: 肘形 172">
            <a:extLst>
              <a:ext uri="{FF2B5EF4-FFF2-40B4-BE49-F238E27FC236}">
                <a16:creationId xmlns:a16="http://schemas.microsoft.com/office/drawing/2014/main" id="{54FA248C-4A86-E6B1-9B5B-4B2B41C320F9}"/>
              </a:ext>
            </a:extLst>
          </p:cNvPr>
          <p:cNvCxnSpPr>
            <a:cxnSpLocks/>
            <a:stCxn id="6" idx="3"/>
          </p:cNvCxnSpPr>
          <p:nvPr/>
        </p:nvCxnSpPr>
        <p:spPr>
          <a:xfrm flipV="1">
            <a:off x="1928843" y="3216297"/>
            <a:ext cx="903885" cy="169210"/>
          </a:xfrm>
          <a:prstGeom prst="bentConnector3">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03" name="接點: 肘形 202">
            <a:extLst>
              <a:ext uri="{FF2B5EF4-FFF2-40B4-BE49-F238E27FC236}">
                <a16:creationId xmlns:a16="http://schemas.microsoft.com/office/drawing/2014/main" id="{7A976267-5286-C002-BC71-77E5D3194488}"/>
              </a:ext>
            </a:extLst>
          </p:cNvPr>
          <p:cNvCxnSpPr>
            <a:cxnSpLocks/>
            <a:stCxn id="70" idx="3"/>
            <a:endCxn id="38" idx="2"/>
          </p:cNvCxnSpPr>
          <p:nvPr/>
        </p:nvCxnSpPr>
        <p:spPr>
          <a:xfrm flipV="1">
            <a:off x="9154485" y="1837257"/>
            <a:ext cx="657924" cy="1195336"/>
          </a:xfrm>
          <a:prstGeom prst="bentConnector2">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07" name="直線單箭頭接點 206">
            <a:extLst>
              <a:ext uri="{FF2B5EF4-FFF2-40B4-BE49-F238E27FC236}">
                <a16:creationId xmlns:a16="http://schemas.microsoft.com/office/drawing/2014/main" id="{F33CA9AD-3EC9-B4D7-0FD6-880A304BA5E1}"/>
              </a:ext>
            </a:extLst>
          </p:cNvPr>
          <p:cNvCxnSpPr>
            <a:cxnSpLocks/>
            <a:endCxn id="70" idx="1"/>
          </p:cNvCxnSpPr>
          <p:nvPr/>
        </p:nvCxnSpPr>
        <p:spPr>
          <a:xfrm>
            <a:off x="6905407" y="3032592"/>
            <a:ext cx="638742" cy="1"/>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35" name="直線單箭頭接點 234">
            <a:extLst>
              <a:ext uri="{FF2B5EF4-FFF2-40B4-BE49-F238E27FC236}">
                <a16:creationId xmlns:a16="http://schemas.microsoft.com/office/drawing/2014/main" id="{658B5A23-2AF7-4D06-23C5-FC0AA1EBAAED}"/>
              </a:ext>
            </a:extLst>
          </p:cNvPr>
          <p:cNvCxnSpPr>
            <a:cxnSpLocks/>
            <a:stCxn id="65" idx="2"/>
            <a:endCxn id="3074" idx="1"/>
          </p:cNvCxnSpPr>
          <p:nvPr/>
        </p:nvCxnSpPr>
        <p:spPr>
          <a:xfrm>
            <a:off x="5694795" y="2871104"/>
            <a:ext cx="474885" cy="3525"/>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65" name="圖片 64">
            <a:extLst>
              <a:ext uri="{FF2B5EF4-FFF2-40B4-BE49-F238E27FC236}">
                <a16:creationId xmlns:a16="http://schemas.microsoft.com/office/drawing/2014/main" id="{45A17B88-7F30-4F03-880B-DBB11AA1CBD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6200000">
            <a:off x="4435987" y="2331685"/>
            <a:ext cx="1438777" cy="1078839"/>
          </a:xfrm>
          <a:prstGeom prst="rect">
            <a:avLst/>
          </a:prstGeom>
        </p:spPr>
      </p:pic>
      <p:pic>
        <p:nvPicPr>
          <p:cNvPr id="66" name="Picture 2" descr="GitHub - eclipse/mosquitto: Eclipse Mosquitto - An open source MQTT broker">
            <a:extLst>
              <a:ext uri="{FF2B5EF4-FFF2-40B4-BE49-F238E27FC236}">
                <a16:creationId xmlns:a16="http://schemas.microsoft.com/office/drawing/2014/main" id="{BB941416-7942-4195-B91E-D2EF6E985A03}"/>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26746" r="26263"/>
          <a:stretch/>
        </p:blipFill>
        <p:spPr bwMode="auto">
          <a:xfrm>
            <a:off x="4615956" y="3608217"/>
            <a:ext cx="1078838" cy="915959"/>
          </a:xfrm>
          <a:prstGeom prst="rect">
            <a:avLst/>
          </a:prstGeom>
          <a:noFill/>
          <a:extLst>
            <a:ext uri="{909E8E84-426E-40DD-AFC4-6F175D3DCCD1}">
              <a14:hiddenFill xmlns:a14="http://schemas.microsoft.com/office/drawing/2010/main">
                <a:solidFill>
                  <a:srgbClr val="FFFFFF"/>
                </a:solidFill>
              </a14:hiddenFill>
            </a:ext>
          </a:extLst>
        </p:spPr>
      </p:pic>
      <p:sp>
        <p:nvSpPr>
          <p:cNvPr id="70" name="菱形 69">
            <a:extLst>
              <a:ext uri="{FF2B5EF4-FFF2-40B4-BE49-F238E27FC236}">
                <a16:creationId xmlns:a16="http://schemas.microsoft.com/office/drawing/2014/main" id="{40FEC006-94F2-4ABE-9146-5624ACC07D2B}"/>
              </a:ext>
            </a:extLst>
          </p:cNvPr>
          <p:cNvSpPr/>
          <p:nvPr/>
        </p:nvSpPr>
        <p:spPr>
          <a:xfrm>
            <a:off x="7544149" y="2537455"/>
            <a:ext cx="1610336" cy="990275"/>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200" dirty="0">
                <a:ln>
                  <a:solidFill>
                    <a:schemeClr val="tx1"/>
                  </a:solidFill>
                </a:ln>
                <a:solidFill>
                  <a:schemeClr val="tx1"/>
                </a:solidFill>
              </a:rPr>
              <a:t>感測數值是否異常</a:t>
            </a:r>
          </a:p>
        </p:txBody>
      </p:sp>
      <p:cxnSp>
        <p:nvCxnSpPr>
          <p:cNvPr id="76" name="直線單箭頭接點 75">
            <a:extLst>
              <a:ext uri="{FF2B5EF4-FFF2-40B4-BE49-F238E27FC236}">
                <a16:creationId xmlns:a16="http://schemas.microsoft.com/office/drawing/2014/main" id="{3C2AA4DC-8D05-40E6-8F24-1F8D58525008}"/>
              </a:ext>
            </a:extLst>
          </p:cNvPr>
          <p:cNvCxnSpPr>
            <a:cxnSpLocks/>
            <a:stCxn id="10" idx="3"/>
            <a:endCxn id="65" idx="0"/>
          </p:cNvCxnSpPr>
          <p:nvPr/>
        </p:nvCxnSpPr>
        <p:spPr>
          <a:xfrm flipV="1">
            <a:off x="4205210" y="2871104"/>
            <a:ext cx="410746" cy="1776"/>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5" name="文字方塊 24">
            <a:extLst>
              <a:ext uri="{FF2B5EF4-FFF2-40B4-BE49-F238E27FC236}">
                <a16:creationId xmlns:a16="http://schemas.microsoft.com/office/drawing/2014/main" id="{3FD81518-EEE5-4979-AC25-8A1B98081897}"/>
              </a:ext>
            </a:extLst>
          </p:cNvPr>
          <p:cNvSpPr txBox="1"/>
          <p:nvPr/>
        </p:nvSpPr>
        <p:spPr>
          <a:xfrm>
            <a:off x="9227895" y="2673451"/>
            <a:ext cx="415498" cy="369332"/>
          </a:xfrm>
          <a:prstGeom prst="rect">
            <a:avLst/>
          </a:prstGeom>
          <a:noFill/>
        </p:spPr>
        <p:txBody>
          <a:bodyPr wrap="none" rtlCol="0">
            <a:spAutoFit/>
          </a:bodyPr>
          <a:lstStyle/>
          <a:p>
            <a:r>
              <a:rPr lang="zh-TW" altLang="en-US" dirty="0"/>
              <a:t>是</a:t>
            </a:r>
          </a:p>
        </p:txBody>
      </p:sp>
      <p:pic>
        <p:nvPicPr>
          <p:cNvPr id="1028" name="Picture 4" descr="Microsoft Apps">
            <a:extLst>
              <a:ext uri="{FF2B5EF4-FFF2-40B4-BE49-F238E27FC236}">
                <a16:creationId xmlns:a16="http://schemas.microsoft.com/office/drawing/2014/main" id="{5559E2F5-A651-4167-893E-804764C718D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430881" y="615235"/>
            <a:ext cx="760357" cy="760357"/>
          </a:xfrm>
          <a:prstGeom prst="rect">
            <a:avLst/>
          </a:prstGeom>
          <a:noFill/>
          <a:extLst>
            <a:ext uri="{909E8E84-426E-40DD-AFC4-6F175D3DCCD1}">
              <a14:hiddenFill xmlns:a14="http://schemas.microsoft.com/office/drawing/2010/main">
                <a:solidFill>
                  <a:srgbClr val="FFFFFF"/>
                </a:solidFill>
              </a14:hiddenFill>
            </a:ext>
          </a:extLst>
        </p:spPr>
      </p:pic>
      <p:pic>
        <p:nvPicPr>
          <p:cNvPr id="91" name="圖片 90">
            <a:extLst>
              <a:ext uri="{FF2B5EF4-FFF2-40B4-BE49-F238E27FC236}">
                <a16:creationId xmlns:a16="http://schemas.microsoft.com/office/drawing/2014/main" id="{059AB90E-239E-4963-847C-E22B57C6BBD8}"/>
              </a:ext>
            </a:extLst>
          </p:cNvPr>
          <p:cNvPicPr>
            <a:picLocks noChangeAspect="1"/>
          </p:cNvPicPr>
          <p:nvPr/>
        </p:nvPicPr>
        <p:blipFill>
          <a:blip r:embed="rId9"/>
          <a:stretch>
            <a:fillRect/>
          </a:stretch>
        </p:blipFill>
        <p:spPr>
          <a:xfrm>
            <a:off x="10375428" y="180488"/>
            <a:ext cx="1723179" cy="2871965"/>
          </a:xfrm>
          <a:prstGeom prst="rect">
            <a:avLst/>
          </a:prstGeom>
        </p:spPr>
      </p:pic>
      <p:cxnSp>
        <p:nvCxnSpPr>
          <p:cNvPr id="32" name="直線單箭頭接點 31">
            <a:extLst>
              <a:ext uri="{FF2B5EF4-FFF2-40B4-BE49-F238E27FC236}">
                <a16:creationId xmlns:a16="http://schemas.microsoft.com/office/drawing/2014/main" id="{B3FA40EC-7562-4C5E-9B66-106164786526}"/>
              </a:ext>
            </a:extLst>
          </p:cNvPr>
          <p:cNvCxnSpPr>
            <a:cxnSpLocks/>
            <a:stCxn id="70" idx="2"/>
          </p:cNvCxnSpPr>
          <p:nvPr/>
        </p:nvCxnSpPr>
        <p:spPr>
          <a:xfrm>
            <a:off x="8349317" y="3527730"/>
            <a:ext cx="0" cy="764352"/>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5" name="文字方塊 34">
            <a:extLst>
              <a:ext uri="{FF2B5EF4-FFF2-40B4-BE49-F238E27FC236}">
                <a16:creationId xmlns:a16="http://schemas.microsoft.com/office/drawing/2014/main" id="{BC80F821-9919-48E2-99A5-AE6C3DE0FB50}"/>
              </a:ext>
            </a:extLst>
          </p:cNvPr>
          <p:cNvSpPr txBox="1"/>
          <p:nvPr/>
        </p:nvSpPr>
        <p:spPr>
          <a:xfrm>
            <a:off x="8397642" y="3712761"/>
            <a:ext cx="415498" cy="369332"/>
          </a:xfrm>
          <a:prstGeom prst="rect">
            <a:avLst/>
          </a:prstGeom>
          <a:noFill/>
        </p:spPr>
        <p:txBody>
          <a:bodyPr wrap="none" rtlCol="0">
            <a:spAutoFit/>
          </a:bodyPr>
          <a:lstStyle/>
          <a:p>
            <a:r>
              <a:rPr lang="zh-TW" altLang="en-US" dirty="0"/>
              <a:t>否</a:t>
            </a:r>
          </a:p>
        </p:txBody>
      </p:sp>
      <p:sp>
        <p:nvSpPr>
          <p:cNvPr id="36" name="文字方塊 35">
            <a:extLst>
              <a:ext uri="{FF2B5EF4-FFF2-40B4-BE49-F238E27FC236}">
                <a16:creationId xmlns:a16="http://schemas.microsoft.com/office/drawing/2014/main" id="{D9F333DB-14B2-44F8-942F-F2A16B289BFA}"/>
              </a:ext>
            </a:extLst>
          </p:cNvPr>
          <p:cNvSpPr txBox="1"/>
          <p:nvPr/>
        </p:nvSpPr>
        <p:spPr>
          <a:xfrm>
            <a:off x="8005753" y="4307377"/>
            <a:ext cx="687127"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TW" altLang="en-US" sz="1200" dirty="0"/>
              <a:t>無動作</a:t>
            </a:r>
          </a:p>
        </p:txBody>
      </p:sp>
    </p:spTree>
    <p:extLst>
      <p:ext uri="{BB962C8B-B14F-4D97-AF65-F5344CB8AC3E}">
        <p14:creationId xmlns:p14="http://schemas.microsoft.com/office/powerpoint/2010/main" val="278564735"/>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E22F203-AE6C-CBE6-628D-980FD20A0BFD}"/>
              </a:ext>
            </a:extLst>
          </p:cNvPr>
          <p:cNvSpPr>
            <a:spLocks noGrp="1"/>
          </p:cNvSpPr>
          <p:nvPr>
            <p:ph type="title"/>
          </p:nvPr>
        </p:nvSpPr>
        <p:spPr/>
        <p:txBody>
          <a:bodyPr/>
          <a:lstStyle/>
          <a:p>
            <a:r>
              <a:rPr lang="en-US" altLang="zh-TW" dirty="0"/>
              <a:t>IoTTalk</a:t>
            </a:r>
            <a:r>
              <a:rPr lang="zh-TW" altLang="en-US" dirty="0"/>
              <a:t> </a:t>
            </a:r>
            <a:r>
              <a:rPr lang="en-US" altLang="zh-TW" dirty="0"/>
              <a:t>GUI</a:t>
            </a:r>
            <a:r>
              <a:rPr lang="zh-TW" altLang="en-US" dirty="0"/>
              <a:t> 設計</a:t>
            </a:r>
          </a:p>
        </p:txBody>
      </p:sp>
      <p:sp>
        <p:nvSpPr>
          <p:cNvPr id="4" name="日期版面配置區 3">
            <a:extLst>
              <a:ext uri="{FF2B5EF4-FFF2-40B4-BE49-F238E27FC236}">
                <a16:creationId xmlns:a16="http://schemas.microsoft.com/office/drawing/2014/main" id="{BC22F799-A4E4-AF66-DEB6-99EB18D86283}"/>
              </a:ext>
            </a:extLst>
          </p:cNvPr>
          <p:cNvSpPr>
            <a:spLocks noGrp="1"/>
          </p:cNvSpPr>
          <p:nvPr>
            <p:ph type="dt" sz="half" idx="10"/>
          </p:nvPr>
        </p:nvSpPr>
        <p:spPr/>
        <p:txBody>
          <a:bodyPr/>
          <a:lstStyle/>
          <a:p>
            <a:fld id="{D9559B5B-BBAA-48AB-8917-F4A3472CE7FE}" type="datetime1">
              <a:rPr lang="zh-TW" altLang="en-US" smtClean="0"/>
              <a:t>2023/4/7</a:t>
            </a:fld>
            <a:endParaRPr lang="zh-TW" altLang="en-US"/>
          </a:p>
        </p:txBody>
      </p:sp>
      <p:sp>
        <p:nvSpPr>
          <p:cNvPr id="5" name="投影片編號版面配置區 4">
            <a:extLst>
              <a:ext uri="{FF2B5EF4-FFF2-40B4-BE49-F238E27FC236}">
                <a16:creationId xmlns:a16="http://schemas.microsoft.com/office/drawing/2014/main" id="{519CBA2A-B938-B21F-36EA-837E0190F109}"/>
              </a:ext>
            </a:extLst>
          </p:cNvPr>
          <p:cNvSpPr>
            <a:spLocks noGrp="1"/>
          </p:cNvSpPr>
          <p:nvPr>
            <p:ph type="sldNum" sz="quarter" idx="12"/>
          </p:nvPr>
        </p:nvSpPr>
        <p:spPr/>
        <p:txBody>
          <a:bodyPr/>
          <a:lstStyle/>
          <a:p>
            <a:fld id="{DD4ACD80-E259-481D-B613-896B3EBC8AA6}" type="slidenum">
              <a:rPr lang="zh-TW" altLang="en-US" smtClean="0"/>
              <a:t>7</a:t>
            </a:fld>
            <a:endParaRPr lang="zh-TW" altLang="en-US"/>
          </a:p>
        </p:txBody>
      </p:sp>
      <p:pic>
        <p:nvPicPr>
          <p:cNvPr id="8" name="圖片 7">
            <a:extLst>
              <a:ext uri="{FF2B5EF4-FFF2-40B4-BE49-F238E27FC236}">
                <a16:creationId xmlns:a16="http://schemas.microsoft.com/office/drawing/2014/main" id="{8CA4E686-F9C3-46DF-96C2-123EEAFE73DE}"/>
              </a:ext>
            </a:extLst>
          </p:cNvPr>
          <p:cNvPicPr>
            <a:picLocks noChangeAspect="1"/>
          </p:cNvPicPr>
          <p:nvPr/>
        </p:nvPicPr>
        <p:blipFill>
          <a:blip r:embed="rId2"/>
          <a:stretch>
            <a:fillRect/>
          </a:stretch>
        </p:blipFill>
        <p:spPr>
          <a:xfrm>
            <a:off x="1744823" y="1566007"/>
            <a:ext cx="9324205" cy="4522218"/>
          </a:xfrm>
          <a:prstGeom prst="rect">
            <a:avLst/>
          </a:prstGeom>
          <a:ln>
            <a:solidFill>
              <a:schemeClr val="tx1"/>
            </a:solidFill>
          </a:ln>
        </p:spPr>
      </p:pic>
    </p:spTree>
    <p:extLst>
      <p:ext uri="{BB962C8B-B14F-4D97-AF65-F5344CB8AC3E}">
        <p14:creationId xmlns:p14="http://schemas.microsoft.com/office/powerpoint/2010/main" val="3211045224"/>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9C2E49-D86F-BBC0-903F-8AB7211BCC65}"/>
              </a:ext>
            </a:extLst>
          </p:cNvPr>
          <p:cNvSpPr>
            <a:spLocks noGrp="1"/>
          </p:cNvSpPr>
          <p:nvPr>
            <p:ph type="title"/>
          </p:nvPr>
        </p:nvSpPr>
        <p:spPr/>
        <p:txBody>
          <a:bodyPr/>
          <a:lstStyle/>
          <a:p>
            <a:r>
              <a:rPr lang="zh-TW" altLang="en-US" dirty="0"/>
              <a:t>實驗器材</a:t>
            </a:r>
          </a:p>
        </p:txBody>
      </p:sp>
      <p:sp>
        <p:nvSpPr>
          <p:cNvPr id="3" name="內容版面配置區 2">
            <a:extLst>
              <a:ext uri="{FF2B5EF4-FFF2-40B4-BE49-F238E27FC236}">
                <a16:creationId xmlns:a16="http://schemas.microsoft.com/office/drawing/2014/main" id="{76CE45ED-A6C2-1EAA-03C8-81CB2031C0C7}"/>
              </a:ext>
            </a:extLst>
          </p:cNvPr>
          <p:cNvSpPr>
            <a:spLocks noGrp="1"/>
          </p:cNvSpPr>
          <p:nvPr>
            <p:ph idx="1"/>
          </p:nvPr>
        </p:nvSpPr>
        <p:spPr>
          <a:xfrm>
            <a:off x="1390650" y="1628775"/>
            <a:ext cx="9601200" cy="4225331"/>
          </a:xfrm>
        </p:spPr>
        <p:txBody>
          <a:bodyPr>
            <a:normAutofit/>
          </a:bodyPr>
          <a:lstStyle/>
          <a:p>
            <a:r>
              <a:rPr lang="zh-TW" altLang="en-US" sz="2400" dirty="0"/>
              <a:t>國產</a:t>
            </a:r>
            <a:r>
              <a:rPr lang="en-US" altLang="zh-TW" sz="2400" dirty="0"/>
              <a:t>IC</a:t>
            </a:r>
            <a:r>
              <a:rPr lang="zh-TW" altLang="en-US" sz="2400" dirty="0"/>
              <a:t>開發套件：</a:t>
            </a:r>
            <a:r>
              <a:rPr lang="en-US" altLang="zh-TW" sz="2400" dirty="0"/>
              <a:t>DSI2598+</a:t>
            </a:r>
            <a:r>
              <a:rPr lang="zh-TW" altLang="en-US" sz="2400" dirty="0"/>
              <a:t>開發版</a:t>
            </a:r>
            <a:endParaRPr lang="en-US" altLang="zh-TW" sz="2400" dirty="0"/>
          </a:p>
        </p:txBody>
      </p:sp>
      <p:sp>
        <p:nvSpPr>
          <p:cNvPr id="4" name="日期版面配置區 3">
            <a:extLst>
              <a:ext uri="{FF2B5EF4-FFF2-40B4-BE49-F238E27FC236}">
                <a16:creationId xmlns:a16="http://schemas.microsoft.com/office/drawing/2014/main" id="{D9EC47A0-C94F-D9DC-71F9-37AB5332D87D}"/>
              </a:ext>
            </a:extLst>
          </p:cNvPr>
          <p:cNvSpPr>
            <a:spLocks noGrp="1"/>
          </p:cNvSpPr>
          <p:nvPr>
            <p:ph type="dt" sz="half" idx="10"/>
          </p:nvPr>
        </p:nvSpPr>
        <p:spPr/>
        <p:txBody>
          <a:bodyPr/>
          <a:lstStyle/>
          <a:p>
            <a:fld id="{ECD575E5-65FD-4C11-9858-A12F122BD195}" type="datetime1">
              <a:rPr lang="zh-TW" altLang="en-US" smtClean="0"/>
              <a:t>2023/4/7</a:t>
            </a:fld>
            <a:endParaRPr lang="zh-TW" altLang="en-US"/>
          </a:p>
        </p:txBody>
      </p:sp>
      <p:sp>
        <p:nvSpPr>
          <p:cNvPr id="5" name="投影片編號版面配置區 4">
            <a:extLst>
              <a:ext uri="{FF2B5EF4-FFF2-40B4-BE49-F238E27FC236}">
                <a16:creationId xmlns:a16="http://schemas.microsoft.com/office/drawing/2014/main" id="{CD7F2416-A0CF-565E-3C06-D63B000CA2DE}"/>
              </a:ext>
            </a:extLst>
          </p:cNvPr>
          <p:cNvSpPr>
            <a:spLocks noGrp="1"/>
          </p:cNvSpPr>
          <p:nvPr>
            <p:ph type="sldNum" sz="quarter" idx="12"/>
          </p:nvPr>
        </p:nvSpPr>
        <p:spPr/>
        <p:txBody>
          <a:bodyPr/>
          <a:lstStyle/>
          <a:p>
            <a:fld id="{DD4ACD80-E259-481D-B613-896B3EBC8AA6}" type="slidenum">
              <a:rPr lang="zh-TW" altLang="en-US" smtClean="0"/>
              <a:t>8</a:t>
            </a:fld>
            <a:endParaRPr lang="zh-TW" altLang="en-US"/>
          </a:p>
        </p:txBody>
      </p:sp>
      <p:pic>
        <p:nvPicPr>
          <p:cNvPr id="2062" name="Picture 14" descr="Arduino NB-IoT開發板DSI2598+ 小型NB-IoT開發板附天線| Yahoo奇摩拍賣">
            <a:extLst>
              <a:ext uri="{FF2B5EF4-FFF2-40B4-BE49-F238E27FC236}">
                <a16:creationId xmlns:a16="http://schemas.microsoft.com/office/drawing/2014/main" id="{CDE24FAB-B08E-2A46-9E5E-5C7AC64715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6809" y="2259022"/>
            <a:ext cx="3733416" cy="4044222"/>
          </a:xfrm>
          <a:prstGeom prst="rect">
            <a:avLst/>
          </a:prstGeom>
          <a:noFill/>
          <a:extLst>
            <a:ext uri="{909E8E84-426E-40DD-AFC4-6F175D3DCCD1}">
              <a14:hiddenFill xmlns:a14="http://schemas.microsoft.com/office/drawing/2010/main">
                <a:solidFill>
                  <a:srgbClr val="FFFFFF"/>
                </a:solidFill>
              </a14:hiddenFill>
            </a:ext>
          </a:extLst>
        </p:spPr>
      </p:pic>
      <p:sp>
        <p:nvSpPr>
          <p:cNvPr id="6" name="文字方塊 5">
            <a:extLst>
              <a:ext uri="{FF2B5EF4-FFF2-40B4-BE49-F238E27FC236}">
                <a16:creationId xmlns:a16="http://schemas.microsoft.com/office/drawing/2014/main" id="{2330E972-A997-60B0-E2DA-FEC98AD0B442}"/>
              </a:ext>
            </a:extLst>
          </p:cNvPr>
          <p:cNvSpPr txBox="1"/>
          <p:nvPr/>
        </p:nvSpPr>
        <p:spPr>
          <a:xfrm>
            <a:off x="6581777" y="1628775"/>
            <a:ext cx="5391831" cy="5016758"/>
          </a:xfrm>
          <a:prstGeom prst="rect">
            <a:avLst/>
          </a:prstGeom>
          <a:noFill/>
        </p:spPr>
        <p:txBody>
          <a:bodyPr wrap="square" rtlCol="0">
            <a:spAutoFit/>
          </a:bodyPr>
          <a:lstStyle/>
          <a:p>
            <a:pPr marL="342900" indent="-342900">
              <a:buFont typeface="Arial" panose="020B0604020202020204" pitchFamily="34" charset="0"/>
              <a:buChar char="•"/>
            </a:pPr>
            <a:r>
              <a:rPr lang="zh-TW" altLang="en-US" sz="1600" dirty="0"/>
              <a:t>支持</a:t>
            </a:r>
            <a:r>
              <a:rPr lang="en-US" altLang="zh-TW" sz="1600" dirty="0"/>
              <a:t>NB-IoT</a:t>
            </a:r>
            <a:r>
              <a:rPr lang="zh-TW" altLang="en-US" sz="1600" dirty="0"/>
              <a:t> </a:t>
            </a:r>
            <a:r>
              <a:rPr lang="en-US" altLang="zh-TW" sz="1600" dirty="0"/>
              <a:t>R14 </a:t>
            </a:r>
            <a:r>
              <a:rPr lang="zh-TW" altLang="en-US" sz="1600" dirty="0"/>
              <a:t>的系統單晶片，以超高整合度為大量物聯網設備提供兼具低功耗及成本效益的解決方案</a:t>
            </a:r>
            <a:endParaRPr lang="en-US" altLang="zh-TW" sz="1600" dirty="0"/>
          </a:p>
          <a:p>
            <a:pPr marL="342900" indent="-342900">
              <a:buFont typeface="Arial" panose="020B0604020202020204" pitchFamily="34" charset="0"/>
              <a:buChar char="•"/>
            </a:pPr>
            <a:r>
              <a:rPr lang="zh-TW" altLang="en-US" sz="1600" dirty="0"/>
              <a:t>高度整合</a:t>
            </a:r>
            <a:r>
              <a:rPr lang="en-US" altLang="zh-TW" sz="1600" dirty="0"/>
              <a:t>NB-IoT</a:t>
            </a:r>
            <a:r>
              <a:rPr lang="zh-TW" altLang="en-US" sz="1600" dirty="0"/>
              <a:t>調制解調數字信號處理器、射頻天線及前端模擬基帶，同時結合 </a:t>
            </a:r>
            <a:r>
              <a:rPr lang="en-US" altLang="zh-TW" sz="1600" dirty="0"/>
              <a:t>ARM Cortex-M </a:t>
            </a:r>
            <a:r>
              <a:rPr lang="zh-TW" altLang="en-US" sz="1600" dirty="0"/>
              <a:t>微控制器（</a:t>
            </a:r>
            <a:r>
              <a:rPr lang="en-US" altLang="zh-TW" sz="1600" dirty="0"/>
              <a:t>MCU</a:t>
            </a:r>
            <a:r>
              <a:rPr lang="zh-TW" altLang="en-US" sz="1600" dirty="0"/>
              <a:t>）、偽靜態隨機存儲器（</a:t>
            </a:r>
            <a:r>
              <a:rPr lang="en-US" altLang="zh-TW" sz="1600" dirty="0"/>
              <a:t>PSRAM</a:t>
            </a:r>
            <a:r>
              <a:rPr lang="zh-TW" altLang="en-US" sz="1600" dirty="0"/>
              <a:t>）、閃存與電源管理單元（</a:t>
            </a:r>
            <a:r>
              <a:rPr lang="en-US" altLang="zh-TW" sz="1600" dirty="0"/>
              <a:t>PMU</a:t>
            </a:r>
            <a:r>
              <a:rPr lang="zh-TW" altLang="en-US" sz="1600" dirty="0"/>
              <a:t>）</a:t>
            </a:r>
            <a:endParaRPr lang="en-US" altLang="zh-TW" sz="1600" dirty="0"/>
          </a:p>
          <a:p>
            <a:pPr marL="342900" indent="-342900">
              <a:buFont typeface="Arial" panose="020B0604020202020204" pitchFamily="34" charset="0"/>
              <a:buChar char="•"/>
            </a:pPr>
            <a:r>
              <a:rPr lang="zh-TW" altLang="en-US" sz="1600" dirty="0"/>
              <a:t>整合一系列豐富的外圍輸入輸出介面，包括安全數字輸入輸出模塊（</a:t>
            </a:r>
            <a:r>
              <a:rPr lang="en-US" altLang="zh-TW" sz="1600" dirty="0"/>
              <a:t>SDIO</a:t>
            </a:r>
            <a:r>
              <a:rPr lang="zh-TW" altLang="en-US" sz="1600" dirty="0"/>
              <a:t>）、通用異步收發傳輸器（</a:t>
            </a:r>
            <a:r>
              <a:rPr lang="en-US" altLang="zh-TW" sz="1600" dirty="0"/>
              <a:t>UART</a:t>
            </a:r>
            <a:r>
              <a:rPr lang="zh-TW" altLang="en-US" sz="1600" dirty="0"/>
              <a:t>）、</a:t>
            </a:r>
            <a:r>
              <a:rPr lang="en-US" altLang="zh-TW" sz="1600" dirty="0"/>
              <a:t>I2C </a:t>
            </a:r>
            <a:r>
              <a:rPr lang="zh-TW" altLang="en-US" sz="1600" dirty="0"/>
              <a:t>傳輸協議、</a:t>
            </a:r>
            <a:r>
              <a:rPr lang="en-US" altLang="zh-TW" sz="1600" dirty="0"/>
              <a:t>I2S</a:t>
            </a:r>
            <a:r>
              <a:rPr lang="zh-TW" altLang="en-US" sz="1600" dirty="0"/>
              <a:t>、序列外圍接口（</a:t>
            </a:r>
            <a:r>
              <a:rPr lang="en-US" altLang="zh-TW" sz="1600" dirty="0"/>
              <a:t>SPI</a:t>
            </a:r>
            <a:r>
              <a:rPr lang="zh-TW" altLang="en-US" sz="1600" dirty="0"/>
              <a:t>）及脈衝 寬度調制（</a:t>
            </a:r>
            <a:r>
              <a:rPr lang="en-US" altLang="zh-TW" sz="1600" dirty="0"/>
              <a:t>PWM</a:t>
            </a:r>
            <a:r>
              <a:rPr lang="zh-TW" altLang="en-US" sz="1600" dirty="0"/>
              <a:t>）</a:t>
            </a:r>
            <a:endParaRPr lang="en-US" altLang="zh-TW" sz="1600" dirty="0"/>
          </a:p>
          <a:p>
            <a:pPr marL="342900" indent="-342900">
              <a:buFont typeface="Arial" panose="020B0604020202020204" pitchFamily="34" charset="0"/>
              <a:buChar char="•"/>
            </a:pPr>
            <a:r>
              <a:rPr lang="zh-TW" altLang="en-US" sz="1600" dirty="0"/>
              <a:t>具備強大功能於小巧的封裝尺寸和少量的管腳數目，滿足物聯網設備對成本及體積 的需求，並有助於廠商簡化其產品設計流程。 </a:t>
            </a:r>
            <a:endParaRPr lang="en-US" altLang="zh-TW" sz="1600" dirty="0"/>
          </a:p>
          <a:p>
            <a:pPr marL="342900" indent="-342900">
              <a:buFont typeface="Arial" panose="020B0604020202020204" pitchFamily="34" charset="0"/>
              <a:buChar char="•"/>
            </a:pPr>
            <a:r>
              <a:rPr lang="en-US" altLang="zh-TW" sz="1600" dirty="0"/>
              <a:t>DSI2598+ </a:t>
            </a:r>
            <a:r>
              <a:rPr lang="zh-TW" altLang="en-US" sz="1600" dirty="0"/>
              <a:t>基於實時操作系統（</a:t>
            </a:r>
            <a:r>
              <a:rPr lang="en-US" altLang="zh-TW" sz="1600" dirty="0"/>
              <a:t>RTOS</a:t>
            </a:r>
            <a:r>
              <a:rPr lang="zh-TW" altLang="en-US" sz="1600" dirty="0"/>
              <a:t>），易於針對各種不同的應用進行客製化， 比如家庭自動化、雲信標（</a:t>
            </a:r>
            <a:r>
              <a:rPr lang="en-US" altLang="zh-TW" sz="1600" dirty="0"/>
              <a:t>cloud beacon</a:t>
            </a:r>
            <a:r>
              <a:rPr lang="zh-TW" altLang="en-US" sz="1600" dirty="0"/>
              <a:t>）、智慧型電錶及多項物聯網靜態或行動 應用</a:t>
            </a:r>
            <a:endParaRPr lang="en-US" altLang="zh-TW" sz="1600" dirty="0"/>
          </a:p>
          <a:p>
            <a:pPr marL="342900" indent="-342900">
              <a:buFont typeface="Arial" panose="020B0604020202020204" pitchFamily="34" charset="0"/>
              <a:buChar char="•"/>
            </a:pPr>
            <a:r>
              <a:rPr lang="en-US" altLang="zh-TW" sz="1600" dirty="0"/>
              <a:t>DSI 2598+ </a:t>
            </a:r>
            <a:r>
              <a:rPr lang="zh-TW" altLang="en-US" sz="1600" dirty="0"/>
              <a:t>的寬頻前端模組支持</a:t>
            </a:r>
            <a:r>
              <a:rPr lang="en-US" altLang="zh-TW" sz="1600" dirty="0"/>
              <a:t>3GPP R14 </a:t>
            </a:r>
            <a:r>
              <a:rPr lang="zh-TW" altLang="en-US" sz="1600" dirty="0"/>
              <a:t>規範，涵蓋超低頻</a:t>
            </a:r>
            <a:r>
              <a:rPr lang="en-US" altLang="zh-TW" sz="1600" dirty="0"/>
              <a:t>/</a:t>
            </a:r>
            <a:r>
              <a:rPr lang="zh-TW" altLang="en-US" sz="1600" dirty="0"/>
              <a:t>低頻</a:t>
            </a:r>
            <a:r>
              <a:rPr lang="en-US" altLang="zh-TW" sz="1600" dirty="0"/>
              <a:t>/</a:t>
            </a:r>
            <a:r>
              <a:rPr lang="zh-TW" altLang="en-US" sz="1600" dirty="0"/>
              <a:t>中頻</a:t>
            </a:r>
            <a:r>
              <a:rPr lang="en-US" altLang="zh-TW" sz="1600" dirty="0"/>
              <a:t>/</a:t>
            </a:r>
            <a:r>
              <a:rPr lang="zh-TW" altLang="en-US" sz="1600" dirty="0"/>
              <a:t>四頻的全 頻段運作，可滿足全球市場需求，進而降低成本和開發時間</a:t>
            </a:r>
          </a:p>
        </p:txBody>
      </p:sp>
    </p:spTree>
    <p:extLst>
      <p:ext uri="{BB962C8B-B14F-4D97-AF65-F5344CB8AC3E}">
        <p14:creationId xmlns:p14="http://schemas.microsoft.com/office/powerpoint/2010/main" val="2861383485"/>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F8952A2E-2495-C711-6C8C-D621A8A8E5F9}"/>
              </a:ext>
            </a:extLst>
          </p:cNvPr>
          <p:cNvSpPr>
            <a:spLocks noGrp="1"/>
          </p:cNvSpPr>
          <p:nvPr>
            <p:ph type="dt" sz="half" idx="10"/>
          </p:nvPr>
        </p:nvSpPr>
        <p:spPr/>
        <p:txBody>
          <a:bodyPr/>
          <a:lstStyle/>
          <a:p>
            <a:fld id="{D9559B5B-BBAA-48AB-8917-F4A3472CE7FE}" type="datetime1">
              <a:rPr lang="zh-TW" altLang="en-US" smtClean="0"/>
              <a:t>2023/4/7</a:t>
            </a:fld>
            <a:endParaRPr lang="zh-TW" altLang="en-US"/>
          </a:p>
        </p:txBody>
      </p:sp>
      <p:sp>
        <p:nvSpPr>
          <p:cNvPr id="5" name="投影片編號版面配置區 4">
            <a:extLst>
              <a:ext uri="{FF2B5EF4-FFF2-40B4-BE49-F238E27FC236}">
                <a16:creationId xmlns:a16="http://schemas.microsoft.com/office/drawing/2014/main" id="{14F688C4-13E9-9AAE-403C-CF3CFDBF8236}"/>
              </a:ext>
            </a:extLst>
          </p:cNvPr>
          <p:cNvSpPr>
            <a:spLocks noGrp="1"/>
          </p:cNvSpPr>
          <p:nvPr>
            <p:ph type="sldNum" sz="quarter" idx="12"/>
          </p:nvPr>
        </p:nvSpPr>
        <p:spPr/>
        <p:txBody>
          <a:bodyPr/>
          <a:lstStyle/>
          <a:p>
            <a:fld id="{DD4ACD80-E259-481D-B613-896B3EBC8AA6}" type="slidenum">
              <a:rPr lang="zh-TW" altLang="en-US" smtClean="0"/>
              <a:t>9</a:t>
            </a:fld>
            <a:endParaRPr lang="zh-TW" altLang="en-US"/>
          </a:p>
        </p:txBody>
      </p:sp>
      <p:sp>
        <p:nvSpPr>
          <p:cNvPr id="10" name="標題 9">
            <a:extLst>
              <a:ext uri="{FF2B5EF4-FFF2-40B4-BE49-F238E27FC236}">
                <a16:creationId xmlns:a16="http://schemas.microsoft.com/office/drawing/2014/main" id="{A16758B8-7DFD-4615-8BD6-F116A91E7E29}"/>
              </a:ext>
            </a:extLst>
          </p:cNvPr>
          <p:cNvSpPr>
            <a:spLocks noGrp="1"/>
          </p:cNvSpPr>
          <p:nvPr>
            <p:ph type="title"/>
          </p:nvPr>
        </p:nvSpPr>
        <p:spPr>
          <a:xfrm>
            <a:off x="1371600" y="685800"/>
            <a:ext cx="9601200" cy="816429"/>
          </a:xfrm>
        </p:spPr>
        <p:txBody>
          <a:bodyPr/>
          <a:lstStyle/>
          <a:p>
            <a:r>
              <a:rPr lang="zh-TW" altLang="en-US" dirty="0"/>
              <a:t>樹莓派第</a:t>
            </a:r>
            <a:r>
              <a:rPr lang="en-US" altLang="zh-TW" dirty="0"/>
              <a:t>4</a:t>
            </a:r>
            <a:r>
              <a:rPr lang="zh-TW" altLang="en-US" dirty="0"/>
              <a:t>代 </a:t>
            </a:r>
            <a:r>
              <a:rPr lang="en-US" altLang="zh-TW" dirty="0"/>
              <a:t>Raspberry Pi 4</a:t>
            </a:r>
            <a:endParaRPr lang="zh-TW" altLang="en-US" dirty="0"/>
          </a:p>
        </p:txBody>
      </p:sp>
      <p:pic>
        <p:nvPicPr>
          <p:cNvPr id="13" name="圖片 12">
            <a:extLst>
              <a:ext uri="{FF2B5EF4-FFF2-40B4-BE49-F238E27FC236}">
                <a16:creationId xmlns:a16="http://schemas.microsoft.com/office/drawing/2014/main" id="{8EFC3466-1D59-40D6-887D-56072CA49F0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527" y="2080012"/>
            <a:ext cx="3410506" cy="2557302"/>
          </a:xfrm>
          <a:prstGeom prst="rect">
            <a:avLst/>
          </a:prstGeom>
        </p:spPr>
      </p:pic>
      <p:sp>
        <p:nvSpPr>
          <p:cNvPr id="14" name="文字方塊 13">
            <a:extLst>
              <a:ext uri="{FF2B5EF4-FFF2-40B4-BE49-F238E27FC236}">
                <a16:creationId xmlns:a16="http://schemas.microsoft.com/office/drawing/2014/main" id="{9A74E27D-3C0F-46DE-B891-CB1A28EF46DF}"/>
              </a:ext>
            </a:extLst>
          </p:cNvPr>
          <p:cNvSpPr txBox="1"/>
          <p:nvPr/>
        </p:nvSpPr>
        <p:spPr>
          <a:xfrm>
            <a:off x="4721289" y="2079297"/>
            <a:ext cx="6994849" cy="3970318"/>
          </a:xfrm>
          <a:prstGeom prst="rect">
            <a:avLst/>
          </a:prstGeom>
          <a:noFill/>
        </p:spPr>
        <p:txBody>
          <a:bodyPr wrap="square" rtlCol="0">
            <a:spAutoFit/>
          </a:bodyPr>
          <a:lstStyle/>
          <a:p>
            <a:r>
              <a:rPr lang="zh-TW" altLang="en-US" sz="1800" dirty="0">
                <a:latin typeface="微軟正黑體" panose="020B0604030504040204" pitchFamily="34" charset="-120"/>
                <a:ea typeface="微軟正黑體" panose="020B0604030504040204" pitchFamily="34" charset="-120"/>
              </a:rPr>
              <a:t>型號：</a:t>
            </a:r>
            <a:r>
              <a:rPr lang="en-US" altLang="zh-TW" sz="1800" dirty="0">
                <a:latin typeface="微軟正黑體" panose="020B0604030504040204" pitchFamily="34" charset="-120"/>
                <a:ea typeface="微軟正黑體" panose="020B0604030504040204" pitchFamily="34" charset="-120"/>
              </a:rPr>
              <a:t>Raspberry Pi 4</a:t>
            </a:r>
          </a:p>
          <a:p>
            <a:r>
              <a:rPr lang="zh-TW" altLang="en-US" sz="1800" dirty="0">
                <a:latin typeface="微軟正黑體" panose="020B0604030504040204" pitchFamily="34" charset="-120"/>
                <a:ea typeface="微軟正黑體" panose="020B0604030504040204" pitchFamily="34" charset="-120"/>
              </a:rPr>
              <a:t>功能：</a:t>
            </a:r>
            <a:endParaRPr lang="en-US" altLang="zh-TW" sz="1800" dirty="0">
              <a:latin typeface="微軟正黑體" panose="020B0604030504040204" pitchFamily="34" charset="-120"/>
              <a:ea typeface="微軟正黑體" panose="020B0604030504040204" pitchFamily="34" charset="-120"/>
            </a:endParaRPr>
          </a:p>
          <a:p>
            <a:r>
              <a:rPr lang="en-US" altLang="zh-TW" sz="1800" dirty="0">
                <a:latin typeface="微軟正黑體" panose="020B0604030504040204" pitchFamily="34" charset="-120"/>
                <a:ea typeface="微軟正黑體" panose="020B0604030504040204" pitchFamily="34" charset="-120"/>
              </a:rPr>
              <a:t>Broadcom BCM2711, </a:t>
            </a:r>
            <a:r>
              <a:rPr lang="zh-TW" altLang="en-US" sz="1800" dirty="0">
                <a:latin typeface="微軟正黑體" panose="020B0604030504040204" pitchFamily="34" charset="-120"/>
                <a:ea typeface="微軟正黑體" panose="020B0604030504040204" pitchFamily="34" charset="-120"/>
              </a:rPr>
              <a:t>四核</a:t>
            </a:r>
            <a:r>
              <a:rPr lang="en-US" altLang="zh-TW" sz="1800" dirty="0">
                <a:latin typeface="微軟正黑體" panose="020B0604030504040204" pitchFamily="34" charset="-120"/>
                <a:ea typeface="微軟正黑體" panose="020B0604030504040204" pitchFamily="34" charset="-120"/>
              </a:rPr>
              <a:t>Cortex-A72 (ARM v8) 64</a:t>
            </a:r>
            <a:r>
              <a:rPr lang="zh-TW" altLang="en-US" sz="1800" dirty="0">
                <a:latin typeface="微軟正黑體" panose="020B0604030504040204" pitchFamily="34" charset="-120"/>
                <a:ea typeface="微軟正黑體" panose="020B0604030504040204" pitchFamily="34" charset="-120"/>
              </a:rPr>
              <a:t>位元 </a:t>
            </a:r>
            <a:r>
              <a:rPr lang="en-US" altLang="zh-TW" sz="1800" dirty="0">
                <a:latin typeface="微軟正黑體" panose="020B0604030504040204" pitchFamily="34" charset="-120"/>
                <a:ea typeface="微軟正黑體" panose="020B0604030504040204" pitchFamily="34" charset="-120"/>
              </a:rPr>
              <a:t>1.5GHz</a:t>
            </a:r>
            <a:r>
              <a:rPr lang="zh-TW" altLang="en-US" sz="1800" dirty="0">
                <a:latin typeface="微軟正黑體" panose="020B0604030504040204" pitchFamily="34" charset="-120"/>
                <a:ea typeface="微軟正黑體" panose="020B0604030504040204" pitchFamily="34" charset="-120"/>
              </a:rPr>
              <a:t>處理器</a:t>
            </a:r>
          </a:p>
          <a:p>
            <a:r>
              <a:rPr lang="en-US" altLang="zh-TW" sz="1800" dirty="0">
                <a:latin typeface="微軟正黑體" panose="020B0604030504040204" pitchFamily="34" charset="-120"/>
                <a:ea typeface="微軟正黑體" panose="020B0604030504040204" pitchFamily="34" charset="-120"/>
              </a:rPr>
              <a:t>4GB LPDDR4-3200 SDRAM</a:t>
            </a:r>
          </a:p>
          <a:p>
            <a:r>
              <a:rPr lang="en-US" altLang="zh-TW" sz="1800" dirty="0">
                <a:latin typeface="微軟正黑體" panose="020B0604030504040204" pitchFamily="34" charset="-120"/>
                <a:ea typeface="微軟正黑體" panose="020B0604030504040204" pitchFamily="34" charset="-120"/>
              </a:rPr>
              <a:t>2.4 GHz/5.0 GHz IEEE 802.11b/g/n/ac </a:t>
            </a:r>
            <a:r>
              <a:rPr lang="zh-TW" altLang="en-US" sz="1800" dirty="0">
                <a:latin typeface="微軟正黑體" panose="020B0604030504040204" pitchFamily="34" charset="-120"/>
                <a:ea typeface="微軟正黑體" panose="020B0604030504040204" pitchFamily="34" charset="-120"/>
              </a:rPr>
              <a:t>無線網路</a:t>
            </a:r>
            <a:r>
              <a:rPr lang="en-US" altLang="zh-TW" sz="1800" dirty="0">
                <a:latin typeface="微軟正黑體" panose="020B0604030504040204" pitchFamily="34" charset="-120"/>
                <a:ea typeface="微軟正黑體" panose="020B0604030504040204" pitchFamily="34" charset="-120"/>
              </a:rPr>
              <a:t>, </a:t>
            </a:r>
            <a:r>
              <a:rPr lang="zh-TW" altLang="en-US" sz="1800" dirty="0">
                <a:latin typeface="微軟正黑體" panose="020B0604030504040204" pitchFamily="34" charset="-120"/>
                <a:ea typeface="微軟正黑體" panose="020B0604030504040204" pitchFamily="34" charset="-120"/>
              </a:rPr>
              <a:t>藍牙 </a:t>
            </a:r>
            <a:r>
              <a:rPr lang="en-US" altLang="zh-TW" sz="1800" dirty="0">
                <a:latin typeface="微軟正黑體" panose="020B0604030504040204" pitchFamily="34" charset="-120"/>
                <a:ea typeface="微軟正黑體" panose="020B0604030504040204" pitchFamily="34" charset="-120"/>
              </a:rPr>
              <a:t>5.0 BLE</a:t>
            </a:r>
          </a:p>
          <a:p>
            <a:r>
              <a:rPr lang="en-US" altLang="zh-TW" sz="1800" dirty="0">
                <a:latin typeface="微軟正黑體" panose="020B0604030504040204" pitchFamily="34" charset="-120"/>
                <a:ea typeface="微軟正黑體" panose="020B0604030504040204" pitchFamily="34" charset="-120"/>
              </a:rPr>
              <a:t>Gigabit Ethernet</a:t>
            </a:r>
          </a:p>
          <a:p>
            <a:r>
              <a:rPr lang="en-US" altLang="zh-TW" sz="1800" dirty="0">
                <a:latin typeface="微軟正黑體" panose="020B0604030504040204" pitchFamily="34" charset="-120"/>
                <a:ea typeface="微軟正黑體" panose="020B0604030504040204" pitchFamily="34" charset="-120"/>
              </a:rPr>
              <a:t>2</a:t>
            </a:r>
            <a:r>
              <a:rPr lang="zh-TW" altLang="en-US" sz="1800" dirty="0">
                <a:latin typeface="微軟正黑體" panose="020B0604030504040204" pitchFamily="34" charset="-120"/>
                <a:ea typeface="微軟正黑體" panose="020B0604030504040204" pitchFamily="34" charset="-120"/>
              </a:rPr>
              <a:t>個</a:t>
            </a:r>
            <a:r>
              <a:rPr lang="en-US" altLang="zh-TW" sz="1800" dirty="0">
                <a:latin typeface="微軟正黑體" panose="020B0604030504040204" pitchFamily="34" charset="-120"/>
                <a:ea typeface="微軟正黑體" panose="020B0604030504040204" pitchFamily="34" charset="-120"/>
              </a:rPr>
              <a:t>USB 3.0</a:t>
            </a:r>
            <a:r>
              <a:rPr lang="zh-TW" altLang="en-US" sz="1800" dirty="0">
                <a:latin typeface="微軟正黑體" panose="020B0604030504040204" pitchFamily="34" charset="-120"/>
                <a:ea typeface="微軟正黑體" panose="020B0604030504040204" pitchFamily="34" charset="-120"/>
              </a:rPr>
              <a:t>埠</a:t>
            </a:r>
            <a:r>
              <a:rPr lang="en-US" altLang="zh-TW" sz="1800" dirty="0">
                <a:latin typeface="微軟正黑體" panose="020B0604030504040204" pitchFamily="34" charset="-120"/>
                <a:ea typeface="微軟正黑體" panose="020B0604030504040204" pitchFamily="34" charset="-120"/>
              </a:rPr>
              <a:t>; 2</a:t>
            </a:r>
            <a:r>
              <a:rPr lang="zh-TW" altLang="en-US" sz="1800" dirty="0">
                <a:latin typeface="微軟正黑體" panose="020B0604030504040204" pitchFamily="34" charset="-120"/>
                <a:ea typeface="微軟正黑體" panose="020B0604030504040204" pitchFamily="34" charset="-120"/>
              </a:rPr>
              <a:t>個</a:t>
            </a:r>
            <a:r>
              <a:rPr lang="en-US" altLang="zh-TW" sz="1800" dirty="0">
                <a:latin typeface="微軟正黑體" panose="020B0604030504040204" pitchFamily="34" charset="-120"/>
                <a:ea typeface="微軟正黑體" panose="020B0604030504040204" pitchFamily="34" charset="-120"/>
              </a:rPr>
              <a:t>USB 2.0</a:t>
            </a:r>
            <a:r>
              <a:rPr lang="zh-TW" altLang="en-US" sz="1800" dirty="0">
                <a:latin typeface="微軟正黑體" panose="020B0604030504040204" pitchFamily="34" charset="-120"/>
                <a:ea typeface="微軟正黑體" panose="020B0604030504040204" pitchFamily="34" charset="-120"/>
              </a:rPr>
              <a:t>埠</a:t>
            </a:r>
          </a:p>
          <a:p>
            <a:r>
              <a:rPr lang="en-US" altLang="zh-TW" sz="1800" dirty="0">
                <a:latin typeface="微軟正黑體" panose="020B0604030504040204" pitchFamily="34" charset="-120"/>
                <a:ea typeface="微軟正黑體" panose="020B0604030504040204" pitchFamily="34" charset="-120"/>
              </a:rPr>
              <a:t>Raspberry Pi</a:t>
            </a:r>
            <a:r>
              <a:rPr lang="zh-TW" altLang="en-US" sz="1800" dirty="0">
                <a:latin typeface="微軟正黑體" panose="020B0604030504040204" pitchFamily="34" charset="-120"/>
                <a:ea typeface="微軟正黑體" panose="020B0604030504040204" pitchFamily="34" charset="-120"/>
              </a:rPr>
              <a:t>標準</a:t>
            </a:r>
            <a:r>
              <a:rPr lang="en-US" altLang="zh-TW" sz="1800" dirty="0">
                <a:latin typeface="微軟正黑體" panose="020B0604030504040204" pitchFamily="34" charset="-120"/>
                <a:ea typeface="微軟正黑體" panose="020B0604030504040204" pitchFamily="34" charset="-120"/>
              </a:rPr>
              <a:t>40 pin GPIO</a:t>
            </a:r>
            <a:r>
              <a:rPr lang="zh-TW" altLang="en-US" sz="1800" dirty="0">
                <a:latin typeface="微軟正黑體" panose="020B0604030504040204" pitchFamily="34" charset="-120"/>
                <a:ea typeface="微軟正黑體" panose="020B0604030504040204" pitchFamily="34" charset="-120"/>
              </a:rPr>
              <a:t>排針擴充板插座</a:t>
            </a:r>
          </a:p>
          <a:p>
            <a:r>
              <a:rPr lang="en-US" altLang="zh-TW" sz="1800" dirty="0">
                <a:latin typeface="微軟正黑體" panose="020B0604030504040204" pitchFamily="34" charset="-120"/>
                <a:ea typeface="微軟正黑體" panose="020B0604030504040204" pitchFamily="34" charset="-120"/>
              </a:rPr>
              <a:t>2</a:t>
            </a:r>
            <a:r>
              <a:rPr lang="zh-TW" altLang="en-US" sz="1800" dirty="0">
                <a:latin typeface="微軟正黑體" panose="020B0604030504040204" pitchFamily="34" charset="-120"/>
                <a:ea typeface="微軟正黑體" panose="020B0604030504040204" pitchFamily="34" charset="-120"/>
              </a:rPr>
              <a:t>個</a:t>
            </a:r>
            <a:r>
              <a:rPr lang="en-US" altLang="zh-TW" sz="1800" dirty="0">
                <a:latin typeface="微軟正黑體" panose="020B0604030504040204" pitchFamily="34" charset="-120"/>
                <a:ea typeface="微軟正黑體" panose="020B0604030504040204" pitchFamily="34" charset="-120"/>
              </a:rPr>
              <a:t>micro-HDMI</a:t>
            </a:r>
            <a:r>
              <a:rPr lang="zh-TW" altLang="en-US" sz="1800" dirty="0">
                <a:latin typeface="微軟正黑體" panose="020B0604030504040204" pitchFamily="34" charset="-120"/>
                <a:ea typeface="微軟正黑體" panose="020B0604030504040204" pitchFamily="34" charset="-120"/>
              </a:rPr>
              <a:t>埠 </a:t>
            </a:r>
            <a:r>
              <a:rPr lang="en-US" altLang="zh-TW" sz="1800" dirty="0">
                <a:latin typeface="微軟正黑體" panose="020B0604030504040204" pitchFamily="34" charset="-120"/>
                <a:ea typeface="微軟正黑體" panose="020B0604030504040204" pitchFamily="34" charset="-120"/>
              </a:rPr>
              <a:t>(</a:t>
            </a:r>
            <a:r>
              <a:rPr lang="zh-TW" altLang="en-US" sz="1800" dirty="0">
                <a:latin typeface="微軟正黑體" panose="020B0604030504040204" pitchFamily="34" charset="-120"/>
                <a:ea typeface="微軟正黑體" panose="020B0604030504040204" pitchFamily="34" charset="-120"/>
              </a:rPr>
              <a:t>可達</a:t>
            </a:r>
            <a:r>
              <a:rPr lang="en-US" altLang="zh-TW" sz="1800" dirty="0">
                <a:latin typeface="微軟正黑體" panose="020B0604030504040204" pitchFamily="34" charset="-120"/>
                <a:ea typeface="微軟正黑體" panose="020B0604030504040204" pitchFamily="34" charset="-120"/>
              </a:rPr>
              <a:t>4K60</a:t>
            </a:r>
            <a:r>
              <a:rPr lang="zh-TW" altLang="en-US" sz="1800" dirty="0">
                <a:latin typeface="微軟正黑體" panose="020B0604030504040204" pitchFamily="34" charset="-120"/>
                <a:ea typeface="微軟正黑體" panose="020B0604030504040204" pitchFamily="34" charset="-120"/>
              </a:rPr>
              <a:t>幅顯示輸出</a:t>
            </a:r>
            <a:r>
              <a:rPr lang="en-US" altLang="zh-TW" sz="1800" dirty="0">
                <a:latin typeface="微軟正黑體" panose="020B0604030504040204" pitchFamily="34" charset="-120"/>
                <a:ea typeface="微軟正黑體" panose="020B0604030504040204" pitchFamily="34" charset="-120"/>
              </a:rPr>
              <a:t>)</a:t>
            </a:r>
          </a:p>
          <a:p>
            <a:r>
              <a:rPr lang="en-US" altLang="zh-TW" sz="1800" dirty="0">
                <a:latin typeface="微軟正黑體" panose="020B0604030504040204" pitchFamily="34" charset="-120"/>
                <a:ea typeface="微軟正黑體" panose="020B0604030504040204" pitchFamily="34" charset="-120"/>
              </a:rPr>
              <a:t>2-lane MIPI DSI</a:t>
            </a:r>
            <a:r>
              <a:rPr lang="zh-TW" altLang="en-US" sz="1800" dirty="0">
                <a:latin typeface="微軟正黑體" panose="020B0604030504040204" pitchFamily="34" charset="-120"/>
                <a:ea typeface="微軟正黑體" panose="020B0604030504040204" pitchFamily="34" charset="-120"/>
              </a:rPr>
              <a:t>顯示埠</a:t>
            </a:r>
          </a:p>
          <a:p>
            <a:r>
              <a:rPr lang="en-US" altLang="zh-TW" sz="1800" dirty="0">
                <a:latin typeface="微軟正黑體" panose="020B0604030504040204" pitchFamily="34" charset="-120"/>
                <a:ea typeface="微軟正黑體" panose="020B0604030504040204" pitchFamily="34" charset="-120"/>
              </a:rPr>
              <a:t>2-lane MIPI CSI</a:t>
            </a:r>
            <a:r>
              <a:rPr lang="zh-TW" altLang="en-US" sz="1800" dirty="0">
                <a:latin typeface="微軟正黑體" panose="020B0604030504040204" pitchFamily="34" charset="-120"/>
                <a:ea typeface="微軟正黑體" panose="020B0604030504040204" pitchFamily="34" charset="-120"/>
              </a:rPr>
              <a:t>相機埠</a:t>
            </a:r>
          </a:p>
          <a:p>
            <a:r>
              <a:rPr lang="en-US" altLang="zh-TW" sz="1800" dirty="0">
                <a:latin typeface="微軟正黑體" panose="020B0604030504040204" pitchFamily="34" charset="-120"/>
                <a:ea typeface="微軟正黑體" panose="020B0604030504040204" pitchFamily="34" charset="-120"/>
              </a:rPr>
              <a:t>4-pole </a:t>
            </a:r>
            <a:r>
              <a:rPr lang="zh-TW" altLang="en-US" sz="1800" dirty="0">
                <a:latin typeface="微軟正黑體" panose="020B0604030504040204" pitchFamily="34" charset="-120"/>
                <a:ea typeface="微軟正黑體" panose="020B0604030504040204" pitchFamily="34" charset="-120"/>
              </a:rPr>
              <a:t>立體聲音和複合視訊埠</a:t>
            </a:r>
          </a:p>
          <a:p>
            <a:r>
              <a:rPr lang="en-US" altLang="zh-TW" sz="1800" dirty="0">
                <a:latin typeface="微軟正黑體" panose="020B0604030504040204" pitchFamily="34" charset="-120"/>
                <a:ea typeface="微軟正黑體" panose="020B0604030504040204" pitchFamily="34" charset="-120"/>
              </a:rPr>
              <a:t>H264 (1080p60</a:t>
            </a:r>
            <a:r>
              <a:rPr lang="zh-TW" altLang="en-US" sz="1800" dirty="0">
                <a:latin typeface="微軟正黑體" panose="020B0604030504040204" pitchFamily="34" charset="-120"/>
                <a:ea typeface="微軟正黑體" panose="020B0604030504040204" pitchFamily="34" charset="-120"/>
              </a:rPr>
              <a:t>解碼</a:t>
            </a:r>
            <a:r>
              <a:rPr lang="en-US" altLang="zh-TW" sz="1800" dirty="0">
                <a:latin typeface="微軟正黑體" panose="020B0604030504040204" pitchFamily="34" charset="-120"/>
                <a:ea typeface="微軟正黑體" panose="020B0604030504040204" pitchFamily="34" charset="-120"/>
              </a:rPr>
              <a:t>, 1080p30</a:t>
            </a:r>
            <a:r>
              <a:rPr lang="zh-TW" altLang="en-US" sz="1800" dirty="0">
                <a:latin typeface="微軟正黑體" panose="020B0604030504040204" pitchFamily="34" charset="-120"/>
                <a:ea typeface="微軟正黑體" panose="020B0604030504040204" pitchFamily="34" charset="-120"/>
              </a:rPr>
              <a:t>編碼</a:t>
            </a:r>
            <a:r>
              <a:rPr lang="en-US" altLang="zh-TW" sz="1800" dirty="0">
                <a:latin typeface="微軟正黑體" panose="020B0604030504040204" pitchFamily="34" charset="-120"/>
                <a:ea typeface="微軟正黑體" panose="020B0604030504040204" pitchFamily="34" charset="-120"/>
              </a:rPr>
              <a:t>)</a:t>
            </a:r>
            <a:endParaRPr lang="zh-TW" altLang="en-US" dirty="0"/>
          </a:p>
        </p:txBody>
      </p:sp>
    </p:spTree>
    <p:extLst>
      <p:ext uri="{BB962C8B-B14F-4D97-AF65-F5344CB8AC3E}">
        <p14:creationId xmlns:p14="http://schemas.microsoft.com/office/powerpoint/2010/main" val="3892414609"/>
      </p:ext>
    </p:extLst>
  </p:cSld>
  <p:clrMapOvr>
    <a:masterClrMapping/>
  </p:clrMapOvr>
</p:sld>
</file>

<file path=ppt/theme/theme1.xml><?xml version="1.0" encoding="utf-8"?>
<a:theme xmlns:a="http://schemas.openxmlformats.org/drawingml/2006/main" name="裁剪">
  <a:themeElements>
    <a:clrScheme name="裁剪">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裁剪">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裁剪">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TM10001105[[fn=裁剪]]</Template>
  <TotalTime>463</TotalTime>
  <Words>963</Words>
  <Application>Microsoft Office PowerPoint</Application>
  <PresentationFormat>寬螢幕</PresentationFormat>
  <Paragraphs>112</Paragraphs>
  <Slides>12</Slides>
  <Notes>3</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12</vt:i4>
      </vt:variant>
    </vt:vector>
  </HeadingPairs>
  <TitlesOfParts>
    <vt:vector size="19" baseType="lpstr">
      <vt:lpstr>Yahoo Sans</vt:lpstr>
      <vt:lpstr>微軟正黑體</vt:lpstr>
      <vt:lpstr>Arial</vt:lpstr>
      <vt:lpstr>Calibri</vt:lpstr>
      <vt:lpstr>Franklin Gothic Book</vt:lpstr>
      <vt:lpstr>Open Sans</vt:lpstr>
      <vt:lpstr>裁剪</vt:lpstr>
      <vt:lpstr>智慧物聯網</vt:lpstr>
      <vt:lpstr>大綱</vt:lpstr>
      <vt:lpstr>發想動機</vt:lpstr>
      <vt:lpstr>提案構想</vt:lpstr>
      <vt:lpstr>應用場域與適用對象</vt:lpstr>
      <vt:lpstr>專案架構流程設計</vt:lpstr>
      <vt:lpstr>IoTTalk GUI 設計</vt:lpstr>
      <vt:lpstr>實驗器材</vt:lpstr>
      <vt:lpstr>樹莓派第4代 Raspberry Pi 4</vt:lpstr>
      <vt:lpstr>實驗器材</vt:lpstr>
      <vt:lpstr>實驗器材</vt:lpstr>
      <vt:lpstr>問題與討論</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智慧物聯網</dc:title>
  <dc:creator>蘇志昇</dc:creator>
  <cp:lastModifiedBy>蘇志昇</cp:lastModifiedBy>
  <cp:revision>38</cp:revision>
  <dcterms:created xsi:type="dcterms:W3CDTF">2022-06-01T11:28:02Z</dcterms:created>
  <dcterms:modified xsi:type="dcterms:W3CDTF">2023-04-07T08:55:16Z</dcterms:modified>
</cp:coreProperties>
</file>