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1" r:id="rId2"/>
    <p:sldId id="298" r:id="rId3"/>
    <p:sldId id="274" r:id="rId4"/>
    <p:sldId id="296" r:id="rId5"/>
    <p:sldId id="300" r:id="rId6"/>
    <p:sldId id="317" r:id="rId7"/>
    <p:sldId id="318" r:id="rId8"/>
    <p:sldId id="295" r:id="rId9"/>
    <p:sldId id="293" r:id="rId10"/>
    <p:sldId id="294" r:id="rId11"/>
    <p:sldId id="277" r:id="rId12"/>
    <p:sldId id="302" r:id="rId13"/>
    <p:sldId id="304" r:id="rId14"/>
    <p:sldId id="305" r:id="rId15"/>
    <p:sldId id="306" r:id="rId16"/>
    <p:sldId id="307" r:id="rId17"/>
    <p:sldId id="310" r:id="rId18"/>
    <p:sldId id="311" r:id="rId19"/>
    <p:sldId id="312" r:id="rId20"/>
    <p:sldId id="313" r:id="rId21"/>
    <p:sldId id="314" r:id="rId22"/>
    <p:sldId id="315" r:id="rId23"/>
    <p:sldId id="31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>
        <p:scale>
          <a:sx n="125" d="100"/>
          <a:sy n="125" d="100"/>
        </p:scale>
        <p:origin x="-198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55C41-C107-4AD4-847F-5CD0D38E662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F265-EF58-4BAE-BC55-948E7CF5D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8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F265-EF58-4BAE-BC55-948E7CF5D7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5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F265-EF58-4BAE-BC55-948E7CF5D7B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9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F265-EF58-4BAE-BC55-948E7CF5D7B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41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F265-EF58-4BAE-BC55-948E7CF5D7B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25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F265-EF58-4BAE-BC55-948E7CF5D7B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99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F265-EF58-4BAE-BC55-948E7CF5D7B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3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F265-EF58-4BAE-BC55-948E7CF5D7B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1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8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3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94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3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61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5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3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3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9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B70833-A7E1-4B02-AE0F-89926C46F7B8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9278C-528D-4A60-A87F-AE53B19E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724"/>
            <a:ext cx="9232900" cy="2763375"/>
          </a:xfrm>
        </p:spPr>
        <p:txBody>
          <a:bodyPr>
            <a:normAutofit/>
          </a:bodyPr>
          <a:lstStyle/>
          <a:p>
            <a:r>
              <a:rPr lang="zh-TW" altLang="en-US" sz="4800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利用自建的</a:t>
            </a:r>
            <a:r>
              <a:rPr lang="en-US" altLang="zh-TW" sz="4800" cap="none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IoTtalk</a:t>
            </a:r>
            <a:r>
              <a:rPr lang="zh-TW" altLang="en-US" sz="4800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平台及</a:t>
            </a:r>
            <a:r>
              <a:rPr lang="en-US" altLang="zh-TW" sz="4800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DSI2598+</a:t>
            </a:r>
            <a:r>
              <a:rPr lang="zh-TW" altLang="en-US" sz="4800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建立伺服器溫溼度警告裝置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AFF70C-B7B4-44C6-9A43-3DC8CE5A3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9704"/>
            <a:ext cx="9144000" cy="1655762"/>
          </a:xfrm>
        </p:spPr>
        <p:txBody>
          <a:bodyPr/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授課教師：陳興忠 特聘教授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899775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2EA10-BD2D-4719-B5C4-1811B7D2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創建</a:t>
            </a:r>
            <a:r>
              <a:rPr lang="en-US" altLang="zh-TW" dirty="0" err="1"/>
              <a:t>Raspberry_pi_Mosquitto_Server</a:t>
            </a:r>
            <a:r>
              <a:rPr lang="zh-TW" altLang="en-US" cap="none" dirty="0"/>
              <a:t>模型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0D60990-05E7-4226-92C2-5449FD9640BB}"/>
              </a:ext>
            </a:extLst>
          </p:cNvPr>
          <p:cNvSpPr txBox="1">
            <a:spLocks/>
          </p:cNvSpPr>
          <p:nvPr/>
        </p:nvSpPr>
        <p:spPr>
          <a:xfrm>
            <a:off x="1510287" y="2405801"/>
            <a:ext cx="4263408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zh-TW" altLang="en-US" dirty="0"/>
              <a:t>加入</a:t>
            </a:r>
            <a:r>
              <a:rPr lang="en-US" altLang="zh-TW" dirty="0" err="1"/>
              <a:t>Raspberry_pi_Mosquitto_Server</a:t>
            </a:r>
            <a:r>
              <a:rPr lang="zh-TW" altLang="en-US" dirty="0"/>
              <a:t>模型</a:t>
            </a:r>
            <a:endParaRPr lang="en-US" altLang="zh-TW" dirty="0"/>
          </a:p>
          <a:p>
            <a:pPr marL="342900" indent="-342900">
              <a:buAutoNum type="arabicPeriod" startAt="3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007588-B45A-426A-BDA2-E8CDF037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15" y="3061193"/>
            <a:ext cx="3288065" cy="3136972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1E38250-CDF6-917C-BFEC-A9745848A7DA}"/>
              </a:ext>
            </a:extLst>
          </p:cNvPr>
          <p:cNvSpPr txBox="1">
            <a:spLocks/>
          </p:cNvSpPr>
          <p:nvPr/>
        </p:nvSpPr>
        <p:spPr>
          <a:xfrm>
            <a:off x="6335631" y="2400669"/>
            <a:ext cx="4263408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zh-TW" altLang="en-US" dirty="0"/>
              <a:t>勾選伺服器的溫度及濕度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B0EA18-DE8E-5E20-0384-40D594D62EAF}"/>
              </a:ext>
            </a:extLst>
          </p:cNvPr>
          <p:cNvSpPr/>
          <p:nvPr/>
        </p:nvSpPr>
        <p:spPr>
          <a:xfrm>
            <a:off x="3267420" y="4303439"/>
            <a:ext cx="1195049" cy="32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EBF9EAE-9828-4DC9-983C-D4FA22F0E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672" y="2919391"/>
            <a:ext cx="2967376" cy="34205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F7286F9-7170-2B94-4051-862119F66AEB}"/>
              </a:ext>
            </a:extLst>
          </p:cNvPr>
          <p:cNvSpPr/>
          <p:nvPr/>
        </p:nvSpPr>
        <p:spPr>
          <a:xfrm>
            <a:off x="6447609" y="3188313"/>
            <a:ext cx="1872342" cy="1833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0667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>
            <a:extLst>
              <a:ext uri="{FF2B5EF4-FFF2-40B4-BE49-F238E27FC236}">
                <a16:creationId xmlns:a16="http://schemas.microsoft.com/office/drawing/2014/main" id="{5565B0A0-A4E1-496E-BC3B-C9EB06CB9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502" y="3447534"/>
            <a:ext cx="1496834" cy="30823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3F79D6-A688-40C8-9BED-CA425EB8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464" y="3486628"/>
            <a:ext cx="1585912" cy="30432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A2EA10-BD2D-4719-B5C4-1811B7D2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選擇</a:t>
            </a:r>
            <a:r>
              <a:rPr lang="en-US" altLang="zh-TW" dirty="0" err="1"/>
              <a:t>Raspberry_pi_Mosquitto_Server</a:t>
            </a:r>
            <a:r>
              <a:rPr lang="zh-TW" altLang="en-US" cap="none" dirty="0"/>
              <a:t>裝置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0D60990-05E7-4226-92C2-5449FD9640BB}"/>
              </a:ext>
            </a:extLst>
          </p:cNvPr>
          <p:cNvSpPr txBox="1">
            <a:spLocks/>
          </p:cNvSpPr>
          <p:nvPr/>
        </p:nvSpPr>
        <p:spPr>
          <a:xfrm>
            <a:off x="2227041" y="2635366"/>
            <a:ext cx="4263408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5"/>
            </a:pPr>
            <a:r>
              <a:rPr lang="zh-TW" altLang="en-US" dirty="0"/>
              <a:t>選擇裝置</a:t>
            </a:r>
            <a:endParaRPr lang="en-US" altLang="zh-TW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E08ED6CB-2DEC-BB07-9D31-409F5118E538}"/>
              </a:ext>
            </a:extLst>
          </p:cNvPr>
          <p:cNvSpPr txBox="1">
            <a:spLocks/>
          </p:cNvSpPr>
          <p:nvPr/>
        </p:nvSpPr>
        <p:spPr>
          <a:xfrm>
            <a:off x="6520596" y="2400668"/>
            <a:ext cx="4263408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6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035831-0A2B-F2D9-29E4-6998D7C854EE}"/>
              </a:ext>
            </a:extLst>
          </p:cNvPr>
          <p:cNvSpPr txBox="1">
            <a:spLocks/>
          </p:cNvSpPr>
          <p:nvPr/>
        </p:nvSpPr>
        <p:spPr>
          <a:xfrm>
            <a:off x="6147656" y="2400669"/>
            <a:ext cx="4263408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endParaRPr lang="en-US" altLang="zh-TW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3737C5-6DA7-3D58-5AC1-A70264C6FCC3}"/>
              </a:ext>
            </a:extLst>
          </p:cNvPr>
          <p:cNvSpPr/>
          <p:nvPr/>
        </p:nvSpPr>
        <p:spPr>
          <a:xfrm>
            <a:off x="2808934" y="3530309"/>
            <a:ext cx="940106" cy="277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C7D7A879-336C-9A9A-7CD8-2F53B040066B}"/>
              </a:ext>
            </a:extLst>
          </p:cNvPr>
          <p:cNvSpPr/>
          <p:nvPr/>
        </p:nvSpPr>
        <p:spPr>
          <a:xfrm>
            <a:off x="5696347" y="4475952"/>
            <a:ext cx="670119" cy="5127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C984A49-FBD0-9D20-93D3-8DF9044C87FD}"/>
              </a:ext>
            </a:extLst>
          </p:cNvPr>
          <p:cNvCxnSpPr>
            <a:cxnSpLocks/>
            <a:stCxn id="16" idx="3"/>
            <a:endCxn id="16" idx="3"/>
          </p:cNvCxnSpPr>
          <p:nvPr/>
        </p:nvCxnSpPr>
        <p:spPr>
          <a:xfrm>
            <a:off x="3749040" y="36688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22ED8CA-3845-F3C1-4553-D41E3DE3A79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749040" y="3429000"/>
            <a:ext cx="662721" cy="239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E38AA14-3F28-E6E3-866A-CCBFF94A398E}"/>
              </a:ext>
            </a:extLst>
          </p:cNvPr>
          <p:cNvSpPr txBox="1"/>
          <p:nvPr/>
        </p:nvSpPr>
        <p:spPr>
          <a:xfrm>
            <a:off x="4384489" y="3215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點選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6A1A67-1ED2-342C-F611-19BD97542983}"/>
              </a:ext>
            </a:extLst>
          </p:cNvPr>
          <p:cNvSpPr/>
          <p:nvPr/>
        </p:nvSpPr>
        <p:spPr>
          <a:xfrm>
            <a:off x="7025086" y="3627549"/>
            <a:ext cx="925569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F8494E2-D9D2-2EE7-17D1-B3523412DF33}"/>
              </a:ext>
            </a:extLst>
          </p:cNvPr>
          <p:cNvCxnSpPr>
            <a:cxnSpLocks/>
            <a:stCxn id="25" idx="3"/>
            <a:endCxn id="25" idx="3"/>
          </p:cNvCxnSpPr>
          <p:nvPr/>
        </p:nvCxnSpPr>
        <p:spPr>
          <a:xfrm>
            <a:off x="7950655" y="37608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D7B16D2-FA19-E4E7-A96C-562A98DDEC90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950655" y="3461511"/>
            <a:ext cx="768084" cy="299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82EDF59-169A-6439-6671-4A722F2D7BE0}"/>
              </a:ext>
            </a:extLst>
          </p:cNvPr>
          <p:cNvSpPr txBox="1"/>
          <p:nvPr/>
        </p:nvSpPr>
        <p:spPr>
          <a:xfrm>
            <a:off x="8718739" y="3067058"/>
            <a:ext cx="29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2.Raspberrypi_MQTT</a:t>
            </a:r>
            <a:r>
              <a:rPr lang="zh-TW" altLang="en-US" dirty="0">
                <a:solidFill>
                  <a:srgbClr val="FF0000"/>
                </a:solidFill>
              </a:rPr>
              <a:t>為樹梅派</a:t>
            </a:r>
            <a:r>
              <a:rPr lang="en-US" altLang="zh-TW" dirty="0" err="1">
                <a:solidFill>
                  <a:srgbClr val="FF0000"/>
                </a:solidFill>
              </a:rPr>
              <a:t>MQTT_Broker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0319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2EA10-BD2D-4719-B5C4-1811B7D2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創建</a:t>
            </a:r>
            <a:r>
              <a:rPr lang="en-US" altLang="zh-TW" cap="none" dirty="0" err="1"/>
              <a:t>message_server</a:t>
            </a:r>
            <a:r>
              <a:rPr lang="zh-TW" altLang="en-US" cap="none" dirty="0"/>
              <a:t>模型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0D60990-05E7-4226-92C2-5449FD9640BB}"/>
              </a:ext>
            </a:extLst>
          </p:cNvPr>
          <p:cNvSpPr txBox="1">
            <a:spLocks/>
          </p:cNvSpPr>
          <p:nvPr/>
        </p:nvSpPr>
        <p:spPr>
          <a:xfrm>
            <a:off x="4204871" y="2383252"/>
            <a:ext cx="4263408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6"/>
            </a:pPr>
            <a:r>
              <a:rPr lang="zh-TW" altLang="en-US" dirty="0"/>
              <a:t>加入</a:t>
            </a:r>
            <a:r>
              <a:rPr lang="en-US" altLang="zh-TW" cap="none" dirty="0" err="1"/>
              <a:t>message_server</a:t>
            </a:r>
            <a:r>
              <a:rPr lang="zh-TW" altLang="en-US" dirty="0"/>
              <a:t>模型</a:t>
            </a:r>
            <a:endParaRPr lang="en-US" altLang="zh-TW" dirty="0"/>
          </a:p>
          <a:p>
            <a:pPr marL="342900" indent="-342900">
              <a:buAutoNum type="arabicPeriod" startAt="3"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4DEF7C-F52D-41FE-BC77-C4F81C7DE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00" t="7015" r="51966" b="55233"/>
          <a:stretch/>
        </p:blipFill>
        <p:spPr>
          <a:xfrm>
            <a:off x="4512757" y="3843119"/>
            <a:ext cx="2930291" cy="25890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B0EA18-DE8E-5E20-0384-40D594D62EAF}"/>
              </a:ext>
            </a:extLst>
          </p:cNvPr>
          <p:cNvSpPr/>
          <p:nvPr/>
        </p:nvSpPr>
        <p:spPr>
          <a:xfrm>
            <a:off x="4500730" y="5188417"/>
            <a:ext cx="1641359" cy="32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36660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E17727A-8BF2-4C72-8CB6-7C09B671E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94" y="3773077"/>
            <a:ext cx="2600688" cy="1800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1C1D41-31AE-49D1-BA08-06B170DA5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924" y="3613666"/>
            <a:ext cx="2829320" cy="19433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A2EA10-BD2D-4719-B5C4-1811B7D2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選擇</a:t>
            </a:r>
            <a:r>
              <a:rPr lang="en-US" altLang="zh-TW" cap="none" dirty="0" err="1"/>
              <a:t>message_server</a:t>
            </a:r>
            <a:r>
              <a:rPr lang="zh-TW" altLang="en-US" cap="none" dirty="0"/>
              <a:t>裝置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0D60990-05E7-4226-92C2-5449FD9640BB}"/>
              </a:ext>
            </a:extLst>
          </p:cNvPr>
          <p:cNvSpPr txBox="1">
            <a:spLocks/>
          </p:cNvSpPr>
          <p:nvPr/>
        </p:nvSpPr>
        <p:spPr>
          <a:xfrm>
            <a:off x="2140939" y="2400669"/>
            <a:ext cx="8081830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7"/>
            </a:pPr>
            <a:r>
              <a:rPr lang="zh-TW" altLang="en-US" dirty="0"/>
              <a:t>選擇</a:t>
            </a:r>
            <a:r>
              <a:rPr lang="en-US" altLang="zh-TW" cap="none" dirty="0" err="1"/>
              <a:t>message_server</a:t>
            </a:r>
            <a:r>
              <a:rPr lang="zh-TW" altLang="en-US" cap="none" dirty="0"/>
              <a:t>裝置</a:t>
            </a:r>
            <a:endParaRPr lang="en-US" altLang="zh-TW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DDF755D6-25A3-E180-6320-79FC81B7A218}"/>
              </a:ext>
            </a:extLst>
          </p:cNvPr>
          <p:cNvSpPr/>
          <p:nvPr/>
        </p:nvSpPr>
        <p:spPr>
          <a:xfrm>
            <a:off x="5626667" y="4613592"/>
            <a:ext cx="670119" cy="5127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372023-6C4F-B738-5F0B-6E75A2B3EC0E}"/>
              </a:ext>
            </a:extLst>
          </p:cNvPr>
          <p:cNvSpPr/>
          <p:nvPr/>
        </p:nvSpPr>
        <p:spPr>
          <a:xfrm>
            <a:off x="2855422" y="3929428"/>
            <a:ext cx="1674975" cy="50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30323B-5903-3621-88E2-D3238D5F1E45}"/>
              </a:ext>
            </a:extLst>
          </p:cNvPr>
          <p:cNvCxnSpPr>
            <a:cxnSpLocks/>
            <a:stCxn id="14" idx="3"/>
            <a:endCxn id="14" idx="3"/>
          </p:cNvCxnSpPr>
          <p:nvPr/>
        </p:nvCxnSpPr>
        <p:spPr>
          <a:xfrm>
            <a:off x="4530397" y="41835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11CCB1A-1C1F-7D24-F4FF-5C5B60DB739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30397" y="3929428"/>
            <a:ext cx="341832" cy="254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145B5D-A7BB-A7DA-62C4-6AA83AB7823E}"/>
              </a:ext>
            </a:extLst>
          </p:cNvPr>
          <p:cNvSpPr txBox="1"/>
          <p:nvPr/>
        </p:nvSpPr>
        <p:spPr>
          <a:xfrm>
            <a:off x="4813624" y="358526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點選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58A4B05-220C-FC20-FA35-5C103921A128}"/>
              </a:ext>
            </a:extLst>
          </p:cNvPr>
          <p:cNvCxnSpPr>
            <a:cxnSpLocks/>
          </p:cNvCxnSpPr>
          <p:nvPr/>
        </p:nvCxnSpPr>
        <p:spPr>
          <a:xfrm>
            <a:off x="9551792" y="4532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4C39391-4870-24C2-7660-9BB62F284EB1}"/>
              </a:ext>
            </a:extLst>
          </p:cNvPr>
          <p:cNvSpPr/>
          <p:nvPr/>
        </p:nvSpPr>
        <p:spPr>
          <a:xfrm>
            <a:off x="7423922" y="4049920"/>
            <a:ext cx="1674975" cy="50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C60C60E-B65F-7E0D-C2F9-75FF1A30F7AE}"/>
              </a:ext>
            </a:extLst>
          </p:cNvPr>
          <p:cNvCxnSpPr>
            <a:stCxn id="33" idx="3"/>
            <a:endCxn id="33" idx="3"/>
          </p:cNvCxnSpPr>
          <p:nvPr/>
        </p:nvCxnSpPr>
        <p:spPr>
          <a:xfrm>
            <a:off x="9098897" y="43040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41E6C87-BEC4-E36F-C9BA-790657B44E7C}"/>
              </a:ext>
            </a:extLst>
          </p:cNvPr>
          <p:cNvCxnSpPr>
            <a:cxnSpLocks/>
          </p:cNvCxnSpPr>
          <p:nvPr/>
        </p:nvCxnSpPr>
        <p:spPr>
          <a:xfrm flipV="1">
            <a:off x="8976918" y="3839121"/>
            <a:ext cx="359660" cy="180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127034-BAE2-7A5E-D225-1ACD2EEAB678}"/>
              </a:ext>
            </a:extLst>
          </p:cNvPr>
          <p:cNvSpPr txBox="1"/>
          <p:nvPr/>
        </p:nvSpPr>
        <p:spPr>
          <a:xfrm>
            <a:off x="9378751" y="3558069"/>
            <a:ext cx="277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latinLnBrk="1" hangingPunct="0"/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選擇</a:t>
            </a:r>
            <a:r>
              <a:rPr lang="en-US" altLang="zh-TW" dirty="0" err="1">
                <a:solidFill>
                  <a:srgbClr val="FF0000"/>
                </a:solidFill>
              </a:rPr>
              <a:t>IoTtalk_message_server</a:t>
            </a:r>
            <a:r>
              <a:rPr lang="zh-TW" altLang="en-US" dirty="0">
                <a:solidFill>
                  <a:srgbClr val="FF0000"/>
                </a:solidFill>
              </a:rPr>
              <a:t>，此裝置為本實驗建置的訊息發送伺服器</a:t>
            </a:r>
          </a:p>
        </p:txBody>
      </p:sp>
    </p:spTree>
    <p:extLst>
      <p:ext uri="{BB962C8B-B14F-4D97-AF65-F5344CB8AC3E}">
        <p14:creationId xmlns:p14="http://schemas.microsoft.com/office/powerpoint/2010/main" val="234647604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293CB14-8C06-4626-9558-44A5591AE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8" r="50000" b="29445"/>
          <a:stretch/>
        </p:blipFill>
        <p:spPr>
          <a:xfrm>
            <a:off x="3584826" y="2912365"/>
            <a:ext cx="5541508" cy="36573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A2EA10-BD2D-4719-B5C4-1811B7D2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繪製</a:t>
            </a:r>
            <a:r>
              <a:rPr lang="en-US" altLang="zh-TW" cap="none" dirty="0" err="1"/>
              <a:t>IoTtalk</a:t>
            </a:r>
            <a:r>
              <a:rPr lang="zh-TW" altLang="en-US" cap="none" dirty="0"/>
              <a:t>線路圖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0D60990-05E7-4226-92C2-5449FD9640BB}"/>
              </a:ext>
            </a:extLst>
          </p:cNvPr>
          <p:cNvSpPr txBox="1">
            <a:spLocks/>
          </p:cNvSpPr>
          <p:nvPr/>
        </p:nvSpPr>
        <p:spPr>
          <a:xfrm>
            <a:off x="2140939" y="2400669"/>
            <a:ext cx="8081830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8"/>
            </a:pPr>
            <a:r>
              <a:rPr lang="zh-TW" altLang="en-US" dirty="0"/>
              <a:t>串聯伺服器的</a:t>
            </a:r>
            <a:r>
              <a:rPr lang="en-US" altLang="zh-TW" dirty="0" err="1"/>
              <a:t>Hunidity</a:t>
            </a:r>
            <a:r>
              <a:rPr lang="zh-TW" altLang="en-US" dirty="0"/>
              <a:t>到</a:t>
            </a:r>
            <a:r>
              <a:rPr lang="en-US" altLang="zh-TW" dirty="0"/>
              <a:t>message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zh-TW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30323B-5903-3621-88E2-D3238D5F1E45}"/>
              </a:ext>
            </a:extLst>
          </p:cNvPr>
          <p:cNvCxnSpPr>
            <a:cxnSpLocks/>
          </p:cNvCxnSpPr>
          <p:nvPr/>
        </p:nvCxnSpPr>
        <p:spPr>
          <a:xfrm>
            <a:off x="4530397" y="40682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58A4B05-220C-FC20-FA35-5C103921A128}"/>
              </a:ext>
            </a:extLst>
          </p:cNvPr>
          <p:cNvCxnSpPr>
            <a:cxnSpLocks/>
          </p:cNvCxnSpPr>
          <p:nvPr/>
        </p:nvCxnSpPr>
        <p:spPr>
          <a:xfrm>
            <a:off x="9551792" y="4532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C60C60E-B65F-7E0D-C2F9-75FF1A30F7AE}"/>
              </a:ext>
            </a:extLst>
          </p:cNvPr>
          <p:cNvCxnSpPr>
            <a:cxnSpLocks/>
          </p:cNvCxnSpPr>
          <p:nvPr/>
        </p:nvCxnSpPr>
        <p:spPr>
          <a:xfrm>
            <a:off x="9489515" y="43223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C79F553-0E8B-BBF1-7485-B109EF7888A6}"/>
              </a:ext>
            </a:extLst>
          </p:cNvPr>
          <p:cNvSpPr/>
          <p:nvPr/>
        </p:nvSpPr>
        <p:spPr>
          <a:xfrm>
            <a:off x="3584826" y="3488393"/>
            <a:ext cx="1505334" cy="494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973462F-BFAB-A763-049B-9CF5503B08EF}"/>
              </a:ext>
            </a:extLst>
          </p:cNvPr>
          <p:cNvCxnSpPr/>
          <p:nvPr/>
        </p:nvCxnSpPr>
        <p:spPr>
          <a:xfrm>
            <a:off x="4430646" y="3969526"/>
            <a:ext cx="520117" cy="419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34F5779-6A25-4D55-7271-ABFDFEBAD4F1}"/>
              </a:ext>
            </a:extLst>
          </p:cNvPr>
          <p:cNvSpPr txBox="1"/>
          <p:nvPr/>
        </p:nvSpPr>
        <p:spPr>
          <a:xfrm>
            <a:off x="4745652" y="43089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點選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BA0B16E-6BAB-2A8B-B41A-10091AC2361E}"/>
              </a:ext>
            </a:extLst>
          </p:cNvPr>
          <p:cNvCxnSpPr>
            <a:cxnSpLocks/>
          </p:cNvCxnSpPr>
          <p:nvPr/>
        </p:nvCxnSpPr>
        <p:spPr>
          <a:xfrm>
            <a:off x="11121745" y="40682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644FD65-AF1F-B146-A446-128E0E2E994E}"/>
              </a:ext>
            </a:extLst>
          </p:cNvPr>
          <p:cNvSpPr/>
          <p:nvPr/>
        </p:nvSpPr>
        <p:spPr>
          <a:xfrm>
            <a:off x="7892761" y="3115936"/>
            <a:ext cx="1144560" cy="494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EFCF49E-16A7-1AE4-AA7F-21AFADD33063}"/>
              </a:ext>
            </a:extLst>
          </p:cNvPr>
          <p:cNvCxnSpPr>
            <a:cxnSpLocks/>
          </p:cNvCxnSpPr>
          <p:nvPr/>
        </p:nvCxnSpPr>
        <p:spPr>
          <a:xfrm flipH="1">
            <a:off x="8037541" y="3610887"/>
            <a:ext cx="360197" cy="61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424740-4676-D1FB-8D2A-666820E11853}"/>
              </a:ext>
            </a:extLst>
          </p:cNvPr>
          <p:cNvSpPr txBox="1"/>
          <p:nvPr/>
        </p:nvSpPr>
        <p:spPr>
          <a:xfrm>
            <a:off x="7029547" y="4307550"/>
            <a:ext cx="374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點選後會出現一條線把伺服器的</a:t>
            </a:r>
            <a:r>
              <a:rPr lang="en-US" altLang="zh-TW" dirty="0" err="1">
                <a:solidFill>
                  <a:srgbClr val="FF0000"/>
                </a:solidFill>
              </a:rPr>
              <a:t>Hunidity</a:t>
            </a:r>
            <a:r>
              <a:rPr lang="zh-TW" altLang="en-US" dirty="0">
                <a:solidFill>
                  <a:srgbClr val="FF0000"/>
                </a:solidFill>
              </a:rPr>
              <a:t>及</a:t>
            </a:r>
            <a:r>
              <a:rPr lang="en-US" altLang="zh-TW" dirty="0">
                <a:solidFill>
                  <a:srgbClr val="FF0000"/>
                </a:solidFill>
              </a:rPr>
              <a:t>message</a:t>
            </a:r>
            <a:r>
              <a:rPr lang="zh-TW" altLang="en-US" dirty="0">
                <a:solidFill>
                  <a:srgbClr val="FF0000"/>
                </a:solidFill>
              </a:rPr>
              <a:t>連結在一起</a:t>
            </a:r>
          </a:p>
        </p:txBody>
      </p:sp>
    </p:spTree>
    <p:extLst>
      <p:ext uri="{BB962C8B-B14F-4D97-AF65-F5344CB8AC3E}">
        <p14:creationId xmlns:p14="http://schemas.microsoft.com/office/powerpoint/2010/main" val="382462475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437F028-2318-454F-AE59-26D5E1015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316" y="2999421"/>
            <a:ext cx="4956007" cy="359819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A2EA10-BD2D-4719-B5C4-1811B7D2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繪製</a:t>
            </a:r>
            <a:r>
              <a:rPr lang="en-US" altLang="zh-TW" cap="none" dirty="0" err="1"/>
              <a:t>IoTtalk</a:t>
            </a:r>
            <a:r>
              <a:rPr lang="zh-TW" altLang="en-US" cap="none" dirty="0"/>
              <a:t>線路圖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0D60990-05E7-4226-92C2-5449FD9640BB}"/>
              </a:ext>
            </a:extLst>
          </p:cNvPr>
          <p:cNvSpPr txBox="1">
            <a:spLocks/>
          </p:cNvSpPr>
          <p:nvPr/>
        </p:nvSpPr>
        <p:spPr>
          <a:xfrm>
            <a:off x="2140939" y="2400669"/>
            <a:ext cx="8081830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9"/>
            </a:pPr>
            <a:r>
              <a:rPr lang="zh-TW" altLang="en-US" dirty="0"/>
              <a:t>根據數字點指數點擊伺服器溫溼度將其連接到</a:t>
            </a:r>
            <a:r>
              <a:rPr lang="en-US" altLang="zh-TW" dirty="0"/>
              <a:t>Join1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zh-TW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230323B-5903-3621-88E2-D3238D5F1E45}"/>
              </a:ext>
            </a:extLst>
          </p:cNvPr>
          <p:cNvCxnSpPr>
            <a:cxnSpLocks/>
          </p:cNvCxnSpPr>
          <p:nvPr/>
        </p:nvCxnSpPr>
        <p:spPr>
          <a:xfrm>
            <a:off x="4312683" y="37199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58A4B05-220C-FC20-FA35-5C103921A128}"/>
              </a:ext>
            </a:extLst>
          </p:cNvPr>
          <p:cNvCxnSpPr>
            <a:cxnSpLocks/>
          </p:cNvCxnSpPr>
          <p:nvPr/>
        </p:nvCxnSpPr>
        <p:spPr>
          <a:xfrm>
            <a:off x="9334078" y="41838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C60C60E-B65F-7E0D-C2F9-75FF1A30F7AE}"/>
              </a:ext>
            </a:extLst>
          </p:cNvPr>
          <p:cNvCxnSpPr>
            <a:cxnSpLocks/>
          </p:cNvCxnSpPr>
          <p:nvPr/>
        </p:nvCxnSpPr>
        <p:spPr>
          <a:xfrm>
            <a:off x="9271801" y="39740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BA0B16E-6BAB-2A8B-B41A-10091AC2361E}"/>
              </a:ext>
            </a:extLst>
          </p:cNvPr>
          <p:cNvCxnSpPr>
            <a:cxnSpLocks/>
          </p:cNvCxnSpPr>
          <p:nvPr/>
        </p:nvCxnSpPr>
        <p:spPr>
          <a:xfrm>
            <a:off x="10904031" y="37199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644FD65-AF1F-B146-A446-128E0E2E994E}"/>
              </a:ext>
            </a:extLst>
          </p:cNvPr>
          <p:cNvSpPr/>
          <p:nvPr/>
        </p:nvSpPr>
        <p:spPr>
          <a:xfrm>
            <a:off x="5585460" y="3246767"/>
            <a:ext cx="510540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D1F2C3-5FAB-4D8A-8E07-A8AD0D979C43}"/>
              </a:ext>
            </a:extLst>
          </p:cNvPr>
          <p:cNvSpPr txBox="1"/>
          <p:nvPr/>
        </p:nvSpPr>
        <p:spPr>
          <a:xfrm>
            <a:off x="5608320" y="3498227"/>
            <a:ext cx="550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1.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3.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5.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7.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9.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11.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AB4C38D-9AF5-45F7-AA6C-471F0D08FC57}"/>
              </a:ext>
            </a:extLst>
          </p:cNvPr>
          <p:cNvSpPr txBox="1"/>
          <p:nvPr/>
        </p:nvSpPr>
        <p:spPr>
          <a:xfrm>
            <a:off x="4698655" y="3794857"/>
            <a:ext cx="3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3E3E88-7D49-42A4-944F-EFE6E04247B1}"/>
              </a:ext>
            </a:extLst>
          </p:cNvPr>
          <p:cNvSpPr txBox="1"/>
          <p:nvPr/>
        </p:nvSpPr>
        <p:spPr>
          <a:xfrm>
            <a:off x="4695335" y="4109560"/>
            <a:ext cx="3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D1E99D-0169-49C2-B2B8-B4159649A47A}"/>
              </a:ext>
            </a:extLst>
          </p:cNvPr>
          <p:cNvSpPr txBox="1"/>
          <p:nvPr/>
        </p:nvSpPr>
        <p:spPr>
          <a:xfrm>
            <a:off x="4705785" y="4738913"/>
            <a:ext cx="3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8.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ECC35B-360C-40EF-816B-6B5076274927}"/>
              </a:ext>
            </a:extLst>
          </p:cNvPr>
          <p:cNvSpPr txBox="1"/>
          <p:nvPr/>
        </p:nvSpPr>
        <p:spPr>
          <a:xfrm>
            <a:off x="4705785" y="4429188"/>
            <a:ext cx="3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9608296-8658-4EBF-B7F2-3DF746433823}"/>
              </a:ext>
            </a:extLst>
          </p:cNvPr>
          <p:cNvSpPr txBox="1"/>
          <p:nvPr/>
        </p:nvSpPr>
        <p:spPr>
          <a:xfrm>
            <a:off x="4645524" y="5051253"/>
            <a:ext cx="4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10.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2ADB42-DED0-4868-8C62-4F8B9FAAE520}"/>
              </a:ext>
            </a:extLst>
          </p:cNvPr>
          <p:cNvSpPr txBox="1"/>
          <p:nvPr/>
        </p:nvSpPr>
        <p:spPr>
          <a:xfrm>
            <a:off x="4645525" y="5397272"/>
            <a:ext cx="4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12.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7D1D4C-4939-4858-9FB2-F16793A0A700}"/>
              </a:ext>
            </a:extLst>
          </p:cNvPr>
          <p:cNvSpPr txBox="1"/>
          <p:nvPr/>
        </p:nvSpPr>
        <p:spPr>
          <a:xfrm>
            <a:off x="4645524" y="5695702"/>
            <a:ext cx="4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14.</a:t>
            </a:r>
          </a:p>
        </p:txBody>
      </p:sp>
    </p:spTree>
    <p:extLst>
      <p:ext uri="{BB962C8B-B14F-4D97-AF65-F5344CB8AC3E}">
        <p14:creationId xmlns:p14="http://schemas.microsoft.com/office/powerpoint/2010/main" val="340429027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3B25A-B74D-0BDD-418A-6EAF1A8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/>
              <a:t>IoTtalk</a:t>
            </a:r>
            <a:r>
              <a:rPr lang="zh-TW" altLang="en-US" cap="none" dirty="0"/>
              <a:t>流程完結果圖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597F41-0669-48A2-9B14-D52B2A74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68" y="2466662"/>
            <a:ext cx="5376863" cy="38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8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3B25A-B74D-0BDD-418A-6EAF1A8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選擇</a:t>
            </a:r>
            <a:r>
              <a:rPr lang="en-US" altLang="zh-TW" cap="none" dirty="0" err="1"/>
              <a:t>IoTtalk</a:t>
            </a:r>
            <a:r>
              <a:rPr lang="zh-TW" altLang="en-US" cap="none" dirty="0"/>
              <a:t> </a:t>
            </a:r>
            <a:r>
              <a:rPr lang="en-US" altLang="zh-TW" cap="none" dirty="0"/>
              <a:t>Python </a:t>
            </a:r>
            <a:r>
              <a:rPr lang="zh-TW" altLang="en-US" cap="none" dirty="0"/>
              <a:t>程式碼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39BE453-C2AA-4613-945C-847FC07CC268}"/>
              </a:ext>
            </a:extLst>
          </p:cNvPr>
          <p:cNvSpPr txBox="1">
            <a:spLocks/>
          </p:cNvSpPr>
          <p:nvPr/>
        </p:nvSpPr>
        <p:spPr>
          <a:xfrm>
            <a:off x="2422123" y="2357126"/>
            <a:ext cx="8081830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10"/>
            </a:pPr>
            <a:r>
              <a:rPr lang="zh-TW" altLang="en-US" dirty="0"/>
              <a:t>對著</a:t>
            </a:r>
            <a:r>
              <a:rPr lang="en-US" altLang="zh-TW" dirty="0"/>
              <a:t>Join1</a:t>
            </a:r>
            <a:r>
              <a:rPr lang="zh-TW" altLang="en-US" dirty="0"/>
              <a:t>使用滑鼠左鍵點擊</a:t>
            </a:r>
            <a:endParaRPr lang="en-US" altLang="zh-TW" dirty="0"/>
          </a:p>
          <a:p>
            <a:pPr marL="0" indent="0">
              <a:buClr>
                <a:schemeClr val="tx1"/>
              </a:buClr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161785-6EFA-479D-A58B-261936A8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68" y="2825793"/>
            <a:ext cx="5376863" cy="38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3B25A-B74D-0BDD-418A-6EAF1A8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選擇</a:t>
            </a:r>
            <a:r>
              <a:rPr lang="en-US" altLang="zh-TW" cap="none" dirty="0" err="1"/>
              <a:t>IoTtalk</a:t>
            </a:r>
            <a:r>
              <a:rPr lang="zh-TW" altLang="en-US" cap="none" dirty="0"/>
              <a:t> </a:t>
            </a:r>
            <a:r>
              <a:rPr lang="en-US" altLang="zh-TW" cap="none" dirty="0"/>
              <a:t>Python </a:t>
            </a:r>
            <a:r>
              <a:rPr lang="zh-TW" altLang="en-US" cap="none" dirty="0"/>
              <a:t>程式碼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39BE453-C2AA-4613-945C-847FC07CC268}"/>
              </a:ext>
            </a:extLst>
          </p:cNvPr>
          <p:cNvSpPr txBox="1">
            <a:spLocks/>
          </p:cNvSpPr>
          <p:nvPr/>
        </p:nvSpPr>
        <p:spPr>
          <a:xfrm>
            <a:off x="2422123" y="2357126"/>
            <a:ext cx="8081830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11"/>
            </a:pPr>
            <a:r>
              <a:rPr lang="zh-TW" altLang="en-US" dirty="0"/>
              <a:t>點選箭頭</a:t>
            </a:r>
            <a:endParaRPr lang="en-US" altLang="zh-TW" dirty="0"/>
          </a:p>
          <a:p>
            <a:pPr marL="0" indent="0">
              <a:buClr>
                <a:schemeClr val="tx1"/>
              </a:buClr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FB78D6-0AE2-4E82-8458-447CC7DC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78" y="2773680"/>
            <a:ext cx="4427575" cy="3995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781E52-3225-445B-8B05-81372022A31C}"/>
              </a:ext>
            </a:extLst>
          </p:cNvPr>
          <p:cNvSpPr/>
          <p:nvPr/>
        </p:nvSpPr>
        <p:spPr>
          <a:xfrm>
            <a:off x="7782933" y="6327648"/>
            <a:ext cx="395820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13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3B25A-B74D-0BDD-418A-6EAF1A8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選擇</a:t>
            </a:r>
            <a:r>
              <a:rPr lang="en-US" altLang="zh-TW" cap="none" dirty="0" err="1"/>
              <a:t>IoTtalk</a:t>
            </a:r>
            <a:r>
              <a:rPr lang="zh-TW" altLang="en-US" cap="none" dirty="0"/>
              <a:t> </a:t>
            </a:r>
            <a:r>
              <a:rPr lang="en-US" altLang="zh-TW" cap="none" dirty="0"/>
              <a:t>Python </a:t>
            </a:r>
            <a:r>
              <a:rPr lang="zh-TW" altLang="en-US" cap="none" dirty="0"/>
              <a:t>程式碼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39BE453-C2AA-4613-945C-847FC07CC268}"/>
              </a:ext>
            </a:extLst>
          </p:cNvPr>
          <p:cNvSpPr txBox="1">
            <a:spLocks/>
          </p:cNvSpPr>
          <p:nvPr/>
        </p:nvSpPr>
        <p:spPr>
          <a:xfrm>
            <a:off x="2422123" y="2357126"/>
            <a:ext cx="8081830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12"/>
            </a:pPr>
            <a:r>
              <a:rPr lang="zh-TW" altLang="en-US" dirty="0"/>
              <a:t>點選</a:t>
            </a:r>
            <a:r>
              <a:rPr lang="en-US" altLang="zh-TW" dirty="0"/>
              <a:t>add new function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CAA87F-DBB6-46FC-AF87-3A32AE85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3203756"/>
            <a:ext cx="9154803" cy="26102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781E52-3225-445B-8B05-81372022A31C}"/>
              </a:ext>
            </a:extLst>
          </p:cNvPr>
          <p:cNvSpPr/>
          <p:nvPr/>
        </p:nvSpPr>
        <p:spPr>
          <a:xfrm>
            <a:off x="5322353" y="5187915"/>
            <a:ext cx="5181600" cy="26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82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00BF2-4636-4593-AC34-7C38818A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DF785-35D0-46CC-A1B4-F6B70AB27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506069"/>
            <a:ext cx="8973638" cy="3998426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IoTtalk</a:t>
            </a:r>
            <a:r>
              <a:rPr lang="zh-TW" altLang="en-US" sz="2400" dirty="0"/>
              <a:t>實驗的硬體介紹</a:t>
            </a:r>
            <a:endParaRPr lang="en-US" altLang="zh-TW" sz="2400" dirty="0"/>
          </a:p>
          <a:p>
            <a:r>
              <a:rPr lang="zh-TW" altLang="en-US" sz="2400" dirty="0"/>
              <a:t>裝置連結</a:t>
            </a:r>
            <a:r>
              <a:rPr lang="en-US" altLang="zh-TW" sz="2400" dirty="0" err="1"/>
              <a:t>IoTtalk</a:t>
            </a:r>
            <a:r>
              <a:rPr lang="zh-TW" altLang="en-US" sz="2400" dirty="0"/>
              <a:t>介紹</a:t>
            </a:r>
            <a:endParaRPr lang="en-US" altLang="zh-TW" sz="2400" dirty="0"/>
          </a:p>
          <a:p>
            <a:r>
              <a:rPr lang="en-US" altLang="zh-TW" sz="2400" cap="none" dirty="0" err="1"/>
              <a:t>IoTtalk</a:t>
            </a:r>
            <a:r>
              <a:rPr lang="zh-TW" altLang="en-US" sz="2400" cap="none" dirty="0"/>
              <a:t>實驗步驟</a:t>
            </a:r>
            <a:endParaRPr lang="en-US" altLang="zh-TW" sz="2400" cap="none" dirty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3198906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B62F2C1-AB5C-46DF-A7F7-D1930584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3071501"/>
            <a:ext cx="8896350" cy="18097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53B25A-B74D-0BDD-418A-6EAF1A8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選擇</a:t>
            </a:r>
            <a:r>
              <a:rPr lang="en-US" altLang="zh-TW" cap="none" dirty="0" err="1"/>
              <a:t>IoTtalk</a:t>
            </a:r>
            <a:r>
              <a:rPr lang="zh-TW" altLang="en-US" cap="none" dirty="0"/>
              <a:t> </a:t>
            </a:r>
            <a:r>
              <a:rPr lang="en-US" altLang="zh-TW" cap="none" dirty="0"/>
              <a:t>Python </a:t>
            </a:r>
            <a:r>
              <a:rPr lang="zh-TW" altLang="en-US" cap="none" dirty="0"/>
              <a:t>程式碼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39BE453-C2AA-4613-945C-847FC07CC268}"/>
              </a:ext>
            </a:extLst>
          </p:cNvPr>
          <p:cNvSpPr txBox="1">
            <a:spLocks/>
          </p:cNvSpPr>
          <p:nvPr/>
        </p:nvSpPr>
        <p:spPr>
          <a:xfrm>
            <a:off x="2422123" y="2357126"/>
            <a:ext cx="8081830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13"/>
            </a:pPr>
            <a:r>
              <a:rPr lang="zh-TW" altLang="en-US" dirty="0"/>
              <a:t>在</a:t>
            </a:r>
            <a:r>
              <a:rPr lang="en-US" altLang="zh-TW" dirty="0"/>
              <a:t>Global Function List</a:t>
            </a:r>
            <a:r>
              <a:rPr lang="zh-TW" altLang="en-US" dirty="0"/>
              <a:t>中找到</a:t>
            </a:r>
            <a:r>
              <a:rPr lang="en-US" altLang="zh-TW" dirty="0" err="1"/>
              <a:t>message_new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22CFD-B60C-45C3-B87F-296F5F5B03F8}"/>
              </a:ext>
            </a:extLst>
          </p:cNvPr>
          <p:cNvSpPr/>
          <p:nvPr/>
        </p:nvSpPr>
        <p:spPr>
          <a:xfrm>
            <a:off x="2231136" y="3413585"/>
            <a:ext cx="3628644" cy="820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5C9DD0-A02E-4DB9-A7CA-A84261012273}"/>
              </a:ext>
            </a:extLst>
          </p:cNvPr>
          <p:cNvSpPr/>
          <p:nvPr/>
        </p:nvSpPr>
        <p:spPr>
          <a:xfrm>
            <a:off x="6210300" y="3413585"/>
            <a:ext cx="769620" cy="524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6B73C-BC9D-4F89-BE0A-7431E1602625}"/>
              </a:ext>
            </a:extLst>
          </p:cNvPr>
          <p:cNvSpPr txBox="1"/>
          <p:nvPr/>
        </p:nvSpPr>
        <p:spPr>
          <a:xfrm>
            <a:off x="6096000" y="4122420"/>
            <a:ext cx="43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點選</a:t>
            </a:r>
            <a:r>
              <a:rPr lang="en-US" altLang="zh-TW" dirty="0">
                <a:solidFill>
                  <a:srgbClr val="FF0000"/>
                </a:solidFill>
              </a:rPr>
              <a:t>&gt;&gt;&gt;</a:t>
            </a:r>
            <a:r>
              <a:rPr lang="zh-TW" altLang="en-US" dirty="0">
                <a:solidFill>
                  <a:srgbClr val="FF0000"/>
                </a:solidFill>
              </a:rPr>
              <a:t>把</a:t>
            </a:r>
            <a:r>
              <a:rPr lang="en-US" altLang="zh-TW" dirty="0" err="1">
                <a:solidFill>
                  <a:srgbClr val="FF0000"/>
                </a:solidFill>
              </a:rPr>
              <a:t>message_new</a:t>
            </a:r>
            <a:r>
              <a:rPr lang="zh-TW" altLang="en-US" dirty="0">
                <a:solidFill>
                  <a:srgbClr val="FF0000"/>
                </a:solidFill>
              </a:rPr>
              <a:t>加入</a:t>
            </a:r>
            <a:r>
              <a:rPr lang="en-US" altLang="zh-TW" dirty="0">
                <a:solidFill>
                  <a:srgbClr val="FF0000"/>
                </a:solidFill>
              </a:rPr>
              <a:t>Function list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5AEF36-104D-4F82-ACFC-9EB427A45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32" t="71873" b="3977"/>
          <a:stretch/>
        </p:blipFill>
        <p:spPr>
          <a:xfrm>
            <a:off x="3821430" y="3662601"/>
            <a:ext cx="4716780" cy="16561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53B25A-B74D-0BDD-418A-6EAF1A8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選擇</a:t>
            </a:r>
            <a:r>
              <a:rPr lang="en-US" altLang="zh-TW" cap="none" dirty="0" err="1"/>
              <a:t>IoTtalk</a:t>
            </a:r>
            <a:r>
              <a:rPr lang="zh-TW" altLang="en-US" cap="none" dirty="0"/>
              <a:t> </a:t>
            </a:r>
            <a:r>
              <a:rPr lang="en-US" altLang="zh-TW" cap="none" dirty="0"/>
              <a:t>Python </a:t>
            </a:r>
            <a:r>
              <a:rPr lang="zh-TW" altLang="en-US" cap="none" dirty="0"/>
              <a:t>程式碼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39BE453-C2AA-4613-945C-847FC07CC268}"/>
              </a:ext>
            </a:extLst>
          </p:cNvPr>
          <p:cNvSpPr txBox="1">
            <a:spLocks/>
          </p:cNvSpPr>
          <p:nvPr/>
        </p:nvSpPr>
        <p:spPr>
          <a:xfrm>
            <a:off x="2422123" y="2357126"/>
            <a:ext cx="8081830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14"/>
            </a:pPr>
            <a:r>
              <a:rPr lang="zh-TW" altLang="en-US" dirty="0"/>
              <a:t>回到步驟</a:t>
            </a:r>
            <a:r>
              <a:rPr lang="en-US" altLang="zh-TW" dirty="0"/>
              <a:t>11</a:t>
            </a:r>
            <a:r>
              <a:rPr lang="zh-TW" altLang="en-US" dirty="0"/>
              <a:t>點選</a:t>
            </a:r>
            <a:r>
              <a:rPr lang="en-US" altLang="zh-TW" dirty="0" err="1"/>
              <a:t>IoTtalk_message_server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  <a:r>
              <a:rPr lang="zh-TW" altLang="en-US" dirty="0"/>
              <a:t>裡的小箭頭此時</a:t>
            </a:r>
            <a:r>
              <a:rPr lang="en-US" altLang="zh-TW" dirty="0" err="1"/>
              <a:t>message_new</a:t>
            </a:r>
            <a:r>
              <a:rPr lang="zh-TW" altLang="en-US" dirty="0"/>
              <a:t>會在</a:t>
            </a:r>
            <a:r>
              <a:rPr lang="en-US" altLang="zh-TW" dirty="0"/>
              <a:t>Function</a:t>
            </a:r>
            <a:r>
              <a:rPr lang="zh-TW" altLang="en-US" dirty="0"/>
              <a:t>中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6E09F9-96E7-487F-9621-7C3864869537}"/>
              </a:ext>
            </a:extLst>
          </p:cNvPr>
          <p:cNvSpPr/>
          <p:nvPr/>
        </p:nvSpPr>
        <p:spPr>
          <a:xfrm>
            <a:off x="5806440" y="3998648"/>
            <a:ext cx="2583180" cy="287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CB4312A-2732-457B-8542-F20E1237AA88}"/>
              </a:ext>
            </a:extLst>
          </p:cNvPr>
          <p:cNvSpPr txBox="1"/>
          <p:nvPr/>
        </p:nvSpPr>
        <p:spPr>
          <a:xfrm>
            <a:off x="3339193" y="3957673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</a:t>
            </a:r>
          </a:p>
        </p:txBody>
      </p:sp>
    </p:spTree>
    <p:extLst>
      <p:ext uri="{BB962C8B-B14F-4D97-AF65-F5344CB8AC3E}">
        <p14:creationId xmlns:p14="http://schemas.microsoft.com/office/powerpoint/2010/main" val="290108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A6F36D5-94FF-4C46-A086-D6C1B0A2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371" y="3101565"/>
            <a:ext cx="5359504" cy="3414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53B25A-B74D-0BDD-418A-6EAF1A8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選擇</a:t>
            </a:r>
            <a:r>
              <a:rPr lang="en-US" altLang="zh-TW" cap="none" dirty="0" err="1"/>
              <a:t>IoTtalk</a:t>
            </a:r>
            <a:r>
              <a:rPr lang="zh-TW" altLang="en-US" cap="none" dirty="0"/>
              <a:t> </a:t>
            </a:r>
            <a:r>
              <a:rPr lang="en-US" altLang="zh-TW" cap="none" dirty="0"/>
              <a:t>Python </a:t>
            </a:r>
            <a:r>
              <a:rPr lang="zh-TW" altLang="en-US" cap="none" dirty="0"/>
              <a:t>程式碼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39BE453-C2AA-4613-945C-847FC07CC268}"/>
              </a:ext>
            </a:extLst>
          </p:cNvPr>
          <p:cNvSpPr txBox="1">
            <a:spLocks/>
          </p:cNvSpPr>
          <p:nvPr/>
        </p:nvSpPr>
        <p:spPr>
          <a:xfrm>
            <a:off x="2422123" y="2357126"/>
            <a:ext cx="8081830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15"/>
            </a:pPr>
            <a:r>
              <a:rPr lang="zh-TW" altLang="en-US" dirty="0"/>
              <a:t>點選</a:t>
            </a:r>
            <a:r>
              <a:rPr lang="en-US" altLang="zh-TW" dirty="0"/>
              <a:t>save</a:t>
            </a:r>
            <a:r>
              <a:rPr lang="zh-TW" altLang="en-US" dirty="0"/>
              <a:t>儲存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6E09F9-96E7-487F-9621-7C3864869537}"/>
              </a:ext>
            </a:extLst>
          </p:cNvPr>
          <p:cNvSpPr/>
          <p:nvPr/>
        </p:nvSpPr>
        <p:spPr>
          <a:xfrm>
            <a:off x="8785738" y="3354484"/>
            <a:ext cx="444137" cy="287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CB4312A-2732-457B-8542-F20E1237AA88}"/>
              </a:ext>
            </a:extLst>
          </p:cNvPr>
          <p:cNvSpPr txBox="1"/>
          <p:nvPr/>
        </p:nvSpPr>
        <p:spPr>
          <a:xfrm>
            <a:off x="7933510" y="3294461"/>
            <a:ext cx="71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</a:t>
            </a:r>
          </a:p>
        </p:txBody>
      </p:sp>
    </p:spTree>
    <p:extLst>
      <p:ext uri="{BB962C8B-B14F-4D97-AF65-F5344CB8AC3E}">
        <p14:creationId xmlns:p14="http://schemas.microsoft.com/office/powerpoint/2010/main" val="9245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F2656-EDFC-491E-9524-E86A68F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結果呈現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7062D5-6D0D-4EEF-A7C4-44E55B8EFC12}"/>
              </a:ext>
            </a:extLst>
          </p:cNvPr>
          <p:cNvSpPr txBox="1"/>
          <p:nvPr/>
        </p:nvSpPr>
        <p:spPr>
          <a:xfrm>
            <a:off x="2763104" y="5956663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當感測溫度或溫溼度超過標準時，</a:t>
            </a:r>
            <a:r>
              <a:rPr lang="en-US" altLang="zh-TW" dirty="0"/>
              <a:t>LINE</a:t>
            </a:r>
            <a:r>
              <a:rPr lang="zh-TW" altLang="en-US" dirty="0"/>
              <a:t>機器人會傳送此訊息到群組裡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9AB90E-239E-4963-847C-E22B57C6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2399706"/>
            <a:ext cx="1986397" cy="331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9C3CB-7E2D-4F45-BA66-B9E98C7A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err="1"/>
              <a:t>IoTtalk</a:t>
            </a:r>
            <a:r>
              <a:rPr lang="zh-TW" altLang="en-US" cap="none" dirty="0"/>
              <a:t>實驗的硬體介紹</a:t>
            </a:r>
          </a:p>
        </p:txBody>
      </p:sp>
    </p:spTree>
    <p:extLst>
      <p:ext uri="{BB962C8B-B14F-4D97-AF65-F5344CB8AC3E}">
        <p14:creationId xmlns:p14="http://schemas.microsoft.com/office/powerpoint/2010/main" val="382165838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37700F5-A9B0-45E1-AFF2-9BF7794D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317" y="346147"/>
            <a:ext cx="8177753" cy="1199849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溫溼度檢測裝置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F228C6-01AA-47EB-8BFF-039406E53950}"/>
              </a:ext>
            </a:extLst>
          </p:cNvPr>
          <p:cNvSpPr txBox="1"/>
          <p:nvPr/>
        </p:nvSpPr>
        <p:spPr>
          <a:xfrm>
            <a:off x="6609805" y="34290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溫溼度檢測裝置由一個</a:t>
            </a:r>
            <a:r>
              <a:rPr lang="en-US" altLang="zh-TW" dirty="0"/>
              <a:t>DHT 22</a:t>
            </a:r>
            <a:r>
              <a:rPr lang="zh-TW" altLang="en-US" dirty="0"/>
              <a:t>溫溼度感測器及</a:t>
            </a:r>
            <a:r>
              <a:rPr lang="en-US" altLang="zh-TW" dirty="0"/>
              <a:t>DSI2598+</a:t>
            </a:r>
            <a:r>
              <a:rPr lang="zh-TW" altLang="en-US" dirty="0"/>
              <a:t> 開發板所組成，</a:t>
            </a:r>
            <a:r>
              <a:rPr lang="en-US" altLang="zh-TW" dirty="0"/>
              <a:t>DSI2598+</a:t>
            </a:r>
            <a:r>
              <a:rPr lang="zh-TW" altLang="en-US" dirty="0"/>
              <a:t>為一個帶有</a:t>
            </a:r>
            <a:r>
              <a:rPr lang="en-US" altLang="zh-TW" dirty="0"/>
              <a:t>NB_IOT</a:t>
            </a:r>
            <a:r>
              <a:rPr lang="zh-TW" altLang="en-US" dirty="0"/>
              <a:t>模組的開發板，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透過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NB-IoT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電信模組發送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MQTT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訊息，</a:t>
            </a:r>
            <a:r>
              <a:rPr lang="zh-TW" altLang="en-US" dirty="0"/>
              <a:t>負責將感測器資料處理後發送</a:t>
            </a:r>
            <a:r>
              <a:rPr lang="en-US" altLang="zh-TW" dirty="0"/>
              <a:t>MQTT</a:t>
            </a:r>
            <a:r>
              <a:rPr lang="zh-TW" altLang="en-US" dirty="0"/>
              <a:t>訊息到</a:t>
            </a:r>
            <a:r>
              <a:rPr lang="en-US" altLang="zh-TW" dirty="0"/>
              <a:t>MQTT Broker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48D991-27AE-4366-96BB-1AF468ADD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25" y="1825102"/>
            <a:ext cx="3323525" cy="22598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5B386AB-93FB-4D71-B0A4-B997AD541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24" y="4288595"/>
            <a:ext cx="3323525" cy="21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1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37700F5-A9B0-45E1-AFF2-9BF7794D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317" y="346148"/>
            <a:ext cx="8177753" cy="101287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溫溼度檢測裝置接線圖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2FDE0B-9CD3-4B52-8DE7-812AC0B6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 rot="16200000">
            <a:off x="2416481" y="3581115"/>
            <a:ext cx="3229594" cy="17491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8126F1E-D31F-4F32-A6F0-21989342B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0" y="1778787"/>
            <a:ext cx="1524000" cy="152400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817CCF3-60BE-4E3E-8938-E23797829ECA}"/>
              </a:ext>
            </a:extLst>
          </p:cNvPr>
          <p:cNvCxnSpPr>
            <a:cxnSpLocks/>
          </p:cNvCxnSpPr>
          <p:nvPr/>
        </p:nvCxnSpPr>
        <p:spPr>
          <a:xfrm>
            <a:off x="7498080" y="2984761"/>
            <a:ext cx="0" cy="11383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FFCF745-5256-45D6-BDA9-62F5CEFFD456}"/>
              </a:ext>
            </a:extLst>
          </p:cNvPr>
          <p:cNvCxnSpPr>
            <a:cxnSpLocks/>
          </p:cNvCxnSpPr>
          <p:nvPr/>
        </p:nvCxnSpPr>
        <p:spPr>
          <a:xfrm flipH="1">
            <a:off x="4716780" y="4123105"/>
            <a:ext cx="2781300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7E639A4-3A87-49A2-87F4-DDBC255BCF4A}"/>
              </a:ext>
            </a:extLst>
          </p:cNvPr>
          <p:cNvCxnSpPr>
            <a:cxnSpLocks/>
          </p:cNvCxnSpPr>
          <p:nvPr/>
        </p:nvCxnSpPr>
        <p:spPr>
          <a:xfrm>
            <a:off x="7406640" y="2984761"/>
            <a:ext cx="0" cy="2356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50B5FE0-656F-4EEA-8ABC-A46E7402E553}"/>
              </a:ext>
            </a:extLst>
          </p:cNvPr>
          <p:cNvCxnSpPr>
            <a:cxnSpLocks/>
          </p:cNvCxnSpPr>
          <p:nvPr/>
        </p:nvCxnSpPr>
        <p:spPr>
          <a:xfrm flipH="1">
            <a:off x="4693922" y="3220457"/>
            <a:ext cx="2712718" cy="22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55FE76-A2FF-4860-A3B2-A20B4E7ED703}"/>
              </a:ext>
            </a:extLst>
          </p:cNvPr>
          <p:cNvCxnSpPr>
            <a:cxnSpLocks/>
          </p:cNvCxnSpPr>
          <p:nvPr/>
        </p:nvCxnSpPr>
        <p:spPr>
          <a:xfrm flipH="1">
            <a:off x="4674872" y="3363046"/>
            <a:ext cx="2945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E1CEA4C-32A5-4B24-9C24-ABFD8FE5371F}"/>
              </a:ext>
            </a:extLst>
          </p:cNvPr>
          <p:cNvCxnSpPr>
            <a:cxnSpLocks/>
          </p:cNvCxnSpPr>
          <p:nvPr/>
        </p:nvCxnSpPr>
        <p:spPr>
          <a:xfrm>
            <a:off x="7620000" y="2984761"/>
            <a:ext cx="0" cy="378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C8BF694-C3D7-4BA2-8F8B-2F859787F99B}"/>
              </a:ext>
            </a:extLst>
          </p:cNvPr>
          <p:cNvCxnSpPr>
            <a:cxnSpLocks/>
          </p:cNvCxnSpPr>
          <p:nvPr/>
        </p:nvCxnSpPr>
        <p:spPr>
          <a:xfrm>
            <a:off x="8915399" y="3666953"/>
            <a:ext cx="716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4ADE8DE-3B34-4883-9D70-911B9B82E649}"/>
              </a:ext>
            </a:extLst>
          </p:cNvPr>
          <p:cNvCxnSpPr>
            <a:cxnSpLocks/>
          </p:cNvCxnSpPr>
          <p:nvPr/>
        </p:nvCxnSpPr>
        <p:spPr>
          <a:xfrm>
            <a:off x="8915399" y="3939259"/>
            <a:ext cx="716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9D72F98-89E5-4503-A7D9-85CD87E28CB2}"/>
              </a:ext>
            </a:extLst>
          </p:cNvPr>
          <p:cNvCxnSpPr>
            <a:cxnSpLocks/>
          </p:cNvCxnSpPr>
          <p:nvPr/>
        </p:nvCxnSpPr>
        <p:spPr>
          <a:xfrm>
            <a:off x="8915399" y="4246073"/>
            <a:ext cx="716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F120D142-2457-433B-9732-5486F16BE441}"/>
              </a:ext>
            </a:extLst>
          </p:cNvPr>
          <p:cNvSpPr/>
          <p:nvPr/>
        </p:nvSpPr>
        <p:spPr>
          <a:xfrm>
            <a:off x="8564879" y="3340887"/>
            <a:ext cx="2667000" cy="12191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1CDCA45-6758-4AB2-8DBC-7B6EC5D870C0}"/>
              </a:ext>
            </a:extLst>
          </p:cNvPr>
          <p:cNvSpPr txBox="1"/>
          <p:nvPr/>
        </p:nvSpPr>
        <p:spPr>
          <a:xfrm>
            <a:off x="9625489" y="3566925"/>
            <a:ext cx="14782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/>
              <a:t>資料線 連接</a:t>
            </a:r>
            <a:r>
              <a:rPr lang="en-US" altLang="zh-TW" sz="700" dirty="0"/>
              <a:t>PB5</a:t>
            </a:r>
            <a:r>
              <a:rPr lang="zh-TW" altLang="en-US" sz="700" dirty="0"/>
              <a:t>腳位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1D35E6-75E8-4E97-8D6A-DB31DD8E68F7}"/>
              </a:ext>
            </a:extLst>
          </p:cNvPr>
          <p:cNvSpPr txBox="1"/>
          <p:nvPr/>
        </p:nvSpPr>
        <p:spPr>
          <a:xfrm>
            <a:off x="9625489" y="3850456"/>
            <a:ext cx="14782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/>
              <a:t>電源線 連接</a:t>
            </a:r>
            <a:r>
              <a:rPr lang="en-US" altLang="zh-TW" sz="700" dirty="0"/>
              <a:t>3.3V</a:t>
            </a:r>
            <a:r>
              <a:rPr lang="zh-TW" altLang="en-US" sz="700" dirty="0"/>
              <a:t>腳位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F6FE4FB-7747-4C5E-8BC2-ED32E44A339C}"/>
              </a:ext>
            </a:extLst>
          </p:cNvPr>
          <p:cNvSpPr txBox="1"/>
          <p:nvPr/>
        </p:nvSpPr>
        <p:spPr>
          <a:xfrm>
            <a:off x="9625489" y="4146045"/>
            <a:ext cx="14782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/>
              <a:t>接地線 連接</a:t>
            </a:r>
            <a:r>
              <a:rPr lang="en-US" altLang="zh-TW" sz="700" dirty="0"/>
              <a:t>GND</a:t>
            </a:r>
            <a:r>
              <a:rPr lang="zh-TW" altLang="en-US" sz="700" dirty="0"/>
              <a:t>腳位</a:t>
            </a:r>
          </a:p>
        </p:txBody>
      </p:sp>
    </p:spTree>
    <p:extLst>
      <p:ext uri="{BB962C8B-B14F-4D97-AF65-F5344CB8AC3E}">
        <p14:creationId xmlns:p14="http://schemas.microsoft.com/office/powerpoint/2010/main" val="258824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9C3CB-7E2D-4F45-BA66-B9E98C7A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cap="none" dirty="0"/>
              <a:t>裝置連結</a:t>
            </a:r>
            <a:r>
              <a:rPr lang="en-US" altLang="zh-TW" sz="4000" cap="none" dirty="0" err="1"/>
              <a:t>IoTtalk</a:t>
            </a:r>
            <a:r>
              <a:rPr lang="zh-TW" altLang="en-US" sz="4000" cap="none" dirty="0"/>
              <a:t>介紹</a:t>
            </a:r>
            <a:endParaRPr lang="en-US" altLang="zh-TW" sz="4000" cap="none" dirty="0"/>
          </a:p>
        </p:txBody>
      </p:sp>
    </p:spTree>
    <p:extLst>
      <p:ext uri="{BB962C8B-B14F-4D97-AF65-F5344CB8AC3E}">
        <p14:creationId xmlns:p14="http://schemas.microsoft.com/office/powerpoint/2010/main" val="135280029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AD2D9-4F81-4818-B705-F18A032D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cap="none" dirty="0"/>
              <a:t>裝置連結</a:t>
            </a:r>
            <a:r>
              <a:rPr lang="en-US" altLang="zh-TW" sz="2800" cap="none" dirty="0" err="1"/>
              <a:t>IoTtalk</a:t>
            </a:r>
            <a:r>
              <a:rPr lang="zh-TW" altLang="en-US" cap="none" dirty="0"/>
              <a:t>架構圖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35A2C84-B3A4-4BB0-A852-C68281BD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36" y="3471161"/>
            <a:ext cx="1088581" cy="69980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14DF359-80AE-4B8C-AEFC-0C483A2400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0229"/>
          <a:stretch/>
        </p:blipFill>
        <p:spPr>
          <a:xfrm>
            <a:off x="1776602" y="4161206"/>
            <a:ext cx="1637448" cy="89318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044C6FE-9065-4EEF-BD3B-F21AF15F62A8}"/>
              </a:ext>
            </a:extLst>
          </p:cNvPr>
          <p:cNvSpPr/>
          <p:nvPr/>
        </p:nvSpPr>
        <p:spPr>
          <a:xfrm>
            <a:off x="1605915" y="3522345"/>
            <a:ext cx="1841243" cy="160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35638C2-3971-45DE-A09C-A674F0776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33" y="3736062"/>
            <a:ext cx="1524000" cy="117276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53DE71E-657E-4C55-9AE8-9246ABCD8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10" y="3774757"/>
            <a:ext cx="1095375" cy="1095375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366D1-0015-489F-813E-933AEC30D41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447158" y="4322445"/>
            <a:ext cx="2224075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684A052-0EFB-4F69-ACB1-F29A059A25AF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195233" y="4322445"/>
            <a:ext cx="2295477" cy="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0A2C1BA-1A75-4238-ABFD-8DF0C8F3F2C3}"/>
              </a:ext>
            </a:extLst>
          </p:cNvPr>
          <p:cNvSpPr txBox="1"/>
          <p:nvPr/>
        </p:nvSpPr>
        <p:spPr>
          <a:xfrm>
            <a:off x="1425826" y="5260984"/>
            <a:ext cx="2246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TW" sz="1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DSI2598+</a:t>
            </a:r>
            <a:r>
              <a:rPr lang="zh-TW" altLang="en-US" sz="1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與</a:t>
            </a:r>
            <a:r>
              <a:rPr lang="en-US" altLang="zh-TW" sz="1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DHT22</a:t>
            </a:r>
            <a:r>
              <a:rPr lang="zh-TW" altLang="en-US" sz="1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組合蒐集溫濕度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9F8BDAF-F726-4F1D-B345-ACBB0982EF2A}"/>
              </a:ext>
            </a:extLst>
          </p:cNvPr>
          <p:cNvSpPr txBox="1"/>
          <p:nvPr/>
        </p:nvSpPr>
        <p:spPr>
          <a:xfrm>
            <a:off x="5744583" y="50032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TW" altLang="en-US" sz="1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樹梅派</a:t>
            </a:r>
            <a:r>
              <a:rPr lang="en-US" altLang="zh-TW" sz="1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MQTT</a:t>
            </a:r>
            <a:r>
              <a:rPr lang="zh-TW" altLang="en-US" sz="1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1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Broker</a:t>
            </a:r>
            <a:endParaRPr lang="zh-TW" altLang="en-US" sz="11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04244-E454-4AC0-8A6D-9248B5305C44}"/>
              </a:ext>
            </a:extLst>
          </p:cNvPr>
          <p:cNvSpPr txBox="1"/>
          <p:nvPr/>
        </p:nvSpPr>
        <p:spPr>
          <a:xfrm>
            <a:off x="3584737" y="3853116"/>
            <a:ext cx="175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TW" altLang="en-US" sz="1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透過</a:t>
            </a:r>
            <a:r>
              <a:rPr lang="en-US" altLang="zh-TW" sz="1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NB-IoT</a:t>
            </a:r>
            <a:r>
              <a:rPr lang="zh-TW" altLang="en-US" sz="1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發佈溫溼度資料到</a:t>
            </a:r>
            <a:r>
              <a:rPr lang="en-US" altLang="zh-TW" sz="1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MQTT</a:t>
            </a:r>
            <a:r>
              <a:rPr lang="zh-TW" altLang="en-US" sz="1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1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Broker</a:t>
            </a:r>
            <a:endParaRPr lang="zh-TW" altLang="en-US" sz="10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7637838-CB85-4708-A41B-54DB0EF733B8}"/>
              </a:ext>
            </a:extLst>
          </p:cNvPr>
          <p:cNvSpPr txBox="1"/>
          <p:nvPr/>
        </p:nvSpPr>
        <p:spPr>
          <a:xfrm>
            <a:off x="7657406" y="3809851"/>
            <a:ext cx="167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TW" altLang="en-US" sz="1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透過</a:t>
            </a:r>
            <a:r>
              <a:rPr lang="en-US" altLang="zh-TW" sz="10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IoTtalk</a:t>
            </a:r>
            <a:r>
              <a:rPr lang="zh-TW" altLang="en-US" sz="1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上傳資料程式將溫溼度資料上傳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9AB20E4-13EB-4C22-BD69-0D9C471136DE}"/>
              </a:ext>
            </a:extLst>
          </p:cNvPr>
          <p:cNvSpPr txBox="1"/>
          <p:nvPr/>
        </p:nvSpPr>
        <p:spPr>
          <a:xfrm>
            <a:off x="9594117" y="4979746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TW" sz="11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IoTtalk</a:t>
            </a:r>
            <a:r>
              <a:rPr lang="zh-TW" altLang="en-US" sz="11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伺服器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67329EA-66E3-43F8-81DE-124C78815180}"/>
              </a:ext>
            </a:extLst>
          </p:cNvPr>
          <p:cNvSpPr txBox="1"/>
          <p:nvPr/>
        </p:nvSpPr>
        <p:spPr>
          <a:xfrm>
            <a:off x="5485495" y="2960504"/>
            <a:ext cx="1895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zh-TW" altLang="en-US" sz="105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樹梅派</a:t>
            </a:r>
            <a:r>
              <a:rPr lang="en-US" altLang="zh-TW" sz="105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MQTT</a:t>
            </a:r>
            <a:r>
              <a:rPr lang="zh-TW" altLang="en-US" sz="105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105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Broker</a:t>
            </a:r>
            <a:r>
              <a:rPr lang="zh-TW" altLang="en-US" sz="105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除了當</a:t>
            </a:r>
            <a:r>
              <a:rPr lang="en-US" altLang="zh-TW" sz="105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MQTT Broker</a:t>
            </a:r>
            <a:r>
              <a:rPr lang="zh-TW" altLang="en-US" sz="105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外也負責把溫溼度資料訂閱並透過</a:t>
            </a:r>
            <a:r>
              <a:rPr lang="en-US" altLang="zh-TW" sz="105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IoTtalk</a:t>
            </a:r>
            <a:r>
              <a:rPr lang="en-US" altLang="zh-TW" sz="105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Python</a:t>
            </a:r>
            <a:r>
              <a:rPr lang="zh-TW" altLang="en-US" sz="105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程式上傳</a:t>
            </a:r>
            <a:r>
              <a:rPr lang="en-US" altLang="zh-TW" sz="105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IoTtalk</a:t>
            </a:r>
            <a:endParaRPr lang="zh-TW" altLang="en-US" sz="105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01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9C3CB-7E2D-4F45-BA66-B9E98C7A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cap="none" dirty="0" err="1"/>
              <a:t>IoTtalk</a:t>
            </a:r>
            <a:r>
              <a:rPr lang="zh-TW" altLang="en-US" sz="4000" cap="none" dirty="0"/>
              <a:t>實驗步驟</a:t>
            </a:r>
            <a:endParaRPr lang="en-US" altLang="zh-TW" sz="4000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6C96DC0-3F20-B4BD-2FAD-A7201F4CE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99524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2EA10-BD2D-4719-B5C4-1811B7D2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創建</a:t>
            </a:r>
            <a:r>
              <a:rPr lang="en-US" altLang="zh-TW" cap="none" dirty="0" err="1"/>
              <a:t>IoTtalk</a:t>
            </a:r>
            <a:r>
              <a:rPr lang="zh-TW" altLang="en-US" cap="none" dirty="0"/>
              <a:t>專案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0D60990-05E7-4226-92C2-5449FD9640BB}"/>
              </a:ext>
            </a:extLst>
          </p:cNvPr>
          <p:cNvSpPr txBox="1">
            <a:spLocks/>
          </p:cNvSpPr>
          <p:nvPr/>
        </p:nvSpPr>
        <p:spPr>
          <a:xfrm>
            <a:off x="2140939" y="2400669"/>
            <a:ext cx="4263408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zh-TW" altLang="en-US" dirty="0"/>
              <a:t>創建新的</a:t>
            </a:r>
            <a:r>
              <a:rPr lang="en-US" altLang="zh-TW" dirty="0" err="1"/>
              <a:t>IoTtalk</a:t>
            </a:r>
            <a:r>
              <a:rPr lang="zh-TW" altLang="en-US" dirty="0"/>
              <a:t>專案</a:t>
            </a:r>
            <a:endParaRPr lang="en-US" altLang="zh-TW" dirty="0"/>
          </a:p>
          <a:p>
            <a:pPr marL="342900" indent="-342900">
              <a:buAutoNum type="arabicPeriod" startAt="3"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084C7C-B222-821C-F434-1C7E12EBC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84" t="6731" r="50000" b="44065"/>
          <a:stretch/>
        </p:blipFill>
        <p:spPr>
          <a:xfrm>
            <a:off x="2405144" y="3119437"/>
            <a:ext cx="3361028" cy="26727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B0EA18-DE8E-5E20-0384-40D594D62EAF}"/>
              </a:ext>
            </a:extLst>
          </p:cNvPr>
          <p:cNvSpPr/>
          <p:nvPr/>
        </p:nvSpPr>
        <p:spPr>
          <a:xfrm>
            <a:off x="2752725" y="3404286"/>
            <a:ext cx="895350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1E38250-CDF6-917C-BFEC-A9745848A7DA}"/>
              </a:ext>
            </a:extLst>
          </p:cNvPr>
          <p:cNvSpPr txBox="1">
            <a:spLocks/>
          </p:cNvSpPr>
          <p:nvPr/>
        </p:nvSpPr>
        <p:spPr>
          <a:xfrm>
            <a:off x="6335631" y="2400669"/>
            <a:ext cx="4263408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zh-TW" altLang="en-US" dirty="0"/>
              <a:t>填寫檔案名稱及密碼</a:t>
            </a:r>
            <a:endParaRPr lang="en-US" altLang="zh-TW" dirty="0"/>
          </a:p>
          <a:p>
            <a:pPr marL="342900" indent="-342900">
              <a:buAutoNum type="arabicPeriod" startAt="3"/>
            </a:pPr>
            <a:endParaRPr lang="en-US" altLang="zh-TW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13C49EC-D053-C9F6-50E4-8FABEB0FB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631" y="3279643"/>
            <a:ext cx="4913522" cy="19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99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1244</TotalTime>
  <Words>492</Words>
  <Application>Microsoft Office PowerPoint</Application>
  <PresentationFormat>寬螢幕</PresentationFormat>
  <Paragraphs>83</Paragraphs>
  <Slides>23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Google Sans</vt:lpstr>
      <vt:lpstr>微軟正黑體</vt:lpstr>
      <vt:lpstr>Arial</vt:lpstr>
      <vt:lpstr>Calibri</vt:lpstr>
      <vt:lpstr>Gill Sans MT</vt:lpstr>
      <vt:lpstr>包裹</vt:lpstr>
      <vt:lpstr>利用自建的IoTtalk平台及DSI2598+建立伺服器溫溼度警告裝置</vt:lpstr>
      <vt:lpstr>大綱</vt:lpstr>
      <vt:lpstr>IoTtalk實驗的硬體介紹</vt:lpstr>
      <vt:lpstr>溫溼度檢測裝置</vt:lpstr>
      <vt:lpstr>溫溼度檢測裝置接線圖</vt:lpstr>
      <vt:lpstr>裝置連結IoTtalk介紹</vt:lpstr>
      <vt:lpstr>裝置連結IoTtalk架構圖</vt:lpstr>
      <vt:lpstr>IoTtalk實驗步驟</vt:lpstr>
      <vt:lpstr>創建IoTtalk專案</vt:lpstr>
      <vt:lpstr>創建Raspberry_pi_Mosquitto_Server模型</vt:lpstr>
      <vt:lpstr>選擇Raspberry_pi_Mosquitto_Server裝置</vt:lpstr>
      <vt:lpstr>創建message_server模型</vt:lpstr>
      <vt:lpstr>選擇message_server裝置</vt:lpstr>
      <vt:lpstr>繪製IoTtalk線路圖</vt:lpstr>
      <vt:lpstr>繪製IoTtalk線路圖</vt:lpstr>
      <vt:lpstr>IoTtalk流程完結果圖</vt:lpstr>
      <vt:lpstr>選擇IoTtalk Python 程式碼</vt:lpstr>
      <vt:lpstr>選擇IoTtalk Python 程式碼</vt:lpstr>
      <vt:lpstr>選擇IoTtalk Python 程式碼</vt:lpstr>
      <vt:lpstr>選擇IoTtalk Python 程式碼</vt:lpstr>
      <vt:lpstr>選擇IoTtalk Python 程式碼</vt:lpstr>
      <vt:lpstr>選擇IoTtalk Python 程式碼</vt:lpstr>
      <vt:lpstr>結果呈現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亞洲大學 資訊工程學系   智慧物聯網</dc:title>
  <dc:creator>user</dc:creator>
  <cp:lastModifiedBy>威 林</cp:lastModifiedBy>
  <cp:revision>47</cp:revision>
  <dcterms:created xsi:type="dcterms:W3CDTF">2022-05-17T05:58:51Z</dcterms:created>
  <dcterms:modified xsi:type="dcterms:W3CDTF">2023-03-19T07:50:43Z</dcterms:modified>
</cp:coreProperties>
</file>