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301" r:id="rId18"/>
    <p:sldId id="271" r:id="rId19"/>
    <p:sldId id="272" r:id="rId20"/>
    <p:sldId id="273" r:id="rId21"/>
    <p:sldId id="274" r:id="rId22"/>
    <p:sldId id="275" r:id="rId23"/>
    <p:sldId id="276" r:id="rId24"/>
    <p:sldId id="287" r:id="rId25"/>
    <p:sldId id="291" r:id="rId26"/>
    <p:sldId id="292" r:id="rId27"/>
    <p:sldId id="293" r:id="rId28"/>
    <p:sldId id="294" r:id="rId29"/>
    <p:sldId id="295" r:id="rId30"/>
    <p:sldId id="302" r:id="rId31"/>
    <p:sldId id="297" r:id="rId32"/>
    <p:sldId id="298" r:id="rId33"/>
    <p:sldId id="303" r:id="rId34"/>
    <p:sldId id="299" r:id="rId35"/>
    <p:sldId id="304" r:id="rId36"/>
    <p:sldId id="30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766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9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9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1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31447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62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40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26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7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01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08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BEE4DDF-23E6-4CAF-AC85-CB552C258396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2BCCD10-0B31-49C8-B994-07B9E7E002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83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ints.com/tw/blog/github-tutorial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lints.com/tw/blog/github-tutorial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lints.com/tw/blog/github-tuto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lints.com/tw/blog/github-tutori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1EAF2-863A-4540-B6E2-87D0C74E5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6954"/>
            <a:ext cx="9144000" cy="1604866"/>
          </a:xfrm>
        </p:spPr>
        <p:txBody>
          <a:bodyPr>
            <a:normAutofit/>
          </a:bodyPr>
          <a:lstStyle/>
          <a:p>
            <a:r>
              <a:rPr lang="en-US" altLang="zh-TW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cap="non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877C35-D96A-4071-9BAE-75235973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6363" y="3956181"/>
            <a:ext cx="5539273" cy="1341323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亞洲大學 資訊工程學系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授課教師：陳興忠 特聘教授</a:t>
            </a:r>
          </a:p>
        </p:txBody>
      </p:sp>
    </p:spTree>
    <p:extLst>
      <p:ext uri="{BB962C8B-B14F-4D97-AF65-F5344CB8AC3E}">
        <p14:creationId xmlns:p14="http://schemas.microsoft.com/office/powerpoint/2010/main" val="350123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– (4)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本教學安裝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2.40.1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依照安裝步驟點選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，即可安裝完成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B232C8-4D60-4C4F-8533-9792A6F5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1" y="3171311"/>
            <a:ext cx="4715533" cy="36866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14860D-0422-4DA4-A114-EF0F5187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45" y="3171311"/>
            <a:ext cx="464884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1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– (5)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本教學安裝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2.40.1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依照安裝步驟點選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，即可安裝完成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E520D8-5002-4594-A179-ECC31BE1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52258"/>
            <a:ext cx="4744112" cy="37057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8975604-AE1D-4666-BDFE-DF635A27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40" y="3171311"/>
            <a:ext cx="470600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– (6)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本教學安裝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2.40.1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依照安裝步驟點選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，即可安裝完成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06BE2-D92B-4C69-A620-14E549A7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13" y="3152258"/>
            <a:ext cx="4696480" cy="37057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7715FD-09FC-42AB-8C84-C85DC4760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78" y="3152258"/>
            <a:ext cx="470600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7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– (7)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本教學安裝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2.40.1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依照安裝步驟點選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，即可安裝完成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DE1F9F-0D8B-49F8-904A-E5A24E79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80837"/>
            <a:ext cx="4725059" cy="36771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5CF4449-5502-4208-96D9-9597BC08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690" y="3180837"/>
            <a:ext cx="471553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6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– (8)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本教學安裝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2.40.1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依照安裝步驟點選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，即可安裝完成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C02C70-87E2-416E-A707-5271B9C9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43" y="3171311"/>
            <a:ext cx="4696480" cy="36676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445C79-CE3F-46B3-BDFD-E1FF1BA2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33" y="3171311"/>
            <a:ext cx="4734586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0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– (9)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本教學安裝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2.40.1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安裝完成後，即可在桌面看到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Bash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的圖示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CB9352-CACB-4F9B-90C5-3A5ED08C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15" y="3088309"/>
            <a:ext cx="4654680" cy="36002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FC6CCF-56A6-459A-8AAF-F33651D94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184" y="3429000"/>
            <a:ext cx="2718360" cy="25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B5D16-A1E1-4353-B8CE-A980DA79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Bash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CCF4D8-78BA-4A00-9027-AFD573F2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在桌面上的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Bash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點兩下後執行，會開啟類似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介面，這是因為這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是架設在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mingw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上，所有的指令是以類似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的方式執行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初始畫面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預設會是使用者的家目錄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5F5CFF-C490-4038-971B-59B474E6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" y="3682806"/>
            <a:ext cx="4645766" cy="29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0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DD773-FBA5-4B3E-A975-BC1CBEA0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設定使用者名稱與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E-mail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85EC5-56EB-4BC4-9C5D-13109551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98758" cy="232649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進行版本更新時，需要讓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知道你是誰，因此需要先設定好使用者名稱與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使用使令：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 git config --global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user.email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"&lt;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&gt;"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使用使令：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 git config --global user.name "&lt;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你的名稱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&gt;"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7958AF-330C-4C39-9FB9-63CE0358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7845"/>
            <a:ext cx="10039728" cy="23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02867FA-D3E4-4E55-A79A-0998CA71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3" y="2856139"/>
            <a:ext cx="5644115" cy="3987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官方網站：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https://github.com/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輸入電子郵電註冊帳號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C4113E-244C-410B-8375-6F079901BE7F}"/>
              </a:ext>
            </a:extLst>
          </p:cNvPr>
          <p:cNvSpPr/>
          <p:nvPr/>
        </p:nvSpPr>
        <p:spPr>
          <a:xfrm>
            <a:off x="2160395" y="6310364"/>
            <a:ext cx="4160018" cy="547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6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433F68BA-508D-4944-A2FA-08C4C72F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3029"/>
            <a:ext cx="9696690" cy="4214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輸入電子郵件、密碼、使用可名稱就完成註冊了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C4113E-244C-410B-8375-6F079901BE7F}"/>
              </a:ext>
            </a:extLst>
          </p:cNvPr>
          <p:cNvSpPr/>
          <p:nvPr/>
        </p:nvSpPr>
        <p:spPr>
          <a:xfrm>
            <a:off x="3376246" y="4381080"/>
            <a:ext cx="4561952" cy="18589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E007E-C015-415A-9C47-FC95691A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大綱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B8F278-D380-46A3-BFEA-DF099FD6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GitHub?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認識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安裝教學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指令進行版本控管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使用教學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288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22" y="333440"/>
            <a:ext cx="11142785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建立專案儲存庫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(repository)-(1)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22" y="1514712"/>
            <a:ext cx="9782071" cy="108906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登入帳戶後，點選左邊的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Creat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repository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按鈕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Create a new repository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畫面後，開始設定程式庫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15552C-BF47-4E2C-A0AF-91158CC30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66"/>
          <a:stretch/>
        </p:blipFill>
        <p:spPr>
          <a:xfrm>
            <a:off x="1069432" y="3015482"/>
            <a:ext cx="5454646" cy="31991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22796AD-BB75-42E2-8C24-D5C498D79CCA}"/>
              </a:ext>
            </a:extLst>
          </p:cNvPr>
          <p:cNvSpPr/>
          <p:nvPr/>
        </p:nvSpPr>
        <p:spPr>
          <a:xfrm>
            <a:off x="1069433" y="3415722"/>
            <a:ext cx="1291212" cy="1336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8D1C0A-A2A7-451B-8FB9-69967C8C29AD}"/>
              </a:ext>
            </a:extLst>
          </p:cNvPr>
          <p:cNvSpPr txBox="1"/>
          <p:nvPr/>
        </p:nvSpPr>
        <p:spPr>
          <a:xfrm>
            <a:off x="2838800" y="63042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首頁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03D7038-F123-4AC3-AF37-53F2D4EE2A48}"/>
              </a:ext>
            </a:extLst>
          </p:cNvPr>
          <p:cNvSpPr txBox="1"/>
          <p:nvPr/>
        </p:nvSpPr>
        <p:spPr>
          <a:xfrm>
            <a:off x="8039168" y="6214651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Create a new repository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7EE0463-D5B7-8865-B4A7-59687BA2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81" y="1858855"/>
            <a:ext cx="3760697" cy="43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59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id="{027589F9-8F5A-4B67-8E0F-13A600D1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25" y="365125"/>
            <a:ext cx="11301765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建立專案儲存庫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(repository)-(2)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76" y="1296081"/>
            <a:ext cx="7271636" cy="196840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Owner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：系統會預設填入使用者名稱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Repository name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：程式儲存庫取名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Description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新增關於該程式庫的描述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CA4E80-8881-1210-D750-B2303F148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461"/>
          <a:stretch/>
        </p:blipFill>
        <p:spPr>
          <a:xfrm>
            <a:off x="902676" y="2962096"/>
            <a:ext cx="7596227" cy="35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5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id="{027589F9-8F5A-4B67-8E0F-13A600D1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77" y="390347"/>
            <a:ext cx="11301765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建立專案儲存庫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(repository)-(3)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77" y="1580308"/>
            <a:ext cx="10564646" cy="170714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Public/Private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：該專案儲存庫的隱私選項，若選擇公開的話，任何網路上的人都可以看見你的專案，並且可以自由指定協作者；若選擇私人的話，就可以針對能看見的對象和協作對象做編輯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CCDF88-E1BD-FC79-0C6E-68EF6DFF7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10" b="46667"/>
          <a:stretch/>
        </p:blipFill>
        <p:spPr>
          <a:xfrm>
            <a:off x="1017060" y="3458129"/>
            <a:ext cx="10157879" cy="18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5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id="{027589F9-8F5A-4B67-8E0F-13A600D1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6" y="346464"/>
            <a:ext cx="11301765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建立專案儲存庫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(repository)-(4)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02" y="1381288"/>
            <a:ext cx="11413732" cy="250722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Initialize this repository with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a README file</a:t>
            </a:r>
            <a:r>
              <a:rPr lang="zh-TW" altLang="en-US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 file</a:t>
            </a:r>
            <a:r>
              <a:rPr lang="zh-TW" altLang="en-US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可以紀錄你專案程式庫內各式功能的使用方式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.</a:t>
            </a:r>
            <a:r>
              <a:rPr lang="en-US" altLang="zh-TW" sz="1800" i="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gitignore</a:t>
            </a:r>
            <a:r>
              <a:rPr lang="zh-TW" altLang="en-US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的檔案管理功能，勾選後，系統會幫你生出一個隱藏檔案，你可以將不想被追蹤、加入版本管理的檔案寫在裡面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Choose a license</a:t>
            </a:r>
            <a:r>
              <a:rPr lang="zh-TW" altLang="en-US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：此為你的專案使用授權設定，裡面有不同的</a:t>
            </a:r>
            <a:r>
              <a:rPr lang="en-US" altLang="zh-TW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license</a:t>
            </a:r>
            <a:r>
              <a:rPr lang="zh-TW" altLang="en-US" sz="1800" i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選項來告訴別人可以或不可以對你的檔案做什麼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F0DFFB-7148-B191-BC8E-30D4C4619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79"/>
          <a:stretch/>
        </p:blipFill>
        <p:spPr>
          <a:xfrm>
            <a:off x="3330677" y="3653551"/>
            <a:ext cx="5530645" cy="30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70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ADB31B4-D479-4534-9905-F7CEE38E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0" y="2441098"/>
            <a:ext cx="7427168" cy="41097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4F0D9BD-850C-4C7D-A76B-194E9C7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上傳檔案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773504-D5A7-4685-9B09-D823A1CB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3681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將需要被版本控制的檔案上傳到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ADF953-E438-4BA6-A069-33B89B5608A2}"/>
              </a:ext>
            </a:extLst>
          </p:cNvPr>
          <p:cNvSpPr/>
          <p:nvPr/>
        </p:nvSpPr>
        <p:spPr>
          <a:xfrm>
            <a:off x="6475445" y="3047935"/>
            <a:ext cx="1446246" cy="942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668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CA1EDD48-89A9-43CF-84EC-47F3C33C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41" y="2873521"/>
            <a:ext cx="5250412" cy="31514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ABDF39-47B7-4633-9B07-0323504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796"/>
            <a:ext cx="10820400" cy="14859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將專案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到本地端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B6F01-51B4-4AE0-9DD8-87E65D3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7896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啟動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Bash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，進入要儲存檔案的目錄，本次示範將檔案放置於桌面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網頁上取得專案連結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5686D0-B897-4BC7-ADC2-7078DAC78F8B}"/>
              </a:ext>
            </a:extLst>
          </p:cNvPr>
          <p:cNvSpPr txBox="1"/>
          <p:nvPr/>
        </p:nvSpPr>
        <p:spPr>
          <a:xfrm>
            <a:off x="1481932" y="491307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bash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進入到指定目錄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F18B24-C480-4B5B-97D1-5B050615CE8B}"/>
              </a:ext>
            </a:extLst>
          </p:cNvPr>
          <p:cNvSpPr txBox="1"/>
          <p:nvPr/>
        </p:nvSpPr>
        <p:spPr>
          <a:xfrm>
            <a:off x="8233174" y="608133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取得專案連結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BFA2B7-00CF-4FFA-BBE6-70C61059BB56}"/>
              </a:ext>
            </a:extLst>
          </p:cNvPr>
          <p:cNvSpPr/>
          <p:nvPr/>
        </p:nvSpPr>
        <p:spPr>
          <a:xfrm>
            <a:off x="9681647" y="3570881"/>
            <a:ext cx="2315982" cy="827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3D0E78-F703-4455-97D4-0C630BE3F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83" y="3273387"/>
            <a:ext cx="5421235" cy="15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0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BDF39-47B7-4633-9B07-0323504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64890" cy="14859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將專案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到本地端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B6F01-51B4-4AE0-9DD8-87E65D3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將檔案從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到本機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使用指令：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在瀏覽器上認證使用者後，完成專案下載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F1655A-9088-44E0-9D4B-A83C55E2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76" y="3580491"/>
            <a:ext cx="2357369" cy="281292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5166CD-0272-4DEA-B1D7-68279FE4EA5A}"/>
              </a:ext>
            </a:extLst>
          </p:cNvPr>
          <p:cNvSpPr txBox="1"/>
          <p:nvPr/>
        </p:nvSpPr>
        <p:spPr>
          <a:xfrm>
            <a:off x="1351146" y="63934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使用者認證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575114-76B3-485B-9FEC-6A8ECBC56D12}"/>
              </a:ext>
            </a:extLst>
          </p:cNvPr>
          <p:cNvSpPr txBox="1"/>
          <p:nvPr/>
        </p:nvSpPr>
        <p:spPr>
          <a:xfrm>
            <a:off x="4246838" y="57599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clone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成功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C68A754-4D05-4C6A-AF5F-BAB1CA65D346}"/>
              </a:ext>
            </a:extLst>
          </p:cNvPr>
          <p:cNvSpPr txBox="1"/>
          <p:nvPr/>
        </p:nvSpPr>
        <p:spPr>
          <a:xfrm>
            <a:off x="8895540" y="57599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確認本機端下載好的專案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7A4F54-B5A7-4471-8EF5-D2C45D492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263" y="4244001"/>
            <a:ext cx="4820921" cy="14859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86E4CF9-4E6B-4CFA-AE1E-AA8C83C7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118" y="2947052"/>
            <a:ext cx="3822275" cy="28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4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BDF39-47B7-4633-9B07-0323504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147"/>
            <a:ext cx="10628760" cy="73245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指令進行版本控管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B6F01-51B4-4AE0-9DD8-87E65D3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130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README.md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的內容，本次示範修改內容圖下圖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5BE1F5-AEC9-4225-9CA8-35A58A53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55" y="2746279"/>
            <a:ext cx="5126245" cy="31696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3CE60B-4A88-4EE3-802B-E82FB0F7E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46278"/>
            <a:ext cx="4760167" cy="31696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642D9D2-5109-4066-8FF5-639E80211D46}"/>
              </a:ext>
            </a:extLst>
          </p:cNvPr>
          <p:cNvSpPr txBox="1"/>
          <p:nvPr/>
        </p:nvSpPr>
        <p:spPr>
          <a:xfrm>
            <a:off x="2519266" y="5915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A04AAD-C3C2-4A70-B806-446E3EF8AE95}"/>
              </a:ext>
            </a:extLst>
          </p:cNvPr>
          <p:cNvSpPr txBox="1"/>
          <p:nvPr/>
        </p:nvSpPr>
        <p:spPr>
          <a:xfrm>
            <a:off x="8352095" y="5844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</a:p>
        </p:txBody>
      </p:sp>
    </p:spTree>
    <p:extLst>
      <p:ext uri="{BB962C8B-B14F-4D97-AF65-F5344CB8AC3E}">
        <p14:creationId xmlns:p14="http://schemas.microsoft.com/office/powerpoint/2010/main" val="2596065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BDF39-47B7-4633-9B07-0323504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998"/>
            <a:ext cx="10636898" cy="14859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指令進行版本控管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B6F01-51B4-4AE0-9DD8-87E65D3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955"/>
            <a:ext cx="5156718" cy="2242523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將新版本提交出去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使用使令：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 git add Readme.txt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使用指令：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 git status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查詢狀態，顯示這個修改動作已經被記錄起來，並且等待進入版本管理的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commit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使用使令：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 git commit -m “&lt;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你的留言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&gt;"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89AE38-E553-48CE-A945-27E3B50E4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40"/>
          <a:stretch/>
        </p:blipFill>
        <p:spPr>
          <a:xfrm>
            <a:off x="6655837" y="1899955"/>
            <a:ext cx="5406696" cy="30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00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3AD9093-4BA2-4188-B6A6-87B06BC9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32" y="2649893"/>
            <a:ext cx="6909291" cy="39433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ABDF39-47B7-4633-9B07-0323504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559"/>
            <a:ext cx="10627567" cy="14859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指令進行版本控管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B6F01-51B4-4AE0-9DD8-87E65D3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1473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查詢所有版本管理執行過的記錄，包含修改人、修改時間、修改序號、修改內容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...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等資訊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使用指令：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$ git log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E707D5-E767-4D7D-8C7A-470F115B3496}"/>
              </a:ext>
            </a:extLst>
          </p:cNvPr>
          <p:cNvSpPr/>
          <p:nvPr/>
        </p:nvSpPr>
        <p:spPr>
          <a:xfrm>
            <a:off x="779132" y="2715968"/>
            <a:ext cx="6909290" cy="99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79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F37F7-69A6-4643-A58A-A82E2838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9BF50E-378F-4776-8010-657D6B00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2008</a:t>
            </a:r>
            <a:r>
              <a:rPr lang="zh-TW" altLang="en-US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年由</a:t>
            </a:r>
            <a:r>
              <a:rPr lang="en-US" altLang="zh-TW" b="1" i="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b="1" i="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</a:t>
            </a:r>
            <a:r>
              <a:rPr lang="zh-TW" altLang="en-US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開發上線</a:t>
            </a:r>
            <a:endParaRPr lang="en-US" altLang="zh-TW" b="0" i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6300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多萬名使用者，是世界上最大的開源社群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不但是程式碼存放處，也是開發者交流程式碼的主要社群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官方網站：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https://github.com/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30" name="Picture 6" descr="GitHub changes its compromised SSH key">
            <a:extLst>
              <a:ext uri="{FF2B5EF4-FFF2-40B4-BE49-F238E27FC236}">
                <a16:creationId xmlns:a16="http://schemas.microsoft.com/office/drawing/2014/main" id="{A670B17B-CD20-4814-BB84-22B5D457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11" y="4486604"/>
            <a:ext cx="3829625" cy="214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5E78E3-943F-4EC1-B887-4BD35E1EF880}"/>
              </a:ext>
            </a:extLst>
          </p:cNvPr>
          <p:cNvSpPr txBox="1"/>
          <p:nvPr/>
        </p:nvSpPr>
        <p:spPr>
          <a:xfrm>
            <a:off x="838200" y="6004123"/>
            <a:ext cx="428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i="1" dirty="0"/>
              <a:t>資料來源：</a:t>
            </a:r>
            <a:r>
              <a:rPr lang="en-US" altLang="zh-TW" sz="1400" i="1" dirty="0">
                <a:hlinkClick r:id="rId4"/>
              </a:rPr>
              <a:t>https://glints.com/tw/blog/github-tutorial/</a:t>
            </a:r>
            <a:r>
              <a:rPr lang="zh-TW" altLang="en-US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358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85EC5-56EB-4BC4-9C5D-13109551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758" cy="98289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查詢某個版本號的改變內容，有進行變更的內容會已綠色字體顯示，如下圖所示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使用使令：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show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後面加上版本號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F66DC1E-51B7-4968-B834-C880E77BD6D6}"/>
              </a:ext>
            </a:extLst>
          </p:cNvPr>
          <p:cNvSpPr txBox="1">
            <a:spLocks/>
          </p:cNvSpPr>
          <p:nvPr/>
        </p:nvSpPr>
        <p:spPr>
          <a:xfrm>
            <a:off x="838200" y="484996"/>
            <a:ext cx="10627567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指令進行版本控管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-(4)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3089271-C901-488D-BD42-C629C95F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48" y="2855168"/>
            <a:ext cx="6829417" cy="37415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21B5095-A3F2-4362-9B9D-A339BDFB3F8A}"/>
              </a:ext>
            </a:extLst>
          </p:cNvPr>
          <p:cNvSpPr/>
          <p:nvPr/>
        </p:nvSpPr>
        <p:spPr>
          <a:xfrm>
            <a:off x="871511" y="6148873"/>
            <a:ext cx="6909290" cy="447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864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F20910-41B6-4260-9FD5-FF27ED25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359" y="3716778"/>
            <a:ext cx="6476999" cy="21164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ABDF39-47B7-4633-9B07-0323504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24" y="613535"/>
            <a:ext cx="10720873" cy="14859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指令進行版本控管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B6F01-51B4-4AE0-9DD8-87E65D3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14735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本地端與遠端資料夾版本管理同步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使用指令：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$ git push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開始將本地端的資料傳送至遠端資料夾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網頁顯示剛剛更新的檔案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91AF22-0BC7-4526-A60E-3226ABF2CF98}"/>
              </a:ext>
            </a:extLst>
          </p:cNvPr>
          <p:cNvSpPr/>
          <p:nvPr/>
        </p:nvSpPr>
        <p:spPr>
          <a:xfrm>
            <a:off x="5626359" y="5075853"/>
            <a:ext cx="6476999" cy="503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77B467-E138-4F1F-A27D-5E2232A7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03" y="3710642"/>
            <a:ext cx="4734586" cy="21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15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BDF39-47B7-4633-9B07-0323504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14"/>
            <a:ext cx="10820400" cy="14859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指令進行版本控管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B6F01-51B4-4AE0-9DD8-87E65D3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7193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網頁上編輯檔案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README.md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將遠端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網頁與本地端同步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使用指令：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$ git pull 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開始將遠端的資料下載至本地端資料夾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2EC95B-5652-471A-975A-566EFE7F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1267"/>
            <a:ext cx="4536233" cy="27119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363FBE-9088-49A5-A4B4-D8A87C12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831" y="3691267"/>
            <a:ext cx="6263989" cy="26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15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1F61E5-8C92-4150-8E84-DF27DF92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3" y="3117245"/>
            <a:ext cx="7888966" cy="36122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ABDF39-47B7-4633-9B07-0323504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12"/>
            <a:ext cx="10608906" cy="14859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指令進行版本控管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B6F01-51B4-4AE0-9DD8-87E65D3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2954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確認版本管理執行過的記錄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使用指令：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$ git log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可看到一筆剛剛在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上更新的紀錄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0E0EDE-1481-417A-8537-F9B6F69ED235}"/>
              </a:ext>
            </a:extLst>
          </p:cNvPr>
          <p:cNvSpPr/>
          <p:nvPr/>
        </p:nvSpPr>
        <p:spPr>
          <a:xfrm>
            <a:off x="937793" y="3316313"/>
            <a:ext cx="7888966" cy="832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646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B56DE48-22E1-4854-B40E-A8D7D5D0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88" y="2815895"/>
            <a:ext cx="7372214" cy="34542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ABDF39-47B7-4633-9B07-0323504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12"/>
            <a:ext cx="10608906" cy="14859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指令進行版本控管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-(8)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0E0EDE-1481-417A-8537-F9B6F69ED235}"/>
              </a:ext>
            </a:extLst>
          </p:cNvPr>
          <p:cNvSpPr/>
          <p:nvPr/>
        </p:nvSpPr>
        <p:spPr>
          <a:xfrm>
            <a:off x="1256488" y="5442974"/>
            <a:ext cx="6498705" cy="827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F332ACE-328F-48E9-91C7-76D519539D14}"/>
              </a:ext>
            </a:extLst>
          </p:cNvPr>
          <p:cNvSpPr txBox="1">
            <a:spLocks/>
          </p:cNvSpPr>
          <p:nvPr/>
        </p:nvSpPr>
        <p:spPr>
          <a:xfrm>
            <a:off x="931506" y="1593140"/>
            <a:ext cx="10515600" cy="102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使用指令：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$ git show &lt;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可以確認上步驟在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上更新的內容已同步到本地端了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74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BDF39-47B7-4633-9B07-0323504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4" y="788437"/>
            <a:ext cx="10608906" cy="90973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課後練習：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B5F688-B979-4F42-99E8-98B5D15B708B}"/>
              </a:ext>
            </a:extLst>
          </p:cNvPr>
          <p:cNvSpPr txBox="1"/>
          <p:nvPr/>
        </p:nvSpPr>
        <p:spPr>
          <a:xfrm>
            <a:off x="1211424" y="1931437"/>
            <a:ext cx="10218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請同學將期末專題報告檔案使用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進行版本管理，設定為公開，並提供連結給老師，將作為期末考成績的其中一項評分項目</a:t>
            </a:r>
          </a:p>
        </p:txBody>
      </p:sp>
    </p:spTree>
    <p:extLst>
      <p:ext uri="{BB962C8B-B14F-4D97-AF65-F5344CB8AC3E}">
        <p14:creationId xmlns:p14="http://schemas.microsoft.com/office/powerpoint/2010/main" val="1429890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0CBA2-E77E-4751-83E3-B7A3F3CA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20785"/>
            <a:ext cx="9601200" cy="816429"/>
          </a:xfrm>
        </p:spPr>
        <p:txBody>
          <a:bodyPr/>
          <a:lstStyle/>
          <a:p>
            <a:pPr algn="ctr"/>
            <a:r>
              <a:rPr lang="en-US" altLang="zh-TW" dirty="0"/>
              <a:t>Thank you 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74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F37F7-69A6-4643-A58A-A82E2838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認識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FD3D5-937D-4D0B-82E2-82212F56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是開源的版本控制軟體，由作業系統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的開發者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Linus Torvalds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所開發，為了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 kernel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開發而設計的平台服務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是一個存放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的空間，也就是放置程式原始碼的空間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dirty="0"/>
              <a:t>Git</a:t>
            </a:r>
            <a:r>
              <a:rPr lang="zh-TW" altLang="en-US" dirty="0"/>
              <a:t>官方網站：</a:t>
            </a:r>
            <a:r>
              <a:rPr lang="en-US" altLang="zh-TW" dirty="0">
                <a:hlinkClick r:id="rId2"/>
              </a:rPr>
              <a:t>https://git-scm.com/</a:t>
            </a:r>
            <a:r>
              <a:rPr lang="zh-TW" altLang="en-US" dirty="0"/>
              <a:t> </a:t>
            </a:r>
            <a:endParaRPr lang="en-US" altLang="zh-TW" dirty="0"/>
          </a:p>
          <a:p>
            <a:pPr algn="ju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Picture 6" descr="GitHub changes its compromised SSH key">
            <a:extLst>
              <a:ext uri="{FF2B5EF4-FFF2-40B4-BE49-F238E27FC236}">
                <a16:creationId xmlns:a16="http://schemas.microsoft.com/office/drawing/2014/main" id="{3E17BD3E-7B0F-420B-8F99-FCECD8051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682" y="4823927"/>
            <a:ext cx="2985023" cy="14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深入Git：Git 物件儲存- blob 物件| Titangene Blog">
            <a:extLst>
              <a:ext uri="{FF2B5EF4-FFF2-40B4-BE49-F238E27FC236}">
                <a16:creationId xmlns:a16="http://schemas.microsoft.com/office/drawing/2014/main" id="{CB95A9BB-E981-44A5-AD23-B5247649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94" y="4823927"/>
            <a:ext cx="2819400" cy="14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94306A3-3889-4105-BE51-585EBE81DBFA}"/>
              </a:ext>
            </a:extLst>
          </p:cNvPr>
          <p:cNvSpPr txBox="1"/>
          <p:nvPr/>
        </p:nvSpPr>
        <p:spPr>
          <a:xfrm>
            <a:off x="838200" y="6381947"/>
            <a:ext cx="428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i="1" dirty="0"/>
              <a:t>資料來源：</a:t>
            </a:r>
            <a:r>
              <a:rPr lang="en-US" altLang="zh-TW" sz="1400" i="1" dirty="0">
                <a:hlinkClick r:id="rId5"/>
              </a:rPr>
              <a:t>https://glints.com/tw/blog/github-tutorial/</a:t>
            </a:r>
            <a:r>
              <a:rPr lang="zh-TW" altLang="en-US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81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F37F7-69A6-4643-A58A-A82E2838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的版本控管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集中式控管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FD3D5-937D-4D0B-82E2-82212F56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b="0" i="0" dirty="0">
                <a:solidFill>
                  <a:srgbClr val="343434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集中式的版本控管代表著所有版本檔案都會存在單一台伺服器中，開發者的本機端只會儲存最新版本</a:t>
            </a:r>
            <a:endParaRPr lang="en-US" altLang="zh-TW" dirty="0">
              <a:solidFill>
                <a:srgbClr val="34343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不管開發者想要查詢、修改或是提交程式碼，都必需連到同一台伺服器才能進行</a:t>
            </a:r>
            <a:endParaRPr lang="en-US" altLang="zh-TW" dirty="0">
              <a:solidFill>
                <a:srgbClr val="34343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如果今天有不同的開發者在接力實作同一份檔案，就會需要不斷的連線回那台「儲存所有版本紀錄的伺服器」，就會降低該系統的運作效率</a:t>
            </a:r>
            <a:endParaRPr lang="en-US" altLang="zh-TW" dirty="0">
              <a:solidFill>
                <a:srgbClr val="34343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solidFill>
                <a:srgbClr val="34343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B60C54-06E1-4E50-9D37-0B20C7DB3085}"/>
              </a:ext>
            </a:extLst>
          </p:cNvPr>
          <p:cNvSpPr txBox="1"/>
          <p:nvPr/>
        </p:nvSpPr>
        <p:spPr>
          <a:xfrm>
            <a:off x="838200" y="5869186"/>
            <a:ext cx="428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i="1" dirty="0"/>
              <a:t>資料來源：</a:t>
            </a:r>
            <a:r>
              <a:rPr lang="en-US" altLang="zh-TW" sz="1400" i="1" dirty="0">
                <a:hlinkClick r:id="rId2"/>
              </a:rPr>
              <a:t>https://glints.com/tw/blog/github-tutorial/</a:t>
            </a:r>
            <a:r>
              <a:rPr lang="zh-TW" altLang="en-US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90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F37F7-69A6-4643-A58A-A82E2838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的版本控管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分散式控管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FD3D5-937D-4D0B-82E2-82212F56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分散式的版本控管表示除了</a:t>
            </a:r>
            <a:r>
              <a:rPr lang="en-US" altLang="zh-TW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上有一份有所有版本的程式儲存庫外，每個協作開發者的本機端都有一份會同步變更的完整專案儲存庫</a:t>
            </a:r>
            <a:r>
              <a:rPr lang="en-US" altLang="zh-TW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</a:t>
            </a:r>
            <a:r>
              <a:rPr lang="zh-TW" altLang="en-US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Repository</a:t>
            </a:r>
            <a:r>
              <a:rPr lang="zh-TW" altLang="en-US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solidFill>
                <a:srgbClr val="343434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開發者只需要在自己的</a:t>
            </a:r>
            <a:r>
              <a:rPr lang="en-US" altLang="zh-TW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</a:t>
            </a:r>
            <a:r>
              <a:rPr lang="zh-TW" altLang="en-US" dirty="0">
                <a:solidFill>
                  <a:srgbClr val="343434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上面實作，不需要每個動作都連回遠端的儲存庫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使用分散式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版本控制，通常會在主要版本上開發重點功能，讓開發者能在自己本機端開發程式碼，再透過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和協同開發者的程式碼整合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302A47-E1B0-4638-A958-094D7352E0AA}"/>
              </a:ext>
            </a:extLst>
          </p:cNvPr>
          <p:cNvSpPr txBox="1"/>
          <p:nvPr/>
        </p:nvSpPr>
        <p:spPr>
          <a:xfrm>
            <a:off x="838200" y="5869186"/>
            <a:ext cx="428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i="1" dirty="0"/>
              <a:t>資料來源：</a:t>
            </a:r>
            <a:r>
              <a:rPr lang="en-US" altLang="zh-TW" sz="1400" i="1" dirty="0">
                <a:hlinkClick r:id="rId2"/>
              </a:rPr>
              <a:t>https://glints.com/tw/blog/github-tutorial/</a:t>
            </a:r>
            <a:r>
              <a:rPr lang="zh-TW" altLang="en-US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879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– (1)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下載連結：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https://git-scm.com/downloads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本教學安裝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2.40.1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530585-F9CD-4A59-A508-BC60A58D6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88457"/>
            <a:ext cx="5022980" cy="33780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7C04051-C473-4289-84C6-5909C40804B3}"/>
              </a:ext>
            </a:extLst>
          </p:cNvPr>
          <p:cNvSpPr/>
          <p:nvPr/>
        </p:nvSpPr>
        <p:spPr>
          <a:xfrm>
            <a:off x="2639784" y="3693075"/>
            <a:ext cx="3754796" cy="1074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945F29B-4A5F-41E4-8BBF-8381B9ACA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763" y="3288456"/>
            <a:ext cx="5270805" cy="33780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6422428-CBD4-43E0-A18A-E5E4425EA820}"/>
              </a:ext>
            </a:extLst>
          </p:cNvPr>
          <p:cNvSpPr/>
          <p:nvPr/>
        </p:nvSpPr>
        <p:spPr>
          <a:xfrm>
            <a:off x="7914690" y="4517279"/>
            <a:ext cx="1790702" cy="726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94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– (2)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本教學安裝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2.40.1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依照安裝步驟點選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，即可安裝完成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633FAF-8D09-4110-AD0F-E095D4C0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1" y="3114153"/>
            <a:ext cx="4753637" cy="372479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8E9AD3F-DF2D-441A-9F49-26D6F220D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313" y="3114153"/>
            <a:ext cx="475363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2A206-BBA3-4FA2-961E-68FC852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安裝教學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– (3)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C8DDE-A77B-4784-9C24-9A7961C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本教學安裝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2.40.1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依照安裝步驟點選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，即可安裝完成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EF3BC59-827B-4FA8-A759-34DCDD0D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90" y="3184730"/>
            <a:ext cx="4597526" cy="35799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EFED486-E98F-40D0-9D5F-47E04BBCE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90" y="3116110"/>
            <a:ext cx="472505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781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1326</TotalTime>
  <Words>1625</Words>
  <Application>Microsoft Office PowerPoint</Application>
  <PresentationFormat>寬螢幕</PresentationFormat>
  <Paragraphs>169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標楷體</vt:lpstr>
      <vt:lpstr>Franklin Gothic Book</vt:lpstr>
      <vt:lpstr>Times New Roman</vt:lpstr>
      <vt:lpstr>Wingdings</vt:lpstr>
      <vt:lpstr>裁剪</vt:lpstr>
      <vt:lpstr>GitHub與Git使用教學</vt:lpstr>
      <vt:lpstr>大綱 Outline </vt:lpstr>
      <vt:lpstr>什麼是GitHub ?</vt:lpstr>
      <vt:lpstr>認識Git與GitHub</vt:lpstr>
      <vt:lpstr>Git的版本控管-集中式控管</vt:lpstr>
      <vt:lpstr>Git的版本控管-分散式控管</vt:lpstr>
      <vt:lpstr>Git 安裝教學 (Windows系統) – (1)</vt:lpstr>
      <vt:lpstr>Git 安裝教學 (Windows系統) – (2)</vt:lpstr>
      <vt:lpstr>Git 安裝教學 (Windows系統) – (3)</vt:lpstr>
      <vt:lpstr>Git 安裝教學 (Windows系統) – (4)</vt:lpstr>
      <vt:lpstr>Git 安裝教學 (Windows系統) – (5)</vt:lpstr>
      <vt:lpstr>Git 安裝教學 (Windows系統) – (6)</vt:lpstr>
      <vt:lpstr>Git 安裝教學 (Windows系統) – (7)</vt:lpstr>
      <vt:lpstr>Git 安裝教學 (Windows系統) – (8)</vt:lpstr>
      <vt:lpstr>Git 安裝教學 (Windows系統) – (9)</vt:lpstr>
      <vt:lpstr>執行Git Bash</vt:lpstr>
      <vt:lpstr>設定使用者名稱與E-mail</vt:lpstr>
      <vt:lpstr>GitHub 教學 – 註冊GitHub帳戶</vt:lpstr>
      <vt:lpstr>GitHub 教學 – 註冊GitHub帳戶</vt:lpstr>
      <vt:lpstr>GitHub 教學 – 建立專案儲存庫 (repository)-(1)</vt:lpstr>
      <vt:lpstr>GitHub 教學 – 建立專案儲存庫 (repository)-(2)</vt:lpstr>
      <vt:lpstr>GitHub 教學 – 建立專案儲存庫 (repository)-(3)</vt:lpstr>
      <vt:lpstr>GitHub 教學 – 建立專案儲存庫 (repository)-(4)</vt:lpstr>
      <vt:lpstr>GitHub 教學 – 上傳檔案</vt:lpstr>
      <vt:lpstr>GitHub 教學 –將專案clone到本地端 - (1)</vt:lpstr>
      <vt:lpstr>GitHub 教學 –將專案clone到本地端 -(2)</vt:lpstr>
      <vt:lpstr>GitHub 教學 –使用Git指令進行版本控管-(1)</vt:lpstr>
      <vt:lpstr>GitHub 教學 –使用Git指令進行版本控管-(2)</vt:lpstr>
      <vt:lpstr>GitHub 教學 –使用Git指令進行版本控管-(3)</vt:lpstr>
      <vt:lpstr>PowerPoint 簡報</vt:lpstr>
      <vt:lpstr>GitHub 教學 –使用Git指令進行版本控管-(5)</vt:lpstr>
      <vt:lpstr>GitHub 教學 –使用Git指令進行版本控管-(7)</vt:lpstr>
      <vt:lpstr>GitHub 教學 –使用Git指令進行版本控管-(8)</vt:lpstr>
      <vt:lpstr>GitHub 教學 –使用Git指令進行版本控管-(8)</vt:lpstr>
      <vt:lpstr>課後練習：</vt:lpstr>
      <vt:lpstr>Thank you ~~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使用教學</dc:title>
  <dc:creator>蘇志昇</dc:creator>
  <cp:lastModifiedBy>蘇志昇</cp:lastModifiedBy>
  <cp:revision>90</cp:revision>
  <dcterms:created xsi:type="dcterms:W3CDTF">2023-05-09T02:16:47Z</dcterms:created>
  <dcterms:modified xsi:type="dcterms:W3CDTF">2023-05-12T08:18:02Z</dcterms:modified>
</cp:coreProperties>
</file>