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2" r:id="rId5"/>
    <p:sldId id="260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威 林" initials="威" lastIdx="1" clrIdx="0">
    <p:extLst>
      <p:ext uri="{19B8F6BF-5375-455C-9EA6-DF929625EA0E}">
        <p15:presenceInfo xmlns:p15="http://schemas.microsoft.com/office/powerpoint/2012/main" userId="f120fb9b3b3b06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B767F-93EE-44D1-92CC-EB84F3158275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D40C3-7819-46FB-A7CE-DEBB07912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62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0BA-39F8-456E-9E99-6DD7FF395C9D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23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DAE1-A22D-482A-8133-312323B8C72B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79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7398-1493-4E95-85B3-5282908B7FED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22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1E61-F159-455A-AE2A-C07790585A88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0582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2EA-6F5F-4066-9D3D-C277FF32C586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491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4D1C-1FAA-4949-9135-A4A801314436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707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D890-6B1C-46FA-9A0B-F2F87EA63FAC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086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27B5-11DB-45C0-963E-0B636C79278D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204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1535-B96D-41B7-A6A0-362C01CDF19B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87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5276-4DF0-40EE-81F5-88F73813E478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73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40D7-E211-479A-9C39-EF9BCEC79FAF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74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3C36-FC14-4B22-BB2A-67E6F4CCF858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09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BD58-EC09-41F4-90E9-6B4E377A2D1C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15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DA97-9E2B-43E3-9C2C-E3444CBE2C2F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0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105-8A2E-4983-863F-A74876685BA8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12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CEC2-C6E4-415F-85CA-4E5103B7B2A3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87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4856-F836-4D65-AFC8-E6CBD5D69080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27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51A56E6-36F0-4372-ADA3-10F57758EEEB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A4401-6A20-48CE-B549-451855333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024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C8F89-7733-BF7A-9DC0-0A87D7ECC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100" y="1239838"/>
            <a:ext cx="10261600" cy="3716210"/>
          </a:xfrm>
        </p:spPr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zh-TW" altLang="en-US" dirty="0"/>
              <a:t>智慧物聯網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 err="1"/>
              <a:t>IoTtalk</a:t>
            </a:r>
            <a:r>
              <a:rPr lang="en-US" altLang="zh-TW" dirty="0"/>
              <a:t> </a:t>
            </a:r>
            <a:r>
              <a:rPr lang="zh-TW" altLang="en-US" dirty="0"/>
              <a:t>實作 </a:t>
            </a:r>
            <a:br>
              <a:rPr lang="en-US" altLang="zh-TW" dirty="0"/>
            </a:br>
            <a:r>
              <a:rPr lang="zh-TW" altLang="en-US" dirty="0"/>
              <a:t>變換燈泡顏色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F302E8C-9E17-4957-B739-15EE7B22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887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0C12D-1489-4BD4-F646-4826F9DE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61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/>
              <a:t>結果顯示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511B38-1AAC-5021-F330-6497C6967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46"/>
          <a:stretch/>
        </p:blipFill>
        <p:spPr>
          <a:xfrm>
            <a:off x="914400" y="1591039"/>
            <a:ext cx="4553527" cy="4541006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A00EE12E-F85B-08EF-CD75-A201C3F54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620" y="1520757"/>
            <a:ext cx="3634324" cy="4624016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35944EA-28BD-879A-8F66-D0593EEFB7CD}"/>
              </a:ext>
            </a:extLst>
          </p:cNvPr>
          <p:cNvCxnSpPr>
            <a:cxnSpLocks/>
          </p:cNvCxnSpPr>
          <p:nvPr/>
        </p:nvCxnSpPr>
        <p:spPr>
          <a:xfrm>
            <a:off x="2353056" y="3054096"/>
            <a:ext cx="326136" cy="512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377A2085-8D75-2665-F1F9-584D93251F1E}"/>
              </a:ext>
            </a:extLst>
          </p:cNvPr>
          <p:cNvSpPr txBox="1"/>
          <p:nvPr/>
        </p:nvSpPr>
        <p:spPr>
          <a:xfrm>
            <a:off x="1823074" y="2387534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</a:rPr>
              <a:t>滑動按鈕號電燈就會改變顏色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n-US" altLang="zh-TW" sz="1600" b="1" dirty="0">
                <a:solidFill>
                  <a:srgbClr val="FF0000"/>
                </a:solidFill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</a:rPr>
              <a:t>改變速度也許會因網路狀況而會有延遲</a:t>
            </a:r>
            <a:r>
              <a:rPr lang="en-US" altLang="zh-TW" sz="1600" b="1" dirty="0">
                <a:solidFill>
                  <a:srgbClr val="FF0000"/>
                </a:solidFill>
              </a:rPr>
              <a:t>)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A1C8B5-A2DE-45DD-BDF5-609B328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32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0C12D-1489-4BD4-F646-4826F9DE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61"/>
            <a:ext cx="10515600" cy="1208126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功能介紹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5D44D5-6353-ED09-A7C5-2516E5828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162" y="2949181"/>
            <a:ext cx="2216925" cy="24827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DD02C87-C3B2-5341-DF1E-7BB7B3623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722" y="2949182"/>
            <a:ext cx="1951371" cy="248276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FDD60F9-09F1-6254-8B34-553FEDAA11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167" b="30289"/>
          <a:stretch/>
        </p:blipFill>
        <p:spPr>
          <a:xfrm>
            <a:off x="5448919" y="2949181"/>
            <a:ext cx="2103493" cy="248276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6D8E6BC-F736-1BA3-F3E3-6A09D72F6356}"/>
              </a:ext>
            </a:extLst>
          </p:cNvPr>
          <p:cNvSpPr txBox="1"/>
          <p:nvPr/>
        </p:nvSpPr>
        <p:spPr>
          <a:xfrm>
            <a:off x="627738" y="1597955"/>
            <a:ext cx="898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此程式可以透過</a:t>
            </a:r>
            <a:r>
              <a:rPr lang="en-US" altLang="zh-TW" sz="2800" dirty="0"/>
              <a:t>3</a:t>
            </a:r>
            <a:r>
              <a:rPr lang="zh-TW" altLang="en-US" sz="2800" dirty="0"/>
              <a:t>台手機對電燈泡的顏色進行顏色的變換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1FA2815-587C-4BC6-B440-4004744C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88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0C12D-1489-4BD4-F646-4826F9DE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61"/>
            <a:ext cx="10515600" cy="1129969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dirty="0" err="1"/>
              <a:t>IoTtalk</a:t>
            </a:r>
            <a:r>
              <a:rPr lang="zh-TW" altLang="en-US" sz="3200" dirty="0"/>
              <a:t>架構圖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62A9A40-37E9-5416-BEF5-ECA1AE5FD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6" y="1318630"/>
            <a:ext cx="10460729" cy="521933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28432C0-EA30-4618-89EA-F6F8F254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61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0C12D-1489-4BD4-F646-4826F9DE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61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/>
              <a:t>製作流程</a:t>
            </a:r>
            <a:r>
              <a:rPr lang="en-US" altLang="zh-TW" sz="2800" dirty="0"/>
              <a:t>(</a:t>
            </a:r>
            <a:r>
              <a:rPr lang="zh-TW" altLang="en-US" sz="2800" dirty="0"/>
              <a:t>建立遙控器按鈕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BADD7F-451C-8980-6DBF-9B96DAC1B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86"/>
          <a:stretch/>
        </p:blipFill>
        <p:spPr>
          <a:xfrm>
            <a:off x="323733" y="1025841"/>
            <a:ext cx="11532890" cy="5835522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751E9908-B54B-2E8F-4B80-0101547BF988}"/>
              </a:ext>
            </a:extLst>
          </p:cNvPr>
          <p:cNvSpPr/>
          <p:nvPr/>
        </p:nvSpPr>
        <p:spPr>
          <a:xfrm>
            <a:off x="3666941" y="1951722"/>
            <a:ext cx="847520" cy="238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6D8E213-140A-8B5F-A707-742CBA04B39F}"/>
              </a:ext>
            </a:extLst>
          </p:cNvPr>
          <p:cNvSpPr txBox="1"/>
          <p:nvPr/>
        </p:nvSpPr>
        <p:spPr>
          <a:xfrm>
            <a:off x="3571913" y="2190218"/>
            <a:ext cx="169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1.</a:t>
            </a:r>
            <a:r>
              <a:rPr lang="zh-TW" altLang="en-US" sz="1600" b="1" dirty="0">
                <a:solidFill>
                  <a:srgbClr val="FF0000"/>
                </a:solidFill>
              </a:rPr>
              <a:t>點選遙控器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0DA09BC-713F-4A22-2764-5FDD68071130}"/>
              </a:ext>
            </a:extLst>
          </p:cNvPr>
          <p:cNvSpPr txBox="1"/>
          <p:nvPr/>
        </p:nvSpPr>
        <p:spPr>
          <a:xfrm>
            <a:off x="6132850" y="3656008"/>
            <a:ext cx="3367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2.</a:t>
            </a:r>
            <a:r>
              <a:rPr lang="zh-TW" altLang="en-US" sz="1600" b="1" dirty="0">
                <a:solidFill>
                  <a:srgbClr val="FF0000"/>
                </a:solidFill>
              </a:rPr>
              <a:t>設置按鈕選項</a:t>
            </a:r>
            <a:r>
              <a:rPr lang="en-US" altLang="zh-TW" sz="1600" b="1" dirty="0">
                <a:solidFill>
                  <a:srgbClr val="FF0000"/>
                </a:solidFill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</a:rPr>
              <a:t>按鈕至少選一項</a:t>
            </a:r>
            <a:r>
              <a:rPr lang="en-US" altLang="zh-TW" sz="16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5B5324F-DF28-C726-72A0-2496EF3761CC}"/>
              </a:ext>
            </a:extLst>
          </p:cNvPr>
          <p:cNvSpPr txBox="1"/>
          <p:nvPr/>
        </p:nvSpPr>
        <p:spPr>
          <a:xfrm>
            <a:off x="6867198" y="2830968"/>
            <a:ext cx="483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b="1" dirty="0">
                <a:solidFill>
                  <a:srgbClr val="FF0000"/>
                </a:solidFill>
              </a:rPr>
              <a:t>開關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251A9EB5-FD96-1421-AE32-1D56E0B7F18D}"/>
              </a:ext>
            </a:extLst>
          </p:cNvPr>
          <p:cNvSpPr/>
          <p:nvPr/>
        </p:nvSpPr>
        <p:spPr>
          <a:xfrm>
            <a:off x="6132850" y="3449586"/>
            <a:ext cx="253105" cy="134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154CD1E-450D-DAB9-FCDE-78724F97359A}"/>
              </a:ext>
            </a:extLst>
          </p:cNvPr>
          <p:cNvSpPr txBox="1"/>
          <p:nvPr/>
        </p:nvSpPr>
        <p:spPr>
          <a:xfrm>
            <a:off x="4289208" y="3185540"/>
            <a:ext cx="1843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3.</a:t>
            </a:r>
            <a:r>
              <a:rPr lang="zh-TW" altLang="en-US" sz="1600" b="1" dirty="0">
                <a:solidFill>
                  <a:srgbClr val="FF0000"/>
                </a:solidFill>
              </a:rPr>
              <a:t>點選</a:t>
            </a:r>
            <a:r>
              <a:rPr lang="en-US" altLang="zh-TW" sz="1600" b="1" dirty="0">
                <a:solidFill>
                  <a:srgbClr val="FF0000"/>
                </a:solidFill>
              </a:rPr>
              <a:t>save</a:t>
            </a:r>
            <a:r>
              <a:rPr lang="zh-TW" altLang="en-US" sz="1600" b="1" dirty="0">
                <a:solidFill>
                  <a:srgbClr val="FF0000"/>
                </a:solidFill>
              </a:rPr>
              <a:t>就會出現按鈕項目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A6DEB8D-584C-FC5A-611D-8296300D4FAB}"/>
              </a:ext>
            </a:extLst>
          </p:cNvPr>
          <p:cNvCxnSpPr>
            <a:cxnSpLocks/>
          </p:cNvCxnSpPr>
          <p:nvPr/>
        </p:nvCxnSpPr>
        <p:spPr>
          <a:xfrm flipH="1" flipV="1">
            <a:off x="2050025" y="2986801"/>
            <a:ext cx="2281439" cy="28431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DA5EB331-024D-4D24-A1A6-E4EFB7BD9BDF}"/>
              </a:ext>
            </a:extLst>
          </p:cNvPr>
          <p:cNvSpPr/>
          <p:nvPr/>
        </p:nvSpPr>
        <p:spPr>
          <a:xfrm>
            <a:off x="6385955" y="2796381"/>
            <a:ext cx="481243" cy="261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36BB1E-E34C-42DD-94F4-45E8E966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36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0C12D-1489-4BD4-F646-4826F9DE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61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/>
              <a:t>製作流程</a:t>
            </a:r>
            <a:r>
              <a:rPr lang="en-US" altLang="zh-TW" sz="2800" dirty="0"/>
              <a:t>(</a:t>
            </a:r>
            <a:r>
              <a:rPr lang="zh-TW" altLang="en-US" sz="2800" dirty="0"/>
              <a:t>建立電燈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B25C4A1-2EF0-2589-93F2-BF522FFDE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311025" y="1057976"/>
            <a:ext cx="11673706" cy="5931403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1E36E983-4E18-D034-93A0-05B6DC5BB5CE}"/>
              </a:ext>
            </a:extLst>
          </p:cNvPr>
          <p:cNvSpPr/>
          <p:nvPr/>
        </p:nvSpPr>
        <p:spPr>
          <a:xfrm>
            <a:off x="3655174" y="2266456"/>
            <a:ext cx="922020" cy="198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8A60DF5-6FE2-B813-66EC-9728F00926D1}"/>
              </a:ext>
            </a:extLst>
          </p:cNvPr>
          <p:cNvSpPr txBox="1"/>
          <p:nvPr/>
        </p:nvSpPr>
        <p:spPr>
          <a:xfrm>
            <a:off x="3532837" y="2570397"/>
            <a:ext cx="152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1.</a:t>
            </a:r>
            <a:r>
              <a:rPr lang="zh-TW" altLang="en-US" sz="1600" b="1" dirty="0">
                <a:solidFill>
                  <a:srgbClr val="FF0000"/>
                </a:solidFill>
              </a:rPr>
              <a:t>點選電燈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70F9566-B997-A040-588C-7D18ACC35FC3}"/>
              </a:ext>
            </a:extLst>
          </p:cNvPr>
          <p:cNvSpPr/>
          <p:nvPr/>
        </p:nvSpPr>
        <p:spPr>
          <a:xfrm>
            <a:off x="6219204" y="1855521"/>
            <a:ext cx="3519854" cy="6417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92BBFD9-2296-33DD-6F3C-41A661524063}"/>
              </a:ext>
            </a:extLst>
          </p:cNvPr>
          <p:cNvSpPr txBox="1"/>
          <p:nvPr/>
        </p:nvSpPr>
        <p:spPr>
          <a:xfrm>
            <a:off x="7152691" y="2115090"/>
            <a:ext cx="1906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2.</a:t>
            </a:r>
            <a:r>
              <a:rPr lang="zh-TW" altLang="en-US" sz="1600" b="1" dirty="0">
                <a:solidFill>
                  <a:srgbClr val="FF0000"/>
                </a:solidFill>
              </a:rPr>
              <a:t>選擇輸出項目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352A276-5FEE-AF40-DBB6-8D703332A1A1}"/>
              </a:ext>
            </a:extLst>
          </p:cNvPr>
          <p:cNvSpPr txBox="1"/>
          <p:nvPr/>
        </p:nvSpPr>
        <p:spPr>
          <a:xfrm>
            <a:off x="6842690" y="2059322"/>
            <a:ext cx="420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rgbClr val="FF0000"/>
                </a:solidFill>
              </a:rPr>
              <a:t>顏色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D4D8000-C377-8C48-18F0-D7D889319A24}"/>
              </a:ext>
            </a:extLst>
          </p:cNvPr>
          <p:cNvSpPr txBox="1"/>
          <p:nvPr/>
        </p:nvSpPr>
        <p:spPr>
          <a:xfrm>
            <a:off x="6842690" y="2263123"/>
            <a:ext cx="420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rgbClr val="FF0000"/>
                </a:solidFill>
              </a:rPr>
              <a:t>亮度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4CC1CE2-63DF-AD6C-0637-B866710B6C9C}"/>
              </a:ext>
            </a:extLst>
          </p:cNvPr>
          <p:cNvSpPr/>
          <p:nvPr/>
        </p:nvSpPr>
        <p:spPr>
          <a:xfrm>
            <a:off x="6147878" y="2545956"/>
            <a:ext cx="339725" cy="136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406C33F-DA80-9F73-25A6-9B975C974342}"/>
              </a:ext>
            </a:extLst>
          </p:cNvPr>
          <p:cNvSpPr txBox="1"/>
          <p:nvPr/>
        </p:nvSpPr>
        <p:spPr>
          <a:xfrm>
            <a:off x="4987529" y="2666082"/>
            <a:ext cx="3118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3.</a:t>
            </a:r>
            <a:r>
              <a:rPr lang="zh-TW" altLang="en-US" sz="1600" b="1" dirty="0">
                <a:solidFill>
                  <a:srgbClr val="FF0000"/>
                </a:solidFill>
              </a:rPr>
              <a:t>點選</a:t>
            </a:r>
            <a:r>
              <a:rPr lang="en-US" altLang="zh-TW" sz="1600" b="1" dirty="0">
                <a:solidFill>
                  <a:srgbClr val="FF0000"/>
                </a:solidFill>
              </a:rPr>
              <a:t>save</a:t>
            </a:r>
            <a:r>
              <a:rPr lang="zh-TW" altLang="en-US" sz="1600" b="1" dirty="0">
                <a:solidFill>
                  <a:srgbClr val="FF0000"/>
                </a:solidFill>
              </a:rPr>
              <a:t>後就會出現燈泡項目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DC0383C-D8FE-CE0E-E336-B8D5C4DD5AE6}"/>
              </a:ext>
            </a:extLst>
          </p:cNvPr>
          <p:cNvCxnSpPr>
            <a:cxnSpLocks/>
          </p:cNvCxnSpPr>
          <p:nvPr/>
        </p:nvCxnSpPr>
        <p:spPr>
          <a:xfrm flipH="1" flipV="1">
            <a:off x="5604441" y="2443233"/>
            <a:ext cx="320626" cy="1365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E8EFBD4-DA2F-44BE-9AEA-14D410C1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9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0C12D-1489-4BD4-F646-4826F9DE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61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/>
              <a:t>製作流程</a:t>
            </a:r>
            <a:r>
              <a:rPr lang="en-US" altLang="zh-TW" sz="2800" dirty="0"/>
              <a:t>(</a:t>
            </a:r>
            <a:r>
              <a:rPr lang="zh-TW" altLang="en-US" sz="2800" dirty="0"/>
              <a:t>建立連結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9CCDE4-87A8-60D5-2245-0AF5905F9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5"/>
          <a:stretch/>
        </p:blipFill>
        <p:spPr>
          <a:xfrm>
            <a:off x="322953" y="1064318"/>
            <a:ext cx="11696929" cy="5900248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FF9A9EBC-F069-CFE3-7613-2CF50CD8E20E}"/>
              </a:ext>
            </a:extLst>
          </p:cNvPr>
          <p:cNvSpPr txBox="1"/>
          <p:nvPr/>
        </p:nvSpPr>
        <p:spPr>
          <a:xfrm>
            <a:off x="1845500" y="2096965"/>
            <a:ext cx="45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1.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08C45DC-CBD9-3D1A-AA69-925FE76ED24B}"/>
              </a:ext>
            </a:extLst>
          </p:cNvPr>
          <p:cNvSpPr txBox="1"/>
          <p:nvPr/>
        </p:nvSpPr>
        <p:spPr>
          <a:xfrm>
            <a:off x="4355984" y="2096965"/>
            <a:ext cx="309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2.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62E3450-44D4-BE11-A2F8-D045AB5204AC}"/>
              </a:ext>
            </a:extLst>
          </p:cNvPr>
          <p:cNvSpPr txBox="1"/>
          <p:nvPr/>
        </p:nvSpPr>
        <p:spPr>
          <a:xfrm>
            <a:off x="3069960" y="1824974"/>
            <a:ext cx="309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3.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0C08B2C-BF71-4FB3-EA47-7111413B80DD}"/>
              </a:ext>
            </a:extLst>
          </p:cNvPr>
          <p:cNvSpPr txBox="1"/>
          <p:nvPr/>
        </p:nvSpPr>
        <p:spPr>
          <a:xfrm>
            <a:off x="1845499" y="3552778"/>
            <a:ext cx="309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6.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584D223-B1CA-ACB6-3EEF-D43F3F646195}"/>
              </a:ext>
            </a:extLst>
          </p:cNvPr>
          <p:cNvSpPr txBox="1"/>
          <p:nvPr/>
        </p:nvSpPr>
        <p:spPr>
          <a:xfrm>
            <a:off x="2305359" y="2942081"/>
            <a:ext cx="3690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</a:rPr>
              <a:t>按照順序點及圖塊即可將連個個裝置連結完成</a:t>
            </a:r>
            <a:r>
              <a:rPr lang="en-US" altLang="zh-TW" sz="1600" b="1" dirty="0">
                <a:solidFill>
                  <a:srgbClr val="FF0000"/>
                </a:solidFill>
              </a:rPr>
              <a:t>3</a:t>
            </a:r>
            <a:r>
              <a:rPr lang="zh-TW" altLang="en-US" sz="1600" b="1" dirty="0">
                <a:solidFill>
                  <a:srgbClr val="FF0000"/>
                </a:solidFill>
              </a:rPr>
              <a:t>及</a:t>
            </a:r>
            <a:r>
              <a:rPr lang="en-US" altLang="zh-TW" sz="1600" b="1" dirty="0">
                <a:solidFill>
                  <a:srgbClr val="FF0000"/>
                </a:solidFill>
              </a:rPr>
              <a:t>5</a:t>
            </a:r>
            <a:r>
              <a:rPr lang="zh-TW" altLang="en-US" sz="1600" b="1" dirty="0">
                <a:solidFill>
                  <a:srgbClr val="FF0000"/>
                </a:solidFill>
              </a:rPr>
              <a:t>步驟為點及中間的小圓點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32480C0-22ED-3B73-D994-CF328B88A6F5}"/>
              </a:ext>
            </a:extLst>
          </p:cNvPr>
          <p:cNvSpPr txBox="1"/>
          <p:nvPr/>
        </p:nvSpPr>
        <p:spPr>
          <a:xfrm>
            <a:off x="1845500" y="2813262"/>
            <a:ext cx="309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4.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7D1DFD4-C4BF-C6D3-0722-5787732CEABB}"/>
              </a:ext>
            </a:extLst>
          </p:cNvPr>
          <p:cNvSpPr txBox="1"/>
          <p:nvPr/>
        </p:nvSpPr>
        <p:spPr>
          <a:xfrm>
            <a:off x="3069959" y="2014885"/>
            <a:ext cx="309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5.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46329A-8923-4FF2-9E82-4BDC456D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06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0C12D-1489-4BD4-F646-4826F9DE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61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/>
              <a:t>製作流程</a:t>
            </a:r>
            <a:r>
              <a:rPr lang="en-US" altLang="zh-TW" sz="2800" dirty="0"/>
              <a:t>(</a:t>
            </a:r>
            <a:r>
              <a:rPr lang="zh-TW" altLang="en-US" sz="2800" dirty="0"/>
              <a:t>輸入端的程式碼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8AAE980-2868-E98D-83E4-50FA91A61EAD}"/>
              </a:ext>
            </a:extLst>
          </p:cNvPr>
          <p:cNvSpPr txBox="1"/>
          <p:nvPr/>
        </p:nvSpPr>
        <p:spPr>
          <a:xfrm>
            <a:off x="83890" y="853360"/>
            <a:ext cx="12108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點專案中的連接點</a:t>
            </a:r>
            <a:r>
              <a:rPr lang="en-US" altLang="zh-TW" dirty="0"/>
              <a:t>(Join 1)</a:t>
            </a:r>
            <a:r>
              <a:rPr lang="zh-TW" altLang="en-US" dirty="0"/>
              <a:t>要寫一個合成的程式碼</a:t>
            </a:r>
            <a:r>
              <a:rPr lang="en-US" altLang="zh-TW" dirty="0"/>
              <a:t>(</a:t>
            </a:r>
            <a:r>
              <a:rPr lang="zh-TW" altLang="en-US" dirty="0"/>
              <a:t>以下我稱 </a:t>
            </a:r>
            <a:r>
              <a:rPr lang="en-US" altLang="zh-TW" dirty="0" err="1"/>
              <a:t>corbine_knob</a:t>
            </a:r>
            <a:r>
              <a:rPr lang="en-US" altLang="zh-TW" dirty="0"/>
              <a:t>),</a:t>
            </a:r>
          </a:p>
          <a:p>
            <a:r>
              <a:rPr lang="zh-TW" altLang="en-US" dirty="0"/>
              <a:t>以及三個拆開給紅綠藍使用的 </a:t>
            </a:r>
            <a:r>
              <a:rPr lang="en-US" altLang="zh-TW" dirty="0"/>
              <a:t>red, green, blue</a:t>
            </a:r>
            <a:r>
              <a:rPr lang="zh-TW" altLang="en-US" dirty="0"/>
              <a:t>三個函數</a:t>
            </a:r>
            <a:r>
              <a:rPr lang="en-US" altLang="zh-TW" dirty="0"/>
              <a:t>; </a:t>
            </a:r>
          </a:p>
          <a:p>
            <a:r>
              <a:rPr lang="en-US" altLang="zh-TW" dirty="0" err="1"/>
              <a:t>corbine_knob</a:t>
            </a:r>
            <a:r>
              <a:rPr lang="en-US" altLang="zh-TW" dirty="0"/>
              <a:t>( ) </a:t>
            </a:r>
            <a:r>
              <a:rPr lang="zh-TW" altLang="en-US" dirty="0"/>
              <a:t>函數的內容是  </a:t>
            </a:r>
            <a:r>
              <a:rPr lang="en-US" altLang="zh-TW" dirty="0"/>
              <a:t>return [ </a:t>
            </a:r>
            <a:r>
              <a:rPr lang="en-US" altLang="zh-TW" dirty="0" err="1"/>
              <a:t>args</a:t>
            </a:r>
            <a:r>
              <a:rPr lang="en-US" altLang="zh-TW" dirty="0"/>
              <a:t>[0], </a:t>
            </a:r>
            <a:r>
              <a:rPr lang="en-US" altLang="zh-TW" dirty="0" err="1"/>
              <a:t>args</a:t>
            </a:r>
            <a:r>
              <a:rPr lang="en-US" altLang="zh-TW" dirty="0"/>
              <a:t>[1], </a:t>
            </a:r>
            <a:r>
              <a:rPr lang="en-US" altLang="zh-TW" dirty="0" err="1"/>
              <a:t>args</a:t>
            </a:r>
            <a:r>
              <a:rPr lang="en-US" altLang="zh-TW" dirty="0"/>
              <a:t>[2] ]     # </a:t>
            </a:r>
            <a:r>
              <a:rPr lang="zh-TW" altLang="en-US" dirty="0"/>
              <a:t>把三個參數組合成一個串列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C79BFC-0A73-82A1-130A-CAC9A6361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0999"/>
          <a:stretch/>
        </p:blipFill>
        <p:spPr>
          <a:xfrm>
            <a:off x="366708" y="1936474"/>
            <a:ext cx="4641908" cy="447563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9421476-1452-5CBE-C5CF-40347D7A37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10999"/>
          <a:stretch/>
        </p:blipFill>
        <p:spPr>
          <a:xfrm>
            <a:off x="6244512" y="2070429"/>
            <a:ext cx="4641909" cy="4475634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16221BED-4A47-804D-75BF-43C1CF2A4246}"/>
              </a:ext>
            </a:extLst>
          </p:cNvPr>
          <p:cNvSpPr/>
          <p:nvPr/>
        </p:nvSpPr>
        <p:spPr>
          <a:xfrm>
            <a:off x="3094158" y="4448269"/>
            <a:ext cx="1926003" cy="231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9F30E1F-762C-581D-8661-D407D1900F58}"/>
              </a:ext>
            </a:extLst>
          </p:cNvPr>
          <p:cNvSpPr/>
          <p:nvPr/>
        </p:nvSpPr>
        <p:spPr>
          <a:xfrm>
            <a:off x="4710078" y="3960190"/>
            <a:ext cx="167780" cy="2615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7C03A80-5E7A-4C7A-46D9-FB3B689FE7A8}"/>
              </a:ext>
            </a:extLst>
          </p:cNvPr>
          <p:cNvSpPr txBox="1"/>
          <p:nvPr/>
        </p:nvSpPr>
        <p:spPr>
          <a:xfrm>
            <a:off x="4877858" y="3680378"/>
            <a:ext cx="136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1.</a:t>
            </a:r>
            <a:r>
              <a:rPr lang="zh-TW" altLang="en-US" sz="1600" b="1" dirty="0">
                <a:solidFill>
                  <a:srgbClr val="FF0000"/>
                </a:solidFill>
              </a:rPr>
              <a:t>點選箭頭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42BCA11-EF93-5DA0-5D8E-D77446C03376}"/>
              </a:ext>
            </a:extLst>
          </p:cNvPr>
          <p:cNvSpPr txBox="1"/>
          <p:nvPr/>
        </p:nvSpPr>
        <p:spPr>
          <a:xfrm>
            <a:off x="2944403" y="4680079"/>
            <a:ext cx="2608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2.</a:t>
            </a:r>
            <a:r>
              <a:rPr lang="zh-TW" altLang="en-US" sz="1600" b="1" dirty="0">
                <a:solidFill>
                  <a:srgbClr val="FF0000"/>
                </a:solidFill>
              </a:rPr>
              <a:t>點選</a:t>
            </a:r>
            <a:r>
              <a:rPr lang="en-US" altLang="zh-TW" sz="1600" b="1" dirty="0">
                <a:solidFill>
                  <a:srgbClr val="FF0000"/>
                </a:solidFill>
              </a:rPr>
              <a:t>add new function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515E74B1-0F6B-9795-AA0F-4A28402BDC5C}"/>
              </a:ext>
            </a:extLst>
          </p:cNvPr>
          <p:cNvSpPr/>
          <p:nvPr/>
        </p:nvSpPr>
        <p:spPr>
          <a:xfrm>
            <a:off x="6624747" y="2882277"/>
            <a:ext cx="928687" cy="180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7AF3D10-E6BE-77ED-53F5-DFB4651B2607}"/>
              </a:ext>
            </a:extLst>
          </p:cNvPr>
          <p:cNvSpPr txBox="1"/>
          <p:nvPr/>
        </p:nvSpPr>
        <p:spPr>
          <a:xfrm>
            <a:off x="7439080" y="2891411"/>
            <a:ext cx="4167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3.</a:t>
            </a:r>
            <a:r>
              <a:rPr lang="zh-TW" altLang="en-US" sz="1600" b="1" dirty="0">
                <a:solidFill>
                  <a:srgbClr val="FF0000"/>
                </a:solidFill>
              </a:rPr>
              <a:t>在此處新增定義名稱</a:t>
            </a:r>
            <a:r>
              <a:rPr lang="en-US" altLang="zh-TW" sz="1600" b="1" dirty="0">
                <a:solidFill>
                  <a:srgbClr val="FF0000"/>
                </a:solidFill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</a:rPr>
              <a:t>本文使用</a:t>
            </a:r>
            <a:r>
              <a:rPr lang="en-US" altLang="zh-TW" sz="1600" b="1" dirty="0" err="1">
                <a:solidFill>
                  <a:srgbClr val="FF0000"/>
                </a:solidFill>
              </a:rPr>
              <a:t>test_knob</a:t>
            </a:r>
            <a:r>
              <a:rPr lang="en-US" altLang="zh-TW" sz="1600" b="1" dirty="0">
                <a:solidFill>
                  <a:srgbClr val="FF0000"/>
                </a:solidFill>
              </a:rPr>
              <a:t>)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4166A962-060D-167C-3641-FA5D2A2DEF87}"/>
              </a:ext>
            </a:extLst>
          </p:cNvPr>
          <p:cNvSpPr/>
          <p:nvPr/>
        </p:nvSpPr>
        <p:spPr>
          <a:xfrm>
            <a:off x="6230225" y="3214688"/>
            <a:ext cx="4523500" cy="876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87E31BB-9CEF-366E-100B-D37C86A39E6A}"/>
              </a:ext>
            </a:extLst>
          </p:cNvPr>
          <p:cNvSpPr txBox="1"/>
          <p:nvPr/>
        </p:nvSpPr>
        <p:spPr>
          <a:xfrm>
            <a:off x="6422744" y="4068791"/>
            <a:ext cx="4002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4.</a:t>
            </a:r>
            <a:r>
              <a:rPr lang="zh-TW" altLang="en-US" sz="1600" b="1" dirty="0">
                <a:solidFill>
                  <a:srgbClr val="FF0000"/>
                </a:solidFill>
              </a:rPr>
              <a:t>在此將</a:t>
            </a:r>
            <a:r>
              <a:rPr lang="en-US" altLang="zh-TW" sz="1600" b="1" dirty="0">
                <a:solidFill>
                  <a:srgbClr val="FF0000"/>
                </a:solidFill>
              </a:rPr>
              <a:t>return </a:t>
            </a:r>
            <a:r>
              <a:rPr lang="zh-TW" altLang="en-US" sz="1600" b="1" dirty="0">
                <a:solidFill>
                  <a:srgbClr val="FF0000"/>
                </a:solidFill>
              </a:rPr>
              <a:t>改成</a:t>
            </a:r>
            <a:r>
              <a:rPr lang="en-US" altLang="zh-TW" sz="1600" b="1" dirty="0">
                <a:solidFill>
                  <a:srgbClr val="FF0000"/>
                </a:solidFill>
              </a:rPr>
              <a:t>return [ </a:t>
            </a:r>
            <a:r>
              <a:rPr lang="en-US" altLang="zh-TW" sz="1600" b="1" dirty="0" err="1">
                <a:solidFill>
                  <a:srgbClr val="FF0000"/>
                </a:solidFill>
              </a:rPr>
              <a:t>args</a:t>
            </a:r>
            <a:r>
              <a:rPr lang="en-US" altLang="zh-TW" sz="1600" b="1" dirty="0">
                <a:solidFill>
                  <a:srgbClr val="FF0000"/>
                </a:solidFill>
              </a:rPr>
              <a:t>[0], </a:t>
            </a:r>
            <a:r>
              <a:rPr lang="en-US" altLang="zh-TW" sz="1600" b="1" dirty="0" err="1">
                <a:solidFill>
                  <a:srgbClr val="FF0000"/>
                </a:solidFill>
              </a:rPr>
              <a:t>args</a:t>
            </a:r>
            <a:r>
              <a:rPr lang="en-US" altLang="zh-TW" sz="1600" b="1" dirty="0">
                <a:solidFill>
                  <a:srgbClr val="FF0000"/>
                </a:solidFill>
              </a:rPr>
              <a:t>[1], </a:t>
            </a:r>
            <a:r>
              <a:rPr lang="en-US" altLang="zh-TW" sz="1600" b="1" dirty="0" err="1">
                <a:solidFill>
                  <a:srgbClr val="FF0000"/>
                </a:solidFill>
              </a:rPr>
              <a:t>args</a:t>
            </a:r>
            <a:r>
              <a:rPr lang="en-US" altLang="zh-TW" sz="1600" b="1" dirty="0">
                <a:solidFill>
                  <a:srgbClr val="FF0000"/>
                </a:solidFill>
              </a:rPr>
              <a:t>[2] ] (</a:t>
            </a:r>
            <a:r>
              <a:rPr lang="zh-TW" altLang="en-US" sz="1600" b="1" dirty="0">
                <a:solidFill>
                  <a:srgbClr val="FF0000"/>
                </a:solidFill>
              </a:rPr>
              <a:t>所有程式碼都須寫在</a:t>
            </a:r>
            <a:r>
              <a:rPr lang="en-US" altLang="zh-TW" sz="1600" b="1" dirty="0">
                <a:solidFill>
                  <a:srgbClr val="FF0000"/>
                </a:solidFill>
              </a:rPr>
              <a:t>def run(*</a:t>
            </a:r>
            <a:r>
              <a:rPr lang="en-US" altLang="zh-TW" sz="1600" b="1" dirty="0" err="1">
                <a:solidFill>
                  <a:srgbClr val="FF0000"/>
                </a:solidFill>
              </a:rPr>
              <a:t>args</a:t>
            </a:r>
            <a:r>
              <a:rPr lang="en-US" altLang="zh-TW" sz="1600" b="1" dirty="0">
                <a:solidFill>
                  <a:srgbClr val="FF0000"/>
                </a:solidFill>
              </a:rPr>
              <a:t>)</a:t>
            </a:r>
            <a:r>
              <a:rPr lang="zh-TW" altLang="en-US" sz="1600" b="1" dirty="0">
                <a:solidFill>
                  <a:srgbClr val="FF0000"/>
                </a:solidFill>
              </a:rPr>
              <a:t>之下</a:t>
            </a:r>
            <a:r>
              <a:rPr lang="en-US" altLang="zh-TW" sz="16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92DFACB2-7578-672D-75CA-F2A2E4AFEB72}"/>
              </a:ext>
            </a:extLst>
          </p:cNvPr>
          <p:cNvSpPr/>
          <p:nvPr/>
        </p:nvSpPr>
        <p:spPr>
          <a:xfrm>
            <a:off x="7105705" y="3037040"/>
            <a:ext cx="333375" cy="133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D0EC945-2323-B507-959C-0FCEA42D8239}"/>
              </a:ext>
            </a:extLst>
          </p:cNvPr>
          <p:cNvSpPr txBox="1"/>
          <p:nvPr/>
        </p:nvSpPr>
        <p:spPr>
          <a:xfrm>
            <a:off x="6411199" y="4899788"/>
            <a:ext cx="4308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5.</a:t>
            </a:r>
            <a:r>
              <a:rPr lang="zh-TW" altLang="en-US" sz="1600" b="1" dirty="0">
                <a:solidFill>
                  <a:srgbClr val="FF0000"/>
                </a:solidFill>
              </a:rPr>
              <a:t>改寫完後點選</a:t>
            </a:r>
            <a:r>
              <a:rPr lang="en-US" altLang="zh-TW" sz="1600" b="1" dirty="0">
                <a:solidFill>
                  <a:srgbClr val="FF0000"/>
                </a:solidFill>
              </a:rPr>
              <a:t>save</a:t>
            </a:r>
            <a:r>
              <a:rPr lang="zh-TW" altLang="en-US" sz="1600" b="1" dirty="0">
                <a:solidFill>
                  <a:srgbClr val="FF0000"/>
                </a:solidFill>
              </a:rPr>
              <a:t>保存即可點及</a:t>
            </a:r>
            <a:r>
              <a:rPr lang="en-US" altLang="zh-TW" sz="1600" b="1" dirty="0">
                <a:solidFill>
                  <a:srgbClr val="FF0000"/>
                </a:solidFill>
              </a:rPr>
              <a:t>close</a:t>
            </a:r>
            <a:r>
              <a:rPr lang="zh-TW" altLang="en-US" sz="1600" b="1" dirty="0">
                <a:solidFill>
                  <a:srgbClr val="FF0000"/>
                </a:solidFill>
              </a:rPr>
              <a:t>離開，並且會在</a:t>
            </a:r>
            <a:r>
              <a:rPr lang="en-US" altLang="zh-TW" sz="1600" b="1" dirty="0">
                <a:solidFill>
                  <a:srgbClr val="FF0000"/>
                </a:solidFill>
              </a:rPr>
              <a:t>function</a:t>
            </a:r>
            <a:r>
              <a:rPr lang="zh-TW" altLang="en-US" sz="1600" b="1" dirty="0">
                <a:solidFill>
                  <a:srgbClr val="FF0000"/>
                </a:solidFill>
              </a:rPr>
              <a:t>條中顯示改新增的定義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F9E2958-982C-42A6-BBE7-FAA74831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18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0C12D-1489-4BD4-F646-4826F9DE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61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/>
              <a:t>製作流程</a:t>
            </a:r>
            <a:r>
              <a:rPr lang="en-US" altLang="zh-TW" sz="2800" dirty="0"/>
              <a:t>(</a:t>
            </a:r>
            <a:r>
              <a:rPr lang="zh-TW" altLang="en-US" sz="2800" dirty="0"/>
              <a:t>輸出顏色的程式碼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8AAE980-2868-E98D-83E4-50FA91A61EAD}"/>
              </a:ext>
            </a:extLst>
          </p:cNvPr>
          <p:cNvSpPr txBox="1"/>
          <p:nvPr/>
        </p:nvSpPr>
        <p:spPr>
          <a:xfrm>
            <a:off x="588715" y="824785"/>
            <a:ext cx="11469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 red( )  </a:t>
            </a:r>
            <a:r>
              <a:rPr lang="zh-TW" altLang="en-US" dirty="0"/>
              <a:t>函數的內容是  </a:t>
            </a:r>
            <a:r>
              <a:rPr lang="en-US" altLang="zh-TW" dirty="0"/>
              <a:t>return </a:t>
            </a:r>
            <a:r>
              <a:rPr lang="en-US" altLang="zh-TW" dirty="0" err="1"/>
              <a:t>args</a:t>
            </a:r>
            <a:r>
              <a:rPr lang="en-US" altLang="zh-TW" dirty="0"/>
              <a:t>[0][0]*255</a:t>
            </a:r>
          </a:p>
          <a:p>
            <a:r>
              <a:rPr lang="en-US" altLang="zh-TW" dirty="0"/>
              <a:t> green( )  </a:t>
            </a:r>
            <a:r>
              <a:rPr lang="zh-TW" altLang="en-US" dirty="0"/>
              <a:t>函數的內容是  </a:t>
            </a:r>
            <a:r>
              <a:rPr lang="en-US" altLang="zh-TW" dirty="0"/>
              <a:t>return </a:t>
            </a:r>
            <a:r>
              <a:rPr lang="en-US" altLang="zh-TW" dirty="0" err="1"/>
              <a:t>args</a:t>
            </a:r>
            <a:r>
              <a:rPr lang="en-US" altLang="zh-TW" dirty="0"/>
              <a:t>[0][1]*255</a:t>
            </a:r>
          </a:p>
          <a:p>
            <a:r>
              <a:rPr lang="en-US" altLang="zh-TW" dirty="0"/>
              <a:t> blue( )  </a:t>
            </a:r>
            <a:r>
              <a:rPr lang="zh-TW" altLang="en-US" dirty="0"/>
              <a:t>函數的內容是  </a:t>
            </a:r>
            <a:r>
              <a:rPr lang="en-US" altLang="zh-TW" dirty="0"/>
              <a:t>return </a:t>
            </a:r>
            <a:r>
              <a:rPr lang="en-US" altLang="zh-TW" dirty="0" err="1"/>
              <a:t>args</a:t>
            </a:r>
            <a:r>
              <a:rPr lang="en-US" altLang="zh-TW" dirty="0"/>
              <a:t>[0][2]*255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3229AA-13A0-9347-578E-904410006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75" t="6442"/>
          <a:stretch/>
        </p:blipFill>
        <p:spPr>
          <a:xfrm>
            <a:off x="704769" y="1864000"/>
            <a:ext cx="4724400" cy="472926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30398A6-B2FA-0478-FDB0-35ECD85B15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10999"/>
          <a:stretch/>
        </p:blipFill>
        <p:spPr>
          <a:xfrm>
            <a:off x="5973791" y="1864000"/>
            <a:ext cx="4886325" cy="4711296"/>
          </a:xfrm>
          <a:prstGeom prst="rect">
            <a:avLst/>
          </a:prstGeom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D6E36085-0964-273D-6D0C-F2DFE0E7C05A}"/>
              </a:ext>
            </a:extLst>
          </p:cNvPr>
          <p:cNvSpPr/>
          <p:nvPr/>
        </p:nvSpPr>
        <p:spPr>
          <a:xfrm>
            <a:off x="2948940" y="5737860"/>
            <a:ext cx="2415540" cy="205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BFD7DB6-8831-8F95-CA25-A766A2C07127}"/>
              </a:ext>
            </a:extLst>
          </p:cNvPr>
          <p:cNvSpPr/>
          <p:nvPr/>
        </p:nvSpPr>
        <p:spPr>
          <a:xfrm>
            <a:off x="4900648" y="4133340"/>
            <a:ext cx="463832" cy="205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3DC0D84-BFA1-B94C-EBC5-CD2665DCF3C3}"/>
              </a:ext>
            </a:extLst>
          </p:cNvPr>
          <p:cNvSpPr txBox="1"/>
          <p:nvPr/>
        </p:nvSpPr>
        <p:spPr>
          <a:xfrm>
            <a:off x="4774295" y="3814468"/>
            <a:ext cx="1209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1.</a:t>
            </a:r>
            <a:r>
              <a:rPr lang="zh-TW" altLang="en-US" sz="1600" b="1" dirty="0">
                <a:solidFill>
                  <a:srgbClr val="FF0000"/>
                </a:solidFill>
              </a:rPr>
              <a:t>點選箭頭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31253B9-E49D-4E34-3BBA-C953CAF6036E}"/>
              </a:ext>
            </a:extLst>
          </p:cNvPr>
          <p:cNvSpPr txBox="1"/>
          <p:nvPr/>
        </p:nvSpPr>
        <p:spPr>
          <a:xfrm>
            <a:off x="2975836" y="5880821"/>
            <a:ext cx="2290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2.</a:t>
            </a:r>
            <a:r>
              <a:rPr lang="zh-TW" altLang="en-US" sz="1600" b="1" dirty="0">
                <a:solidFill>
                  <a:srgbClr val="FF0000"/>
                </a:solidFill>
              </a:rPr>
              <a:t>點選</a:t>
            </a:r>
            <a:r>
              <a:rPr lang="en-US" altLang="zh-TW" sz="1600" b="1" dirty="0">
                <a:solidFill>
                  <a:srgbClr val="FF0000"/>
                </a:solidFill>
              </a:rPr>
              <a:t>add new function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59518A77-C902-6BB8-9193-325E5F09D834}"/>
              </a:ext>
            </a:extLst>
          </p:cNvPr>
          <p:cNvSpPr/>
          <p:nvPr/>
        </p:nvSpPr>
        <p:spPr>
          <a:xfrm>
            <a:off x="6499199" y="2737721"/>
            <a:ext cx="928687" cy="180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C940A2A-1077-DBD3-4654-B239F2940DF4}"/>
              </a:ext>
            </a:extLst>
          </p:cNvPr>
          <p:cNvSpPr txBox="1"/>
          <p:nvPr/>
        </p:nvSpPr>
        <p:spPr>
          <a:xfrm>
            <a:off x="7427886" y="2445333"/>
            <a:ext cx="3432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3.</a:t>
            </a:r>
            <a:r>
              <a:rPr lang="zh-TW" altLang="en-US" sz="1600" b="1" dirty="0">
                <a:solidFill>
                  <a:srgbClr val="FF0000"/>
                </a:solidFill>
              </a:rPr>
              <a:t>在此處新增定義名稱</a:t>
            </a:r>
            <a:r>
              <a:rPr lang="en-US" altLang="zh-TW" sz="1600" b="1" dirty="0">
                <a:solidFill>
                  <a:srgbClr val="FF0000"/>
                </a:solidFill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</a:rPr>
              <a:t>本文使用</a:t>
            </a:r>
            <a:r>
              <a:rPr lang="en-US" altLang="zh-TW" sz="1600" b="1" dirty="0" err="1">
                <a:solidFill>
                  <a:srgbClr val="FF0000"/>
                </a:solidFill>
              </a:rPr>
              <a:t>test_red</a:t>
            </a:r>
            <a:r>
              <a:rPr lang="zh-TW" altLang="en-US" sz="1600" b="1" dirty="0">
                <a:solidFill>
                  <a:srgbClr val="FF0000"/>
                </a:solidFill>
              </a:rPr>
              <a:t>、</a:t>
            </a:r>
            <a:r>
              <a:rPr lang="en-US" altLang="zh-TW" sz="1600" b="1" dirty="0" err="1">
                <a:solidFill>
                  <a:srgbClr val="FF0000"/>
                </a:solidFill>
              </a:rPr>
              <a:t>test_blue</a:t>
            </a:r>
            <a:r>
              <a:rPr lang="zh-TW" altLang="en-US" sz="1600" b="1" dirty="0">
                <a:solidFill>
                  <a:srgbClr val="FF0000"/>
                </a:solidFill>
              </a:rPr>
              <a:t>、</a:t>
            </a:r>
            <a:r>
              <a:rPr lang="en-US" altLang="zh-TW" sz="1600" b="1" dirty="0" err="1">
                <a:solidFill>
                  <a:srgbClr val="FF0000"/>
                </a:solidFill>
              </a:rPr>
              <a:t>test_green</a:t>
            </a:r>
            <a:r>
              <a:rPr lang="en-US" altLang="zh-TW" sz="1600" b="1" dirty="0">
                <a:solidFill>
                  <a:srgbClr val="FF0000"/>
                </a:solidFill>
              </a:rPr>
              <a:t>)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80454EE7-9617-EF14-45E7-9B2E0B20A806}"/>
              </a:ext>
            </a:extLst>
          </p:cNvPr>
          <p:cNvSpPr/>
          <p:nvPr/>
        </p:nvSpPr>
        <p:spPr>
          <a:xfrm>
            <a:off x="5973790" y="3093970"/>
            <a:ext cx="4732309" cy="9890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291290-148D-FD94-4D86-2EC9DC5DA76C}"/>
              </a:ext>
            </a:extLst>
          </p:cNvPr>
          <p:cNvSpPr txBox="1"/>
          <p:nvPr/>
        </p:nvSpPr>
        <p:spPr>
          <a:xfrm>
            <a:off x="6527932" y="4062166"/>
            <a:ext cx="3842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4.</a:t>
            </a:r>
            <a:r>
              <a:rPr lang="zh-TW" altLang="en-US" sz="1600" b="1" dirty="0">
                <a:solidFill>
                  <a:srgbClr val="FF0000"/>
                </a:solidFill>
              </a:rPr>
              <a:t>在此將</a:t>
            </a:r>
            <a:r>
              <a:rPr lang="en-US" altLang="zh-TW" sz="1600" b="1" dirty="0">
                <a:solidFill>
                  <a:srgbClr val="FF0000"/>
                </a:solidFill>
              </a:rPr>
              <a:t>return </a:t>
            </a:r>
            <a:r>
              <a:rPr lang="zh-TW" altLang="en-US" sz="1600" b="1" dirty="0">
                <a:solidFill>
                  <a:srgbClr val="FF0000"/>
                </a:solidFill>
              </a:rPr>
              <a:t>改成上方寫的程式碼</a:t>
            </a:r>
            <a:r>
              <a:rPr lang="en-US" altLang="zh-TW" sz="1600" b="1" dirty="0">
                <a:solidFill>
                  <a:srgbClr val="FF0000"/>
                </a:solidFill>
              </a:rPr>
              <a:t> (</a:t>
            </a:r>
            <a:r>
              <a:rPr lang="zh-TW" altLang="en-US" sz="1600" b="1" dirty="0">
                <a:solidFill>
                  <a:srgbClr val="FF0000"/>
                </a:solidFill>
              </a:rPr>
              <a:t>所有程式碼都須寫在</a:t>
            </a:r>
            <a:r>
              <a:rPr lang="en-US" altLang="zh-TW" sz="1600" b="1" dirty="0">
                <a:solidFill>
                  <a:srgbClr val="FF0000"/>
                </a:solidFill>
              </a:rPr>
              <a:t>def run(*</a:t>
            </a:r>
            <a:r>
              <a:rPr lang="en-US" altLang="zh-TW" sz="1600" b="1" dirty="0" err="1">
                <a:solidFill>
                  <a:srgbClr val="FF0000"/>
                </a:solidFill>
              </a:rPr>
              <a:t>args</a:t>
            </a:r>
            <a:r>
              <a:rPr lang="en-US" altLang="zh-TW" sz="1600" b="1" dirty="0">
                <a:solidFill>
                  <a:srgbClr val="FF0000"/>
                </a:solidFill>
              </a:rPr>
              <a:t>)</a:t>
            </a:r>
            <a:r>
              <a:rPr lang="zh-TW" altLang="en-US" sz="1600" b="1" dirty="0">
                <a:solidFill>
                  <a:srgbClr val="FF0000"/>
                </a:solidFill>
              </a:rPr>
              <a:t>之下</a:t>
            </a:r>
            <a:r>
              <a:rPr lang="en-US" altLang="zh-TW" sz="16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3B172E8D-BA75-A8FB-EE02-3C915A441DD7}"/>
              </a:ext>
            </a:extLst>
          </p:cNvPr>
          <p:cNvSpPr/>
          <p:nvPr/>
        </p:nvSpPr>
        <p:spPr>
          <a:xfrm>
            <a:off x="6630168" y="2907408"/>
            <a:ext cx="333375" cy="133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A4285E0-137C-9571-B243-572043FC2521}"/>
              </a:ext>
            </a:extLst>
          </p:cNvPr>
          <p:cNvSpPr txBox="1"/>
          <p:nvPr/>
        </p:nvSpPr>
        <p:spPr>
          <a:xfrm>
            <a:off x="6527932" y="4754825"/>
            <a:ext cx="4308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5.</a:t>
            </a:r>
            <a:r>
              <a:rPr lang="zh-TW" altLang="en-US" sz="1600" b="1" dirty="0">
                <a:solidFill>
                  <a:srgbClr val="FF0000"/>
                </a:solidFill>
              </a:rPr>
              <a:t>改寫完後點選</a:t>
            </a:r>
            <a:r>
              <a:rPr lang="en-US" altLang="zh-TW" sz="1600" b="1" dirty="0">
                <a:solidFill>
                  <a:srgbClr val="FF0000"/>
                </a:solidFill>
              </a:rPr>
              <a:t>save</a:t>
            </a:r>
            <a:r>
              <a:rPr lang="zh-TW" altLang="en-US" sz="1600" b="1" dirty="0">
                <a:solidFill>
                  <a:srgbClr val="FF0000"/>
                </a:solidFill>
              </a:rPr>
              <a:t>保存即可點及</a:t>
            </a:r>
            <a:r>
              <a:rPr lang="en-US" altLang="zh-TW" sz="1600" b="1" dirty="0">
                <a:solidFill>
                  <a:srgbClr val="FF0000"/>
                </a:solidFill>
              </a:rPr>
              <a:t>close</a:t>
            </a:r>
            <a:r>
              <a:rPr lang="zh-TW" altLang="en-US" sz="1600" b="1" dirty="0">
                <a:solidFill>
                  <a:srgbClr val="FF0000"/>
                </a:solidFill>
              </a:rPr>
              <a:t>離開，並且會在</a:t>
            </a:r>
            <a:r>
              <a:rPr lang="en-US" altLang="zh-TW" sz="1600" b="1" dirty="0">
                <a:solidFill>
                  <a:srgbClr val="FF0000"/>
                </a:solidFill>
              </a:rPr>
              <a:t>function</a:t>
            </a:r>
            <a:r>
              <a:rPr lang="zh-TW" altLang="en-US" sz="1600" b="1" dirty="0">
                <a:solidFill>
                  <a:srgbClr val="FF0000"/>
                </a:solidFill>
              </a:rPr>
              <a:t>條中顯示改新增的定義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3CB23F1-4F0C-4181-8FE8-9092992E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76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C80896F-BDFB-CADA-EB35-D5C7653C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5" b="15241"/>
          <a:stretch/>
        </p:blipFill>
        <p:spPr>
          <a:xfrm>
            <a:off x="413079" y="2057019"/>
            <a:ext cx="11365841" cy="4794965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4D6CFC2-DD87-D847-FB53-AE8DC2BDB078}"/>
              </a:ext>
            </a:extLst>
          </p:cNvPr>
          <p:cNvCxnSpPr>
            <a:cxnSpLocks/>
          </p:cNvCxnSpPr>
          <p:nvPr/>
        </p:nvCxnSpPr>
        <p:spPr>
          <a:xfrm flipV="1">
            <a:off x="4535424" y="1853517"/>
            <a:ext cx="356616" cy="2705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3C0C7E1-D157-EC67-7134-8E50A3BC8249}"/>
              </a:ext>
            </a:extLst>
          </p:cNvPr>
          <p:cNvSpPr txBox="1"/>
          <p:nvPr/>
        </p:nvSpPr>
        <p:spPr>
          <a:xfrm>
            <a:off x="4892040" y="1478443"/>
            <a:ext cx="5360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</a:rPr>
              <a:t>發生問題如</a:t>
            </a:r>
            <a:r>
              <a:rPr lang="en-US" altLang="zh-TW" sz="1600" b="1" dirty="0">
                <a:solidFill>
                  <a:srgbClr val="FF0000"/>
                </a:solidFill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</a:rPr>
              <a:t>電燈程式碼設置錯誤</a:t>
            </a:r>
            <a:r>
              <a:rPr lang="en-US" altLang="zh-TW" sz="1600" b="1" dirty="0">
                <a:solidFill>
                  <a:srgbClr val="FF0000"/>
                </a:solidFill>
              </a:rPr>
              <a:t>)</a:t>
            </a:r>
            <a:r>
              <a:rPr lang="zh-TW" altLang="en-US" sz="1600" b="1" dirty="0">
                <a:solidFill>
                  <a:srgbClr val="FF0000"/>
                </a:solidFill>
              </a:rPr>
              <a:t>會顯示為紅色，修復後點選</a:t>
            </a:r>
            <a:r>
              <a:rPr lang="en-US" altLang="zh-TW" sz="1600" b="1" dirty="0">
                <a:solidFill>
                  <a:srgbClr val="FF0000"/>
                </a:solidFill>
              </a:rPr>
              <a:t>flush</a:t>
            </a:r>
            <a:r>
              <a:rPr lang="zh-TW" altLang="en-US" sz="1600" b="1" dirty="0">
                <a:solidFill>
                  <a:srgbClr val="FF0000"/>
                </a:solidFill>
              </a:rPr>
              <a:t>重新刷新，如果呈現綠色表示程式碼沒有問題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673DA80-C432-211B-8C9F-BE241395FAC5}"/>
              </a:ext>
            </a:extLst>
          </p:cNvPr>
          <p:cNvCxnSpPr>
            <a:cxnSpLocks/>
          </p:cNvCxnSpPr>
          <p:nvPr/>
        </p:nvCxnSpPr>
        <p:spPr>
          <a:xfrm>
            <a:off x="5114925" y="2164969"/>
            <a:ext cx="155575" cy="1206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7932862-C8F6-23A3-6249-323B58BF2AEE}"/>
              </a:ext>
            </a:extLst>
          </p:cNvPr>
          <p:cNvSpPr txBox="1"/>
          <p:nvPr/>
        </p:nvSpPr>
        <p:spPr>
          <a:xfrm>
            <a:off x="5184774" y="2285619"/>
            <a:ext cx="5360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</a:rPr>
              <a:t>如果出現錯誤會顯示驚嘆號可點選驚嘆號查看錯誤訊息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7328432-CBBF-8F0D-DDDD-8BC31ACA946B}"/>
              </a:ext>
            </a:extLst>
          </p:cNvPr>
          <p:cNvCxnSpPr>
            <a:cxnSpLocks/>
          </p:cNvCxnSpPr>
          <p:nvPr/>
        </p:nvCxnSpPr>
        <p:spPr>
          <a:xfrm flipH="1">
            <a:off x="1188720" y="2057019"/>
            <a:ext cx="356616" cy="5711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19EC0A6-F206-F3CD-E791-94B96CC67B06}"/>
              </a:ext>
            </a:extLst>
          </p:cNvPr>
          <p:cNvSpPr txBox="1"/>
          <p:nvPr/>
        </p:nvSpPr>
        <p:spPr>
          <a:xfrm>
            <a:off x="413079" y="1472244"/>
            <a:ext cx="3590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</a:rPr>
              <a:t>點這可以設置裝置序號，並且可用手機連結</a:t>
            </a:r>
            <a:r>
              <a:rPr lang="en-US" altLang="zh-TW" sz="1600" b="1" dirty="0">
                <a:solidFill>
                  <a:srgbClr val="FF0000"/>
                </a:solidFill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</a:rPr>
              <a:t>注意三 個遙控裝置需要不同</a:t>
            </a:r>
            <a:r>
              <a:rPr lang="en-US" altLang="zh-TW" sz="16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D235C44-8167-B616-AC0D-7EE44A982797}"/>
              </a:ext>
            </a:extLst>
          </p:cNvPr>
          <p:cNvSpPr txBox="1"/>
          <p:nvPr/>
        </p:nvSpPr>
        <p:spPr>
          <a:xfrm>
            <a:off x="3355848" y="3692823"/>
            <a:ext cx="2907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</a:rPr>
              <a:t>點這可以設置裝置編號，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zh-TW" altLang="en-US" sz="1600" b="1" dirty="0">
                <a:solidFill>
                  <a:srgbClr val="FF0000"/>
                </a:solidFill>
              </a:rPr>
              <a:t>並且可用網頁顯示該電燈泡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C5F5373-7C2C-811F-5383-FF49F98035F1}"/>
              </a:ext>
            </a:extLst>
          </p:cNvPr>
          <p:cNvCxnSpPr>
            <a:cxnSpLocks/>
          </p:cNvCxnSpPr>
          <p:nvPr/>
        </p:nvCxnSpPr>
        <p:spPr>
          <a:xfrm flipV="1">
            <a:off x="4892040" y="2805863"/>
            <a:ext cx="222885" cy="8807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51BE68A0-3392-4C3C-BAB7-F1D052010368}"/>
              </a:ext>
            </a:extLst>
          </p:cNvPr>
          <p:cNvSpPr/>
          <p:nvPr/>
        </p:nvSpPr>
        <p:spPr>
          <a:xfrm>
            <a:off x="4959477" y="2057400"/>
            <a:ext cx="155575" cy="187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87C1BA61-4F8E-4D7B-A7DF-6D16CBDE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61"/>
            <a:ext cx="10515600" cy="1144612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/>
              <a:t>讓物件之間做關聯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8C8BCC-8C67-4E46-BE12-8EFC98A4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401-6A20-48CE-B549-451855333F3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420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375</TotalTime>
  <Words>553</Words>
  <Application>Microsoft Office PowerPoint</Application>
  <PresentationFormat>寬螢幕</PresentationFormat>
  <Paragraphs>60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離子</vt:lpstr>
      <vt:lpstr> 智慧物聯網  IoTtalk 實作  變換燈泡顏色</vt:lpstr>
      <vt:lpstr>功能介紹</vt:lpstr>
      <vt:lpstr>IoTtalk架構圖</vt:lpstr>
      <vt:lpstr>製作流程(建立遙控器按鈕)</vt:lpstr>
      <vt:lpstr>製作流程(建立電燈)</vt:lpstr>
      <vt:lpstr>製作流程(建立連結)</vt:lpstr>
      <vt:lpstr>製作流程(輸入端的程式碼)</vt:lpstr>
      <vt:lpstr>製作流程(輸出顏色的程式碼)</vt:lpstr>
      <vt:lpstr>讓物件之間做關聯</vt:lpstr>
      <vt:lpstr>結果顯示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talk 簡單實作 變換燈泡顏色</dc:title>
  <dc:creator>威 林</dc:creator>
  <cp:lastModifiedBy>志昇</cp:lastModifiedBy>
  <cp:revision>7</cp:revision>
  <dcterms:created xsi:type="dcterms:W3CDTF">2022-05-23T07:58:52Z</dcterms:created>
  <dcterms:modified xsi:type="dcterms:W3CDTF">2022-05-24T06:36:41Z</dcterms:modified>
</cp:coreProperties>
</file>