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81" r:id="rId6"/>
    <p:sldId id="276" r:id="rId7"/>
    <p:sldId id="280" r:id="rId8"/>
    <p:sldId id="277" r:id="rId9"/>
    <p:sldId id="278" r:id="rId10"/>
    <p:sldId id="262" r:id="rId11"/>
    <p:sldId id="283" r:id="rId12"/>
    <p:sldId id="286" r:id="rId13"/>
    <p:sldId id="285" r:id="rId14"/>
    <p:sldId id="287" r:id="rId15"/>
    <p:sldId id="284" r:id="rId16"/>
    <p:sldId id="288" r:id="rId17"/>
    <p:sldId id="289" r:id="rId18"/>
    <p:sldId id="291" r:id="rId19"/>
    <p:sldId id="29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5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DC5323-869B-4745-ABA2-33FB344F42F6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EF99C8-5CAE-424C-B742-123914A5B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40499-7284-4A06-B8F5-F5A09B1E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71600"/>
            <a:ext cx="8991600" cy="266106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智慧物聯網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利用人工智慧與</a:t>
            </a:r>
            <a:r>
              <a:rPr lang="en-US" altLang="zh-TW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控制物聯網裝置休眠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614C7-24BB-4C0B-8879-EB5D6525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8005" y="4591738"/>
            <a:ext cx="4675990" cy="1239894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亞洲大學 資訊工程學系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授課教師：陳興忠 特聘教授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6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E948-223A-42E5-9B7D-7244809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672084"/>
          </a:xfrm>
        </p:spPr>
        <p:txBody>
          <a:bodyPr>
            <a:normAutofit fontScale="90000"/>
          </a:bodyPr>
          <a:lstStyle/>
          <a:p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 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0D2169-604E-4BE4-B914-2296A3F5E7E1}"/>
              </a:ext>
            </a:extLst>
          </p:cNvPr>
          <p:cNvSpPr txBox="1"/>
          <p:nvPr/>
        </p:nvSpPr>
        <p:spPr>
          <a:xfrm>
            <a:off x="1823372" y="1641804"/>
            <a:ext cx="879696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此段程式碼為上傳資料到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Device_Feature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，本次示範上傳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Humidiy,Temperature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7E7508-BEBA-4537-8FC0-4E2C242A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03" y="2377432"/>
            <a:ext cx="6531258" cy="25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F4E47-B493-43C1-8E17-12F132DB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2259"/>
            <a:ext cx="7729728" cy="1188720"/>
          </a:xfrm>
        </p:spPr>
        <p:txBody>
          <a:bodyPr/>
          <a:lstStyle/>
          <a:p>
            <a:r>
              <a:rPr lang="en-US" altLang="zh-TW" sz="25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介面顯示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64F6B-63DE-D556-0ACB-26AF4D19A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"/>
          <a:stretch/>
        </p:blipFill>
        <p:spPr>
          <a:xfrm>
            <a:off x="923636" y="1662544"/>
            <a:ext cx="982098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86823-9E68-4508-A156-6ECD427A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5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上做資料處理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A3ABC0-6D49-44AD-85BD-9233780F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02523"/>
            <a:ext cx="7262919" cy="422525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19C566-7541-54F6-2C42-08562C1345BA}"/>
              </a:ext>
            </a:extLst>
          </p:cNvPr>
          <p:cNvSpPr/>
          <p:nvPr/>
        </p:nvSpPr>
        <p:spPr>
          <a:xfrm>
            <a:off x="2231135" y="4405745"/>
            <a:ext cx="7262919" cy="2050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D10B-54D2-4089-823B-C84392B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上傳資料裝置設定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34EB03-B332-4E1D-988A-6C8B32F3F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18" y="2679162"/>
            <a:ext cx="8713101" cy="2189005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9958F4A-F34E-A15F-DF14-EF66770C8622}"/>
              </a:ext>
            </a:extLst>
          </p:cNvPr>
          <p:cNvSpPr txBox="1"/>
          <p:nvPr/>
        </p:nvSpPr>
        <p:spPr>
          <a:xfrm>
            <a:off x="9594201" y="3039813"/>
            <a:ext cx="269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下載感測資料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08F624-8C0F-95CC-94F6-7E17B549EF9C}"/>
              </a:ext>
            </a:extLst>
          </p:cNvPr>
          <p:cNvSpPr txBox="1"/>
          <p:nvPr/>
        </p:nvSpPr>
        <p:spPr>
          <a:xfrm>
            <a:off x="9594201" y="3850425"/>
            <a:ext cx="269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Device_Feature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下載感測資料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EE30BA-FEA0-3603-DD6E-F4988ADF9C67}"/>
              </a:ext>
            </a:extLst>
          </p:cNvPr>
          <p:cNvSpPr txBox="1"/>
          <p:nvPr/>
        </p:nvSpPr>
        <p:spPr>
          <a:xfrm>
            <a:off x="9673684" y="490565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新建裝置的名稱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下載感測資料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ACCF5C9-7CCF-4A6C-1E49-FD14DD068B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81236" y="3362979"/>
            <a:ext cx="5012965" cy="690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C739E7-6878-CFA8-4D3D-7AE7E98B42B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651690" y="4312090"/>
            <a:ext cx="942511" cy="57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9B74B2-F4D2-1201-2F0A-FA49E83B13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45527" y="4628378"/>
            <a:ext cx="5628157" cy="600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6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8D6EE-A50B-434B-A752-D32DA25B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5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的感測資料下載並存入</a:t>
            </a:r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3F2B34-4FE3-40AF-9452-403A12845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437" y="2227878"/>
            <a:ext cx="6017125" cy="4403743"/>
          </a:xfrm>
        </p:spPr>
      </p:pic>
    </p:spTree>
    <p:extLst>
      <p:ext uri="{BB962C8B-B14F-4D97-AF65-F5344CB8AC3E}">
        <p14:creationId xmlns:p14="http://schemas.microsoft.com/office/powerpoint/2010/main" val="288366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34274-1B16-49B2-AF03-ADFCADEF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本實驗已下載</a:t>
            </a:r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3,955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06F880-6D39-4B31-8B7A-91673F49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207"/>
          <a:stretch/>
        </p:blipFill>
        <p:spPr>
          <a:xfrm>
            <a:off x="3199070" y="2711663"/>
            <a:ext cx="2341984" cy="398585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F529CB-DAB9-4E81-B857-0E8BDB12A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4"/>
          <a:stretch/>
        </p:blipFill>
        <p:spPr>
          <a:xfrm>
            <a:off x="6096000" y="2704293"/>
            <a:ext cx="2488163" cy="39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96AD2-5C73-402C-893A-E870F315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使用線性回歸進行人工智慧預測溫溼度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7685E9-DD7F-4509-8DE9-8E6909740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722" y="2538175"/>
            <a:ext cx="8360555" cy="3355133"/>
          </a:xfrm>
        </p:spPr>
      </p:pic>
    </p:spTree>
    <p:extLst>
      <p:ext uri="{BB962C8B-B14F-4D97-AF65-F5344CB8AC3E}">
        <p14:creationId xmlns:p14="http://schemas.microsoft.com/office/powerpoint/2010/main" val="67120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49FCA-9BFB-4905-A8A5-41644850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加入判斷式，傳送休眠</a:t>
            </a:r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喚醒指令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7679A4-F39E-4C15-83ED-0873AF51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606" y="2573002"/>
            <a:ext cx="7454787" cy="3320306"/>
          </a:xfrm>
        </p:spPr>
      </p:pic>
    </p:spTree>
    <p:extLst>
      <p:ext uri="{BB962C8B-B14F-4D97-AF65-F5344CB8AC3E}">
        <p14:creationId xmlns:p14="http://schemas.microsoft.com/office/powerpoint/2010/main" val="278503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91A07-6178-462D-BDF7-7E61735A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溫溼度預測結果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B63692-B26F-4708-9D94-9698E181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652" y="2423820"/>
            <a:ext cx="6143858" cy="3967659"/>
          </a:xfrm>
        </p:spPr>
      </p:pic>
    </p:spTree>
    <p:extLst>
      <p:ext uri="{BB962C8B-B14F-4D97-AF65-F5344CB8AC3E}">
        <p14:creationId xmlns:p14="http://schemas.microsoft.com/office/powerpoint/2010/main" val="14955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26AF2-FF6F-489B-9E2C-103BE709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830" y="610129"/>
            <a:ext cx="7729728" cy="1188720"/>
          </a:xfrm>
        </p:spPr>
        <p:txBody>
          <a:bodyPr/>
          <a:lstStyle/>
          <a:p>
            <a:r>
              <a:rPr lang="en-US" altLang="zh-TW" sz="25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平台收到休眠指令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FD2669-3DE1-A195-358B-E881385C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/>
          <a:stretch/>
        </p:blipFill>
        <p:spPr>
          <a:xfrm>
            <a:off x="1009886" y="1969650"/>
            <a:ext cx="9488760" cy="47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91169-D6F8-4A10-ABD2-5A2D2FA1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實驗架構圖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F76410-8662-4764-843D-52D4D57A3852}"/>
              </a:ext>
            </a:extLst>
          </p:cNvPr>
          <p:cNvSpPr txBox="1"/>
          <p:nvPr/>
        </p:nvSpPr>
        <p:spPr>
          <a:xfrm>
            <a:off x="4955709" y="4003977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5A3FF7-D266-4B17-B2F8-589297EBFCD5}"/>
              </a:ext>
            </a:extLst>
          </p:cNvPr>
          <p:cNvSpPr txBox="1"/>
          <p:nvPr/>
        </p:nvSpPr>
        <p:spPr>
          <a:xfrm>
            <a:off x="8856479" y="478060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7EBFD0-71D3-4D58-B30B-7796BA1E1F3B}"/>
              </a:ext>
            </a:extLst>
          </p:cNvPr>
          <p:cNvSpPr txBox="1"/>
          <p:nvPr/>
        </p:nvSpPr>
        <p:spPr>
          <a:xfrm>
            <a:off x="8856480" y="367900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D105F1-1D35-4735-96FE-85A635F7B695}"/>
              </a:ext>
            </a:extLst>
          </p:cNvPr>
          <p:cNvSpPr txBox="1"/>
          <p:nvPr/>
        </p:nvSpPr>
        <p:spPr>
          <a:xfrm>
            <a:off x="8641676" y="6088759"/>
            <a:ext cx="131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預測模型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線性回歸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AB5FF9-590A-4B34-81D3-90BC00BB86AC}"/>
              </a:ext>
            </a:extLst>
          </p:cNvPr>
          <p:cNvSpPr txBox="1"/>
          <p:nvPr/>
        </p:nvSpPr>
        <p:spPr>
          <a:xfrm>
            <a:off x="7273857" y="3119227"/>
            <a:ext cx="8835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8906E4-FE39-4552-A623-3287157BBAFF}"/>
              </a:ext>
            </a:extLst>
          </p:cNvPr>
          <p:cNvSpPr txBox="1"/>
          <p:nvPr/>
        </p:nvSpPr>
        <p:spPr>
          <a:xfrm>
            <a:off x="1508053" y="39737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物聯網裝置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6BDDFFE-F36F-43AB-9DD1-F3992A3F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98" y="3089046"/>
            <a:ext cx="624145" cy="75371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4201D3A-46A0-46A9-BE6E-0A78E5170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1" t="15931" r="33199" b="14779"/>
          <a:stretch/>
        </p:blipFill>
        <p:spPr>
          <a:xfrm rot="16200000">
            <a:off x="1704530" y="3100179"/>
            <a:ext cx="264686" cy="566037"/>
          </a:xfrm>
          <a:prstGeom prst="rect">
            <a:avLst/>
          </a:prstGeom>
        </p:spPr>
      </p:pic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6A7FB4C-D69D-4BD2-80C1-0E05C862BF6E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0800000">
            <a:off x="2119892" y="3383198"/>
            <a:ext cx="283206" cy="827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GitHub - eclipse/mosquitto: Eclipse Mosquitto - An open source MQTT broker">
            <a:extLst>
              <a:ext uri="{FF2B5EF4-FFF2-40B4-BE49-F238E27FC236}">
                <a16:creationId xmlns:a16="http://schemas.microsoft.com/office/drawing/2014/main" id="{B4567DF1-C569-423A-9B0F-1EC85E14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5" r="26095"/>
          <a:stretch/>
        </p:blipFill>
        <p:spPr bwMode="auto">
          <a:xfrm>
            <a:off x="5102214" y="2674238"/>
            <a:ext cx="1252799" cy="1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1DFD51AA-71E1-4887-A4E7-63AF6610A802}"/>
              </a:ext>
            </a:extLst>
          </p:cNvPr>
          <p:cNvCxnSpPr>
            <a:cxnSpLocks/>
          </p:cNvCxnSpPr>
          <p:nvPr/>
        </p:nvCxnSpPr>
        <p:spPr>
          <a:xfrm flipV="1">
            <a:off x="3217083" y="3533986"/>
            <a:ext cx="1853134" cy="329688"/>
          </a:xfrm>
          <a:prstGeom prst="bentConnector3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0C71852-8453-4666-B5F8-C439C315DABA}"/>
              </a:ext>
            </a:extLst>
          </p:cNvPr>
          <p:cNvSpPr txBox="1"/>
          <p:nvPr/>
        </p:nvSpPr>
        <p:spPr>
          <a:xfrm>
            <a:off x="3751493" y="4259676"/>
            <a:ext cx="7268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oTtalk · GitHub">
            <a:extLst>
              <a:ext uri="{FF2B5EF4-FFF2-40B4-BE49-F238E27FC236}">
                <a16:creationId xmlns:a16="http://schemas.microsoft.com/office/drawing/2014/main" id="{39A21E51-1A76-4CD3-B640-C4C0174D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66" y="2947613"/>
            <a:ext cx="752805" cy="75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24A8F82-0812-4466-B5C0-77ACE8F3B02E}"/>
              </a:ext>
            </a:extLst>
          </p:cNvPr>
          <p:cNvCxnSpPr>
            <a:cxnSpLocks/>
          </p:cNvCxnSpPr>
          <p:nvPr/>
        </p:nvCxnSpPr>
        <p:spPr>
          <a:xfrm>
            <a:off x="6347015" y="3389930"/>
            <a:ext cx="93874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51A58C3-C794-461B-BC43-1E5178C09B3A}"/>
              </a:ext>
            </a:extLst>
          </p:cNvPr>
          <p:cNvCxnSpPr>
            <a:cxnSpLocks/>
          </p:cNvCxnSpPr>
          <p:nvPr/>
        </p:nvCxnSpPr>
        <p:spPr>
          <a:xfrm>
            <a:off x="8157432" y="3406949"/>
            <a:ext cx="752219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D962E447-D1DC-429B-AB0B-0441379489FD}"/>
              </a:ext>
            </a:extLst>
          </p:cNvPr>
          <p:cNvCxnSpPr>
            <a:cxnSpLocks/>
          </p:cNvCxnSpPr>
          <p:nvPr/>
        </p:nvCxnSpPr>
        <p:spPr>
          <a:xfrm rot="5400000">
            <a:off x="8736191" y="4403331"/>
            <a:ext cx="732265" cy="1"/>
          </a:xfrm>
          <a:prstGeom prst="bentConnector3">
            <a:avLst>
              <a:gd name="adj1" fmla="val 50001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1A71B7D0-636C-4474-8987-BCB90AD13030}"/>
              </a:ext>
            </a:extLst>
          </p:cNvPr>
          <p:cNvCxnSpPr>
            <a:cxnSpLocks/>
          </p:cNvCxnSpPr>
          <p:nvPr/>
        </p:nvCxnSpPr>
        <p:spPr>
          <a:xfrm rot="5400000">
            <a:off x="8632913" y="5639493"/>
            <a:ext cx="938822" cy="1"/>
          </a:xfrm>
          <a:prstGeom prst="bentConnector3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6626AE4C-F2C6-41B3-BB43-A37A5F5DEC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0190" y="4398736"/>
            <a:ext cx="761999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21E94FE-3938-45C9-9219-716FD4384CB5}"/>
              </a:ext>
            </a:extLst>
          </p:cNvPr>
          <p:cNvCxnSpPr>
            <a:cxnSpLocks/>
          </p:cNvCxnSpPr>
          <p:nvPr/>
        </p:nvCxnSpPr>
        <p:spPr>
          <a:xfrm flipV="1">
            <a:off x="9434942" y="5170082"/>
            <a:ext cx="0" cy="918677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22AE65E-BADE-4572-9643-9EEDE4767FB4}"/>
              </a:ext>
            </a:extLst>
          </p:cNvPr>
          <p:cNvSpPr txBox="1"/>
          <p:nvPr/>
        </p:nvSpPr>
        <p:spPr>
          <a:xfrm>
            <a:off x="8654503" y="4444342"/>
            <a:ext cx="28619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下載感測資料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95105A8-9212-4575-B558-906B3FC48277}"/>
              </a:ext>
            </a:extLst>
          </p:cNvPr>
          <p:cNvSpPr txBox="1"/>
          <p:nvPr/>
        </p:nvSpPr>
        <p:spPr>
          <a:xfrm>
            <a:off x="9662777" y="4595939"/>
            <a:ext cx="1107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上傳預測後的判斷完成的指令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A8E3CD7-F751-4DBA-A0BC-CD418C1B4834}"/>
              </a:ext>
            </a:extLst>
          </p:cNvPr>
          <p:cNvSpPr txBox="1"/>
          <p:nvPr/>
        </p:nvSpPr>
        <p:spPr>
          <a:xfrm>
            <a:off x="7009655" y="3556377"/>
            <a:ext cx="12749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上傳感測資料</a:t>
            </a: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DAC8797-AA47-41B8-AC49-910E650DCD1F}"/>
              </a:ext>
            </a:extLst>
          </p:cNvPr>
          <p:cNvCxnSpPr>
            <a:cxnSpLocks/>
          </p:cNvCxnSpPr>
          <p:nvPr/>
        </p:nvCxnSpPr>
        <p:spPr>
          <a:xfrm flipH="1">
            <a:off x="8140342" y="3217945"/>
            <a:ext cx="708139" cy="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A831341C-CD80-41F4-9E32-DC99A45F84EF}"/>
              </a:ext>
            </a:extLst>
          </p:cNvPr>
          <p:cNvCxnSpPr>
            <a:cxnSpLocks/>
          </p:cNvCxnSpPr>
          <p:nvPr/>
        </p:nvCxnSpPr>
        <p:spPr>
          <a:xfrm flipH="1">
            <a:off x="6347016" y="3181540"/>
            <a:ext cx="926841" cy="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56DA29B-BDFD-4336-97AC-F916D49BA01A}"/>
              </a:ext>
            </a:extLst>
          </p:cNvPr>
          <p:cNvSpPr txBox="1"/>
          <p:nvPr/>
        </p:nvSpPr>
        <p:spPr>
          <a:xfrm>
            <a:off x="7031609" y="2790540"/>
            <a:ext cx="12749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發送休眠指令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6875FE-5218-4488-AD82-C2638C72E6C3}"/>
              </a:ext>
            </a:extLst>
          </p:cNvPr>
          <p:cNvSpPr/>
          <p:nvPr/>
        </p:nvSpPr>
        <p:spPr>
          <a:xfrm>
            <a:off x="1448375" y="2990416"/>
            <a:ext cx="1746055" cy="983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84A0959-1D1F-446E-B826-4267ED9C6F4D}"/>
              </a:ext>
            </a:extLst>
          </p:cNvPr>
          <p:cNvSpPr txBox="1"/>
          <p:nvPr/>
        </p:nvSpPr>
        <p:spPr>
          <a:xfrm>
            <a:off x="3621805" y="38638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上傳感測資料</a:t>
            </a: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D7F1EE73-C6BD-4729-839C-51F155E42D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6428" y="2866069"/>
            <a:ext cx="1810403" cy="351876"/>
          </a:xfrm>
          <a:prstGeom prst="bentConnector3">
            <a:avLst/>
          </a:prstGeom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26109307-5155-4A53-BCC6-C42E5B4B4D2B}"/>
              </a:ext>
            </a:extLst>
          </p:cNvPr>
          <p:cNvSpPr txBox="1"/>
          <p:nvPr/>
        </p:nvSpPr>
        <p:spPr>
          <a:xfrm>
            <a:off x="3512708" y="25317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接收休眠指令</a:t>
            </a:r>
          </a:p>
        </p:txBody>
      </p:sp>
    </p:spTree>
    <p:extLst>
      <p:ext uri="{BB962C8B-B14F-4D97-AF65-F5344CB8AC3E}">
        <p14:creationId xmlns:p14="http://schemas.microsoft.com/office/powerpoint/2010/main" val="377542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A616E9-E328-4EF2-AE97-EFC972C2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收到休眠指令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2820C6-C63A-49ED-B330-ED13FBE92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134879"/>
            <a:ext cx="7731125" cy="2109066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9D30BB-8500-4D08-B65F-2D043903CA70}"/>
              </a:ext>
            </a:extLst>
          </p:cNvPr>
          <p:cNvSpPr/>
          <p:nvPr/>
        </p:nvSpPr>
        <p:spPr>
          <a:xfrm>
            <a:off x="2230437" y="3925454"/>
            <a:ext cx="1727200" cy="378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6C883-F0C0-4E3D-A363-B68A8527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DSI5168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收到休眠指令，進入深度睡眠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C9DA26-E540-4CD6-A354-AC2E3CD25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60" y="2526457"/>
            <a:ext cx="7233513" cy="31019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6BAAA-8FA0-41C8-B8FB-3F23C8D1A6B2}"/>
              </a:ext>
            </a:extLst>
          </p:cNvPr>
          <p:cNvSpPr/>
          <p:nvPr/>
        </p:nvSpPr>
        <p:spPr>
          <a:xfrm>
            <a:off x="1966060" y="4627984"/>
            <a:ext cx="2204724" cy="31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3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10EF2-6D12-4C5E-9B79-DE6B54CC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物聯網裝置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接線圖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DF4D05-FDA8-4A00-99A7-6B99FB75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8335" y="3724458"/>
            <a:ext cx="1623267" cy="196026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27BC974-54C3-4F49-820C-4A4CA1590CE2}"/>
              </a:ext>
            </a:extLst>
          </p:cNvPr>
          <p:cNvCxnSpPr>
            <a:cxnSpLocks/>
          </p:cNvCxnSpPr>
          <p:nvPr/>
        </p:nvCxnSpPr>
        <p:spPr>
          <a:xfrm flipV="1">
            <a:off x="4273490" y="2841884"/>
            <a:ext cx="0" cy="1189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0B98A28-3317-46F6-88A5-DB4ABF772CDA}"/>
              </a:ext>
            </a:extLst>
          </p:cNvPr>
          <p:cNvCxnSpPr>
            <a:cxnSpLocks/>
          </p:cNvCxnSpPr>
          <p:nvPr/>
        </p:nvCxnSpPr>
        <p:spPr>
          <a:xfrm flipV="1">
            <a:off x="4095401" y="3254451"/>
            <a:ext cx="0" cy="85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19F4D1-283D-48D7-B384-0245C27D802C}"/>
              </a:ext>
            </a:extLst>
          </p:cNvPr>
          <p:cNvCxnSpPr>
            <a:cxnSpLocks/>
          </p:cNvCxnSpPr>
          <p:nvPr/>
        </p:nvCxnSpPr>
        <p:spPr>
          <a:xfrm flipV="1">
            <a:off x="3960551" y="3028740"/>
            <a:ext cx="0" cy="10412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6F5E721-6E41-49E9-A874-976EF3B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1" t="15931" r="33199" b="14779"/>
          <a:stretch/>
        </p:blipFill>
        <p:spPr>
          <a:xfrm rot="5400000">
            <a:off x="6780152" y="1948652"/>
            <a:ext cx="1001950" cy="2142696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99839B-A3D0-4741-A992-921E02258380}"/>
              </a:ext>
            </a:extLst>
          </p:cNvPr>
          <p:cNvCxnSpPr>
            <a:cxnSpLocks/>
          </p:cNvCxnSpPr>
          <p:nvPr/>
        </p:nvCxnSpPr>
        <p:spPr>
          <a:xfrm flipH="1" flipV="1">
            <a:off x="3982976" y="3020000"/>
            <a:ext cx="2226804" cy="174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3750CC9-C81D-4EBC-B701-31F2E9CA9495}"/>
              </a:ext>
            </a:extLst>
          </p:cNvPr>
          <p:cNvCxnSpPr>
            <a:cxnSpLocks/>
          </p:cNvCxnSpPr>
          <p:nvPr/>
        </p:nvCxnSpPr>
        <p:spPr>
          <a:xfrm flipH="1">
            <a:off x="4095401" y="3221338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30BD4D0-113A-496C-A6FC-9CD8B32ABA21}"/>
              </a:ext>
            </a:extLst>
          </p:cNvPr>
          <p:cNvCxnSpPr>
            <a:cxnSpLocks/>
          </p:cNvCxnSpPr>
          <p:nvPr/>
        </p:nvCxnSpPr>
        <p:spPr>
          <a:xfrm flipH="1">
            <a:off x="4273490" y="2838363"/>
            <a:ext cx="1936289" cy="35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8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E8285-F4F2-4DDD-8332-D854125C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94FACE-B6FE-4BB4-9156-F57BC31C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562" y="2742273"/>
            <a:ext cx="7316875" cy="3020406"/>
          </a:xfrm>
        </p:spPr>
      </p:pic>
    </p:spTree>
    <p:extLst>
      <p:ext uri="{BB962C8B-B14F-4D97-AF65-F5344CB8AC3E}">
        <p14:creationId xmlns:p14="http://schemas.microsoft.com/office/powerpoint/2010/main" val="16292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E35A9-FA8B-4870-8B09-83677C40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DSI5168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上傳資料到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857DB3-D1B9-44CB-868A-FB88DA23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/>
          <a:stretch/>
        </p:blipFill>
        <p:spPr>
          <a:xfrm>
            <a:off x="1050192" y="2649893"/>
            <a:ext cx="9793036" cy="229533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160E69-90F7-466A-9DAA-1689FF07E30C}"/>
              </a:ext>
            </a:extLst>
          </p:cNvPr>
          <p:cNvSpPr/>
          <p:nvPr/>
        </p:nvSpPr>
        <p:spPr>
          <a:xfrm>
            <a:off x="1017970" y="4315293"/>
            <a:ext cx="5961328" cy="62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671E62-61B4-48FF-BB6B-9AC84E935ABE}"/>
              </a:ext>
            </a:extLst>
          </p:cNvPr>
          <p:cNvSpPr txBox="1"/>
          <p:nvPr/>
        </p:nvSpPr>
        <p:spPr>
          <a:xfrm>
            <a:off x="1017970" y="494522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成功讀取溫濕度數值，並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350419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E948-223A-42E5-9B7D-7244809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883"/>
            <a:ext cx="7729728" cy="1175377"/>
          </a:xfrm>
        </p:spPr>
        <p:txBody>
          <a:bodyPr>
            <a:normAutofit/>
          </a:bodyPr>
          <a:lstStyle/>
          <a:p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5806DB-F005-4EF8-84A5-8042C1B0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0" y="2728095"/>
            <a:ext cx="9084418" cy="24095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9C1917-5FA3-4408-A0F2-3A44E6FB7758}"/>
              </a:ext>
            </a:extLst>
          </p:cNvPr>
          <p:cNvSpPr txBox="1"/>
          <p:nvPr/>
        </p:nvSpPr>
        <p:spPr>
          <a:xfrm>
            <a:off x="9409474" y="3450500"/>
            <a:ext cx="269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物聯網裝置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BB26A2-FFB3-4F40-82D6-E2BC91C3723A}"/>
              </a:ext>
            </a:extLst>
          </p:cNvPr>
          <p:cNvSpPr txBox="1"/>
          <p:nvPr/>
        </p:nvSpPr>
        <p:spPr>
          <a:xfrm>
            <a:off x="9406568" y="4101235"/>
            <a:ext cx="269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IoTtalk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Device_Feature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物聯網裝置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950370-7F6C-4CBD-8408-D1E7EDC0E283}"/>
              </a:ext>
            </a:extLst>
          </p:cNvPr>
          <p:cNvSpPr txBox="1"/>
          <p:nvPr/>
        </p:nvSpPr>
        <p:spPr>
          <a:xfrm>
            <a:off x="9470485" y="51138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新建裝置的名稱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物聯網裝置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6785F47-77C1-4571-8D61-7C3EC16F60A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546630" y="3773666"/>
            <a:ext cx="1862844" cy="53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C9AA138-3CBA-40BC-9DA4-800FE10E1387}"/>
              </a:ext>
            </a:extLst>
          </p:cNvPr>
          <p:cNvCxnSpPr>
            <a:endCxn id="9" idx="1"/>
          </p:cNvCxnSpPr>
          <p:nvPr/>
        </p:nvCxnSpPr>
        <p:spPr>
          <a:xfrm>
            <a:off x="8024327" y="4585087"/>
            <a:ext cx="1382241" cy="116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73425B3-C897-4C6A-9123-05C7DF80EEC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4987636"/>
            <a:ext cx="3374485" cy="449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E948-223A-42E5-9B7D-7244809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672084"/>
          </a:xfrm>
        </p:spPr>
        <p:txBody>
          <a:bodyPr>
            <a:normAutofit fontScale="90000"/>
          </a:bodyPr>
          <a:lstStyle/>
          <a:p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程式碼修改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0D2169-604E-4BE4-B914-2296A3F5E7E1}"/>
              </a:ext>
            </a:extLst>
          </p:cNvPr>
          <p:cNvSpPr txBox="1"/>
          <p:nvPr/>
        </p:nvSpPr>
        <p:spPr>
          <a:xfrm>
            <a:off x="3477822" y="1157751"/>
            <a:ext cx="29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設定要連線的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MQTT broker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F1492A-287C-8C4D-D9E2-856DBC75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14" y="1668557"/>
            <a:ext cx="5158249" cy="4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E948-223A-42E5-9B7D-7244809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672084"/>
          </a:xfrm>
        </p:spPr>
        <p:txBody>
          <a:bodyPr>
            <a:normAutofit fontScale="90000"/>
          </a:bodyPr>
          <a:lstStyle/>
          <a:p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0D2169-604E-4BE4-B914-2296A3F5E7E1}"/>
              </a:ext>
            </a:extLst>
          </p:cNvPr>
          <p:cNvSpPr txBox="1"/>
          <p:nvPr/>
        </p:nvSpPr>
        <p:spPr>
          <a:xfrm>
            <a:off x="2231136" y="1485993"/>
            <a:ext cx="39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此段程式碼為訂閱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F253D7-3BB3-4CAD-95D8-A8D2FCB8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76" y="2213531"/>
            <a:ext cx="7961321" cy="2430938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52027BC-5E74-26CC-701D-9822B6EBDE5B}"/>
              </a:ext>
            </a:extLst>
          </p:cNvPr>
          <p:cNvCxnSpPr>
            <a:cxnSpLocks/>
          </p:cNvCxnSpPr>
          <p:nvPr/>
        </p:nvCxnSpPr>
        <p:spPr>
          <a:xfrm flipH="1">
            <a:off x="5615709" y="4562764"/>
            <a:ext cx="565163" cy="87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152DF1-2CEB-11F5-70A7-3112784EF6E5}"/>
              </a:ext>
            </a:extLst>
          </p:cNvPr>
          <p:cNvSpPr txBox="1"/>
          <p:nvPr/>
        </p:nvSpPr>
        <p:spPr>
          <a:xfrm>
            <a:off x="3279464" y="5526902"/>
            <a:ext cx="415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訂閱物聯網裝置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感測資料的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9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E948-223A-42E5-9B7D-7244809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672084"/>
          </a:xfrm>
        </p:spPr>
        <p:txBody>
          <a:bodyPr>
            <a:normAutofit fontScale="90000"/>
          </a:bodyPr>
          <a:lstStyle/>
          <a:p>
            <a:r>
              <a:rPr lang="en-US" altLang="zh-TW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DAI.py </a:t>
            </a:r>
            <a:r>
              <a:rPr lang="zh-TW" altLang="en-US" sz="25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0D2169-604E-4BE4-B914-2296A3F5E7E1}"/>
              </a:ext>
            </a:extLst>
          </p:cNvPr>
          <p:cNvSpPr txBox="1"/>
          <p:nvPr/>
        </p:nvSpPr>
        <p:spPr>
          <a:xfrm>
            <a:off x="3011792" y="1264606"/>
            <a:ext cx="5262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此段程式碼為根據物聯網裝置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的字串做讀取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9E74C0-8FAD-4F1E-BAC5-136DF770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92" y="1780676"/>
            <a:ext cx="6168416" cy="45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901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590</TotalTime>
  <Words>342</Words>
  <Application>Microsoft Office PowerPoint</Application>
  <PresentationFormat>寬螢幕</PresentationFormat>
  <Paragraphs>55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標楷體</vt:lpstr>
      <vt:lpstr>Arial</vt:lpstr>
      <vt:lpstr>Gill Sans MT</vt:lpstr>
      <vt:lpstr>Times New Roman</vt:lpstr>
      <vt:lpstr>包裹</vt:lpstr>
      <vt:lpstr>智慧物聯網 利用人工智慧與IoTtalk平台控制物聯網裝置休眠</vt:lpstr>
      <vt:lpstr>實驗架構圖</vt:lpstr>
      <vt:lpstr>物聯網裝置-接線圖</vt:lpstr>
      <vt:lpstr>Wi-Fi與MQTT 設定</vt:lpstr>
      <vt:lpstr>DSI5168 上傳資料到MQTT Broker</vt:lpstr>
      <vt:lpstr>DAI.py 程式碼修改</vt:lpstr>
      <vt:lpstr>DAI.py 程式碼修改</vt:lpstr>
      <vt:lpstr>DAI.py 程式碼修改</vt:lpstr>
      <vt:lpstr>DAI.py 程式碼修改</vt:lpstr>
      <vt:lpstr>DAI.py 程式碼修改</vt:lpstr>
      <vt:lpstr>IoTtalk GUI介面顯示</vt:lpstr>
      <vt:lpstr>在IoTtalk上做資料處理</vt:lpstr>
      <vt:lpstr>IoTtalk 上傳資料裝置設定</vt:lpstr>
      <vt:lpstr>將IoTtalk的感測資料下載並存入csv檔</vt:lpstr>
      <vt:lpstr>本實驗已下載3,955筆資料</vt:lpstr>
      <vt:lpstr>使用線性回歸進行人工智慧預測溫溼度</vt:lpstr>
      <vt:lpstr>加入判斷式，傳送休眠/喚醒指令</vt:lpstr>
      <vt:lpstr>溫溼度預測結果</vt:lpstr>
      <vt:lpstr>Iottalk平台收到休眠指令</vt:lpstr>
      <vt:lpstr>MQTT Broker收到休眠指令</vt:lpstr>
      <vt:lpstr>DSI5168收到休眠指令，進入深度睡眠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智慧物聯網 利用人工智慧與IoTtalk平台控制物聯網裝置休眠</dc:title>
  <dc:creator>蘇志昇</dc:creator>
  <cp:lastModifiedBy>蘇志昇</cp:lastModifiedBy>
  <cp:revision>55</cp:revision>
  <dcterms:created xsi:type="dcterms:W3CDTF">2023-05-17T07:59:19Z</dcterms:created>
  <dcterms:modified xsi:type="dcterms:W3CDTF">2023-05-21T06:43:01Z</dcterms:modified>
</cp:coreProperties>
</file>