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4" r:id="rId16"/>
    <p:sldId id="276" r:id="rId17"/>
    <p:sldId id="270" r:id="rId18"/>
    <p:sldId id="277" r:id="rId19"/>
    <p:sldId id="271" r:id="rId20"/>
    <p:sldId id="279" r:id="rId21"/>
    <p:sldId id="280" r:id="rId22"/>
    <p:sldId id="272" r:id="rId23"/>
    <p:sldId id="281" r:id="rId24"/>
    <p:sldId id="282" r:id="rId25"/>
    <p:sldId id="283" r:id="rId26"/>
    <p:sldId id="273" r:id="rId27"/>
    <p:sldId id="284" r:id="rId28"/>
    <p:sldId id="287" r:id="rId29"/>
    <p:sldId id="285" r:id="rId30"/>
    <p:sldId id="286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8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5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3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94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32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61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5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3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36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9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B70833-A7E1-4B02-AE0F-89926C46F7B8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CA5C0E-CA5B-418E-805D-A77C60CB1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9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an.drown.org/stm32duino/package_STM32duino_index.json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ogerclarkmelbourne/Arduino_STM32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softwar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9278C-528D-4A60-A87F-AE53B19E0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725"/>
            <a:ext cx="9144000" cy="2365976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亞洲大學 資訊工程學系</a:t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智慧物聯網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AFF70C-B7B4-44C6-9A43-3DC8CE5A3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9704"/>
            <a:ext cx="9144000" cy="1655762"/>
          </a:xfrm>
        </p:spPr>
        <p:txBody>
          <a:bodyPr/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授課教師：陳興忠 特聘教授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558966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8776B-0D22-42FD-B9B0-D936A025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Arduino</a:t>
            </a:r>
            <a:r>
              <a:rPr lang="en-US" altLang="zh-TW" dirty="0"/>
              <a:t> IDE</a:t>
            </a:r>
            <a:r>
              <a:rPr lang="zh-TW" altLang="en-US" dirty="0"/>
              <a:t> 設定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AD0CD-66B6-43E2-B1CC-B40249EF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5432" y="2240280"/>
            <a:ext cx="10108209" cy="1188720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Arduino IED</a:t>
            </a:r>
            <a:r>
              <a:rPr lang="zh-TW" altLang="en-US" dirty="0"/>
              <a:t>中開啟：檔案 </a:t>
            </a:r>
            <a:r>
              <a:rPr lang="en-US" altLang="zh-TW" dirty="0"/>
              <a:t>&gt;</a:t>
            </a:r>
            <a:r>
              <a:rPr lang="zh-TW" altLang="en-US" dirty="0"/>
              <a:t> 偏好設定</a:t>
            </a:r>
            <a:endParaRPr lang="en-US" altLang="zh-TW" dirty="0"/>
          </a:p>
          <a:p>
            <a:r>
              <a:rPr lang="zh-TW" altLang="en-US" dirty="0"/>
              <a:t>在額外的開發版管理員網址輸入：</a:t>
            </a:r>
            <a:r>
              <a:rPr lang="en-US" altLang="zh-TW" dirty="0">
                <a:hlinkClick r:id="rId2"/>
              </a:rPr>
              <a:t>http://dan.drown.org/stm32duino/package_STM32duino_index.json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44F574-CC30-4222-8B9C-49A52D19B0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5" b="6229"/>
          <a:stretch/>
        </p:blipFill>
        <p:spPr>
          <a:xfrm>
            <a:off x="2148986" y="2996212"/>
            <a:ext cx="7894027" cy="38173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66A9D0-DCA4-4878-8066-39950F6C8F39}"/>
              </a:ext>
            </a:extLst>
          </p:cNvPr>
          <p:cNvSpPr/>
          <p:nvPr/>
        </p:nvSpPr>
        <p:spPr>
          <a:xfrm>
            <a:off x="3222594" y="5893308"/>
            <a:ext cx="5255581" cy="214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58265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8776B-0D22-42FD-B9B0-D936A025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Arduino</a:t>
            </a:r>
            <a:r>
              <a:rPr lang="en-US" altLang="zh-TW" dirty="0"/>
              <a:t> IDE</a:t>
            </a:r>
            <a:r>
              <a:rPr lang="zh-TW" altLang="en-US" dirty="0"/>
              <a:t> 設定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AD0CD-66B6-43E2-B1CC-B40249EF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240346"/>
            <a:ext cx="5985977" cy="475399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Arduino IED</a:t>
            </a:r>
            <a:r>
              <a:rPr lang="zh-TW" altLang="en-US" dirty="0"/>
              <a:t>中開啟：工具 </a:t>
            </a:r>
            <a:r>
              <a:rPr lang="en-US" altLang="zh-TW" dirty="0"/>
              <a:t>&gt;</a:t>
            </a:r>
            <a:r>
              <a:rPr lang="zh-TW" altLang="en-US" dirty="0"/>
              <a:t> 開發版 </a:t>
            </a:r>
            <a:r>
              <a:rPr lang="en-US" altLang="zh-TW" dirty="0"/>
              <a:t>&gt;</a:t>
            </a:r>
            <a:r>
              <a:rPr lang="zh-TW" altLang="en-US" dirty="0"/>
              <a:t> 開發版管理員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205044F-7FAE-4600-889F-C131A8E52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93" y="2715679"/>
            <a:ext cx="7954613" cy="406217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21EC384-B306-4E21-B417-2B0521BCA07A}"/>
              </a:ext>
            </a:extLst>
          </p:cNvPr>
          <p:cNvSpPr/>
          <p:nvPr/>
        </p:nvSpPr>
        <p:spPr>
          <a:xfrm>
            <a:off x="3231471" y="2976549"/>
            <a:ext cx="612559" cy="301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C62B32-DB7A-46AB-851D-89D7CFC86743}"/>
              </a:ext>
            </a:extLst>
          </p:cNvPr>
          <p:cNvSpPr/>
          <p:nvPr/>
        </p:nvSpPr>
        <p:spPr>
          <a:xfrm>
            <a:off x="3641325" y="5163401"/>
            <a:ext cx="1722268" cy="367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D9D29A-E980-45A1-8EF0-8246D1E712CC}"/>
              </a:ext>
            </a:extLst>
          </p:cNvPr>
          <p:cNvSpPr/>
          <p:nvPr/>
        </p:nvSpPr>
        <p:spPr>
          <a:xfrm>
            <a:off x="7236781" y="5239829"/>
            <a:ext cx="1722268" cy="214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73466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8776B-0D22-42FD-B9B0-D936A025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Arduino</a:t>
            </a:r>
            <a:r>
              <a:rPr lang="en-US" altLang="zh-TW" dirty="0"/>
              <a:t> IDE</a:t>
            </a:r>
            <a:r>
              <a:rPr lang="zh-TW" altLang="en-US" dirty="0"/>
              <a:t> 設定</a:t>
            </a:r>
            <a:r>
              <a:rPr lang="en-US" altLang="zh-TW" dirty="0"/>
              <a:t>-3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AD0CD-66B6-43E2-B1CC-B40249EF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0749" y="2240280"/>
            <a:ext cx="10190502" cy="890449"/>
          </a:xfrm>
        </p:spPr>
        <p:txBody>
          <a:bodyPr/>
          <a:lstStyle/>
          <a:p>
            <a:r>
              <a:rPr lang="zh-TW" altLang="en-US" dirty="0"/>
              <a:t>在搜尋欄中搜尋 </a:t>
            </a:r>
            <a:r>
              <a:rPr lang="en-US" altLang="zh-TW" dirty="0"/>
              <a:t>"STM32 "</a:t>
            </a:r>
          </a:p>
          <a:p>
            <a:r>
              <a:rPr lang="zh-TW" altLang="en-US" dirty="0"/>
              <a:t>安裝 </a:t>
            </a:r>
            <a:r>
              <a:rPr lang="en-US" altLang="zh-TW" dirty="0"/>
              <a:t>"STM32F1xx/GD32F1xx boards"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9C4D478-B285-4DD9-BBF8-DE4480DFE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60" y="3130729"/>
            <a:ext cx="8583704" cy="35479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16BBDA-8AEC-476B-A283-A2B73A7BFA29}"/>
              </a:ext>
            </a:extLst>
          </p:cNvPr>
          <p:cNvSpPr/>
          <p:nvPr/>
        </p:nvSpPr>
        <p:spPr>
          <a:xfrm>
            <a:off x="3019888" y="3429000"/>
            <a:ext cx="1722268" cy="214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65E001-6D12-4C08-8E3C-EAABDDB4B3D8}"/>
              </a:ext>
            </a:extLst>
          </p:cNvPr>
          <p:cNvSpPr/>
          <p:nvPr/>
        </p:nvSpPr>
        <p:spPr>
          <a:xfrm>
            <a:off x="1455937" y="4690180"/>
            <a:ext cx="8371643" cy="1692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27773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8776B-0D22-42FD-B9B0-D936A025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Arduino</a:t>
            </a:r>
            <a:r>
              <a:rPr lang="en-US" altLang="zh-TW" dirty="0"/>
              <a:t> IDE</a:t>
            </a:r>
            <a:r>
              <a:rPr lang="zh-TW" altLang="en-US" dirty="0"/>
              <a:t> 設定</a:t>
            </a:r>
            <a:r>
              <a:rPr lang="en-US" altLang="zh-TW" dirty="0"/>
              <a:t>-4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AD0CD-66B6-43E2-B1CC-B40249EF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0749" y="2240280"/>
            <a:ext cx="10190502" cy="485165"/>
          </a:xfrm>
        </p:spPr>
        <p:txBody>
          <a:bodyPr>
            <a:normAutofit/>
          </a:bodyPr>
          <a:lstStyle/>
          <a:p>
            <a:r>
              <a:rPr lang="zh-TW" altLang="en-US" dirty="0"/>
              <a:t>選取開發版：工具 </a:t>
            </a:r>
            <a:r>
              <a:rPr lang="en-US" altLang="zh-TW" dirty="0"/>
              <a:t>&gt;</a:t>
            </a:r>
            <a:r>
              <a:rPr lang="zh-TW" altLang="en-US" dirty="0"/>
              <a:t> 開發版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STM32F1</a:t>
            </a:r>
            <a:r>
              <a:rPr lang="zh-TW" altLang="en-US" dirty="0"/>
              <a:t> </a:t>
            </a:r>
            <a:r>
              <a:rPr lang="en-US" altLang="zh-TW" dirty="0"/>
              <a:t>Boards (Arduino_STM32) &gt; Generic STM32F103C series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66FF00-A05D-49DC-8D7C-3FE803989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94" y="2725445"/>
            <a:ext cx="7279690" cy="40771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9BF27F8-1638-4D3B-98C9-EFA9A7816A96}"/>
              </a:ext>
            </a:extLst>
          </p:cNvPr>
          <p:cNvSpPr/>
          <p:nvPr/>
        </p:nvSpPr>
        <p:spPr>
          <a:xfrm>
            <a:off x="3140684" y="4257879"/>
            <a:ext cx="1164986" cy="214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151975-0BD8-4C36-A96E-6481D94E813D}"/>
              </a:ext>
            </a:extLst>
          </p:cNvPr>
          <p:cNvSpPr/>
          <p:nvPr/>
        </p:nvSpPr>
        <p:spPr>
          <a:xfrm>
            <a:off x="5395612" y="4681464"/>
            <a:ext cx="1722268" cy="214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6DA66B-D909-4917-ABA7-19DB4E3ECAE4}"/>
              </a:ext>
            </a:extLst>
          </p:cNvPr>
          <p:cNvSpPr/>
          <p:nvPr/>
        </p:nvSpPr>
        <p:spPr>
          <a:xfrm>
            <a:off x="7197779" y="5482997"/>
            <a:ext cx="1722268" cy="214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44693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8776B-0D22-42FD-B9B0-D936A025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Arduino</a:t>
            </a:r>
            <a:r>
              <a:rPr lang="en-US" altLang="zh-TW" dirty="0"/>
              <a:t> IDE</a:t>
            </a:r>
            <a:r>
              <a:rPr lang="zh-TW" altLang="en-US" dirty="0"/>
              <a:t> 設定</a:t>
            </a:r>
            <a:r>
              <a:rPr lang="en-US" altLang="zh-TW" dirty="0"/>
              <a:t>-4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AD0CD-66B6-43E2-B1CC-B40249EF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240280"/>
            <a:ext cx="7729728" cy="48516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設定開發版選項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FD845F-451E-47E3-8066-EC45D2B7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252" y="2725445"/>
            <a:ext cx="4481208" cy="402447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FE3492F-9B62-4FE7-81CC-18B8EDC7CC25}"/>
              </a:ext>
            </a:extLst>
          </p:cNvPr>
          <p:cNvSpPr/>
          <p:nvPr/>
        </p:nvSpPr>
        <p:spPr>
          <a:xfrm>
            <a:off x="4931014" y="4630415"/>
            <a:ext cx="3147666" cy="1184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17248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9C3CB-7E2D-4F45-BA66-B9E98C7A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實驗的硬體需求</a:t>
            </a:r>
          </a:p>
        </p:txBody>
      </p:sp>
    </p:spTree>
    <p:extLst>
      <p:ext uri="{BB962C8B-B14F-4D97-AF65-F5344CB8AC3E}">
        <p14:creationId xmlns:p14="http://schemas.microsoft.com/office/powerpoint/2010/main" val="382165838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7DEC2-946D-45B4-9A4F-AF61DB37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開發版實作硬體需求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5192D-1015-4042-B9ED-60A54B3A75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TW" dirty="0"/>
              <a:t>DSI2598+</a:t>
            </a:r>
            <a:r>
              <a:rPr lang="zh-TW" altLang="en-US" dirty="0"/>
              <a:t>開發版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NB-IoT</a:t>
            </a:r>
            <a:r>
              <a:rPr lang="zh-TW" altLang="en-US" dirty="0"/>
              <a:t>專用卡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Micro-USB</a:t>
            </a:r>
            <a:r>
              <a:rPr lang="zh-TW" altLang="en-US" dirty="0"/>
              <a:t>傳輸線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DHT11</a:t>
            </a:r>
            <a:r>
              <a:rPr lang="zh-TW" altLang="en-US" dirty="0"/>
              <a:t>溫溼度感測器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杜邦線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35C3C6-B37C-4FEC-A712-EFC9B3F786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92" y="2638425"/>
            <a:ext cx="4135966" cy="310197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A168335-A497-4D4B-B367-B53B8A753816}"/>
              </a:ext>
            </a:extLst>
          </p:cNvPr>
          <p:cNvSpPr txBox="1"/>
          <p:nvPr/>
        </p:nvSpPr>
        <p:spPr>
          <a:xfrm>
            <a:off x="6729273" y="4580878"/>
            <a:ext cx="355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77FB55-59C3-4776-BA9A-86DDC7866A4B}"/>
              </a:ext>
            </a:extLst>
          </p:cNvPr>
          <p:cNvSpPr txBox="1"/>
          <p:nvPr/>
        </p:nvSpPr>
        <p:spPr>
          <a:xfrm>
            <a:off x="6676006" y="2833457"/>
            <a:ext cx="355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BABE-B0CD-4E7D-9B1A-77216D61CC64}"/>
              </a:ext>
            </a:extLst>
          </p:cNvPr>
          <p:cNvSpPr txBox="1"/>
          <p:nvPr/>
        </p:nvSpPr>
        <p:spPr>
          <a:xfrm>
            <a:off x="9234255" y="2833457"/>
            <a:ext cx="355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B5C384-7863-43E5-B533-AE9E177654CD}"/>
              </a:ext>
            </a:extLst>
          </p:cNvPr>
          <p:cNvSpPr txBox="1"/>
          <p:nvPr/>
        </p:nvSpPr>
        <p:spPr>
          <a:xfrm>
            <a:off x="8186690" y="4189035"/>
            <a:ext cx="355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C02278-2DA1-4400-A545-6D2E8411F5BD}"/>
              </a:ext>
            </a:extLst>
          </p:cNvPr>
          <p:cNvSpPr txBox="1"/>
          <p:nvPr/>
        </p:nvSpPr>
        <p:spPr>
          <a:xfrm>
            <a:off x="9473953" y="4286928"/>
            <a:ext cx="355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5.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3000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9C3CB-7E2D-4F45-BA66-B9E98C7A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開發版實作 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79AA88-BF9F-4464-A700-982890A0C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基本輸出實作</a:t>
            </a:r>
          </a:p>
        </p:txBody>
      </p:sp>
    </p:spTree>
    <p:extLst>
      <p:ext uri="{BB962C8B-B14F-4D97-AF65-F5344CB8AC3E}">
        <p14:creationId xmlns:p14="http://schemas.microsoft.com/office/powerpoint/2010/main" val="35433635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2EA10-BD2D-4719-B5C4-1811B7D2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DSI2568+</a:t>
            </a:r>
            <a:r>
              <a:rPr lang="zh-TW" altLang="en-US" dirty="0"/>
              <a:t>基本輸出測試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0D60990-05E7-4226-92C2-5449FD9640BB}"/>
              </a:ext>
            </a:extLst>
          </p:cNvPr>
          <p:cNvSpPr txBox="1">
            <a:spLocks/>
          </p:cNvSpPr>
          <p:nvPr/>
        </p:nvSpPr>
        <p:spPr>
          <a:xfrm>
            <a:off x="2140939" y="2400669"/>
            <a:ext cx="4263408" cy="93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TW" altLang="en-US" dirty="0"/>
              <a:t>以</a:t>
            </a:r>
            <a:r>
              <a:rPr lang="en-US" altLang="zh-TW" dirty="0"/>
              <a:t>Micro-USB</a:t>
            </a:r>
            <a:r>
              <a:rPr lang="zh-TW" altLang="en-US" dirty="0"/>
              <a:t>連接</a:t>
            </a:r>
            <a:r>
              <a:rPr lang="en-US" altLang="zh-TW" dirty="0"/>
              <a:t>DSI2598+</a:t>
            </a:r>
          </a:p>
          <a:p>
            <a:pPr marL="342900" indent="-342900">
              <a:buAutoNum type="arabicPeriod"/>
            </a:pPr>
            <a:r>
              <a:rPr lang="zh-TW" altLang="en-US" dirty="0"/>
              <a:t>上傳程式碼至</a:t>
            </a:r>
            <a:r>
              <a:rPr lang="en-US" altLang="zh-TW" dirty="0"/>
              <a:t>DSI2598+</a:t>
            </a:r>
          </a:p>
          <a:p>
            <a:pPr marL="342900" indent="-342900">
              <a:buAutoNum type="arabicPeriod"/>
            </a:pPr>
            <a:endParaRPr lang="en-US" altLang="zh-TW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4F27511-CB24-4977-A6E2-594D446C2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3249227"/>
            <a:ext cx="4173210" cy="3333029"/>
          </a:xfr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B671DB2-783D-4EF4-9077-D6E639E8E15B}"/>
              </a:ext>
            </a:extLst>
          </p:cNvPr>
          <p:cNvSpPr txBox="1">
            <a:spLocks/>
          </p:cNvSpPr>
          <p:nvPr/>
        </p:nvSpPr>
        <p:spPr>
          <a:xfrm>
            <a:off x="6607886" y="2641475"/>
            <a:ext cx="4263408" cy="45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執行結果：每</a:t>
            </a:r>
            <a:r>
              <a:rPr lang="en-US" altLang="zh-TW" dirty="0"/>
              <a:t>5</a:t>
            </a:r>
            <a:r>
              <a:rPr lang="zh-TW" altLang="en-US" dirty="0"/>
              <a:t>秒傳送一次</a:t>
            </a:r>
            <a:r>
              <a:rPr lang="en-US" altLang="zh-TW" dirty="0"/>
              <a:t>”hello world~”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11F7E-1DC2-4BE4-A7B6-983529A9F433}"/>
              </a:ext>
            </a:extLst>
          </p:cNvPr>
          <p:cNvSpPr/>
          <p:nvPr/>
        </p:nvSpPr>
        <p:spPr>
          <a:xfrm>
            <a:off x="2494625" y="3742225"/>
            <a:ext cx="266330" cy="314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D286A83-754D-404A-82E9-1F5BDD77B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835" y="3249227"/>
            <a:ext cx="4568413" cy="25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0319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9C3CB-7E2D-4F45-BA66-B9E98C7A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開發版實作 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79AA88-BF9F-4464-A700-982890A0C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NB-IoT</a:t>
            </a:r>
            <a:r>
              <a:rPr lang="zh-TW" altLang="en-US" sz="3600" dirty="0"/>
              <a:t>功能實作</a:t>
            </a:r>
          </a:p>
        </p:txBody>
      </p:sp>
    </p:spTree>
    <p:extLst>
      <p:ext uri="{BB962C8B-B14F-4D97-AF65-F5344CB8AC3E}">
        <p14:creationId xmlns:p14="http://schemas.microsoft.com/office/powerpoint/2010/main" val="174267203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00BF2-4636-4593-AC34-7C38818A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DF785-35D0-46CC-A1B4-F6B70AB27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506069"/>
            <a:ext cx="8973638" cy="399842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DSI2598+</a:t>
            </a:r>
            <a:r>
              <a:rPr lang="zh-TW" altLang="en-US" sz="2400" dirty="0"/>
              <a:t>開發版 介紹</a:t>
            </a:r>
            <a:endParaRPr lang="en-US" altLang="zh-TW" sz="2400" dirty="0"/>
          </a:p>
          <a:p>
            <a:r>
              <a:rPr lang="en-US" altLang="zh-TW" sz="2400" dirty="0"/>
              <a:t>DSI2598+</a:t>
            </a:r>
            <a:r>
              <a:rPr lang="zh-TW" altLang="en-US" sz="2400" dirty="0"/>
              <a:t>的環境建置</a:t>
            </a:r>
            <a:endParaRPr lang="en-US" altLang="zh-TW" sz="2400" dirty="0"/>
          </a:p>
          <a:p>
            <a:r>
              <a:rPr lang="en-US" altLang="zh-TW" sz="2400" dirty="0"/>
              <a:t>DSI2598+</a:t>
            </a:r>
            <a:r>
              <a:rPr lang="zh-TW" altLang="en-US" sz="2400" dirty="0"/>
              <a:t>實驗的硬體需求</a:t>
            </a:r>
            <a:endParaRPr lang="en-US" altLang="zh-TW" sz="2400" dirty="0"/>
          </a:p>
          <a:p>
            <a:r>
              <a:rPr lang="en-US" altLang="zh-TW" sz="2400" dirty="0"/>
              <a:t>DSI2598+</a:t>
            </a:r>
            <a:r>
              <a:rPr lang="zh-TW" altLang="en-US" sz="2400" dirty="0"/>
              <a:t>開發版實作 </a:t>
            </a:r>
            <a:r>
              <a:rPr lang="en-US" altLang="zh-TW" sz="2400" dirty="0"/>
              <a:t>-1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基本輸出實作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DSI2598+</a:t>
            </a:r>
            <a:r>
              <a:rPr lang="zh-TW" altLang="en-US" sz="2400" dirty="0"/>
              <a:t>開發版實作 </a:t>
            </a:r>
            <a:r>
              <a:rPr lang="en-US" altLang="zh-TW" sz="2400" dirty="0"/>
              <a:t>-2</a:t>
            </a:r>
            <a:r>
              <a:rPr lang="zh-TW" altLang="en-US" sz="2400" dirty="0"/>
              <a:t> </a:t>
            </a:r>
            <a:r>
              <a:rPr lang="en-US" altLang="zh-TW" sz="2400" dirty="0"/>
              <a:t>(NB-IoT</a:t>
            </a:r>
            <a:r>
              <a:rPr lang="zh-TW" altLang="en-US" sz="2400" dirty="0"/>
              <a:t>功能實作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DSI2598+</a:t>
            </a:r>
            <a:r>
              <a:rPr lang="zh-TW" altLang="en-US" sz="2400" dirty="0"/>
              <a:t>開發版實作 </a:t>
            </a:r>
            <a:r>
              <a:rPr lang="en-US" altLang="zh-TW" sz="2400" dirty="0"/>
              <a:t>-3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溫溼度</a:t>
            </a:r>
            <a:r>
              <a:rPr lang="en-US" altLang="zh-TW" sz="2400" dirty="0"/>
              <a:t>DHT11</a:t>
            </a:r>
            <a:r>
              <a:rPr lang="zh-TW" altLang="en-US" sz="2400" dirty="0"/>
              <a:t>模組實作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DSI2598+</a:t>
            </a:r>
            <a:r>
              <a:rPr lang="zh-TW" altLang="en-US" sz="2400" dirty="0"/>
              <a:t>開發版實作 </a:t>
            </a:r>
            <a:r>
              <a:rPr lang="en-US" altLang="zh-TW" sz="2400" dirty="0"/>
              <a:t>-4</a:t>
            </a:r>
            <a:r>
              <a:rPr lang="zh-TW" altLang="en-US" sz="2400" dirty="0"/>
              <a:t> </a:t>
            </a:r>
            <a:r>
              <a:rPr lang="en-US" altLang="zh-TW" sz="2400" dirty="0"/>
              <a:t>(IDEAS</a:t>
            </a:r>
            <a:r>
              <a:rPr lang="zh-TW" altLang="en-US" sz="2400" dirty="0"/>
              <a:t> </a:t>
            </a:r>
            <a:r>
              <a:rPr lang="en-US" altLang="zh-TW" sz="2400" dirty="0"/>
              <a:t>CHAIN</a:t>
            </a:r>
            <a:r>
              <a:rPr lang="zh-TW" altLang="en-US" sz="2400" dirty="0"/>
              <a:t>數據平台實作</a:t>
            </a:r>
            <a:r>
              <a:rPr lang="en-US" altLang="zh-TW" sz="2400" dirty="0"/>
              <a:t>)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227218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A5AD1-2668-4EFF-93E3-71F55AA0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NB-IoT</a:t>
            </a:r>
            <a:r>
              <a:rPr lang="zh-TW" altLang="en-US" sz="2800" dirty="0"/>
              <a:t>功能實作</a:t>
            </a:r>
            <a:r>
              <a:rPr lang="en-US" altLang="zh-TW" sz="2800" dirty="0"/>
              <a:t>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C1F17-0500-45CD-8E91-69F3AB7E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NB-IoT</a:t>
            </a:r>
            <a:r>
              <a:rPr lang="zh-TW" altLang="en-US" dirty="0"/>
              <a:t>專用卡安裝於</a:t>
            </a:r>
            <a:r>
              <a:rPr lang="en-US" altLang="zh-TW" dirty="0"/>
              <a:t>DSI2598+</a:t>
            </a:r>
            <a:r>
              <a:rPr lang="zh-TW" altLang="en-US" dirty="0"/>
              <a:t>開發版中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TW" altLang="en-US" dirty="0"/>
              <a:t>以</a:t>
            </a:r>
            <a:r>
              <a:rPr lang="en-US" altLang="zh-TW" dirty="0"/>
              <a:t>Micro-USB</a:t>
            </a:r>
            <a:r>
              <a:rPr lang="zh-TW" altLang="en-US" dirty="0"/>
              <a:t>連接</a:t>
            </a:r>
            <a:r>
              <a:rPr lang="en-US" altLang="zh-TW" dirty="0"/>
              <a:t>DSI2598+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TW" altLang="en-US" dirty="0"/>
              <a:t>上傳程式碼至</a:t>
            </a:r>
            <a:r>
              <a:rPr lang="en-US" altLang="zh-TW" dirty="0"/>
              <a:t>DSI2598+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設定</a:t>
            </a:r>
            <a:r>
              <a:rPr lang="en-US" altLang="zh-TW" dirty="0"/>
              <a:t>NB-IoT</a:t>
            </a:r>
            <a:r>
              <a:rPr lang="zh-TW" altLang="en-US" dirty="0"/>
              <a:t>連線功能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D19635-23D9-4FAA-90BC-0F5E7ACC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16" y="3137508"/>
            <a:ext cx="4029637" cy="31341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C6A295-BA3E-4B96-8204-D3FDC6C03D4E}"/>
              </a:ext>
            </a:extLst>
          </p:cNvPr>
          <p:cNvSpPr/>
          <p:nvPr/>
        </p:nvSpPr>
        <p:spPr>
          <a:xfrm>
            <a:off x="6906827" y="3591304"/>
            <a:ext cx="266330" cy="314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9981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A5AD1-2668-4EFF-93E3-71F55AA0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NB-IoT</a:t>
            </a:r>
            <a:r>
              <a:rPr lang="zh-TW" altLang="en-US" sz="2800" dirty="0"/>
              <a:t>功能實作</a:t>
            </a:r>
            <a:r>
              <a:rPr lang="en-US" altLang="zh-TW" sz="2800" dirty="0"/>
              <a:t>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C1F17-0500-45CD-8E91-69F3AB7E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619" y="2341163"/>
            <a:ext cx="4864963" cy="39846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設定</a:t>
            </a:r>
            <a:r>
              <a:rPr lang="en-US" altLang="zh-TW" dirty="0"/>
              <a:t>NB-IoT</a:t>
            </a:r>
            <a:r>
              <a:rPr lang="zh-TW" altLang="en-US" dirty="0"/>
              <a:t>連線功能：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打開 </a:t>
            </a:r>
            <a:r>
              <a:rPr lang="en-US" altLang="zh-TW" dirty="0"/>
              <a:t>Serial monitor </a:t>
            </a:r>
            <a:r>
              <a:rPr lang="zh-TW" altLang="en-US" dirty="0"/>
              <a:t>，在上方輸入欄中輸入</a:t>
            </a:r>
            <a:r>
              <a:rPr lang="en-US" altLang="zh-TW" dirty="0"/>
              <a:t>AT</a:t>
            </a:r>
            <a:r>
              <a:rPr lang="zh-TW" altLang="en-US" dirty="0"/>
              <a:t>指令，可先輸入「 </a:t>
            </a:r>
            <a:r>
              <a:rPr lang="en-US" altLang="zh-TW" dirty="0"/>
              <a:t>AT </a:t>
            </a:r>
            <a:r>
              <a:rPr lang="zh-TW" altLang="en-US" dirty="0"/>
              <a:t>」，查看模組是否有回覆「 </a:t>
            </a:r>
            <a:r>
              <a:rPr lang="en-US" altLang="zh-TW" dirty="0"/>
              <a:t>OK </a:t>
            </a:r>
            <a:r>
              <a:rPr lang="zh-TW" altLang="en-US" dirty="0"/>
              <a:t>」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啟用 </a:t>
            </a:r>
            <a:r>
              <a:rPr lang="en-US" altLang="zh-TW" dirty="0"/>
              <a:t>APN</a:t>
            </a:r>
            <a:r>
              <a:rPr lang="zh-TW" altLang="en-US" dirty="0"/>
              <a:t>：</a:t>
            </a:r>
            <a:r>
              <a:rPr lang="en-US" altLang="zh-TW" dirty="0"/>
              <a:t>AT+QGACT=1,1 ,"</a:t>
            </a:r>
            <a:r>
              <a:rPr lang="en-US" altLang="zh-TW" dirty="0" err="1"/>
              <a:t>apn</a:t>
            </a:r>
            <a:r>
              <a:rPr lang="en-US" altLang="zh-TW" dirty="0"/>
              <a:t>","</a:t>
            </a:r>
            <a:r>
              <a:rPr lang="en-US" altLang="zh-TW" dirty="0" err="1"/>
              <a:t>internet.iot</a:t>
            </a:r>
            <a:r>
              <a:rPr lang="en-US" altLang="zh-TW" dirty="0"/>
              <a:t>“</a:t>
            </a:r>
          </a:p>
          <a:p>
            <a:pPr marL="342900" indent="-342900">
              <a:buAutoNum type="arabicPeriod"/>
            </a:pPr>
            <a:r>
              <a:rPr lang="zh-TW" altLang="en-US" dirty="0"/>
              <a:t>註冊 </a:t>
            </a:r>
            <a:r>
              <a:rPr lang="en-US" altLang="zh-TW" dirty="0"/>
              <a:t>APN</a:t>
            </a:r>
            <a:r>
              <a:rPr lang="zh-TW" altLang="en-US" dirty="0"/>
              <a:t>：</a:t>
            </a:r>
            <a:r>
              <a:rPr lang="en-US" altLang="zh-TW" dirty="0"/>
              <a:t>AT+QCGDEFCONT="IP","</a:t>
            </a:r>
            <a:r>
              <a:rPr lang="en-US" altLang="zh-TW" dirty="0" err="1"/>
              <a:t>internet.iot</a:t>
            </a:r>
            <a:r>
              <a:rPr lang="en-US" altLang="zh-TW" dirty="0"/>
              <a:t>“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頻寬設定： </a:t>
            </a:r>
            <a:r>
              <a:rPr lang="en-US" altLang="zh-TW" dirty="0"/>
              <a:t>AT+QBAND=1,8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重新啟動模組： </a:t>
            </a:r>
            <a:r>
              <a:rPr lang="en-US" altLang="zh-TW" dirty="0"/>
              <a:t>AT+QRST=1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IP</a:t>
            </a:r>
            <a:r>
              <a:rPr lang="zh-TW" altLang="en-US" dirty="0"/>
              <a:t>查詢：</a:t>
            </a:r>
            <a:r>
              <a:rPr lang="en-US" altLang="zh-TW" dirty="0"/>
              <a:t>AT+CGPADDR=1</a:t>
            </a:r>
          </a:p>
          <a:p>
            <a:pPr marL="0" indent="0">
              <a:buNone/>
            </a:pPr>
            <a:r>
              <a:rPr lang="zh-TW" altLang="en-US" dirty="0"/>
              <a:t>       回覆：</a:t>
            </a:r>
            <a:r>
              <a:rPr lang="en-US" altLang="zh-TW" dirty="0"/>
              <a:t>OK</a:t>
            </a:r>
            <a:r>
              <a:rPr lang="zh-TW" altLang="en-US" dirty="0"/>
              <a:t>：尚未找到</a:t>
            </a:r>
            <a:r>
              <a:rPr lang="en-US" altLang="zh-TW" dirty="0"/>
              <a:t>IP</a:t>
            </a:r>
          </a:p>
          <a:p>
            <a:pPr marL="0" indent="0">
              <a:buNone/>
            </a:pPr>
            <a:r>
              <a:rPr lang="zh-TW" altLang="en-US" dirty="0"/>
              <a:t>       回覆：</a:t>
            </a:r>
            <a:r>
              <a:rPr lang="en-US" altLang="zh-TW" dirty="0"/>
              <a:t>+CGPADDR: 1,IP(</a:t>
            </a:r>
            <a:r>
              <a:rPr lang="zh-TW" altLang="en-US" dirty="0"/>
              <a:t>四位</a:t>
            </a:r>
            <a:r>
              <a:rPr lang="en-US" altLang="zh-TW" dirty="0"/>
              <a:t>)</a:t>
            </a:r>
            <a:r>
              <a:rPr lang="zh-TW" altLang="en-US" dirty="0"/>
              <a:t>：表示已有</a:t>
            </a:r>
            <a:r>
              <a:rPr lang="en-US" altLang="zh-TW" dirty="0"/>
              <a:t>IP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7320A9-E951-4BC5-8C80-58E2A1955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35" y="2341163"/>
            <a:ext cx="4519400" cy="42186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347415-CDB7-4011-8F06-3838F8AE7B8E}"/>
              </a:ext>
            </a:extLst>
          </p:cNvPr>
          <p:cNvSpPr/>
          <p:nvPr/>
        </p:nvSpPr>
        <p:spPr>
          <a:xfrm>
            <a:off x="7182034" y="2778088"/>
            <a:ext cx="790113" cy="314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FCF6CA-18F8-487F-B720-635ACBE4E3F4}"/>
              </a:ext>
            </a:extLst>
          </p:cNvPr>
          <p:cNvSpPr/>
          <p:nvPr/>
        </p:nvSpPr>
        <p:spPr>
          <a:xfrm>
            <a:off x="7182032" y="3128469"/>
            <a:ext cx="1899823" cy="760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E7183A-446C-46DA-AB4B-30C061FD6ED2}"/>
              </a:ext>
            </a:extLst>
          </p:cNvPr>
          <p:cNvSpPr/>
          <p:nvPr/>
        </p:nvSpPr>
        <p:spPr>
          <a:xfrm>
            <a:off x="7182031" y="3909139"/>
            <a:ext cx="1899823" cy="236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5BC733-8A89-4111-9FF5-1DBC20A45D62}"/>
              </a:ext>
            </a:extLst>
          </p:cNvPr>
          <p:cNvSpPr/>
          <p:nvPr/>
        </p:nvSpPr>
        <p:spPr>
          <a:xfrm>
            <a:off x="7182030" y="4165603"/>
            <a:ext cx="1198489" cy="388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4E5994-1A17-4A51-AAF3-0EEA09D3CB33}"/>
              </a:ext>
            </a:extLst>
          </p:cNvPr>
          <p:cNvSpPr/>
          <p:nvPr/>
        </p:nvSpPr>
        <p:spPr>
          <a:xfrm>
            <a:off x="7182030" y="4554245"/>
            <a:ext cx="1198488" cy="1072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0C0CFB-8987-4A37-BC39-26F99F9A4A71}"/>
              </a:ext>
            </a:extLst>
          </p:cNvPr>
          <p:cNvSpPr/>
          <p:nvPr/>
        </p:nvSpPr>
        <p:spPr>
          <a:xfrm>
            <a:off x="7182029" y="5680967"/>
            <a:ext cx="1500331" cy="644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8E6A7C-5530-41FE-9D64-D35D3A3E1A20}"/>
              </a:ext>
            </a:extLst>
          </p:cNvPr>
          <p:cNvSpPr txBox="1"/>
          <p:nvPr/>
        </p:nvSpPr>
        <p:spPr>
          <a:xfrm>
            <a:off x="6844681" y="2772260"/>
            <a:ext cx="45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FC60BA7-EB4B-45EF-9551-65A9FEF3250B}"/>
              </a:ext>
            </a:extLst>
          </p:cNvPr>
          <p:cNvSpPr txBox="1"/>
          <p:nvPr/>
        </p:nvSpPr>
        <p:spPr>
          <a:xfrm>
            <a:off x="6862433" y="3296934"/>
            <a:ext cx="45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7965AAB-91EC-4EB3-804D-3432A6E0CB3D}"/>
              </a:ext>
            </a:extLst>
          </p:cNvPr>
          <p:cNvSpPr txBox="1"/>
          <p:nvPr/>
        </p:nvSpPr>
        <p:spPr>
          <a:xfrm>
            <a:off x="6866866" y="3827293"/>
            <a:ext cx="45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537ACA8-C20B-460F-B227-26E257977393}"/>
              </a:ext>
            </a:extLst>
          </p:cNvPr>
          <p:cNvSpPr txBox="1"/>
          <p:nvPr/>
        </p:nvSpPr>
        <p:spPr>
          <a:xfrm>
            <a:off x="6871306" y="4176485"/>
            <a:ext cx="45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BAAD9B-CAC0-48CC-BB2D-B5E081B5AF3A}"/>
              </a:ext>
            </a:extLst>
          </p:cNvPr>
          <p:cNvSpPr txBox="1"/>
          <p:nvPr/>
        </p:nvSpPr>
        <p:spPr>
          <a:xfrm>
            <a:off x="6871306" y="4770801"/>
            <a:ext cx="45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9CB656D-5B90-4123-AB29-75C97942A7F6}"/>
              </a:ext>
            </a:extLst>
          </p:cNvPr>
          <p:cNvSpPr txBox="1"/>
          <p:nvPr/>
        </p:nvSpPr>
        <p:spPr>
          <a:xfrm>
            <a:off x="6880182" y="5782717"/>
            <a:ext cx="45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6.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8558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9C3CB-7E2D-4F45-BA66-B9E98C7A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開發版實作 </a:t>
            </a:r>
            <a:r>
              <a:rPr lang="en-US" altLang="zh-TW" dirty="0"/>
              <a:t>-3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79AA88-BF9F-4464-A700-982890A0C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溫溼度</a:t>
            </a:r>
            <a:r>
              <a:rPr lang="en-US" altLang="zh-TW" sz="3600" dirty="0"/>
              <a:t>DHT11</a:t>
            </a:r>
            <a:r>
              <a:rPr lang="zh-TW" altLang="en-US" sz="3600" dirty="0"/>
              <a:t>模組實作</a:t>
            </a:r>
          </a:p>
        </p:txBody>
      </p:sp>
    </p:spTree>
    <p:extLst>
      <p:ext uri="{BB962C8B-B14F-4D97-AF65-F5344CB8AC3E}">
        <p14:creationId xmlns:p14="http://schemas.microsoft.com/office/powerpoint/2010/main" val="286891821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A5AD1-2668-4EFF-93E3-71F55AA0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安裝</a:t>
            </a:r>
            <a:r>
              <a:rPr lang="en-US" altLang="zh-TW" sz="2800" dirty="0"/>
              <a:t>DHT11</a:t>
            </a:r>
            <a:r>
              <a:rPr lang="zh-TW" altLang="en-US" sz="2800" dirty="0"/>
              <a:t>程式庫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C1F17-0500-45CD-8E91-69F3AB7E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619" y="2341163"/>
            <a:ext cx="8014823" cy="899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選取：草稿碼 </a:t>
            </a:r>
            <a:r>
              <a:rPr lang="en-US" altLang="zh-TW" dirty="0"/>
              <a:t>&gt;</a:t>
            </a:r>
            <a:r>
              <a:rPr lang="zh-TW" altLang="en-US" dirty="0"/>
              <a:t> 匯入程式庫 </a:t>
            </a:r>
            <a:r>
              <a:rPr lang="en-US" altLang="zh-TW" dirty="0"/>
              <a:t>&gt;</a:t>
            </a:r>
            <a:r>
              <a:rPr lang="zh-TW" altLang="en-US" dirty="0"/>
              <a:t> 管理程式庫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搜尋</a:t>
            </a:r>
            <a:r>
              <a:rPr lang="en-US" altLang="zh-TW" dirty="0" err="1"/>
              <a:t>SimpleDHT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選擇版本</a:t>
            </a:r>
            <a:r>
              <a:rPr lang="en-US" altLang="zh-TW" dirty="0"/>
              <a:t>1.0.12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安裝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84EE65-434C-4BFB-BEAC-BF81A8C8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11" y="3182216"/>
            <a:ext cx="6528258" cy="367578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787B030-00DD-479C-AE1E-9947485B7FE3}"/>
              </a:ext>
            </a:extLst>
          </p:cNvPr>
          <p:cNvSpPr/>
          <p:nvPr/>
        </p:nvSpPr>
        <p:spPr>
          <a:xfrm>
            <a:off x="4785064" y="3471167"/>
            <a:ext cx="976544" cy="227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4DF77A-072F-4FB9-A4EB-F8372C199384}"/>
              </a:ext>
            </a:extLst>
          </p:cNvPr>
          <p:cNvSpPr/>
          <p:nvPr/>
        </p:nvSpPr>
        <p:spPr>
          <a:xfrm>
            <a:off x="2767418" y="3742970"/>
            <a:ext cx="6190151" cy="104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541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1672CCF-214D-4F0C-944D-6CFBBEB4CD85}"/>
              </a:ext>
            </a:extLst>
          </p:cNvPr>
          <p:cNvSpPr/>
          <p:nvPr/>
        </p:nvSpPr>
        <p:spPr>
          <a:xfrm>
            <a:off x="1355324" y="3849104"/>
            <a:ext cx="4740676" cy="2299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8A5AD1-2668-4EFF-93E3-71F55AA0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</a:t>
            </a:r>
            <a:r>
              <a:rPr lang="en-US" altLang="zh-TW" dirty="0"/>
              <a:t>DHT11</a:t>
            </a:r>
            <a:r>
              <a:rPr lang="zh-TW" altLang="en-US" dirty="0"/>
              <a:t>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C1F17-0500-45CD-8E91-69F3AB7E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619" y="2341163"/>
            <a:ext cx="8014823" cy="8991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DHT11</a:t>
            </a:r>
            <a:r>
              <a:rPr lang="zh-TW" altLang="en-US" dirty="0"/>
              <a:t>溫溼度模組與</a:t>
            </a:r>
            <a:r>
              <a:rPr lang="en-US" altLang="zh-TW" dirty="0"/>
              <a:t>DSI2598+</a:t>
            </a:r>
            <a:r>
              <a:rPr lang="zh-TW" altLang="en-US" dirty="0"/>
              <a:t>連接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以</a:t>
            </a:r>
            <a:r>
              <a:rPr lang="en-US" altLang="zh-TW" dirty="0"/>
              <a:t>Micro-USB</a:t>
            </a:r>
            <a:r>
              <a:rPr lang="zh-TW" altLang="en-US" dirty="0"/>
              <a:t>連接</a:t>
            </a:r>
            <a:r>
              <a:rPr lang="en-US" altLang="zh-TW" dirty="0"/>
              <a:t>DSI2598+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30D36A-2748-4F39-97E8-C5DA3057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96" y="2631208"/>
            <a:ext cx="5331018" cy="39982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469D586-9327-4835-A7E8-3B1AA3AC911F}"/>
              </a:ext>
            </a:extLst>
          </p:cNvPr>
          <p:cNvSpPr/>
          <p:nvPr/>
        </p:nvSpPr>
        <p:spPr>
          <a:xfrm rot="5400000">
            <a:off x="920318" y="4476250"/>
            <a:ext cx="2077375" cy="10830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DSI2598+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6AC523-0919-4844-916E-3E93F71F99D6}"/>
              </a:ext>
            </a:extLst>
          </p:cNvPr>
          <p:cNvSpPr/>
          <p:nvPr/>
        </p:nvSpPr>
        <p:spPr>
          <a:xfrm>
            <a:off x="5119455" y="4431540"/>
            <a:ext cx="896645" cy="899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DHT11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63F91C1-93E7-4D43-8895-16274D367A5E}"/>
              </a:ext>
            </a:extLst>
          </p:cNvPr>
          <p:cNvCxnSpPr>
            <a:cxnSpLocks/>
          </p:cNvCxnSpPr>
          <p:nvPr/>
        </p:nvCxnSpPr>
        <p:spPr>
          <a:xfrm>
            <a:off x="2500543" y="4630340"/>
            <a:ext cx="261891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10EB0B2-57BF-4C48-86FA-BA69DEBB8E7D}"/>
              </a:ext>
            </a:extLst>
          </p:cNvPr>
          <p:cNvCxnSpPr>
            <a:cxnSpLocks/>
          </p:cNvCxnSpPr>
          <p:nvPr/>
        </p:nvCxnSpPr>
        <p:spPr>
          <a:xfrm>
            <a:off x="2500543" y="4940104"/>
            <a:ext cx="2618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4D435E5-465B-4274-BEA2-6126B0935138}"/>
              </a:ext>
            </a:extLst>
          </p:cNvPr>
          <p:cNvCxnSpPr>
            <a:cxnSpLocks/>
          </p:cNvCxnSpPr>
          <p:nvPr/>
        </p:nvCxnSpPr>
        <p:spPr>
          <a:xfrm>
            <a:off x="2500543" y="5235500"/>
            <a:ext cx="261891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0B2C47-651C-49CF-81C1-FAB1653185A2}"/>
              </a:ext>
            </a:extLst>
          </p:cNvPr>
          <p:cNvSpPr txBox="1"/>
          <p:nvPr/>
        </p:nvSpPr>
        <p:spPr>
          <a:xfrm>
            <a:off x="4662255" y="4414526"/>
            <a:ext cx="506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GND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D45EE2-14E0-44DF-8CE6-12B4525A6B91}"/>
              </a:ext>
            </a:extLst>
          </p:cNvPr>
          <p:cNvSpPr txBox="1"/>
          <p:nvPr/>
        </p:nvSpPr>
        <p:spPr>
          <a:xfrm>
            <a:off x="2438399" y="4399992"/>
            <a:ext cx="506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GND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8D47D09-E60B-46F3-ABB5-2D51F98C2903}"/>
              </a:ext>
            </a:extLst>
          </p:cNvPr>
          <p:cNvSpPr txBox="1"/>
          <p:nvPr/>
        </p:nvSpPr>
        <p:spPr>
          <a:xfrm>
            <a:off x="4662255" y="4709286"/>
            <a:ext cx="506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VCC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159EAB-7932-42C2-9A65-D432D15C36F3}"/>
              </a:ext>
            </a:extLst>
          </p:cNvPr>
          <p:cNvSpPr txBox="1"/>
          <p:nvPr/>
        </p:nvSpPr>
        <p:spPr>
          <a:xfrm>
            <a:off x="2469471" y="4729597"/>
            <a:ext cx="506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5V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6DFB1F6-C45E-4950-AD36-B48B1986BD7E}"/>
              </a:ext>
            </a:extLst>
          </p:cNvPr>
          <p:cNvSpPr txBox="1"/>
          <p:nvPr/>
        </p:nvSpPr>
        <p:spPr>
          <a:xfrm>
            <a:off x="2438399" y="5008099"/>
            <a:ext cx="506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BP9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2EF1733-1402-44F2-AD27-73F73AB200F5}"/>
              </a:ext>
            </a:extLst>
          </p:cNvPr>
          <p:cNvSpPr txBox="1"/>
          <p:nvPr/>
        </p:nvSpPr>
        <p:spPr>
          <a:xfrm>
            <a:off x="4551286" y="5003094"/>
            <a:ext cx="616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028247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A5AD1-2668-4EFF-93E3-71F55AA0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  <a:r>
              <a:rPr lang="en-US" altLang="zh-TW" dirty="0"/>
              <a:t>DHT11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C1F17-0500-45CD-8E91-69F3AB7E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041" y="2419601"/>
            <a:ext cx="8014823" cy="8991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上傳程式，並查看執行結果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81D078-33CF-43E7-B7AE-7218DC408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84" y="2763523"/>
            <a:ext cx="5434060" cy="407999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80DABA2-E85B-43B2-ADB8-7E4491592833}"/>
              </a:ext>
            </a:extLst>
          </p:cNvPr>
          <p:cNvSpPr/>
          <p:nvPr/>
        </p:nvSpPr>
        <p:spPr>
          <a:xfrm>
            <a:off x="2023184" y="2869194"/>
            <a:ext cx="976544" cy="227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154DDFB-BD9E-4A4C-9A28-39A0BE0D7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6" t="12352" b="28156"/>
          <a:stretch/>
        </p:blipFill>
        <p:spPr>
          <a:xfrm>
            <a:off x="7534387" y="2664589"/>
            <a:ext cx="4448639" cy="407999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8EA16DD-1FBD-44C2-9BCA-55223B8A5135}"/>
              </a:ext>
            </a:extLst>
          </p:cNvPr>
          <p:cNvSpPr/>
          <p:nvPr/>
        </p:nvSpPr>
        <p:spPr>
          <a:xfrm>
            <a:off x="7534387" y="3091373"/>
            <a:ext cx="1858188" cy="965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61680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9C3CB-7E2D-4F45-BA66-B9E98C7A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開發版實作 </a:t>
            </a:r>
            <a:r>
              <a:rPr lang="en-US" altLang="zh-TW" dirty="0"/>
              <a:t>-4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79AA88-BF9F-4464-A700-982890A0C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Ideas</a:t>
            </a:r>
            <a:r>
              <a:rPr lang="zh-TW" altLang="en-US" sz="3600" dirty="0"/>
              <a:t> </a:t>
            </a:r>
            <a:r>
              <a:rPr lang="en-US" altLang="zh-TW" sz="3600" dirty="0"/>
              <a:t>Chain</a:t>
            </a:r>
            <a:r>
              <a:rPr lang="zh-TW" altLang="en-US" sz="3600" dirty="0"/>
              <a:t>數據平台實作</a:t>
            </a:r>
          </a:p>
        </p:txBody>
      </p:sp>
    </p:spTree>
    <p:extLst>
      <p:ext uri="{BB962C8B-B14F-4D97-AF65-F5344CB8AC3E}">
        <p14:creationId xmlns:p14="http://schemas.microsoft.com/office/powerpoint/2010/main" val="3026328000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A5AD1-2668-4EFF-93E3-71F55AA0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iDEAS</a:t>
            </a:r>
            <a:r>
              <a:rPr lang="en-US" altLang="zh-TW" dirty="0"/>
              <a:t> CHAIN</a:t>
            </a:r>
            <a:r>
              <a:rPr lang="zh-TW" altLang="en-US" dirty="0"/>
              <a:t>建立裝置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C1F17-0500-45CD-8E91-69F3AB7E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041" y="2419601"/>
            <a:ext cx="8014823" cy="8991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登入數據平台後，選取裝置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4D62F1-C016-438B-B433-01853910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56" y="2797556"/>
            <a:ext cx="7344792" cy="39749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F955C4-4C65-4E8D-9F68-5843E39E9122}"/>
              </a:ext>
            </a:extLst>
          </p:cNvPr>
          <p:cNvSpPr/>
          <p:nvPr/>
        </p:nvSpPr>
        <p:spPr>
          <a:xfrm>
            <a:off x="3524436" y="4785064"/>
            <a:ext cx="1136342" cy="743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198531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A5AD1-2668-4EFF-93E3-71F55AA0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iDEAS</a:t>
            </a:r>
            <a:r>
              <a:rPr lang="en-US" altLang="zh-TW" dirty="0"/>
              <a:t> CHAIN</a:t>
            </a:r>
            <a:r>
              <a:rPr lang="zh-TW" altLang="en-US" dirty="0"/>
              <a:t>建立裝置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C1F17-0500-45CD-8E91-69F3AB7E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041" y="2419601"/>
            <a:ext cx="8014823" cy="8991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進入裝置管理後，選取建立新裝置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FF6477-7FAE-4AC3-95A8-A09A67BD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91" y="2741066"/>
            <a:ext cx="7226426" cy="403829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F17819-BEE4-4308-88F4-D2826B79089F}"/>
              </a:ext>
            </a:extLst>
          </p:cNvPr>
          <p:cNvSpPr/>
          <p:nvPr/>
        </p:nvSpPr>
        <p:spPr>
          <a:xfrm>
            <a:off x="9117367" y="6320901"/>
            <a:ext cx="497150" cy="458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22B33B6-97BB-43C3-A90A-D94671C96E4E}"/>
              </a:ext>
            </a:extLst>
          </p:cNvPr>
          <p:cNvCxnSpPr>
            <a:cxnSpLocks/>
          </p:cNvCxnSpPr>
          <p:nvPr/>
        </p:nvCxnSpPr>
        <p:spPr>
          <a:xfrm>
            <a:off x="8806649" y="5956917"/>
            <a:ext cx="310718" cy="36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7933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A5AD1-2668-4EFF-93E3-71F55AA0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iDEAS</a:t>
            </a:r>
            <a:r>
              <a:rPr lang="en-US" altLang="zh-TW" dirty="0"/>
              <a:t> CHAIN</a:t>
            </a:r>
            <a:r>
              <a:rPr lang="zh-TW" altLang="en-US" dirty="0"/>
              <a:t>建立裝置</a:t>
            </a:r>
            <a:r>
              <a:rPr lang="en-US" altLang="zh-TW" dirty="0"/>
              <a:t>-3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C1F17-0500-45CD-8E91-69F3AB7E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041" y="2419601"/>
            <a:ext cx="8014823" cy="8991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建立完成後，點選裝置，選擇複製存取權杖</a:t>
            </a:r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2C9E588-B54F-4095-8503-E65F570B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208" y="2710350"/>
            <a:ext cx="5113656" cy="410808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3D72DB2-FDD9-45AC-87DE-D1305C41F165}"/>
              </a:ext>
            </a:extLst>
          </p:cNvPr>
          <p:cNvSpPr/>
          <p:nvPr/>
        </p:nvSpPr>
        <p:spPr>
          <a:xfrm>
            <a:off x="5456301" y="3609537"/>
            <a:ext cx="713679" cy="293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6936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B1E3B-562D-467F-897F-DE77B4E54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開發版 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C35EC4-2CC7-47BC-9753-9E388D2B7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52991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25C75-3FE0-4DE9-B7E4-4FA1395B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3E6C8-76E2-4A5D-956A-7BD6E300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74060"/>
            <a:ext cx="7729728" cy="1028434"/>
          </a:xfrm>
        </p:spPr>
        <p:txBody>
          <a:bodyPr/>
          <a:lstStyle/>
          <a:p>
            <a:r>
              <a:rPr lang="zh-TW" altLang="en-US" dirty="0"/>
              <a:t>將複製好的存取權杖貼到程式中的</a:t>
            </a:r>
            <a:r>
              <a:rPr lang="en-US" altLang="zh-TW" dirty="0"/>
              <a:t>” String </a:t>
            </a:r>
            <a:r>
              <a:rPr lang="en-US" altLang="zh-TW" dirty="0" err="1"/>
              <a:t>MQTT_Access_token</a:t>
            </a:r>
            <a:r>
              <a:rPr lang="en-US" altLang="zh-TW" dirty="0"/>
              <a:t>=”</a:t>
            </a:r>
            <a:r>
              <a:rPr lang="zh-TW" altLang="en-US" dirty="0"/>
              <a:t>的後面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23901-2E68-49A2-BC02-9569358F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89" y="2677697"/>
            <a:ext cx="4392655" cy="41803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EE75B7-5AE9-4661-A1D0-EEECD9609FBB}"/>
              </a:ext>
            </a:extLst>
          </p:cNvPr>
          <p:cNvSpPr/>
          <p:nvPr/>
        </p:nvSpPr>
        <p:spPr>
          <a:xfrm>
            <a:off x="3819188" y="4154750"/>
            <a:ext cx="2146605" cy="204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95654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25C75-3FE0-4DE9-B7E4-4FA1395B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3E6C8-76E2-4A5D-956A-7BD6E300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74059"/>
            <a:ext cx="7729728" cy="164987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NB-IoT</a:t>
            </a:r>
            <a:r>
              <a:rPr lang="zh-TW" altLang="en-US" dirty="0"/>
              <a:t>專用卡安裝於</a:t>
            </a:r>
            <a:r>
              <a:rPr lang="en-US" altLang="zh-TW" dirty="0"/>
              <a:t>DSI2598+</a:t>
            </a:r>
            <a:r>
              <a:rPr lang="zh-TW" altLang="en-US" dirty="0"/>
              <a:t>開發版中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DHT11</a:t>
            </a:r>
            <a:r>
              <a:rPr lang="zh-TW" altLang="en-US" dirty="0"/>
              <a:t>溫溼度模組與</a:t>
            </a:r>
            <a:r>
              <a:rPr lang="en-US" altLang="zh-TW" dirty="0"/>
              <a:t>DSI2598+</a:t>
            </a:r>
            <a:r>
              <a:rPr lang="zh-TW" altLang="en-US" dirty="0"/>
              <a:t>連接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以</a:t>
            </a:r>
            <a:r>
              <a:rPr lang="en-US" altLang="zh-TW" dirty="0"/>
              <a:t>Micro-USB</a:t>
            </a:r>
            <a:r>
              <a:rPr lang="zh-TW" altLang="en-US" dirty="0"/>
              <a:t>連接</a:t>
            </a:r>
            <a:r>
              <a:rPr lang="en-US" altLang="zh-TW" dirty="0"/>
              <a:t>DSI2598+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上傳程式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5BCDA6E-D171-450B-9DE3-89F0C9DC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92" y="2274059"/>
            <a:ext cx="4342747" cy="45173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1727DE4-AC7F-4CA7-ACBE-28510C3FE1E8}"/>
              </a:ext>
            </a:extLst>
          </p:cNvPr>
          <p:cNvSpPr/>
          <p:nvPr/>
        </p:nvSpPr>
        <p:spPr>
          <a:xfrm>
            <a:off x="7039992" y="2547892"/>
            <a:ext cx="399495" cy="19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403046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25C75-3FE0-4DE9-B7E4-4FA1395B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查看數據平台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3E6C8-76E2-4A5D-956A-7BD6E300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01" y="2604064"/>
            <a:ext cx="4284525" cy="265774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打開</a:t>
            </a:r>
            <a:r>
              <a:rPr lang="en-US" altLang="zh-TW" dirty="0"/>
              <a:t>IDEAS</a:t>
            </a:r>
            <a:r>
              <a:rPr lang="zh-TW" altLang="en-US" dirty="0"/>
              <a:t> </a:t>
            </a:r>
            <a:r>
              <a:rPr lang="en-US" altLang="zh-TW" dirty="0"/>
              <a:t>CHAIN</a:t>
            </a:r>
            <a:r>
              <a:rPr lang="zh-TW" altLang="en-US" dirty="0"/>
              <a:t>數據平台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選取剛剛新增的裝置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選取最新遙測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即可看到</a:t>
            </a:r>
            <a:r>
              <a:rPr lang="en-US" altLang="zh-TW" dirty="0"/>
              <a:t>DSI2598+</a:t>
            </a:r>
            <a:r>
              <a:rPr lang="zh-TW" altLang="en-US" dirty="0"/>
              <a:t>透過</a:t>
            </a:r>
            <a:r>
              <a:rPr lang="en-US" altLang="zh-TW" dirty="0"/>
              <a:t>NB-IoT</a:t>
            </a:r>
            <a:r>
              <a:rPr lang="zh-TW" altLang="en-US" dirty="0"/>
              <a:t>將溫溼度資料上傳至</a:t>
            </a:r>
            <a:r>
              <a:rPr lang="en-US" altLang="zh-TW" dirty="0"/>
              <a:t>IDEAS CHAIN</a:t>
            </a:r>
            <a:r>
              <a:rPr lang="zh-TW" altLang="en-US" dirty="0"/>
              <a:t>數據平台上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56544DA-A5EA-4C2C-8024-0E1AB4BB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31" y="2153412"/>
            <a:ext cx="5728315" cy="44382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DACF4D-E289-4BE0-BC12-D9082E4AE1DA}"/>
              </a:ext>
            </a:extLst>
          </p:cNvPr>
          <p:cNvSpPr/>
          <p:nvPr/>
        </p:nvSpPr>
        <p:spPr>
          <a:xfrm>
            <a:off x="7169538" y="3531537"/>
            <a:ext cx="866273" cy="292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894079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DB9A1-398B-40B4-9161-30A3A39B8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結束 謝謝聆聽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CD1012-DA64-4921-88EC-1647EA137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04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D7992-6716-4BB3-8AC8-4300AA35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開發版介紹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043A0-6B4C-4EEB-BFF9-0C7F77E1B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385" y="2390273"/>
            <a:ext cx="6230593" cy="425115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NB-IoT</a:t>
            </a:r>
            <a:r>
              <a:rPr lang="zh-TW" altLang="en-US" sz="2800" dirty="0"/>
              <a:t>使用</a:t>
            </a:r>
            <a:r>
              <a:rPr lang="en-US" altLang="zh-TW" sz="2800" dirty="0"/>
              <a:t>MTK MT2625</a:t>
            </a:r>
            <a:r>
              <a:rPr lang="zh-TW" altLang="en-US" sz="2800" dirty="0"/>
              <a:t>晶片</a:t>
            </a:r>
            <a:endParaRPr lang="en-US" altLang="zh-TW" sz="2800" dirty="0"/>
          </a:p>
          <a:p>
            <a:r>
              <a:rPr lang="en-US" altLang="zh-TW" sz="2800" dirty="0"/>
              <a:t>• STM32 F103 32 bit</a:t>
            </a:r>
            <a:r>
              <a:rPr lang="zh-TW" altLang="en-US" sz="2800" dirty="0"/>
              <a:t>核心</a:t>
            </a:r>
            <a:endParaRPr lang="en-US" altLang="zh-TW" sz="2800" dirty="0"/>
          </a:p>
          <a:p>
            <a:r>
              <a:rPr lang="zh-TW" altLang="en-US" sz="2800" dirty="0"/>
              <a:t>相容</a:t>
            </a:r>
            <a:r>
              <a:rPr lang="en-US" altLang="zh-TW" sz="2800" dirty="0"/>
              <a:t>Arduino IDE</a:t>
            </a:r>
            <a:r>
              <a:rPr lang="zh-TW" altLang="en-US" sz="2800" dirty="0"/>
              <a:t>開發環境</a:t>
            </a:r>
            <a:endParaRPr lang="en-US" altLang="zh-TW" sz="2800" dirty="0"/>
          </a:p>
          <a:p>
            <a:r>
              <a:rPr lang="en-US" altLang="zh-TW" sz="2800" dirty="0"/>
              <a:t>Keil C / STM32Cube </a:t>
            </a:r>
            <a:r>
              <a:rPr lang="zh-TW" altLang="en-US" sz="2800" dirty="0"/>
              <a:t>開發環境</a:t>
            </a:r>
            <a:endParaRPr lang="en-US" altLang="zh-TW" sz="2800" dirty="0"/>
          </a:p>
          <a:p>
            <a:r>
              <a:rPr lang="zh-TW" altLang="en-US" sz="2800" dirty="0"/>
              <a:t>多種韌體燒錄方式</a:t>
            </a:r>
            <a:endParaRPr lang="en-US" altLang="zh-TW" sz="2800" dirty="0"/>
          </a:p>
          <a:p>
            <a:r>
              <a:rPr lang="zh-TW" altLang="en-US" sz="2800" dirty="0"/>
              <a:t>更多功能腳位，</a:t>
            </a:r>
            <a:r>
              <a:rPr lang="en-US" altLang="zh-TW" sz="2800" dirty="0"/>
              <a:t>12 bit ADC</a:t>
            </a:r>
            <a:r>
              <a:rPr lang="zh-TW" altLang="en-US" sz="2800" dirty="0"/>
              <a:t>解析度</a:t>
            </a:r>
            <a:endParaRPr lang="en-US" altLang="zh-TW" sz="2800" dirty="0"/>
          </a:p>
          <a:p>
            <a:r>
              <a:rPr lang="zh-TW" altLang="en-US" sz="2800" dirty="0"/>
              <a:t>郵票式電路板設計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01B6D63-A430-4699-98AA-9D9C03CC73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0209" y="2390273"/>
            <a:ext cx="2320655" cy="4139985"/>
          </a:xfrm>
        </p:spPr>
      </p:pic>
    </p:spTree>
    <p:extLst>
      <p:ext uri="{BB962C8B-B14F-4D97-AF65-F5344CB8AC3E}">
        <p14:creationId xmlns:p14="http://schemas.microsoft.com/office/powerpoint/2010/main" val="1629487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A3024-FD19-4B69-88C8-4D67ADD4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開發版腳位圖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F89C9EF-E7EE-4AD3-B48E-01B74F0BEB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80319"/>
            <a:ext cx="7729728" cy="4330038"/>
          </a:xfrm>
        </p:spPr>
      </p:pic>
    </p:spTree>
    <p:extLst>
      <p:ext uri="{BB962C8B-B14F-4D97-AF65-F5344CB8AC3E}">
        <p14:creationId xmlns:p14="http://schemas.microsoft.com/office/powerpoint/2010/main" val="362565867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84BA4-1F2B-42FD-9DB9-C0D22D7B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開發版 核心功能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05EB1-3CA5-4456-BE5F-2987C5B3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0043" y="2638043"/>
            <a:ext cx="8742947" cy="3971303"/>
          </a:xfrm>
        </p:spPr>
        <p:txBody>
          <a:bodyPr>
            <a:normAutofit/>
          </a:bodyPr>
          <a:lstStyle/>
          <a:p>
            <a:r>
              <a:rPr lang="en-US" altLang="zh-TW" dirty="0"/>
              <a:t>STM32F103C8T6 ARM Cortex M3</a:t>
            </a:r>
          </a:p>
          <a:p>
            <a:r>
              <a:rPr lang="en-US" altLang="zh-TW" dirty="0"/>
              <a:t>72 MHz maximum frequency</a:t>
            </a:r>
          </a:p>
          <a:p>
            <a:r>
              <a:rPr lang="en-US" altLang="zh-TW" dirty="0"/>
              <a:t>64 Kbytes of Flash memory</a:t>
            </a:r>
          </a:p>
          <a:p>
            <a:r>
              <a:rPr lang="en-US" altLang="zh-TW" dirty="0"/>
              <a:t>20 Kbytes of SRAM</a:t>
            </a:r>
          </a:p>
          <a:p>
            <a:r>
              <a:rPr lang="en-US" altLang="zh-TW" dirty="0"/>
              <a:t>8 MHz system crystal</a:t>
            </a:r>
          </a:p>
          <a:p>
            <a:r>
              <a:rPr lang="en-US" altLang="zh-TW" dirty="0"/>
              <a:t>32.768 </a:t>
            </a:r>
            <a:r>
              <a:rPr lang="en-US" altLang="zh-TW" dirty="0" err="1"/>
              <a:t>KHz</a:t>
            </a:r>
            <a:r>
              <a:rPr lang="en-US" altLang="zh-TW" dirty="0"/>
              <a:t> RTC crystal</a:t>
            </a:r>
          </a:p>
          <a:p>
            <a:r>
              <a:rPr lang="en-US" altLang="zh-TW" dirty="0"/>
              <a:t>2x SPI, 3x USART, 2x I2C, 1x CAN</a:t>
            </a:r>
          </a:p>
          <a:p>
            <a:r>
              <a:rPr lang="en-US" altLang="zh-TW" dirty="0"/>
              <a:t>USART1 for NB-IoT &amp; firmware upload (with boot0 = 1, JP4 connect to 3.3V)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3F14F82-2FE0-4172-BCB9-D3B33A990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48" y="2638043"/>
            <a:ext cx="2671316" cy="2452987"/>
          </a:xfrm>
        </p:spPr>
      </p:pic>
    </p:spTree>
    <p:extLst>
      <p:ext uri="{BB962C8B-B14F-4D97-AF65-F5344CB8AC3E}">
        <p14:creationId xmlns:p14="http://schemas.microsoft.com/office/powerpoint/2010/main" val="253718733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6D544-E47B-47FD-B00F-E8E4D2BC8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的環境建置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F19491-5A90-4F81-A459-200D635EF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35821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E08C7-42FD-4CA4-BEB1-C0040FF7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DSI2598+</a:t>
            </a:r>
            <a:r>
              <a:rPr lang="zh-TW" altLang="en-US" dirty="0"/>
              <a:t>開發版驅動程式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707D2-3898-4511-8CE7-CC8A01004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438" y="2400981"/>
            <a:ext cx="9026650" cy="1352871"/>
          </a:xfrm>
        </p:spPr>
        <p:txBody>
          <a:bodyPr>
            <a:normAutofit/>
          </a:bodyPr>
          <a:lstStyle/>
          <a:p>
            <a:r>
              <a:rPr lang="zh-TW" altLang="en-US" dirty="0"/>
              <a:t>下載網址：：</a:t>
            </a:r>
            <a:r>
              <a:rPr lang="en-US" altLang="zh-TW" dirty="0">
                <a:hlinkClick r:id="rId2"/>
              </a:rPr>
              <a:t>https://github.com/rogerclarkmelbourne/Arduino_STM32</a:t>
            </a:r>
            <a:endParaRPr lang="en-US" altLang="zh-TW" dirty="0"/>
          </a:p>
          <a:p>
            <a:r>
              <a:rPr lang="zh-TW" altLang="en-US" dirty="0"/>
              <a:t>選擇資寮夾：</a:t>
            </a:r>
            <a:r>
              <a:rPr lang="en-US" altLang="zh-TW" dirty="0"/>
              <a:t>Arduino_STM32-master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drivers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win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A5F9354-447C-44E6-8D82-83D7A2B430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1912" y="3429000"/>
            <a:ext cx="9040855" cy="2868223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118E536-BA93-4BEE-A61F-BBF22FE45A0F}"/>
              </a:ext>
            </a:extLst>
          </p:cNvPr>
          <p:cNvSpPr/>
          <p:nvPr/>
        </p:nvSpPr>
        <p:spPr>
          <a:xfrm>
            <a:off x="1660124" y="5007006"/>
            <a:ext cx="1597981" cy="301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85548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297CF-006B-4671-96E2-48E6FFC0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Arduino</a:t>
            </a:r>
            <a:r>
              <a:rPr lang="en-US" altLang="zh-TW" dirty="0"/>
              <a:t> IDE</a:t>
            </a:r>
            <a:r>
              <a:rPr lang="zh-TW" altLang="en-US" dirty="0"/>
              <a:t> 下載與安裝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EC79A5E-E7DD-4788-954F-63E4BB11CE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382" y="3186238"/>
            <a:ext cx="5895539" cy="3142556"/>
          </a:xfr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B926FC3-EE4B-48E2-928F-6570743AD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350005"/>
            <a:ext cx="6417631" cy="468759"/>
          </a:xfrm>
        </p:spPr>
        <p:txBody>
          <a:bodyPr>
            <a:normAutofit/>
          </a:bodyPr>
          <a:lstStyle/>
          <a:p>
            <a:r>
              <a:rPr lang="zh-TW" altLang="en-US" dirty="0"/>
              <a:t>下載網址：：</a:t>
            </a:r>
            <a:r>
              <a:rPr lang="en-US" altLang="zh-TW" dirty="0">
                <a:hlinkClick r:id="rId3"/>
              </a:rPr>
              <a:t>https://www.arduino.cc/en/software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FB9CE2-872B-40A9-91FC-8B8B87157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34" y="3186238"/>
            <a:ext cx="3524436" cy="35952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6069760-5507-4B57-A075-F72DD6405F95}"/>
              </a:ext>
            </a:extLst>
          </p:cNvPr>
          <p:cNvSpPr/>
          <p:nvPr/>
        </p:nvSpPr>
        <p:spPr>
          <a:xfrm>
            <a:off x="4437006" y="4119240"/>
            <a:ext cx="1597981" cy="204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B0BF3F-F6F1-4E9C-AB2A-18E661C1CD96}"/>
              </a:ext>
            </a:extLst>
          </p:cNvPr>
          <p:cNvSpPr/>
          <p:nvPr/>
        </p:nvSpPr>
        <p:spPr>
          <a:xfrm>
            <a:off x="7998781" y="4682024"/>
            <a:ext cx="945471" cy="23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28411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181</TotalTime>
  <Words>871</Words>
  <Application>Microsoft Office PowerPoint</Application>
  <PresentationFormat>寬螢幕</PresentationFormat>
  <Paragraphs>128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微軟正黑體</vt:lpstr>
      <vt:lpstr>Arial</vt:lpstr>
      <vt:lpstr>Gill Sans MT</vt:lpstr>
      <vt:lpstr>包裹</vt:lpstr>
      <vt:lpstr>亞洲大學 資訊工程學系   智慧物聯網</vt:lpstr>
      <vt:lpstr>大綱</vt:lpstr>
      <vt:lpstr>DSI2598+開發版 介紹</vt:lpstr>
      <vt:lpstr>DSI2598+開發版介紹</vt:lpstr>
      <vt:lpstr>DSI2598+開發版腳位圖</vt:lpstr>
      <vt:lpstr>DSI2598+開發版 核心功能</vt:lpstr>
      <vt:lpstr>DSI2598+的環境建置</vt:lpstr>
      <vt:lpstr>DSI2598+開發版驅動程式</vt:lpstr>
      <vt:lpstr>Arduino IDE 下載與安裝</vt:lpstr>
      <vt:lpstr>Arduino IDE 設定-1</vt:lpstr>
      <vt:lpstr>Arduino IDE 設定-2</vt:lpstr>
      <vt:lpstr>Arduino IDE 設定-3</vt:lpstr>
      <vt:lpstr>Arduino IDE 設定-4</vt:lpstr>
      <vt:lpstr>Arduino IDE 設定-4</vt:lpstr>
      <vt:lpstr>DSI2598+實驗的硬體需求</vt:lpstr>
      <vt:lpstr>DSI2598+開發版實作硬體需求</vt:lpstr>
      <vt:lpstr>DSI2598+開發版實作 -1</vt:lpstr>
      <vt:lpstr>DSI2568+基本輸出測試</vt:lpstr>
      <vt:lpstr>DSI2598+開發版實作 -2</vt:lpstr>
      <vt:lpstr>NB-IoT功能實作-1</vt:lpstr>
      <vt:lpstr>NB-IoT功能實作-2</vt:lpstr>
      <vt:lpstr>DSI2598+開發版實作 -3</vt:lpstr>
      <vt:lpstr>安裝DHT11程式庫</vt:lpstr>
      <vt:lpstr>連接DHT11模組</vt:lpstr>
      <vt:lpstr>執行DHT11程式</vt:lpstr>
      <vt:lpstr>DSI2598+開發版實作 -4</vt:lpstr>
      <vt:lpstr>在iDEAS CHAIN建立裝置-1</vt:lpstr>
      <vt:lpstr>在iDEAS CHAIN建立裝置-2</vt:lpstr>
      <vt:lpstr>在iDEAS CHAIN建立裝置-3</vt:lpstr>
      <vt:lpstr>修改程式</vt:lpstr>
      <vt:lpstr>執行程式</vt:lpstr>
      <vt:lpstr>查看數據平台</vt:lpstr>
      <vt:lpstr>結束 謝謝聆聽!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亞洲大學 資訊工程學系   智慧物聯網</dc:title>
  <dc:creator>user</dc:creator>
  <cp:lastModifiedBy>user</cp:lastModifiedBy>
  <cp:revision>24</cp:revision>
  <dcterms:created xsi:type="dcterms:W3CDTF">2022-05-17T05:58:51Z</dcterms:created>
  <dcterms:modified xsi:type="dcterms:W3CDTF">2022-05-18T05:59:07Z</dcterms:modified>
</cp:coreProperties>
</file>