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559" y="-1491"/>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514350" y="2840568"/>
            <a:ext cx="5829300" cy="1960033"/>
          </a:xfrm>
        </p:spPr>
        <p:txBody>
          <a:bodyPr/>
          <a:lstStyle/>
          <a:p>
            <a:r>
              <a:rPr lang="zh-TW" altLang="en-US"/>
              <a:t>按一下以編輯母片標題樣式</a:t>
            </a:r>
          </a:p>
        </p:txBody>
      </p:sp>
      <p:sp>
        <p:nvSpPr>
          <p:cNvPr id="3" name="副標題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pPr>
              <a:defRPr/>
            </a:pPr>
            <a:fld id="{96F3DF1F-68EC-400B-ADB2-D51C4741BB6E}" type="datetimeFigureOut">
              <a:rPr lang="zh-TW" altLang="en-US"/>
              <a:pPr>
                <a:defRPr/>
              </a:pPr>
              <a:t>2023/11/16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fld id="{D436C2CD-1B4A-4663-BCD4-B6B8286EAEDF}" type="slidenum">
              <a:rPr lang="zh-TW" altLang="en-US"/>
              <a:pPr/>
              <a:t>‹#›</a:t>
            </a:fld>
            <a:endParaRPr lang="zh-TW" altLang="en-US"/>
          </a:p>
        </p:txBody>
      </p:sp>
    </p:spTree>
    <p:extLst>
      <p:ext uri="{BB962C8B-B14F-4D97-AF65-F5344CB8AC3E}">
        <p14:creationId xmlns:p14="http://schemas.microsoft.com/office/powerpoint/2010/main" val="111663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AE7CA21D-3530-4999-8235-4F2518736202}" type="datetimeFigureOut">
              <a:rPr lang="zh-TW" altLang="en-US"/>
              <a:pPr>
                <a:defRPr/>
              </a:pPr>
              <a:t>2023/11/16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fld id="{CF637264-77B9-42C4-8423-1559263566B0}" type="slidenum">
              <a:rPr lang="zh-TW" altLang="en-US"/>
              <a:pPr/>
              <a:t>‹#›</a:t>
            </a:fld>
            <a:endParaRPr lang="zh-TW" altLang="en-US"/>
          </a:p>
        </p:txBody>
      </p:sp>
    </p:spTree>
    <p:extLst>
      <p:ext uri="{BB962C8B-B14F-4D97-AF65-F5344CB8AC3E}">
        <p14:creationId xmlns:p14="http://schemas.microsoft.com/office/powerpoint/2010/main" val="329945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3729037" y="488951"/>
            <a:ext cx="1157288" cy="104013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57175" y="488951"/>
            <a:ext cx="3357563" cy="104013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52715C91-EE57-4D91-B1BC-E33E2B852281}" type="datetimeFigureOut">
              <a:rPr lang="zh-TW" altLang="en-US"/>
              <a:pPr>
                <a:defRPr/>
              </a:pPr>
              <a:t>2023/11/16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fld id="{C8301BE9-CB67-450E-A9F3-A6D368B8B0C8}" type="slidenum">
              <a:rPr lang="zh-TW" altLang="en-US"/>
              <a:pPr/>
              <a:t>‹#›</a:t>
            </a:fld>
            <a:endParaRPr lang="zh-TW" altLang="en-US"/>
          </a:p>
        </p:txBody>
      </p:sp>
    </p:spTree>
    <p:extLst>
      <p:ext uri="{BB962C8B-B14F-4D97-AF65-F5344CB8AC3E}">
        <p14:creationId xmlns:p14="http://schemas.microsoft.com/office/powerpoint/2010/main" val="46977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870CEB6F-7D41-470A-8B57-A458A020AC3D}" type="datetimeFigureOut">
              <a:rPr lang="zh-TW" altLang="en-US"/>
              <a:pPr>
                <a:defRPr/>
              </a:pPr>
              <a:t>2023/11/16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fld id="{EA7F6F75-36C2-4880-8B73-4A1966DECBB2}" type="slidenum">
              <a:rPr lang="zh-TW" altLang="en-US"/>
              <a:pPr/>
              <a:t>‹#›</a:t>
            </a:fld>
            <a:endParaRPr lang="zh-TW" altLang="en-US"/>
          </a:p>
        </p:txBody>
      </p:sp>
    </p:spTree>
    <p:extLst>
      <p:ext uri="{BB962C8B-B14F-4D97-AF65-F5344CB8AC3E}">
        <p14:creationId xmlns:p14="http://schemas.microsoft.com/office/powerpoint/2010/main" val="237757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541735" y="5875867"/>
            <a:ext cx="5829300" cy="1816100"/>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9D8B9A02-7437-45DA-A5F2-18B1041B9597}" type="datetimeFigureOut">
              <a:rPr lang="zh-TW" altLang="en-US"/>
              <a:pPr>
                <a:defRPr/>
              </a:pPr>
              <a:t>2023/11/16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fld id="{3CBA8FD3-6690-4FF3-BDEC-99813152E7AA}" type="slidenum">
              <a:rPr lang="zh-TW" altLang="en-US"/>
              <a:pPr/>
              <a:t>‹#›</a:t>
            </a:fld>
            <a:endParaRPr lang="zh-TW" altLang="en-US"/>
          </a:p>
        </p:txBody>
      </p:sp>
    </p:spTree>
    <p:extLst>
      <p:ext uri="{BB962C8B-B14F-4D97-AF65-F5344CB8AC3E}">
        <p14:creationId xmlns:p14="http://schemas.microsoft.com/office/powerpoint/2010/main" val="46980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B9DC49EE-747C-4578-A342-165333799C43}" type="datetimeFigureOut">
              <a:rPr lang="zh-TW" altLang="en-US"/>
              <a:pPr>
                <a:defRPr/>
              </a:pPr>
              <a:t>2023/11/16</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fld id="{E8CAF11B-267D-467E-9B66-38B4965079ED}" type="slidenum">
              <a:rPr lang="zh-TW" altLang="en-US"/>
              <a:pPr/>
              <a:t>‹#›</a:t>
            </a:fld>
            <a:endParaRPr lang="zh-TW" altLang="en-US"/>
          </a:p>
        </p:txBody>
      </p:sp>
    </p:spTree>
    <p:extLst>
      <p:ext uri="{BB962C8B-B14F-4D97-AF65-F5344CB8AC3E}">
        <p14:creationId xmlns:p14="http://schemas.microsoft.com/office/powerpoint/2010/main" val="247786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342900" y="366184"/>
            <a:ext cx="6172200" cy="1524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0E9C2EF4-0E7F-4D01-8313-0D820E2B4A7E}" type="datetimeFigureOut">
              <a:rPr lang="zh-TW" altLang="en-US"/>
              <a:pPr>
                <a:defRPr/>
              </a:pPr>
              <a:t>2023/11/16</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fld id="{51B82E9C-1C8B-4B0E-8A63-8DFF708BC302}" type="slidenum">
              <a:rPr lang="zh-TW" altLang="en-US"/>
              <a:pPr/>
              <a:t>‹#›</a:t>
            </a:fld>
            <a:endParaRPr lang="zh-TW" altLang="en-US"/>
          </a:p>
        </p:txBody>
      </p:sp>
    </p:spTree>
    <p:extLst>
      <p:ext uri="{BB962C8B-B14F-4D97-AF65-F5344CB8AC3E}">
        <p14:creationId xmlns:p14="http://schemas.microsoft.com/office/powerpoint/2010/main" val="313161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839DB332-C236-4F57-B75B-9FE9AA6EEC79}" type="datetimeFigureOut">
              <a:rPr lang="zh-TW" altLang="en-US"/>
              <a:pPr>
                <a:defRPr/>
              </a:pPr>
              <a:t>2023/11/16</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fld id="{A44B98CC-40B7-4724-A3EF-5A7D16FEA96B}" type="slidenum">
              <a:rPr lang="zh-TW" altLang="en-US"/>
              <a:pPr/>
              <a:t>‹#›</a:t>
            </a:fld>
            <a:endParaRPr lang="zh-TW" altLang="en-US"/>
          </a:p>
        </p:txBody>
      </p:sp>
    </p:spTree>
    <p:extLst>
      <p:ext uri="{BB962C8B-B14F-4D97-AF65-F5344CB8AC3E}">
        <p14:creationId xmlns:p14="http://schemas.microsoft.com/office/powerpoint/2010/main" val="5308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EF899C08-D2CD-4C14-9CEC-B4DF4BF284AA}" type="datetimeFigureOut">
              <a:rPr lang="zh-TW" altLang="en-US"/>
              <a:pPr>
                <a:defRPr/>
              </a:pPr>
              <a:t>2023/11/16</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fld id="{9B7E23F8-FE7F-4883-9269-27BAD482D2D6}" type="slidenum">
              <a:rPr lang="zh-TW" altLang="en-US"/>
              <a:pPr/>
              <a:t>‹#›</a:t>
            </a:fld>
            <a:endParaRPr lang="zh-TW" altLang="en-US"/>
          </a:p>
        </p:txBody>
      </p:sp>
    </p:spTree>
    <p:extLst>
      <p:ext uri="{BB962C8B-B14F-4D97-AF65-F5344CB8AC3E}">
        <p14:creationId xmlns:p14="http://schemas.microsoft.com/office/powerpoint/2010/main" val="3024020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342900" y="364067"/>
            <a:ext cx="2256235" cy="154940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21B34031-7A29-444C-879B-E7BA51FAED43}" type="datetimeFigureOut">
              <a:rPr lang="zh-TW" altLang="en-US"/>
              <a:pPr>
                <a:defRPr/>
              </a:pPr>
              <a:t>2023/11/16</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fld id="{FF4FDF4E-1A63-4808-8BF7-2416D86E022F}" type="slidenum">
              <a:rPr lang="zh-TW" altLang="en-US"/>
              <a:pPr/>
              <a:t>‹#›</a:t>
            </a:fld>
            <a:endParaRPr lang="zh-TW" altLang="en-US"/>
          </a:p>
        </p:txBody>
      </p:sp>
    </p:spTree>
    <p:extLst>
      <p:ext uri="{BB962C8B-B14F-4D97-AF65-F5344CB8AC3E}">
        <p14:creationId xmlns:p14="http://schemas.microsoft.com/office/powerpoint/2010/main" val="219907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344216" y="6400800"/>
            <a:ext cx="4114800" cy="755651"/>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344216" y="81703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A70C2AF5-CEA2-49BC-B2CC-B4A148B3CE5A}" type="datetimeFigureOut">
              <a:rPr lang="zh-TW" altLang="en-US"/>
              <a:pPr>
                <a:defRPr/>
              </a:pPr>
              <a:t>2023/11/16</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fld id="{81F08EA9-A235-4DE6-9916-A418D5044FC6}" type="slidenum">
              <a:rPr lang="zh-TW" altLang="en-US"/>
              <a:pPr/>
              <a:t>‹#›</a:t>
            </a:fld>
            <a:endParaRPr lang="zh-TW" altLang="en-US"/>
          </a:p>
        </p:txBody>
      </p:sp>
    </p:spTree>
    <p:extLst>
      <p:ext uri="{BB962C8B-B14F-4D97-AF65-F5344CB8AC3E}">
        <p14:creationId xmlns:p14="http://schemas.microsoft.com/office/powerpoint/2010/main" val="172864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342900" y="366713"/>
            <a:ext cx="6172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342900" y="2133600"/>
            <a:ext cx="6172200" cy="603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fld id="{14D2A4D7-CE8A-42C4-84C7-6ACF2198DC7B}" type="datetimeFigureOut">
              <a:rPr lang="zh-TW" altLang="en-US"/>
              <a:pPr>
                <a:defRPr/>
              </a:pPr>
              <a:t>2023/11/16</a:t>
            </a:fld>
            <a:endParaRPr lang="zh-TW" altLang="en-US"/>
          </a:p>
        </p:txBody>
      </p:sp>
      <p:sp>
        <p:nvSpPr>
          <p:cNvPr id="5" name="頁尾版面配置區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fontAlgn="auto">
              <a:spcBef>
                <a:spcPts val="0"/>
              </a:spcBef>
              <a:spcAft>
                <a:spcPts val="0"/>
              </a:spcAft>
              <a:defRPr kumimoji="0" sz="1200" smtClean="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4914900" y="8475663"/>
            <a:ext cx="1600200" cy="48577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Calibri" panose="020F0502020204030204" pitchFamily="34" charset="0"/>
              </a:defRPr>
            </a:lvl1pPr>
          </a:lstStyle>
          <a:p>
            <a:fld id="{E34EEBA6-9033-4CF1-9D9F-A69B2C7A1D2C}"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2pPr>
      <a:lvl3pPr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3pPr>
      <a:lvl4pPr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4pPr>
      <a:lvl5pPr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5pPr>
      <a:lvl6pPr marL="4572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6pPr>
      <a:lvl7pPr marL="9144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7pPr>
      <a:lvl8pPr marL="13716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8pPr>
      <a:lvl9pPr marL="18288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676456"/>
            <a:ext cx="6858000" cy="338336"/>
          </a:xfrm>
          <a:prstGeom prst="rect">
            <a:avLst/>
          </a:prstGeom>
          <a:solidFill>
            <a:srgbClr val="000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1"/>
          <p:cNvSpPr txBox="1">
            <a:spLocks noChangeArrowheads="1"/>
          </p:cNvSpPr>
          <p:nvPr/>
        </p:nvSpPr>
        <p:spPr bwMode="auto">
          <a:xfrm>
            <a:off x="203200" y="1331640"/>
            <a:ext cx="6451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defRPr/>
            </a:pPr>
            <a:r>
              <a:rPr lang="zh-TW" altLang="en-US" sz="1800" b="1" dirty="0">
                <a:effectLst>
                  <a:outerShdw blurRad="38100" dist="38100" dir="2700000" algn="tl">
                    <a:srgbClr val="000000">
                      <a:alpha val="43137"/>
                    </a:srgbClr>
                  </a:outerShdw>
                </a:effectLst>
                <a:latin typeface="+mn-lt"/>
                <a:ea typeface="微軟正黑體" panose="020B0604030504040204" pitchFamily="34" charset="-120"/>
              </a:rPr>
              <a:t>柔性感測與</a:t>
            </a:r>
            <a:r>
              <a:rPr lang="en-US" altLang="zh-TW" sz="1800" b="1" dirty="0">
                <a:effectLst>
                  <a:outerShdw blurRad="38100" dist="38100" dir="2700000" algn="tl">
                    <a:srgbClr val="000000">
                      <a:alpha val="43137"/>
                    </a:srgbClr>
                  </a:outerShdw>
                </a:effectLst>
                <a:latin typeface="+mn-lt"/>
                <a:ea typeface="微軟正黑體" panose="020B0604030504040204" pitchFamily="34" charset="-120"/>
              </a:rPr>
              <a:t>AI</a:t>
            </a:r>
            <a:r>
              <a:rPr lang="zh-TW" altLang="en-US" sz="1800" b="1" dirty="0">
                <a:effectLst>
                  <a:outerShdw blurRad="38100" dist="38100" dir="2700000" algn="tl">
                    <a:srgbClr val="000000">
                      <a:alpha val="43137"/>
                    </a:srgbClr>
                  </a:outerShdw>
                </a:effectLst>
                <a:latin typeface="+mn-lt"/>
                <a:ea typeface="微軟正黑體" panose="020B0604030504040204" pitchFamily="34" charset="-120"/>
              </a:rPr>
              <a:t>預測在攜帶式手部復健外骨骼的應用</a:t>
            </a:r>
            <a:endParaRPr lang="en-US" altLang="zh-TW" sz="1800" b="1" dirty="0">
              <a:effectLst>
                <a:outerShdw blurRad="38100" dist="38100" dir="2700000" algn="tl">
                  <a:srgbClr val="000000">
                    <a:alpha val="43137"/>
                  </a:srgbClr>
                </a:outerShdw>
              </a:effectLst>
              <a:latin typeface="+mn-lt"/>
              <a:ea typeface="微軟正黑體" panose="020B0604030504040204" pitchFamily="34" charset="-120"/>
            </a:endParaRPr>
          </a:p>
          <a:p>
            <a:pPr algn="ctr" eaLnBrk="1" hangingPunct="1">
              <a:spcBef>
                <a:spcPct val="0"/>
              </a:spcBef>
              <a:buFontTx/>
              <a:buNone/>
              <a:defRPr/>
            </a:pPr>
            <a:r>
              <a:rPr lang="en-US" altLang="zh-TW" sz="1800" b="1" dirty="0">
                <a:latin typeface="Times New Roman" panose="02020603050405020304" pitchFamily="18" charset="0"/>
                <a:ea typeface="標楷體" panose="03000509000000000000" pitchFamily="65" charset="-120"/>
              </a:rPr>
              <a:t>Application of Flexible Sensing and AI Prediction in Wearable Hand Rehabilitation Exoskeletons</a:t>
            </a:r>
          </a:p>
          <a:p>
            <a:pPr algn="ctr" eaLnBrk="1" hangingPunct="1">
              <a:spcBef>
                <a:spcPct val="0"/>
              </a:spcBef>
              <a:buFontTx/>
              <a:buNone/>
              <a:defRPr/>
            </a:pPr>
            <a:r>
              <a:rPr lang="zh-TW" altLang="en-US" sz="1600" b="1" dirty="0">
                <a:latin typeface="+mn-lt"/>
                <a:ea typeface="微軟正黑體" panose="020B0604030504040204" pitchFamily="34" charset="-120"/>
              </a:rPr>
              <a:t>指導老師：</a:t>
            </a:r>
            <a:r>
              <a:rPr lang="zh-TW" altLang="en-US" sz="1600" b="1" dirty="0">
                <a:latin typeface="新細明體" panose="02020500000000000000" pitchFamily="18" charset="-120"/>
                <a:ea typeface="微軟正黑體" panose="020B0604030504040204" pitchFamily="34" charset="-120"/>
              </a:rPr>
              <a:t>陳興忠</a:t>
            </a:r>
            <a:r>
              <a:rPr lang="zh-TW" altLang="en-US" sz="1600" b="1" dirty="0">
                <a:latin typeface="+mn-lt"/>
                <a:ea typeface="微軟正黑體" panose="020B0604030504040204" pitchFamily="34" charset="-120"/>
              </a:rPr>
              <a:t>老師         組員：林威</a:t>
            </a:r>
          </a:p>
        </p:txBody>
      </p:sp>
      <p:sp>
        <p:nvSpPr>
          <p:cNvPr id="5" name="文字方塊 4">
            <a:extLst>
              <a:ext uri="{FF2B5EF4-FFF2-40B4-BE49-F238E27FC236}">
                <a16:creationId xmlns:a16="http://schemas.microsoft.com/office/drawing/2014/main" id="{10CC93CC-7367-4372-B14A-751A65996A6F}"/>
              </a:ext>
            </a:extLst>
          </p:cNvPr>
          <p:cNvSpPr txBox="1"/>
          <p:nvPr/>
        </p:nvSpPr>
        <p:spPr>
          <a:xfrm>
            <a:off x="0" y="2485791"/>
            <a:ext cx="6858000" cy="236988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摘要</a:t>
            </a:r>
            <a:r>
              <a:rPr kumimoji="0" lang="zh-TW"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 </a:t>
            </a:r>
            <a:endPar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just" defTabSz="914400" rtl="0" eaLnBrk="1" fontAlgn="auto" latinLnBrk="0" hangingPunct="0">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攜帶式柔性感測器智慧外骨骼為中風或因傷害導致手部功能受損的患者提供了一種創新的復健方式。通過裝置內置的柔性感測器，本研究能夠實時收集手部動作的數據，進一步利用神經網路模型（</a:t>
            </a:r>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Neural Networks</a:t>
            </a:r>
            <a:r>
              <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a:t>
            </a:r>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AI</a:t>
            </a:r>
            <a:r>
              <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進行分析與預測，從而有效評估復健效能並提供適當的手部輔助運動。此外，本研究的裝置配備了</a:t>
            </a:r>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GUI</a:t>
            </a:r>
            <a:r>
              <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介面，讓患者可以清晰地瞭解自己的復能效能和預期的復原程度。此裝置不僅在家庭和醫療環境中提供了新的復能方法，也為醫療專業人員提供了實時和精準的病患數據，幫助他們進一步瞭解患者的復健情況，從而調整治療方案。</a:t>
            </a:r>
          </a:p>
          <a:p>
            <a:pPr marL="0" marR="0" lvl="0" indent="0" algn="just" defTabSz="914400" rtl="0" eaLnBrk="1" fontAlgn="auto" latinLnBrk="0" hangingPunct="0">
              <a:lnSpc>
                <a:spcPct val="100000"/>
              </a:lnSpc>
              <a:spcBef>
                <a:spcPts val="0"/>
              </a:spcBef>
              <a:spcAft>
                <a:spcPts val="0"/>
              </a:spcAft>
              <a:buClrTx/>
              <a:buSzTx/>
              <a:buFontTx/>
              <a:buNone/>
              <a:tabLst/>
              <a:defRPr/>
            </a:pPr>
            <a:endPar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just" defTabSz="914400" rtl="0" eaLnBrk="1" fontAlgn="auto" latinLnBrk="0" hangingPunct="0">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與傳統的鋼性外骨骼產品相比，本研究的</a:t>
            </a:r>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AI</a:t>
            </a:r>
            <a:r>
              <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輔助柔性感測器智慧復能器採用柔性材料，提供更自然、貼近生活的手部模擬，提高舒適度。本研究所應用的神經網路模型（</a:t>
            </a:r>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Neural Networks</a:t>
            </a:r>
            <a:r>
              <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a:t>
            </a:r>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AI</a:t>
            </a:r>
            <a:r>
              <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有助於使用者理解復健進度和預期結果。此外，柔性材料降低了成本，增加市場競爭力，為使用者提供全面且人性化的復能方案。本研究的系統流程圖如圖</a:t>
            </a:r>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1</a:t>
            </a:r>
            <a:r>
              <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所示，感測器端實體裝置如圖</a:t>
            </a:r>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2</a:t>
            </a:r>
            <a:r>
              <a:rPr kumimoji="0" lang="zh-TW"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a:t>
            </a:r>
            <a:endPar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6" name="直線接點 5">
            <a:extLst>
              <a:ext uri="{FF2B5EF4-FFF2-40B4-BE49-F238E27FC236}">
                <a16:creationId xmlns:a16="http://schemas.microsoft.com/office/drawing/2014/main" id="{CF30A0A3-A86F-403C-A29F-0B06ABED73FF}"/>
              </a:ext>
            </a:extLst>
          </p:cNvPr>
          <p:cNvCxnSpPr>
            <a:cxnSpLocks/>
          </p:cNvCxnSpPr>
          <p:nvPr/>
        </p:nvCxnSpPr>
        <p:spPr>
          <a:xfrm flipV="1">
            <a:off x="213444" y="4967978"/>
            <a:ext cx="6385621"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E9EDF2B7-BCA0-4FEE-AFB4-0496EA1FE100}"/>
              </a:ext>
            </a:extLst>
          </p:cNvPr>
          <p:cNvSpPr/>
          <p:nvPr/>
        </p:nvSpPr>
        <p:spPr>
          <a:xfrm>
            <a:off x="114245" y="5192594"/>
            <a:ext cx="3291840" cy="2960401"/>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289" dirty="0">
              <a:latin typeface="Times New Roman" panose="02020603050405020304" pitchFamily="18" charset="0"/>
              <a:ea typeface="標楷體" panose="03000509000000000000" pitchFamily="65" charset="-120"/>
            </a:endParaRPr>
          </a:p>
        </p:txBody>
      </p:sp>
      <p:sp>
        <p:nvSpPr>
          <p:cNvPr id="22" name="文字方塊 21">
            <a:extLst>
              <a:ext uri="{FF2B5EF4-FFF2-40B4-BE49-F238E27FC236}">
                <a16:creationId xmlns:a16="http://schemas.microsoft.com/office/drawing/2014/main" id="{322607C4-CF54-4BF0-B633-BF90E16C096C}"/>
              </a:ext>
            </a:extLst>
          </p:cNvPr>
          <p:cNvSpPr txBox="1"/>
          <p:nvPr/>
        </p:nvSpPr>
        <p:spPr>
          <a:xfrm>
            <a:off x="1073793" y="8144599"/>
            <a:ext cx="1396536" cy="307777"/>
          </a:xfrm>
          <a:prstGeom prst="rect">
            <a:avLst/>
          </a:prstGeom>
          <a:noFill/>
        </p:spPr>
        <p:txBody>
          <a:bodyPr wrap="square" rtlCol="0">
            <a:spAutoFit/>
          </a:bodyPr>
          <a:lstStyle/>
          <a:p>
            <a:r>
              <a:rPr lang="zh-TW" altLang="en-US" sz="1400" dirty="0">
                <a:latin typeface="Times New Roman" panose="02020603050405020304" pitchFamily="18" charset="0"/>
                <a:ea typeface="標楷體" panose="03000509000000000000" pitchFamily="65" charset="-120"/>
              </a:rPr>
              <a:t>圖</a:t>
            </a:r>
            <a:r>
              <a:rPr lang="en-US" altLang="zh-TW" sz="1400" dirty="0">
                <a:latin typeface="Times New Roman" panose="02020603050405020304" pitchFamily="18" charset="0"/>
                <a:ea typeface="標楷體" panose="03000509000000000000" pitchFamily="65" charset="-120"/>
              </a:rPr>
              <a:t>1</a:t>
            </a:r>
            <a:r>
              <a:rPr lang="zh-TW" altLang="en-US" sz="1400" dirty="0">
                <a:latin typeface="Times New Roman" panose="02020603050405020304" pitchFamily="18" charset="0"/>
                <a:ea typeface="標楷體" panose="03000509000000000000" pitchFamily="65" charset="-120"/>
              </a:rPr>
              <a:t> 系統流程圖</a:t>
            </a:r>
          </a:p>
        </p:txBody>
      </p:sp>
      <p:pic>
        <p:nvPicPr>
          <p:cNvPr id="23" name="圖片 22">
            <a:extLst>
              <a:ext uri="{FF2B5EF4-FFF2-40B4-BE49-F238E27FC236}">
                <a16:creationId xmlns:a16="http://schemas.microsoft.com/office/drawing/2014/main" id="{0B577B65-ECEA-48AD-8269-9F07812BA3E9}"/>
              </a:ext>
            </a:extLst>
          </p:cNvPr>
          <p:cNvPicPr>
            <a:picLocks noChangeAspect="1"/>
          </p:cNvPicPr>
          <p:nvPr/>
        </p:nvPicPr>
        <p:blipFill>
          <a:blip r:embed="rId2"/>
          <a:stretch>
            <a:fillRect/>
          </a:stretch>
        </p:blipFill>
        <p:spPr>
          <a:xfrm>
            <a:off x="166001" y="5292080"/>
            <a:ext cx="3166618" cy="2753033"/>
          </a:xfrm>
          <a:prstGeom prst="rect">
            <a:avLst/>
          </a:prstGeom>
        </p:spPr>
      </p:pic>
      <p:sp>
        <p:nvSpPr>
          <p:cNvPr id="26" name="文字方塊 25">
            <a:extLst>
              <a:ext uri="{FF2B5EF4-FFF2-40B4-BE49-F238E27FC236}">
                <a16:creationId xmlns:a16="http://schemas.microsoft.com/office/drawing/2014/main" id="{52E7F373-D6A6-4CD1-855D-E644BB2AF329}"/>
              </a:ext>
            </a:extLst>
          </p:cNvPr>
          <p:cNvSpPr txBox="1"/>
          <p:nvPr/>
        </p:nvSpPr>
        <p:spPr>
          <a:xfrm>
            <a:off x="4314071" y="8144064"/>
            <a:ext cx="1755609" cy="307777"/>
          </a:xfrm>
          <a:prstGeom prst="rect">
            <a:avLst/>
          </a:prstGeom>
          <a:noFill/>
        </p:spPr>
        <p:txBody>
          <a:bodyPr wrap="none" rtlCol="0">
            <a:spAutoFit/>
          </a:bodyPr>
          <a:lstStyle/>
          <a:p>
            <a:r>
              <a:rPr lang="zh-TW" altLang="en-US" sz="1400" dirty="0">
                <a:latin typeface="Times New Roman" panose="02020603050405020304" pitchFamily="18" charset="0"/>
                <a:ea typeface="標楷體" panose="03000509000000000000" pitchFamily="65" charset="-120"/>
              </a:rPr>
              <a:t>圖</a:t>
            </a:r>
            <a:r>
              <a:rPr lang="en-US" altLang="zh-TW" sz="1400" dirty="0">
                <a:latin typeface="Times New Roman" panose="02020603050405020304" pitchFamily="18" charset="0"/>
                <a:ea typeface="標楷體" panose="03000509000000000000" pitchFamily="65" charset="-120"/>
              </a:rPr>
              <a:t>2</a:t>
            </a:r>
            <a:r>
              <a:rPr lang="zh-TW" altLang="en-US" sz="1400" dirty="0">
                <a:latin typeface="Times New Roman" panose="02020603050405020304" pitchFamily="18" charset="0"/>
                <a:ea typeface="標楷體" panose="03000509000000000000" pitchFamily="65" charset="-120"/>
              </a:rPr>
              <a:t> 感測器端實體圖</a:t>
            </a:r>
          </a:p>
        </p:txBody>
      </p:sp>
      <p:pic>
        <p:nvPicPr>
          <p:cNvPr id="27" name="圖片 26">
            <a:extLst>
              <a:ext uri="{FF2B5EF4-FFF2-40B4-BE49-F238E27FC236}">
                <a16:creationId xmlns:a16="http://schemas.microsoft.com/office/drawing/2014/main" id="{89701CA4-EF50-4A7E-9EDC-377DE743B9B6}"/>
              </a:ext>
            </a:extLst>
          </p:cNvPr>
          <p:cNvPicPr>
            <a:picLocks noChangeAspect="1"/>
          </p:cNvPicPr>
          <p:nvPr/>
        </p:nvPicPr>
        <p:blipFill rotWithShape="1">
          <a:blip r:embed="rId3"/>
          <a:srcRect l="9955" r="27111"/>
          <a:stretch/>
        </p:blipFill>
        <p:spPr>
          <a:xfrm>
            <a:off x="3534045" y="5192594"/>
            <a:ext cx="3175365" cy="2960401"/>
          </a:xfrm>
          <a:prstGeom prst="rect">
            <a:avLst/>
          </a:prstGeom>
        </p:spPr>
      </p:pic>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314</Words>
  <Application>Microsoft Office PowerPoint</Application>
  <PresentationFormat>如螢幕大小 (4:3)</PresentationFormat>
  <Paragraphs>9</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新細明體</vt:lpstr>
      <vt:lpstr>Arial</vt:lpstr>
      <vt:lpstr>Calibri</vt:lpstr>
      <vt:lpstr>Times New Roman</vt:lpstr>
      <vt:lpstr>Office 佈景主題</vt:lpstr>
      <vt:lpstr>PowerPoint 簡報</vt:lpstr>
    </vt:vector>
  </TitlesOfParts>
  <Company>asia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ASIA6181</dc:creator>
  <cp:lastModifiedBy>威 林</cp:lastModifiedBy>
  <cp:revision>9</cp:revision>
  <dcterms:created xsi:type="dcterms:W3CDTF">2012-11-29T09:45:54Z</dcterms:created>
  <dcterms:modified xsi:type="dcterms:W3CDTF">2023-11-16T16:11:32Z</dcterms:modified>
</cp:coreProperties>
</file>