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DF1F-68EC-400B-ADB2-D51C4741BB6E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6C2CD-1B4A-4663-BCD4-B6B8286EAE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A21D-3530-4999-8235-4F2518736202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37264-77B9-42C4-8423-1559263566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5C91-EE57-4D91-B1BC-E33E2B852281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01BE9-CB67-450E-A9F3-A6D368B8B0C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EB6F-7D41-470A-8B57-A458A020AC3D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F6F75-36C2-4880-8B73-4A1966DECBB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B9A02-7437-45DA-A5F2-18B1041B9597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A8FD3-6690-4FF3-BDEC-99813152E7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49EE-747C-4578-A342-165333799C43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AF11B-267D-467E-9B66-38B4965079E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8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2EF4-0E7F-4D01-8313-0D820E2B4A7E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82E9C-1C8B-4B0E-8A63-8DFF708BC3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B332-C236-4F57-B75B-9FE9AA6EEC79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98CC-40B7-4724-A3EF-5A7D16FEA9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9C08-D2CD-4C14-9CEC-B4DF4BF284AA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E23F8-FE7F-4883-9269-27BAD482D2D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4031-7A29-444C-879B-E7BA51FAED43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FDF4E-1A63-4808-8BF7-2416D86E02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2AF5-CEA2-49BC-B2CC-B4A148B3CE5A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08EA9-A235-4DE6-9916-A418D5044F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6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D2A4D7-CE8A-42C4-84C7-6ACF2198DC7B}" type="datetimeFigureOut">
              <a:rPr lang="zh-TW" altLang="en-US"/>
              <a:pPr>
                <a:defRPr/>
              </a:pPr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4EEBA6-9033-4CF1-9D9F-A69B2C7A1D2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676456"/>
            <a:ext cx="6858000" cy="338336"/>
          </a:xfrm>
          <a:prstGeom prst="rect">
            <a:avLst/>
          </a:prstGeom>
          <a:solidFill>
            <a:srgbClr val="00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1"/>
          <p:cNvSpPr txBox="1">
            <a:spLocks noChangeArrowheads="1"/>
          </p:cNvSpPr>
          <p:nvPr/>
        </p:nvSpPr>
        <p:spPr bwMode="auto">
          <a:xfrm>
            <a:off x="217488" y="1259632"/>
            <a:ext cx="6451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800" b="1" dirty="0">
                <a:latin typeface="+mn-lt"/>
                <a:ea typeface="微軟正黑體" panose="020B0604030504040204" pitchFamily="34" charset="-120"/>
              </a:rPr>
              <a:t>&lt;</a:t>
            </a:r>
            <a:r>
              <a:rPr lang="zh-TW" altLang="en-US" sz="1800" b="1" dirty="0">
                <a:latin typeface="+mn-lt"/>
                <a:ea typeface="微軟正黑體" panose="020B0604030504040204" pitchFamily="34" charset="-120"/>
              </a:rPr>
              <a:t>節能減碳循環魚菜共生實驗系統</a:t>
            </a:r>
            <a:r>
              <a:rPr lang="en-US" altLang="zh-TW" sz="1800" b="1" dirty="0">
                <a:latin typeface="+mn-lt"/>
                <a:ea typeface="微軟正黑體" panose="020B0604030504040204" pitchFamily="34" charset="-120"/>
              </a:rPr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 dirty="0">
                <a:latin typeface="+mn-lt"/>
                <a:ea typeface="微軟正黑體" panose="020B0604030504040204" pitchFamily="34" charset="-120"/>
              </a:rPr>
              <a:t>指導老師：陳興忠</a:t>
            </a:r>
            <a:r>
              <a:rPr lang="zh-TW" altLang="en-US" sz="1600" b="1" dirty="0">
                <a:latin typeface="新細明體" panose="02020500000000000000" pitchFamily="18" charset="-120"/>
              </a:rPr>
              <a:t> </a:t>
            </a:r>
            <a:r>
              <a:rPr lang="zh-TW" altLang="en-US" sz="1600" b="1" dirty="0">
                <a:latin typeface="+mn-lt"/>
                <a:ea typeface="微軟正黑體" panose="020B0604030504040204" pitchFamily="34" charset="-120"/>
              </a:rPr>
              <a:t>老師        組員：</a:t>
            </a:r>
            <a:r>
              <a:rPr lang="zh-TW" altLang="en-US" sz="1600" b="1" dirty="0">
                <a:latin typeface="新細明體" panose="02020500000000000000" pitchFamily="18" charset="-120"/>
              </a:rPr>
              <a:t> </a:t>
            </a:r>
            <a:r>
              <a:rPr lang="zh-TW" altLang="en-US" sz="1600" b="1" dirty="0">
                <a:latin typeface="+mn-lt"/>
                <a:ea typeface="微軟正黑體" panose="020B0604030504040204" pitchFamily="34" charset="-120"/>
              </a:rPr>
              <a:t>羅浩維、葉成豐、林書雋、戴志瑋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D48C16-5029-68AE-2A7C-7FE337408CEE}"/>
              </a:ext>
            </a:extLst>
          </p:cNvPr>
          <p:cNvSpPr txBox="1"/>
          <p:nvPr/>
        </p:nvSpPr>
        <p:spPr>
          <a:xfrm>
            <a:off x="174204" y="1834968"/>
            <a:ext cx="6538168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摘要</a:t>
            </a:r>
            <a:endParaRPr lang="en-US" altLang="zh-TW" sz="1400" b="1" dirty="0">
              <a:latin typeface="+mn-lt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此系統主要分成兩部分，在設備系統部分，利用</a:t>
            </a:r>
            <a:r>
              <a:rPr lang="en-US" altLang="zh-TW" sz="1400" b="1" dirty="0">
                <a:latin typeface="+mn-lt"/>
                <a:ea typeface="微軟正黑體" panose="020B0604030504040204" pitchFamily="34" charset="-120"/>
              </a:rPr>
              <a:t>ESP32</a:t>
            </a:r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連接網域讓</a:t>
            </a:r>
            <a:r>
              <a:rPr lang="en-US" altLang="zh-TW" sz="1400" b="1" dirty="0">
                <a:latin typeface="+mn-lt"/>
                <a:ea typeface="微軟正黑體" panose="020B0604030504040204" pitchFamily="34" charset="-120"/>
              </a:rPr>
              <a:t>MQTT</a:t>
            </a:r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可以進行數據的傳輸與收集，收集的數據包含用電、水位、 </a:t>
            </a:r>
            <a:r>
              <a:rPr lang="en-US" altLang="zh-TW" sz="1400" b="1" dirty="0">
                <a:latin typeface="+mn-lt"/>
                <a:ea typeface="微軟正黑體" panose="020B0604030504040204" pitchFamily="34" charset="-120"/>
              </a:rPr>
              <a:t>PH</a:t>
            </a:r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值、 環境溫溼度、即時設備運作畫面 ，使感測器設備所監控的數據可以回傳到管理系統內。在管理系統部分，網頁的即時監控可以讓使用者進行設備的管理，也可以利用資料庫的數據進行可視化圖表，可以更清楚直覺的了解設備相關情況，使用</a:t>
            </a:r>
            <a:r>
              <a:rPr lang="en-US" altLang="zh-TW" sz="1400" b="1" dirty="0">
                <a:latin typeface="+mn-lt"/>
                <a:ea typeface="微軟正黑體" panose="020B0604030504040204" pitchFamily="34" charset="-120"/>
              </a:rPr>
              <a:t>MySQL</a:t>
            </a:r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管理與存儲，也將整理的數據使用</a:t>
            </a:r>
            <a:r>
              <a:rPr lang="en-US" altLang="zh-TW" sz="1400" b="1" dirty="0">
                <a:latin typeface="+mn-lt"/>
                <a:ea typeface="微軟正黑體" panose="020B0604030504040204" pitchFamily="34" charset="-120"/>
              </a:rPr>
              <a:t>IPFS</a:t>
            </a:r>
            <a:r>
              <a:rPr lang="zh-TW" altLang="en-US" sz="1400" b="1" dirty="0">
                <a:latin typeface="+mn-lt"/>
                <a:ea typeface="微軟正黑體" panose="020B0604030504040204" pitchFamily="34" charset="-120"/>
              </a:rPr>
              <a:t>進行同步備份。</a:t>
            </a:r>
            <a:endParaRPr lang="en-US" sz="1400" b="1" dirty="0">
              <a:latin typeface="+mn-lt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2FC8703-2EAB-EA9F-AC85-FD1D2D686D84}"/>
              </a:ext>
            </a:extLst>
          </p:cNvPr>
          <p:cNvGrpSpPr/>
          <p:nvPr/>
        </p:nvGrpSpPr>
        <p:grpSpPr>
          <a:xfrm>
            <a:off x="217488" y="3488249"/>
            <a:ext cx="2236510" cy="1544405"/>
            <a:chOff x="419161" y="3524362"/>
            <a:chExt cx="2236510" cy="1544405"/>
          </a:xfrm>
        </p:grpSpPr>
        <p:pic>
          <p:nvPicPr>
            <p:cNvPr id="8" name="圖片 7" descr="一張含有 文字, 標誌, 螢幕擷取畫面, 圖形 的圖片&#10;&#10;自動產生的描述">
              <a:extLst>
                <a:ext uri="{FF2B5EF4-FFF2-40B4-BE49-F238E27FC236}">
                  <a16:creationId xmlns:a16="http://schemas.microsoft.com/office/drawing/2014/main" id="{045ABF29-84E6-9979-C341-C80E3824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0" r="4574"/>
            <a:stretch/>
          </p:blipFill>
          <p:spPr>
            <a:xfrm>
              <a:off x="419161" y="3767479"/>
              <a:ext cx="2236510" cy="1301288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45B586C-35AE-A31B-BA13-F481118B2647}"/>
                </a:ext>
              </a:extLst>
            </p:cNvPr>
            <p:cNvSpPr txBox="1"/>
            <p:nvPr/>
          </p:nvSpPr>
          <p:spPr>
            <a:xfrm>
              <a:off x="1200720" y="35243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網頁</a:t>
              </a:r>
              <a:endParaRPr 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293D4FD-B623-6795-6F6C-6985BA364907}"/>
              </a:ext>
            </a:extLst>
          </p:cNvPr>
          <p:cNvGrpSpPr/>
          <p:nvPr/>
        </p:nvGrpSpPr>
        <p:grpSpPr>
          <a:xfrm>
            <a:off x="299370" y="5570636"/>
            <a:ext cx="1877881" cy="457200"/>
            <a:chOff x="690577" y="6059016"/>
            <a:chExt cx="1877881" cy="457200"/>
          </a:xfrm>
        </p:grpSpPr>
        <p:pic>
          <p:nvPicPr>
            <p:cNvPr id="10" name="圖片 9" descr="一張含有 螢幕擷取畫面, 文字, 電子藍, 符號 的圖片&#10;&#10;自動產生的描述">
              <a:extLst>
                <a:ext uri="{FF2B5EF4-FFF2-40B4-BE49-F238E27FC236}">
                  <a16:creationId xmlns:a16="http://schemas.microsoft.com/office/drawing/2014/main" id="{7E8904F6-5A7B-DE6C-3E9A-7AD3E4F24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77" y="6059016"/>
              <a:ext cx="455533" cy="4572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7576A61-EEB1-E23A-B145-23BCCD98CB86}"/>
                </a:ext>
              </a:extLst>
            </p:cNvPr>
            <p:cNvSpPr txBox="1"/>
            <p:nvPr/>
          </p:nvSpPr>
          <p:spPr>
            <a:xfrm>
              <a:off x="1152686" y="611833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場域即時監控</a:t>
              </a:r>
              <a:endParaRPr lang="en-US" sz="16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6CDE92E-D1D4-EDA7-F235-37296531C300}"/>
              </a:ext>
            </a:extLst>
          </p:cNvPr>
          <p:cNvGrpSpPr/>
          <p:nvPr/>
        </p:nvGrpSpPr>
        <p:grpSpPr>
          <a:xfrm>
            <a:off x="314170" y="6046769"/>
            <a:ext cx="1467512" cy="457200"/>
            <a:chOff x="688910" y="6635080"/>
            <a:chExt cx="1467512" cy="457200"/>
          </a:xfrm>
        </p:grpSpPr>
        <p:pic>
          <p:nvPicPr>
            <p:cNvPr id="7" name="圖片 6" descr="一張含有 圓形, 標誌, 設計 的圖片&#10;&#10;自動產生的描述">
              <a:extLst>
                <a:ext uri="{FF2B5EF4-FFF2-40B4-BE49-F238E27FC236}">
                  <a16:creationId xmlns:a16="http://schemas.microsoft.com/office/drawing/2014/main" id="{E4674DC6-8BF2-B198-3628-F64B62D9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10" y="6635080"/>
              <a:ext cx="457200" cy="4572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54B98CB-2CD6-8152-5082-E0853AA269D8}"/>
                </a:ext>
              </a:extLst>
            </p:cNvPr>
            <p:cNvSpPr txBox="1"/>
            <p:nvPr/>
          </p:nvSpPr>
          <p:spPr>
            <a:xfrm>
              <a:off x="1151019" y="66911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數據監測</a:t>
              </a:r>
              <a:endParaRPr 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3E12850-A8E8-BF4C-FFA2-0F3D9946040A}"/>
              </a:ext>
            </a:extLst>
          </p:cNvPr>
          <p:cNvGrpSpPr/>
          <p:nvPr/>
        </p:nvGrpSpPr>
        <p:grpSpPr>
          <a:xfrm>
            <a:off x="314170" y="6549472"/>
            <a:ext cx="1467512" cy="457200"/>
            <a:chOff x="688910" y="7213297"/>
            <a:chExt cx="1467512" cy="457200"/>
          </a:xfrm>
        </p:grpSpPr>
        <p:pic>
          <p:nvPicPr>
            <p:cNvPr id="14" name="圖片 13" descr="一張含有 圓形, 圖形, 標誌, 螢幕擷取畫面 的圖片&#10;&#10;自動產生的描述">
              <a:extLst>
                <a:ext uri="{FF2B5EF4-FFF2-40B4-BE49-F238E27FC236}">
                  <a16:creationId xmlns:a16="http://schemas.microsoft.com/office/drawing/2014/main" id="{ACCDF310-080B-EBDA-38A2-789E2C409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10" y="7213297"/>
              <a:ext cx="457200" cy="457200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A1F139A-B452-F613-05D5-A22CDCEDA877}"/>
                </a:ext>
              </a:extLst>
            </p:cNvPr>
            <p:cNvSpPr txBox="1"/>
            <p:nvPr/>
          </p:nvSpPr>
          <p:spPr>
            <a:xfrm>
              <a:off x="1151019" y="727262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統計報表</a:t>
              </a:r>
              <a:endParaRPr lang="en-US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C555162-9F46-6F26-4F11-C490F8676FCC}"/>
              </a:ext>
            </a:extLst>
          </p:cNvPr>
          <p:cNvGrpSpPr/>
          <p:nvPr/>
        </p:nvGrpSpPr>
        <p:grpSpPr>
          <a:xfrm>
            <a:off x="299370" y="5094655"/>
            <a:ext cx="1663812" cy="457200"/>
            <a:chOff x="688910" y="5482952"/>
            <a:chExt cx="1663812" cy="457200"/>
          </a:xfrm>
        </p:grpSpPr>
        <p:pic>
          <p:nvPicPr>
            <p:cNvPr id="12" name="圖片 11" descr="一張含有 齒輪, 圓形, 輪, 設計 的圖片&#10;&#10;自動產生的描述">
              <a:extLst>
                <a:ext uri="{FF2B5EF4-FFF2-40B4-BE49-F238E27FC236}">
                  <a16:creationId xmlns:a16="http://schemas.microsoft.com/office/drawing/2014/main" id="{C8130488-50F8-F34D-6B55-87024450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10" y="5482952"/>
              <a:ext cx="457200" cy="457200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BC106E7-6BA4-1BAE-13D9-9B3ED4FA0475}"/>
                </a:ext>
              </a:extLst>
            </p:cNvPr>
            <p:cNvSpPr txBox="1"/>
            <p:nvPr/>
          </p:nvSpPr>
          <p:spPr>
            <a:xfrm>
              <a:off x="1142134" y="558387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感測器設定</a:t>
              </a:r>
              <a:endParaRPr 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3DD0D5-A671-3800-F268-7857D4435C73}"/>
              </a:ext>
            </a:extLst>
          </p:cNvPr>
          <p:cNvGrpSpPr/>
          <p:nvPr/>
        </p:nvGrpSpPr>
        <p:grpSpPr>
          <a:xfrm>
            <a:off x="2764532" y="3500532"/>
            <a:ext cx="1815740" cy="1246460"/>
            <a:chOff x="1537416" y="7303454"/>
            <a:chExt cx="1815740" cy="1246460"/>
          </a:xfrm>
        </p:grpSpPr>
        <p:pic>
          <p:nvPicPr>
            <p:cNvPr id="21" name="圖片 20" descr="一張含有 文字, 螢幕擷取畫面, 字型 的圖片&#10;&#10;自動產生的描述">
              <a:extLst>
                <a:ext uri="{FF2B5EF4-FFF2-40B4-BE49-F238E27FC236}">
                  <a16:creationId xmlns:a16="http://schemas.microsoft.com/office/drawing/2014/main" id="{E9C29E10-7D8C-D68A-C74D-0EA67623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416" y="7534816"/>
              <a:ext cx="1815740" cy="1015098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B64E7AE-E2AB-80CB-4C1A-D76615BA0FC7}"/>
                </a:ext>
              </a:extLst>
            </p:cNvPr>
            <p:cNvSpPr txBox="1"/>
            <p:nvPr/>
          </p:nvSpPr>
          <p:spPr>
            <a:xfrm>
              <a:off x="1674258" y="730345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感測器控制網頁</a:t>
              </a:r>
              <a:endParaRPr 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9279E0D-57C2-472D-2DE6-1D7B4140B36F}"/>
              </a:ext>
            </a:extLst>
          </p:cNvPr>
          <p:cNvGrpSpPr/>
          <p:nvPr/>
        </p:nvGrpSpPr>
        <p:grpSpPr>
          <a:xfrm>
            <a:off x="2846597" y="5238421"/>
            <a:ext cx="1164806" cy="1215232"/>
            <a:chOff x="205183" y="7337740"/>
            <a:chExt cx="1164806" cy="1215232"/>
          </a:xfrm>
        </p:grpSpPr>
        <p:pic>
          <p:nvPicPr>
            <p:cNvPr id="13" name="圖片 12" descr="一張含有 樣式, 針線, 像素 的圖片&#10;&#10;自動產生的描述">
              <a:extLst>
                <a:ext uri="{FF2B5EF4-FFF2-40B4-BE49-F238E27FC236}">
                  <a16:creationId xmlns:a16="http://schemas.microsoft.com/office/drawing/2014/main" id="{4F4265DF-1584-C55A-ECC7-2D0195C2D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2" y="7619750"/>
              <a:ext cx="1017076" cy="933222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5F36793-D470-4163-AB9B-6838E2778E9A}"/>
                </a:ext>
              </a:extLst>
            </p:cNvPr>
            <p:cNvSpPr txBox="1"/>
            <p:nvPr/>
          </p:nvSpPr>
          <p:spPr>
            <a:xfrm>
              <a:off x="205183" y="7337740"/>
              <a:ext cx="1164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網頁</a:t>
              </a:r>
              <a:r>
                <a:rPr lang="en-US" altLang="zh-TW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QR code</a:t>
              </a:r>
              <a:endParaRPr 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17410A9-A920-D878-CBF8-D80819008344}"/>
              </a:ext>
            </a:extLst>
          </p:cNvPr>
          <p:cNvGrpSpPr/>
          <p:nvPr/>
        </p:nvGrpSpPr>
        <p:grpSpPr>
          <a:xfrm>
            <a:off x="4598583" y="5995322"/>
            <a:ext cx="2070505" cy="2450956"/>
            <a:chOff x="2045058" y="8263775"/>
            <a:chExt cx="2070505" cy="2450956"/>
          </a:xfrm>
        </p:grpSpPr>
        <p:pic>
          <p:nvPicPr>
            <p:cNvPr id="29" name="圖片 28" descr="一張含有 纜線, 電子產品, 電氣線路, 紫蘿蘭 的圖片&#10;&#10;自動產生的描述">
              <a:extLst>
                <a:ext uri="{FF2B5EF4-FFF2-40B4-BE49-F238E27FC236}">
                  <a16:creationId xmlns:a16="http://schemas.microsoft.com/office/drawing/2014/main" id="{51E85937-7ACB-8844-652E-B8233BC8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2" r="17792"/>
            <a:stretch/>
          </p:blipFill>
          <p:spPr>
            <a:xfrm>
              <a:off x="2045058" y="8517255"/>
              <a:ext cx="2070505" cy="2197476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257553-C52F-FCFC-DB36-B2460751C8E9}"/>
                </a:ext>
              </a:extLst>
            </p:cNvPr>
            <p:cNvSpPr txBox="1"/>
            <p:nvPr/>
          </p:nvSpPr>
          <p:spPr>
            <a:xfrm>
              <a:off x="2090295" y="826377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魚菜共生設備硬體成品</a:t>
              </a:r>
              <a:endParaRPr 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5833BE1-4A2F-59D9-70F8-9254E8F2FAFF}"/>
              </a:ext>
            </a:extLst>
          </p:cNvPr>
          <p:cNvGrpSpPr/>
          <p:nvPr/>
        </p:nvGrpSpPr>
        <p:grpSpPr>
          <a:xfrm>
            <a:off x="4882710" y="3516422"/>
            <a:ext cx="1637152" cy="2192173"/>
            <a:chOff x="4937441" y="6286927"/>
            <a:chExt cx="1637152" cy="2192173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1664A06-ABD4-763B-1E4E-C0F55555D80E}"/>
                </a:ext>
              </a:extLst>
            </p:cNvPr>
            <p:cNvSpPr txBox="1"/>
            <p:nvPr/>
          </p:nvSpPr>
          <p:spPr>
            <a:xfrm>
              <a:off x="4945538" y="6286927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dk1"/>
                  </a:solidFill>
                  <a:latin typeface="+mn-lt"/>
                  <a:ea typeface="微軟正黑體" panose="020B0604030504040204" pitchFamily="34" charset="-120"/>
                </a:rPr>
                <a:t>節能減碳計算網頁</a:t>
              </a:r>
              <a:endParaRPr 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  <p:pic>
          <p:nvPicPr>
            <p:cNvPr id="18" name="圖片 17" descr="一張含有 文字, 螢幕擷取畫面, 時鐘, 字型 的圖片&#10;&#10;自動產生的描述">
              <a:extLst>
                <a:ext uri="{FF2B5EF4-FFF2-40B4-BE49-F238E27FC236}">
                  <a16:creationId xmlns:a16="http://schemas.microsoft.com/office/drawing/2014/main" id="{BDCE288A-D202-9C2E-A961-1BF4D74BC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7"/>
            <a:stretch/>
          </p:blipFill>
          <p:spPr>
            <a:xfrm>
              <a:off x="4937441" y="6511335"/>
              <a:ext cx="1637152" cy="1967765"/>
            </a:xfrm>
            <a:prstGeom prst="rect">
              <a:avLst/>
            </a:prstGeom>
          </p:spPr>
        </p:pic>
      </p:grpSp>
      <p:pic>
        <p:nvPicPr>
          <p:cNvPr id="36" name="圖片 35" descr="一張含有 文字, 圖表, 螢幕擷取畫面, Rectangle 的圖片&#10;&#10;自動產生的描述">
            <a:extLst>
              <a:ext uri="{FF2B5EF4-FFF2-40B4-BE49-F238E27FC236}">
                <a16:creationId xmlns:a16="http://schemas.microsoft.com/office/drawing/2014/main" id="{B38E9E9C-5E95-0D71-EE1E-800FD78F71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6" y="7134793"/>
            <a:ext cx="2907418" cy="1413542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AB0E124-C6F6-A1C5-0063-170CA4E8D41A}"/>
              </a:ext>
            </a:extLst>
          </p:cNvPr>
          <p:cNvSpPr txBox="1"/>
          <p:nvPr/>
        </p:nvSpPr>
        <p:spPr>
          <a:xfrm>
            <a:off x="2040241" y="689706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dk1"/>
                </a:solidFill>
                <a:latin typeface="+mn-lt"/>
                <a:ea typeface="微軟正黑體" panose="020B0604030504040204" pitchFamily="34" charset="-120"/>
              </a:rPr>
              <a:t>系統流程圖</a:t>
            </a:r>
            <a:endParaRPr lang="en-US" sz="1400" b="1" dirty="0">
              <a:solidFill>
                <a:schemeClr val="dk1"/>
              </a:solidFill>
              <a:latin typeface="+mn-lt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185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Company>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ASIA6181</dc:creator>
  <cp:lastModifiedBy>葉成豐</cp:lastModifiedBy>
  <cp:revision>14</cp:revision>
  <dcterms:created xsi:type="dcterms:W3CDTF">2012-11-29T09:45:54Z</dcterms:created>
  <dcterms:modified xsi:type="dcterms:W3CDTF">2023-11-16T13:45:27Z</dcterms:modified>
</cp:coreProperties>
</file>