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6858000" cy="9144000" type="screen4x3"/>
  <p:notesSz cx="6858000" cy="9144000"/>
  <p:defaultTextStyle>
    <a:defPPr>
      <a:defRPr lang="zh-TW"/>
    </a:defPPr>
    <a:lvl1pPr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150" d="100"/>
          <a:sy n="150" d="100"/>
        </p:scale>
        <p:origin x="514" y="-2184"/>
      </p:cViewPr>
      <p:guideLst>
        <p:guide orient="horz" pos="2880"/>
        <p:guide pos="2160"/>
      </p:guideLst>
    </p:cSldViewPr>
  </p:slideViewPr>
  <p:notesTextViewPr>
    <p:cViewPr>
      <p:scale>
        <a:sx n="150" d="100"/>
        <a:sy n="150" d="100"/>
      </p:scale>
      <p:origin x="0" y="-19"/>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514350" y="2840568"/>
            <a:ext cx="5829300" cy="1960033"/>
          </a:xfrm>
        </p:spPr>
        <p:txBody>
          <a:bodyPr/>
          <a:lstStyle/>
          <a:p>
            <a:r>
              <a:rPr lang="zh-TW" altLang="en-US"/>
              <a:t>按一下以編輯母片標題樣式</a:t>
            </a:r>
          </a:p>
        </p:txBody>
      </p:sp>
      <p:sp>
        <p:nvSpPr>
          <p:cNvPr id="3" name="副標題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lvl1pPr>
          </a:lstStyle>
          <a:p>
            <a:pPr>
              <a:defRPr/>
            </a:pPr>
            <a:fld id="{96F3DF1F-68EC-400B-ADB2-D51C4741BB6E}" type="datetimeFigureOut">
              <a:rPr lang="zh-TW" altLang="en-US"/>
              <a:pPr>
                <a:defRPr/>
              </a:pPr>
              <a:t>2023/11/13</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fld id="{D436C2CD-1B4A-4663-BCD4-B6B8286EAEDF}" type="slidenum">
              <a:rPr lang="zh-TW" altLang="en-US"/>
              <a:pPr/>
              <a:t>‹#›</a:t>
            </a:fld>
            <a:endParaRPr lang="zh-TW" altLang="en-US"/>
          </a:p>
        </p:txBody>
      </p:sp>
    </p:spTree>
    <p:extLst>
      <p:ext uri="{BB962C8B-B14F-4D97-AF65-F5344CB8AC3E}">
        <p14:creationId xmlns:p14="http://schemas.microsoft.com/office/powerpoint/2010/main" val="1116633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lvl1pPr>
              <a:defRPr/>
            </a:lvl1pPr>
          </a:lstStyle>
          <a:p>
            <a:pPr>
              <a:defRPr/>
            </a:pPr>
            <a:fld id="{AE7CA21D-3530-4999-8235-4F2518736202}" type="datetimeFigureOut">
              <a:rPr lang="zh-TW" altLang="en-US"/>
              <a:pPr>
                <a:defRPr/>
              </a:pPr>
              <a:t>2023/11/13</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fld id="{CF637264-77B9-42C4-8423-1559263566B0}" type="slidenum">
              <a:rPr lang="zh-TW" altLang="en-US"/>
              <a:pPr/>
              <a:t>‹#›</a:t>
            </a:fld>
            <a:endParaRPr lang="zh-TW" altLang="en-US"/>
          </a:p>
        </p:txBody>
      </p:sp>
    </p:spTree>
    <p:extLst>
      <p:ext uri="{BB962C8B-B14F-4D97-AF65-F5344CB8AC3E}">
        <p14:creationId xmlns:p14="http://schemas.microsoft.com/office/powerpoint/2010/main" val="3299456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3729037" y="488951"/>
            <a:ext cx="1157288" cy="10401300"/>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257175" y="488951"/>
            <a:ext cx="3357563" cy="104013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lvl1pPr>
              <a:defRPr/>
            </a:lvl1pPr>
          </a:lstStyle>
          <a:p>
            <a:pPr>
              <a:defRPr/>
            </a:pPr>
            <a:fld id="{52715C91-EE57-4D91-B1BC-E33E2B852281}" type="datetimeFigureOut">
              <a:rPr lang="zh-TW" altLang="en-US"/>
              <a:pPr>
                <a:defRPr/>
              </a:pPr>
              <a:t>2023/11/13</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fld id="{C8301BE9-CB67-450E-A9F3-A6D368B8B0C8}" type="slidenum">
              <a:rPr lang="zh-TW" altLang="en-US"/>
              <a:pPr/>
              <a:t>‹#›</a:t>
            </a:fld>
            <a:endParaRPr lang="zh-TW" altLang="en-US"/>
          </a:p>
        </p:txBody>
      </p:sp>
    </p:spTree>
    <p:extLst>
      <p:ext uri="{BB962C8B-B14F-4D97-AF65-F5344CB8AC3E}">
        <p14:creationId xmlns:p14="http://schemas.microsoft.com/office/powerpoint/2010/main" val="469771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lvl1pPr>
              <a:defRPr/>
            </a:lvl1pPr>
          </a:lstStyle>
          <a:p>
            <a:pPr>
              <a:defRPr/>
            </a:pPr>
            <a:fld id="{870CEB6F-7D41-470A-8B57-A458A020AC3D}" type="datetimeFigureOut">
              <a:rPr lang="zh-TW" altLang="en-US"/>
              <a:pPr>
                <a:defRPr/>
              </a:pPr>
              <a:t>2023/11/13</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fld id="{EA7F6F75-36C2-4880-8B73-4A1966DECBB2}" type="slidenum">
              <a:rPr lang="zh-TW" altLang="en-US"/>
              <a:pPr/>
              <a:t>‹#›</a:t>
            </a:fld>
            <a:endParaRPr lang="zh-TW" altLang="en-US"/>
          </a:p>
        </p:txBody>
      </p:sp>
    </p:spTree>
    <p:extLst>
      <p:ext uri="{BB962C8B-B14F-4D97-AF65-F5344CB8AC3E}">
        <p14:creationId xmlns:p14="http://schemas.microsoft.com/office/powerpoint/2010/main" val="2377575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541735" y="5875867"/>
            <a:ext cx="5829300" cy="1816100"/>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lvl1pPr>
              <a:defRPr/>
            </a:lvl1pPr>
          </a:lstStyle>
          <a:p>
            <a:pPr>
              <a:defRPr/>
            </a:pPr>
            <a:fld id="{9D8B9A02-7437-45DA-A5F2-18B1041B9597}" type="datetimeFigureOut">
              <a:rPr lang="zh-TW" altLang="en-US"/>
              <a:pPr>
                <a:defRPr/>
              </a:pPr>
              <a:t>2023/11/13</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fld id="{3CBA8FD3-6690-4FF3-BDEC-99813152E7AA}" type="slidenum">
              <a:rPr lang="zh-TW" altLang="en-US"/>
              <a:pPr/>
              <a:t>‹#›</a:t>
            </a:fld>
            <a:endParaRPr lang="zh-TW" altLang="en-US"/>
          </a:p>
        </p:txBody>
      </p:sp>
    </p:spTree>
    <p:extLst>
      <p:ext uri="{BB962C8B-B14F-4D97-AF65-F5344CB8AC3E}">
        <p14:creationId xmlns:p14="http://schemas.microsoft.com/office/powerpoint/2010/main" val="469805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257175"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2628900"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3"/>
          <p:cNvSpPr>
            <a:spLocks noGrp="1"/>
          </p:cNvSpPr>
          <p:nvPr>
            <p:ph type="dt" sz="half" idx="10"/>
          </p:nvPr>
        </p:nvSpPr>
        <p:spPr/>
        <p:txBody>
          <a:bodyPr/>
          <a:lstStyle>
            <a:lvl1pPr>
              <a:defRPr/>
            </a:lvl1pPr>
          </a:lstStyle>
          <a:p>
            <a:pPr>
              <a:defRPr/>
            </a:pPr>
            <a:fld id="{B9DC49EE-747C-4578-A342-165333799C43}" type="datetimeFigureOut">
              <a:rPr lang="zh-TW" altLang="en-US"/>
              <a:pPr>
                <a:defRPr/>
              </a:pPr>
              <a:t>2023/11/13</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fld id="{E8CAF11B-267D-467E-9B66-38B4965079ED}" type="slidenum">
              <a:rPr lang="zh-TW" altLang="en-US"/>
              <a:pPr/>
              <a:t>‹#›</a:t>
            </a:fld>
            <a:endParaRPr lang="zh-TW" altLang="en-US"/>
          </a:p>
        </p:txBody>
      </p:sp>
    </p:spTree>
    <p:extLst>
      <p:ext uri="{BB962C8B-B14F-4D97-AF65-F5344CB8AC3E}">
        <p14:creationId xmlns:p14="http://schemas.microsoft.com/office/powerpoint/2010/main" val="2477866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342900" y="366184"/>
            <a:ext cx="6172200" cy="1524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3"/>
          <p:cNvSpPr>
            <a:spLocks noGrp="1"/>
          </p:cNvSpPr>
          <p:nvPr>
            <p:ph type="dt" sz="half" idx="10"/>
          </p:nvPr>
        </p:nvSpPr>
        <p:spPr/>
        <p:txBody>
          <a:bodyPr/>
          <a:lstStyle>
            <a:lvl1pPr>
              <a:defRPr/>
            </a:lvl1pPr>
          </a:lstStyle>
          <a:p>
            <a:pPr>
              <a:defRPr/>
            </a:pPr>
            <a:fld id="{0E9C2EF4-0E7F-4D01-8313-0D820E2B4A7E}" type="datetimeFigureOut">
              <a:rPr lang="zh-TW" altLang="en-US"/>
              <a:pPr>
                <a:defRPr/>
              </a:pPr>
              <a:t>2023/11/13</a:t>
            </a:fld>
            <a:endParaRPr lang="zh-TW" altLang="en-US"/>
          </a:p>
        </p:txBody>
      </p:sp>
      <p:sp>
        <p:nvSpPr>
          <p:cNvPr id="8" name="頁尾版面配置區 4"/>
          <p:cNvSpPr>
            <a:spLocks noGrp="1"/>
          </p:cNvSpPr>
          <p:nvPr>
            <p:ph type="ftr" sz="quarter" idx="11"/>
          </p:nvPr>
        </p:nvSpPr>
        <p:spPr/>
        <p:txBody>
          <a:bodyPr/>
          <a:lstStyle>
            <a:lvl1pPr>
              <a:defRPr/>
            </a:lvl1pPr>
          </a:lstStyle>
          <a:p>
            <a:pPr>
              <a:defRPr/>
            </a:pPr>
            <a:endParaRPr lang="zh-TW" altLang="en-US"/>
          </a:p>
        </p:txBody>
      </p:sp>
      <p:sp>
        <p:nvSpPr>
          <p:cNvPr id="9" name="投影片編號版面配置區 5"/>
          <p:cNvSpPr>
            <a:spLocks noGrp="1"/>
          </p:cNvSpPr>
          <p:nvPr>
            <p:ph type="sldNum" sz="quarter" idx="12"/>
          </p:nvPr>
        </p:nvSpPr>
        <p:spPr/>
        <p:txBody>
          <a:bodyPr/>
          <a:lstStyle>
            <a:lvl1pPr>
              <a:defRPr/>
            </a:lvl1pPr>
          </a:lstStyle>
          <a:p>
            <a:fld id="{51B82E9C-1C8B-4B0E-8A63-8DFF708BC302}" type="slidenum">
              <a:rPr lang="zh-TW" altLang="en-US"/>
              <a:pPr/>
              <a:t>‹#›</a:t>
            </a:fld>
            <a:endParaRPr lang="zh-TW" altLang="en-US"/>
          </a:p>
        </p:txBody>
      </p:sp>
    </p:spTree>
    <p:extLst>
      <p:ext uri="{BB962C8B-B14F-4D97-AF65-F5344CB8AC3E}">
        <p14:creationId xmlns:p14="http://schemas.microsoft.com/office/powerpoint/2010/main" val="3131617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3"/>
          <p:cNvSpPr>
            <a:spLocks noGrp="1"/>
          </p:cNvSpPr>
          <p:nvPr>
            <p:ph type="dt" sz="half" idx="10"/>
          </p:nvPr>
        </p:nvSpPr>
        <p:spPr/>
        <p:txBody>
          <a:bodyPr/>
          <a:lstStyle>
            <a:lvl1pPr>
              <a:defRPr/>
            </a:lvl1pPr>
          </a:lstStyle>
          <a:p>
            <a:pPr>
              <a:defRPr/>
            </a:pPr>
            <a:fld id="{839DB332-C236-4F57-B75B-9FE9AA6EEC79}" type="datetimeFigureOut">
              <a:rPr lang="zh-TW" altLang="en-US"/>
              <a:pPr>
                <a:defRPr/>
              </a:pPr>
              <a:t>2023/11/13</a:t>
            </a:fld>
            <a:endParaRPr lang="zh-TW" altLang="en-US"/>
          </a:p>
        </p:txBody>
      </p:sp>
      <p:sp>
        <p:nvSpPr>
          <p:cNvPr id="4" name="頁尾版面配置區 4"/>
          <p:cNvSpPr>
            <a:spLocks noGrp="1"/>
          </p:cNvSpPr>
          <p:nvPr>
            <p:ph type="ftr" sz="quarter" idx="11"/>
          </p:nvPr>
        </p:nvSpPr>
        <p:spPr/>
        <p:txBody>
          <a:bodyPr/>
          <a:lstStyle>
            <a:lvl1pPr>
              <a:defRPr/>
            </a:lvl1pPr>
          </a:lstStyle>
          <a:p>
            <a:pPr>
              <a:defRPr/>
            </a:pPr>
            <a:endParaRPr lang="zh-TW" altLang="en-US"/>
          </a:p>
        </p:txBody>
      </p:sp>
      <p:sp>
        <p:nvSpPr>
          <p:cNvPr id="5" name="投影片編號版面配置區 5"/>
          <p:cNvSpPr>
            <a:spLocks noGrp="1"/>
          </p:cNvSpPr>
          <p:nvPr>
            <p:ph type="sldNum" sz="quarter" idx="12"/>
          </p:nvPr>
        </p:nvSpPr>
        <p:spPr/>
        <p:txBody>
          <a:bodyPr/>
          <a:lstStyle>
            <a:lvl1pPr>
              <a:defRPr/>
            </a:lvl1pPr>
          </a:lstStyle>
          <a:p>
            <a:fld id="{A44B98CC-40B7-4724-A3EF-5A7D16FEA96B}" type="slidenum">
              <a:rPr lang="zh-TW" altLang="en-US"/>
              <a:pPr/>
              <a:t>‹#›</a:t>
            </a:fld>
            <a:endParaRPr lang="zh-TW" altLang="en-US"/>
          </a:p>
        </p:txBody>
      </p:sp>
    </p:spTree>
    <p:extLst>
      <p:ext uri="{BB962C8B-B14F-4D97-AF65-F5344CB8AC3E}">
        <p14:creationId xmlns:p14="http://schemas.microsoft.com/office/powerpoint/2010/main" val="530869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3"/>
          <p:cNvSpPr>
            <a:spLocks noGrp="1"/>
          </p:cNvSpPr>
          <p:nvPr>
            <p:ph type="dt" sz="half" idx="10"/>
          </p:nvPr>
        </p:nvSpPr>
        <p:spPr/>
        <p:txBody>
          <a:bodyPr/>
          <a:lstStyle>
            <a:lvl1pPr>
              <a:defRPr/>
            </a:lvl1pPr>
          </a:lstStyle>
          <a:p>
            <a:pPr>
              <a:defRPr/>
            </a:pPr>
            <a:fld id="{EF899C08-D2CD-4C14-9CEC-B4DF4BF284AA}" type="datetimeFigureOut">
              <a:rPr lang="zh-TW" altLang="en-US"/>
              <a:pPr>
                <a:defRPr/>
              </a:pPr>
              <a:t>2023/11/13</a:t>
            </a:fld>
            <a:endParaRPr lang="zh-TW" altLang="en-US"/>
          </a:p>
        </p:txBody>
      </p:sp>
      <p:sp>
        <p:nvSpPr>
          <p:cNvPr id="3" name="頁尾版面配置區 4"/>
          <p:cNvSpPr>
            <a:spLocks noGrp="1"/>
          </p:cNvSpPr>
          <p:nvPr>
            <p:ph type="ftr" sz="quarter" idx="11"/>
          </p:nvPr>
        </p:nvSpPr>
        <p:spPr/>
        <p:txBody>
          <a:bodyPr/>
          <a:lstStyle>
            <a:lvl1pPr>
              <a:defRPr/>
            </a:lvl1pPr>
          </a:lstStyle>
          <a:p>
            <a:pPr>
              <a:defRPr/>
            </a:pPr>
            <a:endParaRPr lang="zh-TW" altLang="en-US"/>
          </a:p>
        </p:txBody>
      </p:sp>
      <p:sp>
        <p:nvSpPr>
          <p:cNvPr id="4" name="投影片編號版面配置區 5"/>
          <p:cNvSpPr>
            <a:spLocks noGrp="1"/>
          </p:cNvSpPr>
          <p:nvPr>
            <p:ph type="sldNum" sz="quarter" idx="12"/>
          </p:nvPr>
        </p:nvSpPr>
        <p:spPr/>
        <p:txBody>
          <a:bodyPr/>
          <a:lstStyle>
            <a:lvl1pPr>
              <a:defRPr/>
            </a:lvl1pPr>
          </a:lstStyle>
          <a:p>
            <a:fld id="{9B7E23F8-FE7F-4883-9269-27BAD482D2D6}" type="slidenum">
              <a:rPr lang="zh-TW" altLang="en-US"/>
              <a:pPr/>
              <a:t>‹#›</a:t>
            </a:fld>
            <a:endParaRPr lang="zh-TW" altLang="en-US"/>
          </a:p>
        </p:txBody>
      </p:sp>
    </p:spTree>
    <p:extLst>
      <p:ext uri="{BB962C8B-B14F-4D97-AF65-F5344CB8AC3E}">
        <p14:creationId xmlns:p14="http://schemas.microsoft.com/office/powerpoint/2010/main" val="3024020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342900" y="364067"/>
            <a:ext cx="2256235" cy="154940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3"/>
          <p:cNvSpPr>
            <a:spLocks noGrp="1"/>
          </p:cNvSpPr>
          <p:nvPr>
            <p:ph type="dt" sz="half" idx="10"/>
          </p:nvPr>
        </p:nvSpPr>
        <p:spPr/>
        <p:txBody>
          <a:bodyPr/>
          <a:lstStyle>
            <a:lvl1pPr>
              <a:defRPr/>
            </a:lvl1pPr>
          </a:lstStyle>
          <a:p>
            <a:pPr>
              <a:defRPr/>
            </a:pPr>
            <a:fld id="{21B34031-7A29-444C-879B-E7BA51FAED43}" type="datetimeFigureOut">
              <a:rPr lang="zh-TW" altLang="en-US"/>
              <a:pPr>
                <a:defRPr/>
              </a:pPr>
              <a:t>2023/11/13</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fld id="{FF4FDF4E-1A63-4808-8BF7-2416D86E022F}" type="slidenum">
              <a:rPr lang="zh-TW" altLang="en-US"/>
              <a:pPr/>
              <a:t>‹#›</a:t>
            </a:fld>
            <a:endParaRPr lang="zh-TW" altLang="en-US"/>
          </a:p>
        </p:txBody>
      </p:sp>
    </p:spTree>
    <p:extLst>
      <p:ext uri="{BB962C8B-B14F-4D97-AF65-F5344CB8AC3E}">
        <p14:creationId xmlns:p14="http://schemas.microsoft.com/office/powerpoint/2010/main" val="2199077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344216" y="6400800"/>
            <a:ext cx="4114800" cy="755651"/>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344216" y="817033"/>
            <a:ext cx="4114800" cy="54864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3"/>
          <p:cNvSpPr>
            <a:spLocks noGrp="1"/>
          </p:cNvSpPr>
          <p:nvPr>
            <p:ph type="dt" sz="half" idx="10"/>
          </p:nvPr>
        </p:nvSpPr>
        <p:spPr/>
        <p:txBody>
          <a:bodyPr/>
          <a:lstStyle>
            <a:lvl1pPr>
              <a:defRPr/>
            </a:lvl1pPr>
          </a:lstStyle>
          <a:p>
            <a:pPr>
              <a:defRPr/>
            </a:pPr>
            <a:fld id="{A70C2AF5-CEA2-49BC-B2CC-B4A148B3CE5A}" type="datetimeFigureOut">
              <a:rPr lang="zh-TW" altLang="en-US"/>
              <a:pPr>
                <a:defRPr/>
              </a:pPr>
              <a:t>2023/11/13</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fld id="{81F08EA9-A235-4DE6-9916-A418D5044FC6}" type="slidenum">
              <a:rPr lang="zh-TW" altLang="en-US"/>
              <a:pPr/>
              <a:t>‹#›</a:t>
            </a:fld>
            <a:endParaRPr lang="zh-TW" altLang="en-US"/>
          </a:p>
        </p:txBody>
      </p:sp>
    </p:spTree>
    <p:extLst>
      <p:ext uri="{BB962C8B-B14F-4D97-AF65-F5344CB8AC3E}">
        <p14:creationId xmlns:p14="http://schemas.microsoft.com/office/powerpoint/2010/main" val="1728641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標題版面配置區 1"/>
          <p:cNvSpPr>
            <a:spLocks noGrp="1"/>
          </p:cNvSpPr>
          <p:nvPr>
            <p:ph type="title"/>
          </p:nvPr>
        </p:nvSpPr>
        <p:spPr bwMode="auto">
          <a:xfrm>
            <a:off x="342900" y="366713"/>
            <a:ext cx="6172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7" name="文字版面配置區 2"/>
          <p:cNvSpPr>
            <a:spLocks noGrp="1"/>
          </p:cNvSpPr>
          <p:nvPr>
            <p:ph type="body" idx="1"/>
          </p:nvPr>
        </p:nvSpPr>
        <p:spPr bwMode="auto">
          <a:xfrm>
            <a:off x="342900" y="2133600"/>
            <a:ext cx="6172200" cy="603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342900" y="8475663"/>
            <a:ext cx="1600200" cy="485775"/>
          </a:xfrm>
          <a:prstGeom prst="rect">
            <a:avLst/>
          </a:prstGeom>
        </p:spPr>
        <p:txBody>
          <a:bodyPr vert="horz" lIns="91440" tIns="45720" rIns="91440" bIns="45720" rtlCol="0" anchor="ctr"/>
          <a:lstStyle>
            <a:lvl1pPr algn="l" fontAlgn="auto">
              <a:spcBef>
                <a:spcPts val="0"/>
              </a:spcBef>
              <a:spcAft>
                <a:spcPts val="0"/>
              </a:spcAft>
              <a:defRPr kumimoji="0" sz="1200" smtClean="0">
                <a:solidFill>
                  <a:schemeClr val="tx1">
                    <a:tint val="75000"/>
                  </a:schemeClr>
                </a:solidFill>
                <a:latin typeface="+mn-lt"/>
                <a:ea typeface="+mn-ea"/>
              </a:defRPr>
            </a:lvl1pPr>
          </a:lstStyle>
          <a:p>
            <a:pPr>
              <a:defRPr/>
            </a:pPr>
            <a:fld id="{14D2A4D7-CE8A-42C4-84C7-6ACF2198DC7B}" type="datetimeFigureOut">
              <a:rPr lang="zh-TW" altLang="en-US"/>
              <a:pPr>
                <a:defRPr/>
              </a:pPr>
              <a:t>2023/11/13</a:t>
            </a:fld>
            <a:endParaRPr lang="zh-TW" altLang="en-US"/>
          </a:p>
        </p:txBody>
      </p:sp>
      <p:sp>
        <p:nvSpPr>
          <p:cNvPr id="5" name="頁尾版面配置區 4"/>
          <p:cNvSpPr>
            <a:spLocks noGrp="1"/>
          </p:cNvSpPr>
          <p:nvPr>
            <p:ph type="ftr" sz="quarter" idx="3"/>
          </p:nvPr>
        </p:nvSpPr>
        <p:spPr>
          <a:xfrm>
            <a:off x="2343150" y="8475663"/>
            <a:ext cx="2171700" cy="485775"/>
          </a:xfrm>
          <a:prstGeom prst="rect">
            <a:avLst/>
          </a:prstGeom>
        </p:spPr>
        <p:txBody>
          <a:bodyPr vert="horz" lIns="91440" tIns="45720" rIns="91440" bIns="45720" rtlCol="0" anchor="ctr"/>
          <a:lstStyle>
            <a:lvl1pPr algn="ctr" fontAlgn="auto">
              <a:spcBef>
                <a:spcPts val="0"/>
              </a:spcBef>
              <a:spcAft>
                <a:spcPts val="0"/>
              </a:spcAft>
              <a:defRPr kumimoji="0" sz="1200" smtClean="0">
                <a:solidFill>
                  <a:schemeClr val="tx1">
                    <a:tint val="75000"/>
                  </a:schemeClr>
                </a:solidFill>
                <a:latin typeface="+mn-lt"/>
                <a:ea typeface="+mn-ea"/>
              </a:defRPr>
            </a:lvl1pPr>
          </a:lstStyle>
          <a:p>
            <a:pPr>
              <a:defRPr/>
            </a:pPr>
            <a:endParaRPr lang="zh-TW" altLang="en-US"/>
          </a:p>
        </p:txBody>
      </p:sp>
      <p:sp>
        <p:nvSpPr>
          <p:cNvPr id="6" name="投影片編號版面配置區 5"/>
          <p:cNvSpPr>
            <a:spLocks noGrp="1"/>
          </p:cNvSpPr>
          <p:nvPr>
            <p:ph type="sldNum" sz="quarter" idx="4"/>
          </p:nvPr>
        </p:nvSpPr>
        <p:spPr>
          <a:xfrm>
            <a:off x="4914900" y="8475663"/>
            <a:ext cx="1600200" cy="485775"/>
          </a:xfrm>
          <a:prstGeom prst="rect">
            <a:avLst/>
          </a:prstGeom>
        </p:spPr>
        <p:txBody>
          <a:bodyPr vert="horz" wrap="square" lIns="91440" tIns="45720" rIns="91440" bIns="45720" numCol="1" anchor="ctr" anchorCtr="0" compatLnSpc="1">
            <a:prstTxWarp prst="textNoShape">
              <a:avLst/>
            </a:prstTxWarp>
          </a:bodyPr>
          <a:lstStyle>
            <a:lvl1pPr algn="r">
              <a:defRPr kumimoji="0" sz="1200">
                <a:solidFill>
                  <a:srgbClr val="898989"/>
                </a:solidFill>
                <a:latin typeface="Calibri" panose="020F0502020204030204" pitchFamily="34" charset="0"/>
              </a:defRPr>
            </a:lvl1pPr>
          </a:lstStyle>
          <a:p>
            <a:fld id="{E34EEBA6-9033-4CF1-9D9F-A69B2C7A1D2C}" type="slidenum">
              <a:rPr lang="zh-TW" altLang="en-US"/>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ea typeface="新細明體" panose="02020500000000000000" pitchFamily="18" charset="-120"/>
        </a:defRPr>
      </a:lvl2pPr>
      <a:lvl3pPr algn="ctr" rtl="0" fontAlgn="base">
        <a:spcBef>
          <a:spcPct val="0"/>
        </a:spcBef>
        <a:spcAft>
          <a:spcPct val="0"/>
        </a:spcAft>
        <a:defRPr sz="4400">
          <a:solidFill>
            <a:schemeClr val="tx1"/>
          </a:solidFill>
          <a:latin typeface="Calibri" panose="020F0502020204030204" pitchFamily="34" charset="0"/>
          <a:ea typeface="新細明體" panose="02020500000000000000" pitchFamily="18" charset="-120"/>
        </a:defRPr>
      </a:lvl3pPr>
      <a:lvl4pPr algn="ctr" rtl="0" fontAlgn="base">
        <a:spcBef>
          <a:spcPct val="0"/>
        </a:spcBef>
        <a:spcAft>
          <a:spcPct val="0"/>
        </a:spcAft>
        <a:defRPr sz="4400">
          <a:solidFill>
            <a:schemeClr val="tx1"/>
          </a:solidFill>
          <a:latin typeface="Calibri" panose="020F0502020204030204" pitchFamily="34" charset="0"/>
          <a:ea typeface="新細明體" panose="02020500000000000000" pitchFamily="18" charset="-120"/>
        </a:defRPr>
      </a:lvl4pPr>
      <a:lvl5pPr algn="ctr" rtl="0" fontAlgn="base">
        <a:spcBef>
          <a:spcPct val="0"/>
        </a:spcBef>
        <a:spcAft>
          <a:spcPct val="0"/>
        </a:spcAft>
        <a:defRPr sz="4400">
          <a:solidFill>
            <a:schemeClr val="tx1"/>
          </a:solidFill>
          <a:latin typeface="Calibri" panose="020F0502020204030204" pitchFamily="34" charset="0"/>
          <a:ea typeface="新細明體" panose="02020500000000000000" pitchFamily="18" charset="-120"/>
        </a:defRPr>
      </a:lvl5pPr>
      <a:lvl6pPr marL="457200" algn="ctr" rtl="0" fontAlgn="base">
        <a:spcBef>
          <a:spcPct val="0"/>
        </a:spcBef>
        <a:spcAft>
          <a:spcPct val="0"/>
        </a:spcAft>
        <a:defRPr sz="4400">
          <a:solidFill>
            <a:schemeClr val="tx1"/>
          </a:solidFill>
          <a:latin typeface="Calibri" panose="020F0502020204030204" pitchFamily="34" charset="0"/>
          <a:ea typeface="新細明體" panose="02020500000000000000" pitchFamily="18" charset="-120"/>
        </a:defRPr>
      </a:lvl6pPr>
      <a:lvl7pPr marL="914400" algn="ctr" rtl="0" fontAlgn="base">
        <a:spcBef>
          <a:spcPct val="0"/>
        </a:spcBef>
        <a:spcAft>
          <a:spcPct val="0"/>
        </a:spcAft>
        <a:defRPr sz="4400">
          <a:solidFill>
            <a:schemeClr val="tx1"/>
          </a:solidFill>
          <a:latin typeface="Calibri" panose="020F0502020204030204" pitchFamily="34" charset="0"/>
          <a:ea typeface="新細明體" panose="02020500000000000000" pitchFamily="18" charset="-120"/>
        </a:defRPr>
      </a:lvl7pPr>
      <a:lvl8pPr marL="1371600" algn="ctr" rtl="0" fontAlgn="base">
        <a:spcBef>
          <a:spcPct val="0"/>
        </a:spcBef>
        <a:spcAft>
          <a:spcPct val="0"/>
        </a:spcAft>
        <a:defRPr sz="4400">
          <a:solidFill>
            <a:schemeClr val="tx1"/>
          </a:solidFill>
          <a:latin typeface="Calibri" panose="020F0502020204030204" pitchFamily="34" charset="0"/>
          <a:ea typeface="新細明體" panose="02020500000000000000" pitchFamily="18" charset="-120"/>
        </a:defRPr>
      </a:lvl8pPr>
      <a:lvl9pPr marL="1828800" algn="ctr" rtl="0" fontAlgn="base">
        <a:spcBef>
          <a:spcPct val="0"/>
        </a:spcBef>
        <a:spcAft>
          <a:spcPct val="0"/>
        </a:spcAft>
        <a:defRPr sz="4400">
          <a:solidFill>
            <a:schemeClr val="tx1"/>
          </a:solidFill>
          <a:latin typeface="Calibri" panose="020F0502020204030204" pitchFamily="34" charset="0"/>
          <a:ea typeface="新細明體" panose="02020500000000000000" pitchFamily="18" charset="-12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1"/>
          <p:cNvSpPr txBox="1">
            <a:spLocks noChangeArrowheads="1"/>
          </p:cNvSpPr>
          <p:nvPr/>
        </p:nvSpPr>
        <p:spPr bwMode="auto">
          <a:xfrm>
            <a:off x="203200" y="1259632"/>
            <a:ext cx="64516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defRPr/>
            </a:pPr>
            <a:r>
              <a:rPr lang="en-US" altLang="zh-TW" sz="1400" dirty="0" err="1">
                <a:latin typeface="Times New Roman" panose="02020603050405020304" pitchFamily="18" charset="0"/>
                <a:ea typeface="標楷體" panose="03000509000000000000" pitchFamily="65" charset="-120"/>
                <a:cs typeface="Times New Roman" panose="02020603050405020304" pitchFamily="18" charset="0"/>
              </a:rPr>
              <a:t>Mediapipe</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之臥床行動不便者攝影監測系統</a:t>
            </a:r>
            <a:endParaRPr lang="en-US" altLang="zh-TW" sz="1400" dirty="0">
              <a:latin typeface="Times New Roman" panose="02020603050405020304" pitchFamily="18" charset="0"/>
              <a:ea typeface="標楷體" panose="03000509000000000000" pitchFamily="65" charset="-120"/>
              <a:cs typeface="Times New Roman" panose="02020603050405020304" pitchFamily="18" charset="0"/>
            </a:endParaRPr>
          </a:p>
          <a:p>
            <a:pPr algn="ctr" eaLnBrk="1" hangingPunct="1">
              <a:spcBef>
                <a:spcPct val="0"/>
              </a:spcBef>
              <a:buFontTx/>
              <a:buNone/>
              <a:defRPr/>
            </a:pP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指導老師：陳興忠老師         組員：廖芸岑、徐書敏、盧宜君、李歆渝</a:t>
            </a:r>
          </a:p>
        </p:txBody>
      </p:sp>
      <p:sp>
        <p:nvSpPr>
          <p:cNvPr id="4" name="文字方塊 3"/>
          <p:cNvSpPr txBox="1"/>
          <p:nvPr/>
        </p:nvSpPr>
        <p:spPr>
          <a:xfrm>
            <a:off x="20588" y="2102473"/>
            <a:ext cx="6813376" cy="2181495"/>
          </a:xfrm>
          <a:prstGeom prst="rect">
            <a:avLst/>
          </a:prstGeom>
          <a:noFill/>
        </p:spPr>
        <p:txBody>
          <a:bodyPr wrap="square" rtlCol="0">
            <a:spAutoFit/>
          </a:bodyPr>
          <a:lstStyle/>
          <a:p>
            <a:pPr marR="8255" algn="just">
              <a:lnSpc>
                <a:spcPct val="114399"/>
              </a:lnSpc>
              <a:spcBef>
                <a:spcPts val="1495"/>
              </a:spcBef>
            </a:pPr>
            <a:r>
              <a:rPr lang="zh-TW" altLang="en-US" sz="1200" dirty="0"/>
              <a:t>　　</a:t>
            </a:r>
            <a:r>
              <a:rPr lang="zh-TW" altLang="en-US" sz="1200" dirty="0">
                <a:latin typeface="Times New Roman" panose="02020603050405020304" pitchFamily="18" charset="0"/>
                <a:ea typeface="標楷體" panose="03000509000000000000" pitchFamily="65" charset="-120"/>
                <a:cs typeface="Times New Roman" panose="02020603050405020304" pitchFamily="18" charset="0"/>
              </a:rPr>
              <a:t>一般常見的居家安全監測系統多數被設計為讓配戴者隨身安裝穿戴式設備，用以偵測配戴者之生命體特徵，且大多數無法</a:t>
            </a:r>
            <a:r>
              <a:rPr lang="zh-TW" altLang="en-US" sz="1200" spc="30" dirty="0">
                <a:latin typeface="Times New Roman" panose="02020603050405020304" pitchFamily="18" charset="0"/>
                <a:ea typeface="標楷體" panose="03000509000000000000" pitchFamily="65" charset="-120"/>
                <a:cs typeface="Times New Roman" panose="02020603050405020304" pitchFamily="18" charset="0"/>
              </a:rPr>
              <a:t>檢</a:t>
            </a:r>
            <a:r>
              <a:rPr lang="zh-TW" altLang="en-US" sz="1200" dirty="0">
                <a:latin typeface="Times New Roman" panose="02020603050405020304" pitchFamily="18" charset="0"/>
                <a:ea typeface="標楷體" panose="03000509000000000000" pitchFamily="65" charset="-120"/>
                <a:cs typeface="Times New Roman" panose="02020603050405020304" pitchFamily="18" charset="0"/>
              </a:rPr>
              <a:t>測其他重要危險動作的即時影像歷程。針對此部分本研究進行了臥床行動不便者摔落攝影監測系統客製化設計。主要是透過固</a:t>
            </a:r>
            <a:r>
              <a:rPr lang="zh-TW" altLang="en-US" sz="1200" spc="30" dirty="0">
                <a:latin typeface="Times New Roman" panose="02020603050405020304" pitchFamily="18" charset="0"/>
                <a:ea typeface="標楷體" panose="03000509000000000000" pitchFamily="65" charset="-120"/>
                <a:cs typeface="Times New Roman" panose="02020603050405020304" pitchFamily="18" charset="0"/>
              </a:rPr>
              <a:t>定</a:t>
            </a:r>
            <a:r>
              <a:rPr lang="zh-TW" altLang="en-US" sz="1200" dirty="0">
                <a:latin typeface="Times New Roman" panose="02020603050405020304" pitchFamily="18" charset="0"/>
                <a:ea typeface="標楷體" panose="03000509000000000000" pitchFamily="65" charset="-120"/>
                <a:cs typeface="Times New Roman" panose="02020603050405020304" pitchFamily="18" charset="0"/>
              </a:rPr>
              <a:t>攝影系統，監測行動不便者受試者的臥床區域，並存取每秒每幀之圖像；同時可以辨識臥床行動不便者的人體不同部位，並以</a:t>
            </a:r>
            <a:r>
              <a:rPr lang="zh-TW" altLang="en-US" sz="1200" spc="30" dirty="0">
                <a:latin typeface="Times New Roman" panose="02020603050405020304" pitchFamily="18" charset="0"/>
                <a:ea typeface="標楷體" panose="03000509000000000000" pitchFamily="65" charset="-120"/>
                <a:cs typeface="Times New Roman" panose="02020603050405020304" pitchFamily="18" charset="0"/>
              </a:rPr>
              <a:t>臥</a:t>
            </a:r>
            <a:r>
              <a:rPr lang="zh-TW" altLang="en-US" sz="1200" spc="215" dirty="0">
                <a:latin typeface="Times New Roman" panose="02020603050405020304" pitchFamily="18" charset="0"/>
                <a:ea typeface="標楷體" panose="03000509000000000000" pitchFamily="65" charset="-120"/>
                <a:cs typeface="Times New Roman" panose="02020603050405020304" pitchFamily="18" charset="0"/>
              </a:rPr>
              <a:t>床行動不便者的人體不同部位判斷</a:t>
            </a:r>
            <a:r>
              <a:rPr lang="zh-TW" altLang="en-US" sz="1200" spc="30" dirty="0">
                <a:latin typeface="Times New Roman" panose="02020603050405020304" pitchFamily="18" charset="0"/>
                <a:ea typeface="標楷體" panose="03000509000000000000" pitchFamily="65" charset="-120"/>
                <a:cs typeface="Times New Roman" panose="02020603050405020304" pitchFamily="18" charset="0"/>
              </a:rPr>
              <a:t>不</a:t>
            </a:r>
            <a:r>
              <a:rPr lang="zh-TW" altLang="en-US" sz="1200" spc="215" dirty="0">
                <a:latin typeface="Times New Roman" panose="02020603050405020304" pitchFamily="18" charset="0"/>
                <a:ea typeface="標楷體" panose="03000509000000000000" pitchFamily="65" charset="-120"/>
                <a:cs typeface="Times New Roman" panose="02020603050405020304" pitchFamily="18" charset="0"/>
              </a:rPr>
              <a:t>同跌倒的姿勢。再經由本研究設計的系統，</a:t>
            </a:r>
            <a:r>
              <a:rPr lang="zh-TW" altLang="en-US" sz="1200" spc="35" dirty="0">
                <a:latin typeface="Times New Roman" panose="02020603050405020304" pitchFamily="18" charset="0"/>
                <a:ea typeface="標楷體" panose="03000509000000000000" pitchFamily="65" charset="-120"/>
                <a:cs typeface="Times New Roman" panose="02020603050405020304" pitchFamily="18" charset="0"/>
              </a:rPr>
              <a:t>當有危險的分類判斷輸出時，可以即時向照護者發出警示資訊。其中，本系統設計是採</a:t>
            </a:r>
            <a:r>
              <a:rPr lang="zh-TW" altLang="en-US" sz="1200" spc="20" dirty="0">
                <a:latin typeface="Times New Roman" panose="02020603050405020304" pitchFamily="18" charset="0"/>
                <a:ea typeface="標楷體" panose="03000509000000000000" pitchFamily="65" charset="-120"/>
                <a:cs typeface="Times New Roman" panose="02020603050405020304" pitchFamily="18" charset="0"/>
              </a:rPr>
              <a:t>用</a:t>
            </a:r>
            <a:r>
              <a:rPr lang="en-US" altLang="zh-TW" sz="1200" spc="20" dirty="0" err="1">
                <a:latin typeface="Times New Roman" panose="02020603050405020304" pitchFamily="18" charset="0"/>
                <a:ea typeface="標楷體" panose="03000509000000000000" pitchFamily="65" charset="-120"/>
                <a:cs typeface="Times New Roman" panose="02020603050405020304" pitchFamily="18" charset="0"/>
              </a:rPr>
              <a:t>Mediapipe</a:t>
            </a:r>
            <a:r>
              <a:rPr lang="zh-TW" altLang="en-US" sz="1200" spc="55" dirty="0">
                <a:latin typeface="Times New Roman" panose="02020603050405020304" pitchFamily="18" charset="0"/>
                <a:ea typeface="標楷體" panose="03000509000000000000" pitchFamily="65" charset="-120"/>
                <a:cs typeface="Times New Roman" panose="02020603050405020304" pitchFamily="18" charset="0"/>
              </a:rPr>
              <a:t>模組之骨架定位，以此對被照護者進行辨識人體不同部位與姿勢等分類判斷。再者，本實現的系統針所訓練的分</a:t>
            </a:r>
            <a:r>
              <a:rPr lang="zh-TW" altLang="en-US" sz="1200" spc="30" dirty="0">
                <a:latin typeface="Times New Roman" panose="02020603050405020304" pitchFamily="18" charset="0"/>
                <a:ea typeface="標楷體" panose="03000509000000000000" pitchFamily="65" charset="-120"/>
                <a:cs typeface="Times New Roman" panose="02020603050405020304" pitchFamily="18" charset="0"/>
              </a:rPr>
              <a:t>類</a:t>
            </a:r>
            <a:r>
              <a:rPr lang="zh-TW" altLang="en-US" sz="1200" dirty="0">
                <a:latin typeface="Times New Roman" panose="02020603050405020304" pitchFamily="18" charset="0"/>
                <a:ea typeface="標楷體" panose="03000509000000000000" pitchFamily="65" charset="-120"/>
                <a:cs typeface="Times New Roman" panose="02020603050405020304" pitchFamily="18" charset="0"/>
              </a:rPr>
              <a:t>器，具有判斷以下被照護者狀態：正常且安全狀態、跌倒狀態與起身狀態，其中本研究定義「起身狀態」包含從床邊站起來或</a:t>
            </a:r>
            <a:r>
              <a:rPr lang="zh-TW" altLang="en-US" sz="1200" spc="30" dirty="0">
                <a:latin typeface="Times New Roman" panose="02020603050405020304" pitchFamily="18" charset="0"/>
                <a:ea typeface="標楷體" panose="03000509000000000000" pitchFamily="65" charset="-120"/>
                <a:cs typeface="Times New Roman" panose="02020603050405020304" pitchFamily="18" charset="0"/>
              </a:rPr>
              <a:t>跌</a:t>
            </a:r>
            <a:r>
              <a:rPr lang="zh-TW" altLang="en-US" sz="1200" dirty="0">
                <a:latin typeface="Times New Roman" panose="02020603050405020304" pitchFamily="18" charset="0"/>
                <a:ea typeface="標楷體" panose="03000509000000000000" pitchFamily="65" charset="-120"/>
                <a:cs typeface="Times New Roman" panose="02020603050405020304" pitchFamily="18" charset="0"/>
              </a:rPr>
              <a:t>倒後起身的狀態。最後，本研究提供一個臥床行動不便者摔落攝影監測系統</a:t>
            </a:r>
            <a:r>
              <a:rPr lang="zh-TW" altLang="en-US" sz="1200" smtClean="0">
                <a:latin typeface="Times New Roman" panose="02020603050405020304" pitchFamily="18" charset="0"/>
                <a:ea typeface="標楷體" panose="03000509000000000000" pitchFamily="65" charset="-120"/>
                <a:cs typeface="Times New Roman" panose="02020603050405020304" pitchFamily="18" charset="0"/>
              </a:rPr>
              <a:t>原型，</a:t>
            </a:r>
            <a:r>
              <a:rPr lang="zh-TW" altLang="en-US" sz="1200" smtClean="0">
                <a:latin typeface="Times New Roman" panose="02020603050405020304" pitchFamily="18" charset="0"/>
                <a:ea typeface="標楷體" panose="03000509000000000000" pitchFamily="65" charset="-120"/>
                <a:cs typeface="Times New Roman" panose="02020603050405020304" pitchFamily="18" charset="0"/>
              </a:rPr>
              <a:t>同時，也提供隱私權保護個人去臉部特徵的功能</a:t>
            </a:r>
            <a:r>
              <a:rPr lang="zh-TW" altLang="en-US" sz="1200" smtClean="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sz="12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 name="文字方塊 5"/>
          <p:cNvSpPr txBox="1"/>
          <p:nvPr/>
        </p:nvSpPr>
        <p:spPr>
          <a:xfrm>
            <a:off x="3068608" y="1763688"/>
            <a:ext cx="717336" cy="384144"/>
          </a:xfrm>
          <a:prstGeom prst="rect">
            <a:avLst/>
          </a:prstGeom>
          <a:noFill/>
        </p:spPr>
        <p:txBody>
          <a:bodyPr wrap="square" rtlCol="0">
            <a:spAutoFit/>
          </a:bodyPr>
          <a:lstStyle/>
          <a:p>
            <a:pPr marR="8255" algn="just">
              <a:lnSpc>
                <a:spcPct val="114399"/>
              </a:lnSpc>
              <a:spcBef>
                <a:spcPts val="1495"/>
              </a:spcBef>
            </a:pPr>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摘要</a:t>
            </a:r>
          </a:p>
        </p:txBody>
      </p:sp>
      <p:sp>
        <p:nvSpPr>
          <p:cNvPr id="7" name="文字方塊 6"/>
          <p:cNvSpPr txBox="1"/>
          <p:nvPr/>
        </p:nvSpPr>
        <p:spPr>
          <a:xfrm>
            <a:off x="2851898" y="4331872"/>
            <a:ext cx="1150756" cy="384144"/>
          </a:xfrm>
          <a:prstGeom prst="rect">
            <a:avLst/>
          </a:prstGeom>
          <a:noFill/>
        </p:spPr>
        <p:txBody>
          <a:bodyPr wrap="square" rtlCol="0">
            <a:spAutoFit/>
          </a:bodyPr>
          <a:lstStyle/>
          <a:p>
            <a:pPr marR="8255" algn="just">
              <a:lnSpc>
                <a:spcPct val="114399"/>
              </a:lnSpc>
              <a:spcBef>
                <a:spcPts val="1495"/>
              </a:spcBef>
            </a:pPr>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流程步驟</a:t>
            </a:r>
          </a:p>
        </p:txBody>
      </p:sp>
      <p:sp>
        <p:nvSpPr>
          <p:cNvPr id="9" name="文字方塊 8"/>
          <p:cNvSpPr txBox="1"/>
          <p:nvPr/>
        </p:nvSpPr>
        <p:spPr>
          <a:xfrm>
            <a:off x="173464" y="4622752"/>
            <a:ext cx="6322144" cy="1785104"/>
          </a:xfrm>
          <a:prstGeom prst="rect">
            <a:avLst/>
          </a:prstGeom>
          <a:noFill/>
        </p:spPr>
        <p:txBody>
          <a:bodyPr wrap="square" rtlCol="0">
            <a:spAutoFit/>
          </a:bodyPr>
          <a:lstStyle/>
          <a:p>
            <a:pPr marR="8255" algn="just">
              <a:spcBef>
                <a:spcPts val="1495"/>
              </a:spcBef>
            </a:pPr>
            <a:r>
              <a:rPr lang="zh-TW" altLang="en-US" sz="1200" dirty="0">
                <a:latin typeface="Times New Roman" panose="02020603050405020304" pitchFamily="18" charset="0"/>
                <a:ea typeface="標楷體" panose="03000509000000000000" pitchFamily="65" charset="-120"/>
                <a:cs typeface="Times New Roman" panose="02020603050405020304" pitchFamily="18" charset="0"/>
              </a:rPr>
              <a:t>一、啟動 </a:t>
            </a:r>
            <a:r>
              <a:rPr lang="en-US" altLang="zh-TW" sz="1200" dirty="0">
                <a:latin typeface="Times New Roman" panose="02020603050405020304" pitchFamily="18" charset="0"/>
                <a:ea typeface="標楷體" panose="03000509000000000000" pitchFamily="65" charset="-120"/>
                <a:cs typeface="Times New Roman" panose="02020603050405020304" pitchFamily="18" charset="0"/>
              </a:rPr>
              <a:t>Open CV</a:t>
            </a:r>
            <a:r>
              <a:rPr lang="zh-TW" altLang="en-US" sz="1200" dirty="0">
                <a:latin typeface="Times New Roman" panose="02020603050405020304" pitchFamily="18" charset="0"/>
                <a:ea typeface="標楷體" panose="03000509000000000000" pitchFamily="65" charset="-120"/>
                <a:cs typeface="Times New Roman" panose="02020603050405020304" pitchFamily="18" charset="0"/>
              </a:rPr>
              <a:t> 偵測系統和面部模糊系統，同步開啟 </a:t>
            </a:r>
            <a:r>
              <a:rPr lang="en-US" altLang="zh-TW" sz="1200" dirty="0" err="1">
                <a:latin typeface="Times New Roman" panose="02020603050405020304" pitchFamily="18" charset="0"/>
                <a:ea typeface="標楷體" panose="03000509000000000000" pitchFamily="65" charset="-120"/>
                <a:cs typeface="Times New Roman" panose="02020603050405020304" pitchFamily="18" charset="0"/>
              </a:rPr>
              <a:t>Mediapipe</a:t>
            </a:r>
            <a:r>
              <a:rPr lang="zh-TW" altLang="en-US" sz="1200" dirty="0">
                <a:latin typeface="Times New Roman" panose="02020603050405020304" pitchFamily="18" charset="0"/>
                <a:ea typeface="標楷體" panose="03000509000000000000" pitchFamily="65" charset="-120"/>
                <a:cs typeface="Times New Roman" panose="02020603050405020304" pitchFamily="18" charset="0"/>
              </a:rPr>
              <a:t> 之全身骨架定位系統</a:t>
            </a:r>
            <a:endParaRPr lang="en-US" altLang="zh-TW" sz="1200" dirty="0">
              <a:latin typeface="Times New Roman" panose="02020603050405020304" pitchFamily="18" charset="0"/>
              <a:ea typeface="標楷體" panose="03000509000000000000" pitchFamily="65" charset="-120"/>
              <a:cs typeface="Times New Roman" panose="02020603050405020304" pitchFamily="18" charset="0"/>
            </a:endParaRPr>
          </a:p>
          <a:p>
            <a:pPr marR="8255" algn="just">
              <a:spcBef>
                <a:spcPts val="1495"/>
              </a:spcBef>
            </a:pPr>
            <a:r>
              <a:rPr lang="zh-TW" altLang="en-US" sz="1200" dirty="0">
                <a:latin typeface="Times New Roman" panose="02020603050405020304" pitchFamily="18" charset="0"/>
                <a:ea typeface="標楷體" panose="03000509000000000000" pitchFamily="65" charset="-120"/>
                <a:cs typeface="Times New Roman" panose="02020603050405020304" pitchFamily="18" charset="0"/>
              </a:rPr>
              <a:t>二、系統進行狀態分類</a:t>
            </a:r>
            <a:r>
              <a:rPr lang="en-US" altLang="zh-TW" sz="1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200" dirty="0">
                <a:latin typeface="Times New Roman" panose="02020603050405020304" pitchFamily="18" charset="0"/>
                <a:ea typeface="標楷體" panose="03000509000000000000" pitchFamily="65" charset="-120"/>
                <a:cs typeface="Times New Roman" panose="02020603050405020304" pitchFamily="18" charset="0"/>
              </a:rPr>
              <a:t>安全、起身、跌倒</a:t>
            </a:r>
            <a:r>
              <a:rPr lang="en-US" altLang="zh-TW" sz="1200" dirty="0">
                <a:latin typeface="Times New Roman" panose="02020603050405020304" pitchFamily="18" charset="0"/>
                <a:ea typeface="標楷體" panose="03000509000000000000" pitchFamily="65" charset="-120"/>
                <a:cs typeface="Times New Roman" panose="02020603050405020304" pitchFamily="18" charset="0"/>
              </a:rPr>
              <a:t>)</a:t>
            </a:r>
          </a:p>
          <a:p>
            <a:pPr marR="8255" algn="just">
              <a:spcBef>
                <a:spcPts val="1495"/>
              </a:spcBef>
            </a:pPr>
            <a:r>
              <a:rPr lang="zh-TW" altLang="en-US" sz="1200" dirty="0">
                <a:latin typeface="Times New Roman" panose="02020603050405020304" pitchFamily="18" charset="0"/>
                <a:ea typeface="標楷體" panose="03000509000000000000" pitchFamily="65" charset="-120"/>
                <a:cs typeface="Times New Roman" panose="02020603050405020304" pitchFamily="18" charset="0"/>
              </a:rPr>
              <a:t>三、每幀每秒之狀態存入攝影機原始檔。同時，偵測對象之狀態訊息存入資料庫</a:t>
            </a:r>
            <a:endParaRPr lang="en-US" altLang="zh-TW" sz="1200" dirty="0">
              <a:latin typeface="Times New Roman" panose="02020603050405020304" pitchFamily="18" charset="0"/>
              <a:ea typeface="標楷體" panose="03000509000000000000" pitchFamily="65" charset="-120"/>
              <a:cs typeface="Times New Roman" panose="02020603050405020304" pitchFamily="18" charset="0"/>
            </a:endParaRPr>
          </a:p>
          <a:p>
            <a:pPr marR="8255" algn="just">
              <a:spcBef>
                <a:spcPts val="1495"/>
              </a:spcBef>
            </a:pPr>
            <a:r>
              <a:rPr lang="zh-TW" altLang="en-US" sz="1200" dirty="0">
                <a:latin typeface="Times New Roman" panose="02020603050405020304" pitchFamily="18" charset="0"/>
                <a:ea typeface="標楷體" panose="03000509000000000000" pitchFamily="65" charset="-120"/>
                <a:cs typeface="Times New Roman" panose="02020603050405020304" pitchFamily="18" charset="0"/>
              </a:rPr>
              <a:t>四、發出警訊到</a:t>
            </a:r>
            <a:r>
              <a:rPr lang="en-US" altLang="zh-TW" sz="1200" dirty="0">
                <a:latin typeface="Times New Roman" panose="02020603050405020304" pitchFamily="18" charset="0"/>
                <a:ea typeface="標楷體" panose="03000509000000000000" pitchFamily="65" charset="-120"/>
                <a:cs typeface="Times New Roman" panose="02020603050405020304" pitchFamily="18" charset="0"/>
              </a:rPr>
              <a:t>App</a:t>
            </a:r>
            <a:r>
              <a:rPr lang="zh-TW" altLang="en-US" sz="1200" dirty="0">
                <a:latin typeface="Times New Roman" panose="02020603050405020304" pitchFamily="18" charset="0"/>
                <a:ea typeface="標楷體" panose="03000509000000000000" pitchFamily="65" charset="-120"/>
                <a:cs typeface="Times New Roman" panose="02020603050405020304" pitchFamily="18" charset="0"/>
              </a:rPr>
              <a:t>，使用者登入註冊後，可以了解偵測對象之狀況</a:t>
            </a:r>
            <a:endParaRPr lang="en-US" altLang="zh-TW" sz="1200" dirty="0">
              <a:latin typeface="Times New Roman" panose="02020603050405020304" pitchFamily="18" charset="0"/>
              <a:ea typeface="標楷體" panose="03000509000000000000" pitchFamily="65" charset="-120"/>
              <a:cs typeface="Times New Roman" panose="02020603050405020304" pitchFamily="18" charset="0"/>
            </a:endParaRPr>
          </a:p>
          <a:p>
            <a:pPr marR="8255" algn="just">
              <a:spcBef>
                <a:spcPts val="1495"/>
              </a:spcBef>
            </a:pPr>
            <a:r>
              <a:rPr lang="zh-TW" altLang="en-US" sz="1200" dirty="0">
                <a:latin typeface="Times New Roman" panose="02020603050405020304" pitchFamily="18" charset="0"/>
                <a:ea typeface="標楷體" panose="03000509000000000000" pitchFamily="65" charset="-120"/>
                <a:cs typeface="Times New Roman" panose="02020603050405020304" pitchFamily="18" charset="0"/>
              </a:rPr>
              <a:t>五、開啟網頁進行登入或註冊，並選擇日期查看偵測對象之狀態</a:t>
            </a:r>
          </a:p>
        </p:txBody>
      </p:sp>
      <p:cxnSp>
        <p:nvCxnSpPr>
          <p:cNvPr id="13" name="直線接點 12"/>
          <p:cNvCxnSpPr/>
          <p:nvPr/>
        </p:nvCxnSpPr>
        <p:spPr>
          <a:xfrm>
            <a:off x="266204" y="4283968"/>
            <a:ext cx="63221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a:off x="266204" y="1763688"/>
            <a:ext cx="63221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群組 19"/>
          <p:cNvGrpSpPr/>
          <p:nvPr/>
        </p:nvGrpSpPr>
        <p:grpSpPr>
          <a:xfrm>
            <a:off x="20588" y="6442745"/>
            <a:ext cx="3765356" cy="2257771"/>
            <a:chOff x="20588" y="6442745"/>
            <a:chExt cx="3765356" cy="2257771"/>
          </a:xfrm>
        </p:grpSpPr>
        <p:pic>
          <p:nvPicPr>
            <p:cNvPr id="16" name="圖片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88" y="6442745"/>
              <a:ext cx="3765356" cy="2017687"/>
            </a:xfrm>
            <a:prstGeom prst="rect">
              <a:avLst/>
            </a:prstGeom>
          </p:spPr>
        </p:pic>
        <p:sp>
          <p:nvSpPr>
            <p:cNvPr id="15" name="文字方塊 14">
              <a:extLst>
                <a:ext uri="{FF2B5EF4-FFF2-40B4-BE49-F238E27FC236}">
                  <a16:creationId xmlns:a16="http://schemas.microsoft.com/office/drawing/2014/main" id="{CD562442-6FED-D30A-BFAA-D0CBE6E513F4}"/>
                </a:ext>
              </a:extLst>
            </p:cNvPr>
            <p:cNvSpPr txBox="1"/>
            <p:nvPr/>
          </p:nvSpPr>
          <p:spPr>
            <a:xfrm>
              <a:off x="1327888" y="8432750"/>
              <a:ext cx="1150756" cy="267766"/>
            </a:xfrm>
            <a:prstGeom prst="rect">
              <a:avLst/>
            </a:prstGeom>
            <a:noFill/>
          </p:spPr>
          <p:txBody>
            <a:bodyPr wrap="square" rtlCol="0">
              <a:spAutoFit/>
            </a:bodyPr>
            <a:lstStyle/>
            <a:p>
              <a:pPr marR="8255" algn="just">
                <a:lnSpc>
                  <a:spcPct val="114399"/>
                </a:lnSpc>
                <a:spcBef>
                  <a:spcPts val="1495"/>
                </a:spcBef>
              </a:pPr>
              <a:r>
                <a:rPr lang="en-US" altLang="zh-TW" sz="10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000" dirty="0">
                  <a:latin typeface="Times New Roman" panose="02020603050405020304" pitchFamily="18" charset="0"/>
                  <a:ea typeface="標楷體" panose="03000509000000000000" pitchFamily="65" charset="-120"/>
                  <a:cs typeface="Times New Roman" panose="02020603050405020304" pitchFamily="18" charset="0"/>
                </a:rPr>
                <a:t>圖</a:t>
              </a:r>
              <a:r>
                <a:rPr lang="en-US" altLang="zh-TW" sz="1000" dirty="0">
                  <a:latin typeface="Times New Roman" panose="02020603050405020304" pitchFamily="18" charset="0"/>
                  <a:ea typeface="標楷體" panose="03000509000000000000" pitchFamily="65" charset="-120"/>
                  <a:cs typeface="Times New Roman" panose="02020603050405020304" pitchFamily="18" charset="0"/>
                </a:rPr>
                <a:t>1</a:t>
              </a:r>
              <a:r>
                <a:rPr lang="en-US" altLang="zh-TW" sz="10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000" dirty="0" smtClean="0">
                  <a:latin typeface="Times New Roman" panose="02020603050405020304" pitchFamily="18" charset="0"/>
                  <a:ea typeface="標楷體" panose="03000509000000000000" pitchFamily="65" charset="-120"/>
                  <a:cs typeface="Times New Roman" panose="02020603050405020304" pitchFamily="18" charset="0"/>
                </a:rPr>
                <a:t>系統</a:t>
              </a:r>
              <a:r>
                <a:rPr lang="zh-TW" altLang="en-US" sz="1000" dirty="0">
                  <a:latin typeface="Times New Roman" panose="02020603050405020304" pitchFamily="18" charset="0"/>
                  <a:ea typeface="標楷體" panose="03000509000000000000" pitchFamily="65" charset="-120"/>
                  <a:cs typeface="Times New Roman" panose="02020603050405020304" pitchFamily="18" charset="0"/>
                </a:rPr>
                <a:t>流程圖</a:t>
              </a:r>
            </a:p>
          </p:txBody>
        </p:sp>
      </p:grpSp>
      <p:grpSp>
        <p:nvGrpSpPr>
          <p:cNvPr id="2" name="群組 1"/>
          <p:cNvGrpSpPr/>
          <p:nvPr/>
        </p:nvGrpSpPr>
        <p:grpSpPr>
          <a:xfrm>
            <a:off x="3981831" y="7528011"/>
            <a:ext cx="1210920" cy="1108977"/>
            <a:chOff x="3966586" y="6419034"/>
            <a:chExt cx="1210920" cy="1108977"/>
          </a:xfrm>
        </p:grpSpPr>
        <p:pic>
          <p:nvPicPr>
            <p:cNvPr id="10" name="圖片 9" descr="一張含有 文字, 室內, 牆, 傢俱 的圖片&#10;&#10;自動產生的描述">
              <a:extLst>
                <a:ext uri="{FF2B5EF4-FFF2-40B4-BE49-F238E27FC236}">
                  <a16:creationId xmlns:a16="http://schemas.microsoft.com/office/drawing/2014/main" id="{7E13DB37-B288-B15C-B374-218C66D4596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6586" y="6419034"/>
              <a:ext cx="1210920" cy="851672"/>
            </a:xfrm>
            <a:prstGeom prst="rect">
              <a:avLst/>
            </a:prstGeom>
          </p:spPr>
        </p:pic>
        <p:sp>
          <p:nvSpPr>
            <p:cNvPr id="17" name="文字方塊 16">
              <a:extLst>
                <a:ext uri="{FF2B5EF4-FFF2-40B4-BE49-F238E27FC236}">
                  <a16:creationId xmlns:a16="http://schemas.microsoft.com/office/drawing/2014/main" id="{0E4848E9-D96E-A1F1-B3EC-A4DC19540521}"/>
                </a:ext>
              </a:extLst>
            </p:cNvPr>
            <p:cNvSpPr txBox="1"/>
            <p:nvPr/>
          </p:nvSpPr>
          <p:spPr>
            <a:xfrm>
              <a:off x="3966586" y="7260245"/>
              <a:ext cx="1210920" cy="267766"/>
            </a:xfrm>
            <a:prstGeom prst="rect">
              <a:avLst/>
            </a:prstGeom>
            <a:noFill/>
          </p:spPr>
          <p:txBody>
            <a:bodyPr wrap="square" rtlCol="0">
              <a:spAutoFit/>
            </a:bodyPr>
            <a:lstStyle/>
            <a:p>
              <a:pPr marR="8255" algn="just">
                <a:lnSpc>
                  <a:spcPct val="114399"/>
                </a:lnSpc>
                <a:spcBef>
                  <a:spcPts val="1495"/>
                </a:spcBef>
              </a:pPr>
              <a:r>
                <a:rPr lang="en-US" altLang="zh-TW" sz="10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000" dirty="0" smtClean="0">
                  <a:latin typeface="Times New Roman" panose="02020603050405020304" pitchFamily="18" charset="0"/>
                  <a:ea typeface="標楷體" panose="03000509000000000000" pitchFamily="65" charset="-120"/>
                  <a:cs typeface="Times New Roman" panose="02020603050405020304" pitchFamily="18" charset="0"/>
                </a:rPr>
                <a:t>圖</a:t>
              </a:r>
              <a:r>
                <a:rPr lang="en-US" altLang="zh-TW" sz="1000" dirty="0">
                  <a:latin typeface="Times New Roman" panose="02020603050405020304" pitchFamily="18" charset="0"/>
                  <a:ea typeface="標楷體" panose="03000509000000000000" pitchFamily="65" charset="-120"/>
                  <a:cs typeface="Times New Roman" panose="02020603050405020304" pitchFamily="18" charset="0"/>
                </a:rPr>
                <a:t>3</a:t>
              </a:r>
              <a:r>
                <a:rPr lang="en-US" altLang="zh-TW" sz="10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000" dirty="0">
                  <a:latin typeface="Times New Roman" panose="02020603050405020304" pitchFamily="18" charset="0"/>
                  <a:ea typeface="標楷體" panose="03000509000000000000" pitchFamily="65" charset="-120"/>
                  <a:cs typeface="Times New Roman" panose="02020603050405020304" pitchFamily="18" charset="0"/>
                </a:rPr>
                <a:t>起身示範圖</a:t>
              </a:r>
            </a:p>
          </p:txBody>
        </p:sp>
      </p:grpSp>
      <p:grpSp>
        <p:nvGrpSpPr>
          <p:cNvPr id="8" name="群組 7"/>
          <p:cNvGrpSpPr/>
          <p:nvPr/>
        </p:nvGrpSpPr>
        <p:grpSpPr>
          <a:xfrm>
            <a:off x="4149221" y="6420104"/>
            <a:ext cx="2407883" cy="1084267"/>
            <a:chOff x="4189688" y="7603908"/>
            <a:chExt cx="2407883" cy="1084267"/>
          </a:xfrm>
        </p:grpSpPr>
        <p:pic>
          <p:nvPicPr>
            <p:cNvPr id="11" name="圖片 10" descr="一張含有 文字, 室內, 牆, 傢俱 的圖片&#10;&#10;自動產生的描述">
              <a:extLst>
                <a:ext uri="{FF2B5EF4-FFF2-40B4-BE49-F238E27FC236}">
                  <a16:creationId xmlns:a16="http://schemas.microsoft.com/office/drawing/2014/main" id="{E0AEBA84-3BEA-B286-7762-6502C37DA92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25144" y="7603908"/>
              <a:ext cx="1195043" cy="837424"/>
            </a:xfrm>
            <a:prstGeom prst="rect">
              <a:avLst/>
            </a:prstGeom>
          </p:spPr>
        </p:pic>
        <p:sp>
          <p:nvSpPr>
            <p:cNvPr id="18" name="文字方塊 17">
              <a:extLst>
                <a:ext uri="{FF2B5EF4-FFF2-40B4-BE49-F238E27FC236}">
                  <a16:creationId xmlns:a16="http://schemas.microsoft.com/office/drawing/2014/main" id="{EE97FF88-A735-C002-DD6C-D756FDFF7140}"/>
                </a:ext>
              </a:extLst>
            </p:cNvPr>
            <p:cNvSpPr txBox="1"/>
            <p:nvPr/>
          </p:nvSpPr>
          <p:spPr>
            <a:xfrm>
              <a:off x="4189688" y="8420409"/>
              <a:ext cx="2407883" cy="267766"/>
            </a:xfrm>
            <a:prstGeom prst="rect">
              <a:avLst/>
            </a:prstGeom>
            <a:noFill/>
          </p:spPr>
          <p:txBody>
            <a:bodyPr wrap="square" rtlCol="0">
              <a:spAutoFit/>
            </a:bodyPr>
            <a:lstStyle/>
            <a:p>
              <a:pPr marR="8255" algn="just">
                <a:lnSpc>
                  <a:spcPct val="114399"/>
                </a:lnSpc>
                <a:spcBef>
                  <a:spcPts val="1495"/>
                </a:spcBef>
              </a:pPr>
              <a:r>
                <a:rPr lang="en-US" altLang="zh-TW" sz="10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000" dirty="0" smtClean="0">
                  <a:latin typeface="Times New Roman" panose="02020603050405020304" pitchFamily="18" charset="0"/>
                  <a:ea typeface="標楷體" panose="03000509000000000000" pitchFamily="65" charset="-120"/>
                  <a:cs typeface="Times New Roman" panose="02020603050405020304" pitchFamily="18" charset="0"/>
                </a:rPr>
                <a:t>圖</a:t>
              </a:r>
              <a:r>
                <a:rPr lang="en-US" altLang="zh-TW" sz="1000" dirty="0">
                  <a:latin typeface="Times New Roman" panose="02020603050405020304" pitchFamily="18" charset="0"/>
                  <a:ea typeface="標楷體" panose="03000509000000000000" pitchFamily="65" charset="-120"/>
                  <a:cs typeface="Times New Roman" panose="02020603050405020304" pitchFamily="18" charset="0"/>
                </a:rPr>
                <a:t>2</a:t>
              </a:r>
              <a:r>
                <a:rPr lang="en-US" altLang="zh-TW" sz="10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000" dirty="0" smtClean="0">
                  <a:latin typeface="Times New Roman" panose="02020603050405020304" pitchFamily="18" charset="0"/>
                  <a:ea typeface="標楷體" panose="03000509000000000000" pitchFamily="65" charset="-120"/>
                  <a:cs typeface="Times New Roman" panose="02020603050405020304" pitchFamily="18" charset="0"/>
                </a:rPr>
                <a:t>平躺於床上正常臥姿的偵測示範</a:t>
              </a:r>
              <a:r>
                <a:rPr lang="zh-TW" altLang="en-US" sz="1000" dirty="0">
                  <a:latin typeface="Times New Roman" panose="02020603050405020304" pitchFamily="18" charset="0"/>
                  <a:ea typeface="標楷體" panose="03000509000000000000" pitchFamily="65" charset="-120"/>
                  <a:cs typeface="Times New Roman" panose="02020603050405020304" pitchFamily="18" charset="0"/>
                </a:rPr>
                <a:t>圖</a:t>
              </a:r>
            </a:p>
          </p:txBody>
        </p:sp>
      </p:grpSp>
      <p:grpSp>
        <p:nvGrpSpPr>
          <p:cNvPr id="5" name="群組 4"/>
          <p:cNvGrpSpPr/>
          <p:nvPr/>
        </p:nvGrpSpPr>
        <p:grpSpPr>
          <a:xfrm>
            <a:off x="5388638" y="7528011"/>
            <a:ext cx="1265214" cy="1108977"/>
            <a:chOff x="5389586" y="6419034"/>
            <a:chExt cx="1265214" cy="1108977"/>
          </a:xfrm>
        </p:grpSpPr>
        <p:pic>
          <p:nvPicPr>
            <p:cNvPr id="12" name="圖片 11" descr="一張含有 文字, 室內, 牆, 傢俱 的圖片&#10;&#10;自動產生的描述">
              <a:extLst>
                <a:ext uri="{FF2B5EF4-FFF2-40B4-BE49-F238E27FC236}">
                  <a16:creationId xmlns:a16="http://schemas.microsoft.com/office/drawing/2014/main" id="{FA030AB2-A164-EA9D-D35C-5B400C73127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89587" y="6419034"/>
              <a:ext cx="1265213" cy="851672"/>
            </a:xfrm>
            <a:prstGeom prst="rect">
              <a:avLst/>
            </a:prstGeom>
          </p:spPr>
        </p:pic>
        <p:sp>
          <p:nvSpPr>
            <p:cNvPr id="19" name="文字方塊 18">
              <a:extLst>
                <a:ext uri="{FF2B5EF4-FFF2-40B4-BE49-F238E27FC236}">
                  <a16:creationId xmlns:a16="http://schemas.microsoft.com/office/drawing/2014/main" id="{3DA21478-D9F5-E437-17D1-ED8E5FAE241C}"/>
                </a:ext>
              </a:extLst>
            </p:cNvPr>
            <p:cNvSpPr txBox="1"/>
            <p:nvPr/>
          </p:nvSpPr>
          <p:spPr>
            <a:xfrm>
              <a:off x="5389586" y="7260245"/>
              <a:ext cx="1265213" cy="267766"/>
            </a:xfrm>
            <a:prstGeom prst="rect">
              <a:avLst/>
            </a:prstGeom>
            <a:noFill/>
          </p:spPr>
          <p:txBody>
            <a:bodyPr wrap="square" rtlCol="0">
              <a:spAutoFit/>
            </a:bodyPr>
            <a:lstStyle/>
            <a:p>
              <a:pPr marR="8255" algn="just">
                <a:lnSpc>
                  <a:spcPct val="114399"/>
                </a:lnSpc>
                <a:spcBef>
                  <a:spcPts val="1495"/>
                </a:spcBef>
              </a:pPr>
              <a:r>
                <a:rPr lang="en-US" altLang="zh-TW" sz="10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000" dirty="0" smtClean="0">
                  <a:latin typeface="Times New Roman" panose="02020603050405020304" pitchFamily="18" charset="0"/>
                  <a:ea typeface="標楷體" panose="03000509000000000000" pitchFamily="65" charset="-120"/>
                  <a:cs typeface="Times New Roman" panose="02020603050405020304" pitchFamily="18" charset="0"/>
                </a:rPr>
                <a:t>圖</a:t>
              </a:r>
              <a:r>
                <a:rPr lang="en-US" altLang="zh-TW" sz="1000" dirty="0">
                  <a:latin typeface="Times New Roman" panose="02020603050405020304" pitchFamily="18" charset="0"/>
                  <a:ea typeface="標楷體" panose="03000509000000000000" pitchFamily="65" charset="-120"/>
                  <a:cs typeface="Times New Roman" panose="02020603050405020304" pitchFamily="18" charset="0"/>
                </a:rPr>
                <a:t>4</a:t>
              </a:r>
              <a:r>
                <a:rPr lang="en-US" altLang="zh-TW" sz="10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000" dirty="0">
                  <a:latin typeface="Times New Roman" panose="02020603050405020304" pitchFamily="18" charset="0"/>
                  <a:ea typeface="標楷體" panose="03000509000000000000" pitchFamily="65" charset="-120"/>
                  <a:cs typeface="Times New Roman" panose="02020603050405020304" pitchFamily="18" charset="0"/>
                </a:rPr>
                <a:t>跌倒示範圖</a:t>
              </a:r>
            </a:p>
          </p:txBody>
        </p:sp>
      </p:gr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154</Words>
  <Application>Microsoft Office PowerPoint</Application>
  <PresentationFormat>如螢幕大小 (4:3)</PresentationFormat>
  <Paragraphs>14</Paragraphs>
  <Slides>1</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vt:i4>
      </vt:variant>
    </vt:vector>
  </HeadingPairs>
  <TitlesOfParts>
    <vt:vector size="7" baseType="lpstr">
      <vt:lpstr>新細明體</vt:lpstr>
      <vt:lpstr>標楷體</vt:lpstr>
      <vt:lpstr>Arial</vt:lpstr>
      <vt:lpstr>Calibri</vt:lpstr>
      <vt:lpstr>Times New Roman</vt:lpstr>
      <vt:lpstr>Office 佈景主題</vt:lpstr>
      <vt:lpstr>PowerPoint 簡報</vt:lpstr>
    </vt:vector>
  </TitlesOfParts>
  <Company>asia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ASIA6181</dc:creator>
  <cp:lastModifiedBy>chiac</cp:lastModifiedBy>
  <cp:revision>24</cp:revision>
  <dcterms:created xsi:type="dcterms:W3CDTF">2012-11-29T09:45:54Z</dcterms:created>
  <dcterms:modified xsi:type="dcterms:W3CDTF">2023-11-13T05:07:36Z</dcterms:modified>
</cp:coreProperties>
</file>