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73" r:id="rId3"/>
    <p:sldId id="257" r:id="rId4"/>
    <p:sldId id="267" r:id="rId5"/>
    <p:sldId id="272" r:id="rId6"/>
    <p:sldId id="261" r:id="rId7"/>
    <p:sldId id="260" r:id="rId8"/>
    <p:sldId id="262" r:id="rId9"/>
    <p:sldId id="314" r:id="rId10"/>
    <p:sldId id="315" r:id="rId11"/>
    <p:sldId id="316" r:id="rId12"/>
    <p:sldId id="294" r:id="rId13"/>
    <p:sldId id="274" r:id="rId14"/>
    <p:sldId id="275" r:id="rId15"/>
    <p:sldId id="276" r:id="rId16"/>
    <p:sldId id="277" r:id="rId17"/>
    <p:sldId id="278" r:id="rId18"/>
    <p:sldId id="263" r:id="rId19"/>
    <p:sldId id="268" r:id="rId20"/>
    <p:sldId id="269" r:id="rId21"/>
    <p:sldId id="271" r:id="rId22"/>
    <p:sldId id="281" r:id="rId23"/>
    <p:sldId id="283" r:id="rId24"/>
    <p:sldId id="282" r:id="rId25"/>
    <p:sldId id="285" r:id="rId26"/>
    <p:sldId id="284" r:id="rId27"/>
    <p:sldId id="287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5" r:id="rId36"/>
    <p:sldId id="296" r:id="rId37"/>
    <p:sldId id="297" r:id="rId38"/>
    <p:sldId id="298" r:id="rId39"/>
    <p:sldId id="305" r:id="rId40"/>
    <p:sldId id="306" r:id="rId41"/>
    <p:sldId id="307" r:id="rId42"/>
    <p:sldId id="310" r:id="rId43"/>
    <p:sldId id="308" r:id="rId44"/>
    <p:sldId id="309" r:id="rId45"/>
    <p:sldId id="311" r:id="rId46"/>
    <p:sldId id="312" r:id="rId47"/>
    <p:sldId id="317" r:id="rId48"/>
    <p:sldId id="31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9B9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4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26" Type="http://schemas.openxmlformats.org/officeDocument/2006/relationships/slide" Target="slides/slide29.xml"/><Relationship Id="rId39" Type="http://schemas.openxmlformats.org/officeDocument/2006/relationships/slide" Target="slides/slide42.xml"/><Relationship Id="rId21" Type="http://schemas.openxmlformats.org/officeDocument/2006/relationships/slide" Target="slides/slide24.xml"/><Relationship Id="rId34" Type="http://schemas.openxmlformats.org/officeDocument/2006/relationships/slide" Target="slides/slide37.xml"/><Relationship Id="rId42" Type="http://schemas.openxmlformats.org/officeDocument/2006/relationships/slide" Target="slides/slide45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9.xml"/><Relationship Id="rId29" Type="http://schemas.openxmlformats.org/officeDocument/2006/relationships/slide" Target="slides/slide3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4.xml"/><Relationship Id="rId24" Type="http://schemas.openxmlformats.org/officeDocument/2006/relationships/slide" Target="slides/slide27.xml"/><Relationship Id="rId32" Type="http://schemas.openxmlformats.org/officeDocument/2006/relationships/slide" Target="slides/slide35.xml"/><Relationship Id="rId37" Type="http://schemas.openxmlformats.org/officeDocument/2006/relationships/slide" Target="slides/slide40.xml"/><Relationship Id="rId40" Type="http://schemas.openxmlformats.org/officeDocument/2006/relationships/slide" Target="slides/slide43.xml"/><Relationship Id="rId45" Type="http://schemas.openxmlformats.org/officeDocument/2006/relationships/slide" Target="slides/slide49.xml"/><Relationship Id="rId5" Type="http://schemas.openxmlformats.org/officeDocument/2006/relationships/slide" Target="slides/slide5.xml"/><Relationship Id="rId15" Type="http://schemas.openxmlformats.org/officeDocument/2006/relationships/slide" Target="slides/slide18.xml"/><Relationship Id="rId23" Type="http://schemas.openxmlformats.org/officeDocument/2006/relationships/slide" Target="slides/slide26.xml"/><Relationship Id="rId28" Type="http://schemas.openxmlformats.org/officeDocument/2006/relationships/slide" Target="slides/slide31.xml"/><Relationship Id="rId36" Type="http://schemas.openxmlformats.org/officeDocument/2006/relationships/slide" Target="slides/slide39.xml"/><Relationship Id="rId10" Type="http://schemas.openxmlformats.org/officeDocument/2006/relationships/slide" Target="slides/slide13.xml"/><Relationship Id="rId19" Type="http://schemas.openxmlformats.org/officeDocument/2006/relationships/slide" Target="slides/slide22.xml"/><Relationship Id="rId31" Type="http://schemas.openxmlformats.org/officeDocument/2006/relationships/slide" Target="slides/slide34.xml"/><Relationship Id="rId44" Type="http://schemas.openxmlformats.org/officeDocument/2006/relationships/slide" Target="slides/slide48.xml"/><Relationship Id="rId4" Type="http://schemas.openxmlformats.org/officeDocument/2006/relationships/slide" Target="slides/slide4.xml"/><Relationship Id="rId9" Type="http://schemas.openxmlformats.org/officeDocument/2006/relationships/slide" Target="slides/slide12.xml"/><Relationship Id="rId14" Type="http://schemas.openxmlformats.org/officeDocument/2006/relationships/slide" Target="slides/slide17.xml"/><Relationship Id="rId22" Type="http://schemas.openxmlformats.org/officeDocument/2006/relationships/slide" Target="slides/slide25.xml"/><Relationship Id="rId27" Type="http://schemas.openxmlformats.org/officeDocument/2006/relationships/slide" Target="slides/slide30.xml"/><Relationship Id="rId30" Type="http://schemas.openxmlformats.org/officeDocument/2006/relationships/slide" Target="slides/slide33.xml"/><Relationship Id="rId35" Type="http://schemas.openxmlformats.org/officeDocument/2006/relationships/slide" Target="slides/slide38.xml"/><Relationship Id="rId43" Type="http://schemas.openxmlformats.org/officeDocument/2006/relationships/slide" Target="slides/slide46.xml"/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5" Type="http://schemas.openxmlformats.org/officeDocument/2006/relationships/slide" Target="slides/slide28.xml"/><Relationship Id="rId33" Type="http://schemas.openxmlformats.org/officeDocument/2006/relationships/slide" Target="slides/slide36.xml"/><Relationship Id="rId38" Type="http://schemas.openxmlformats.org/officeDocument/2006/relationships/slide" Target="slides/slide41.xml"/><Relationship Id="rId20" Type="http://schemas.openxmlformats.org/officeDocument/2006/relationships/slide" Target="slides/slide23.xml"/><Relationship Id="rId41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1C0CB0-3C26-4A00-9320-B00C5E1A35D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C283D0-3AC6-4E83-A389-8DCB712DA666}">
      <dgm:prSet/>
      <dgm:spPr/>
      <dgm:t>
        <a:bodyPr/>
        <a:lstStyle/>
        <a:p>
          <a:r>
            <a:rPr lang="en-US" b="1" dirty="0" err="1"/>
            <a:t>DApp</a:t>
          </a:r>
          <a:r>
            <a:rPr lang="en-US" b="1" dirty="0"/>
            <a:t> </a:t>
          </a:r>
          <a:r>
            <a:rPr lang="zh-TW" b="1" dirty="0"/>
            <a:t>所處的應用情境</a:t>
          </a:r>
          <a:r>
            <a:rPr lang="en-US" altLang="zh-TW" b="1" dirty="0"/>
            <a:t> </a:t>
          </a:r>
          <a:r>
            <a:rPr lang="en-US" altLang="zh-TW" dirty="0"/>
            <a:t>..................................................... 3</a:t>
          </a:r>
          <a:endParaRPr lang="en-US" dirty="0"/>
        </a:p>
      </dgm:t>
    </dgm:pt>
    <dgm:pt modelId="{720E5952-5751-49B6-B43F-829B1D13FB76}" type="parTrans" cxnId="{632149E4-5777-4C39-80B3-47CD0A83DFBC}">
      <dgm:prSet/>
      <dgm:spPr/>
      <dgm:t>
        <a:bodyPr/>
        <a:lstStyle/>
        <a:p>
          <a:endParaRPr lang="en-US"/>
        </a:p>
      </dgm:t>
    </dgm:pt>
    <dgm:pt modelId="{8E294959-BFD2-4CAA-96BC-5ECAB5DC0EB2}" type="sibTrans" cxnId="{632149E4-5777-4C39-80B3-47CD0A83DFBC}">
      <dgm:prSet/>
      <dgm:spPr/>
      <dgm:t>
        <a:bodyPr/>
        <a:lstStyle/>
        <a:p>
          <a:endParaRPr lang="en-US"/>
        </a:p>
      </dgm:t>
    </dgm:pt>
    <dgm:pt modelId="{853F535F-F6D1-44A8-AD11-EDA5A3C89C36}">
      <dgm:prSet/>
      <dgm:spPr/>
      <dgm:t>
        <a:bodyPr/>
        <a:lstStyle/>
        <a:p>
          <a:r>
            <a:rPr lang="en-US" b="1" dirty="0" err="1"/>
            <a:t>DApp</a:t>
          </a:r>
          <a:r>
            <a:rPr lang="en-US" b="1" dirty="0"/>
            <a:t> </a:t>
          </a:r>
          <a:r>
            <a:rPr lang="zh-TW" b="1" dirty="0"/>
            <a:t>前端與智能合約的互動流程</a:t>
          </a:r>
          <a:r>
            <a:rPr lang="en-US" altLang="zh-TW" b="1" dirty="0"/>
            <a:t> </a:t>
          </a:r>
          <a:r>
            <a:rPr lang="en-US" altLang="zh-TW" dirty="0"/>
            <a:t>..................................................... 4</a:t>
          </a:r>
          <a:endParaRPr lang="en-US" dirty="0"/>
        </a:p>
      </dgm:t>
    </dgm:pt>
    <dgm:pt modelId="{01E24429-DDC2-42C3-A5B1-21AD646BCF0B}" type="parTrans" cxnId="{491B2D2A-D525-47F1-A49A-7A95CC494856}">
      <dgm:prSet/>
      <dgm:spPr/>
      <dgm:t>
        <a:bodyPr/>
        <a:lstStyle/>
        <a:p>
          <a:endParaRPr lang="en-US"/>
        </a:p>
      </dgm:t>
    </dgm:pt>
    <dgm:pt modelId="{433C1305-E4DE-4B33-A95C-A285524FB8E8}" type="sibTrans" cxnId="{491B2D2A-D525-47F1-A49A-7A95CC494856}">
      <dgm:prSet/>
      <dgm:spPr/>
      <dgm:t>
        <a:bodyPr/>
        <a:lstStyle/>
        <a:p>
          <a:endParaRPr lang="en-US"/>
        </a:p>
      </dgm:t>
    </dgm:pt>
    <dgm:pt modelId="{84DE6FD2-DAC2-417E-B5B9-9CFD0932D637}">
      <dgm:prSet/>
      <dgm:spPr/>
      <dgm:t>
        <a:bodyPr/>
        <a:lstStyle/>
        <a:p>
          <a:r>
            <a:rPr lang="zh-TW" b="1" dirty="0"/>
            <a:t>情境架構</a:t>
          </a:r>
          <a:r>
            <a:rPr lang="en-US" altLang="zh-TW" b="1" dirty="0"/>
            <a:t> </a:t>
          </a:r>
          <a:r>
            <a:rPr lang="en-US" altLang="zh-TW" dirty="0"/>
            <a:t>..................................................... 6</a:t>
          </a:r>
          <a:endParaRPr lang="en-US" dirty="0"/>
        </a:p>
      </dgm:t>
    </dgm:pt>
    <dgm:pt modelId="{24F1664F-7E0F-4941-AF05-330F46AF9B08}" type="parTrans" cxnId="{DF47726E-E39C-425E-9F10-EFC41AF3851C}">
      <dgm:prSet/>
      <dgm:spPr/>
      <dgm:t>
        <a:bodyPr/>
        <a:lstStyle/>
        <a:p>
          <a:endParaRPr lang="en-US"/>
        </a:p>
      </dgm:t>
    </dgm:pt>
    <dgm:pt modelId="{92DE331E-45CD-45AF-9D33-FF7B7BDAE1E2}" type="sibTrans" cxnId="{DF47726E-E39C-425E-9F10-EFC41AF3851C}">
      <dgm:prSet/>
      <dgm:spPr/>
      <dgm:t>
        <a:bodyPr/>
        <a:lstStyle/>
        <a:p>
          <a:endParaRPr lang="en-US"/>
        </a:p>
      </dgm:t>
    </dgm:pt>
    <dgm:pt modelId="{B51EC7BC-85FA-4197-AF8C-27A0D75DB558}">
      <dgm:prSet/>
      <dgm:spPr/>
      <dgm:t>
        <a:bodyPr/>
        <a:lstStyle/>
        <a:p>
          <a:r>
            <a:rPr lang="zh-TW" b="1" dirty="0"/>
            <a:t>使用者操作流程與預期效益</a:t>
          </a:r>
          <a:r>
            <a:rPr lang="en-US" altLang="zh-TW" b="1" dirty="0"/>
            <a:t> </a:t>
          </a:r>
          <a:r>
            <a:rPr lang="en-US" altLang="zh-TW" dirty="0"/>
            <a:t>..................................................... 7</a:t>
          </a:r>
          <a:endParaRPr lang="en-US" spc="1000" baseline="0" dirty="0"/>
        </a:p>
      </dgm:t>
    </dgm:pt>
    <dgm:pt modelId="{FD2A75F8-997E-4B13-A851-130F0478B53F}" type="parTrans" cxnId="{D7DE93AE-181E-4701-84DE-E5EAC8CD7152}">
      <dgm:prSet/>
      <dgm:spPr/>
      <dgm:t>
        <a:bodyPr/>
        <a:lstStyle/>
        <a:p>
          <a:endParaRPr lang="en-US"/>
        </a:p>
      </dgm:t>
    </dgm:pt>
    <dgm:pt modelId="{02A33272-5479-4B84-AABA-30FDD0155629}" type="sibTrans" cxnId="{D7DE93AE-181E-4701-84DE-E5EAC8CD7152}">
      <dgm:prSet/>
      <dgm:spPr/>
      <dgm:t>
        <a:bodyPr/>
        <a:lstStyle/>
        <a:p>
          <a:endParaRPr lang="en-US"/>
        </a:p>
      </dgm:t>
    </dgm:pt>
    <dgm:pt modelId="{754F9212-5887-4B69-8D2C-844B0BF30B4C}">
      <dgm:prSet/>
      <dgm:spPr/>
      <dgm:t>
        <a:bodyPr/>
        <a:lstStyle/>
        <a:p>
          <a:r>
            <a:rPr lang="zh-TW" b="1" dirty="0"/>
            <a:t>智能合約功能與邏輯簡述</a:t>
          </a:r>
          <a:r>
            <a:rPr lang="en-US" altLang="zh-TW" b="1" dirty="0"/>
            <a:t> </a:t>
          </a:r>
          <a:r>
            <a:rPr lang="en-US" altLang="zh-TW" dirty="0"/>
            <a:t>..................................................... 13</a:t>
          </a:r>
          <a:endParaRPr lang="en-US" dirty="0"/>
        </a:p>
      </dgm:t>
    </dgm:pt>
    <dgm:pt modelId="{79775936-8306-4DD7-B596-4059C1273D2D}" type="parTrans" cxnId="{2E6C3806-667B-48C5-AE7A-AE6D42F45EAF}">
      <dgm:prSet/>
      <dgm:spPr/>
      <dgm:t>
        <a:bodyPr/>
        <a:lstStyle/>
        <a:p>
          <a:endParaRPr lang="en-US"/>
        </a:p>
      </dgm:t>
    </dgm:pt>
    <dgm:pt modelId="{6F68F1B0-5752-406D-805A-C72F2A6064CC}" type="sibTrans" cxnId="{2E6C3806-667B-48C5-AE7A-AE6D42F45EAF}">
      <dgm:prSet/>
      <dgm:spPr/>
      <dgm:t>
        <a:bodyPr/>
        <a:lstStyle/>
        <a:p>
          <a:endParaRPr lang="en-US"/>
        </a:p>
      </dgm:t>
    </dgm:pt>
    <dgm:pt modelId="{BA59D816-A91C-4E10-978A-D6E826CE265D}">
      <dgm:prSet/>
      <dgm:spPr/>
      <dgm:t>
        <a:bodyPr/>
        <a:lstStyle/>
        <a:p>
          <a:r>
            <a:rPr lang="en-US" b="1" dirty="0"/>
            <a:t>Flask </a:t>
          </a:r>
          <a:r>
            <a:rPr lang="zh-TW" b="1" dirty="0"/>
            <a:t>後台程式碼簡述</a:t>
          </a:r>
          <a:r>
            <a:rPr lang="en-US" altLang="zh-TW" b="1" dirty="0"/>
            <a:t> </a:t>
          </a:r>
          <a:r>
            <a:rPr lang="en-US" altLang="zh-TW" dirty="0"/>
            <a:t>..................................................... 22</a:t>
          </a:r>
          <a:endParaRPr lang="en-US" dirty="0"/>
        </a:p>
      </dgm:t>
    </dgm:pt>
    <dgm:pt modelId="{CFCFFF01-C9DD-465B-957C-99B7B354B4FA}" type="parTrans" cxnId="{6D3BD7EE-AD1C-48A5-B75A-7A9A43686ECC}">
      <dgm:prSet/>
      <dgm:spPr/>
      <dgm:t>
        <a:bodyPr/>
        <a:lstStyle/>
        <a:p>
          <a:endParaRPr lang="en-US"/>
        </a:p>
      </dgm:t>
    </dgm:pt>
    <dgm:pt modelId="{55EC9255-A302-440A-ABA6-84EF7D66E1CA}" type="sibTrans" cxnId="{6D3BD7EE-AD1C-48A5-B75A-7A9A43686ECC}">
      <dgm:prSet/>
      <dgm:spPr/>
      <dgm:t>
        <a:bodyPr/>
        <a:lstStyle/>
        <a:p>
          <a:endParaRPr lang="en-US"/>
        </a:p>
      </dgm:t>
    </dgm:pt>
    <dgm:pt modelId="{4938EF32-3993-451A-B65D-1BDCC06CADDA}">
      <dgm:prSet/>
      <dgm:spPr/>
      <dgm:t>
        <a:bodyPr/>
        <a:lstStyle/>
        <a:p>
          <a:r>
            <a:rPr lang="en-US" b="1" dirty="0"/>
            <a:t>Arduino </a:t>
          </a:r>
          <a:r>
            <a:rPr lang="zh-TW" b="1" dirty="0"/>
            <a:t>程式邏輯簡述</a:t>
          </a:r>
          <a:r>
            <a:rPr lang="en-US" altLang="zh-TW" b="1" dirty="0"/>
            <a:t> </a:t>
          </a:r>
          <a:r>
            <a:rPr lang="en-US" altLang="zh-TW" dirty="0"/>
            <a:t>..................................................... 34</a:t>
          </a:r>
          <a:endParaRPr lang="en-US" dirty="0"/>
        </a:p>
      </dgm:t>
    </dgm:pt>
    <dgm:pt modelId="{684FAF09-3114-4C30-89DC-DB3BF4850C02}" type="parTrans" cxnId="{4B0FDDD5-23A4-4607-A0C7-F5F8E4EE72A6}">
      <dgm:prSet/>
      <dgm:spPr/>
      <dgm:t>
        <a:bodyPr/>
        <a:lstStyle/>
        <a:p>
          <a:endParaRPr lang="en-US"/>
        </a:p>
      </dgm:t>
    </dgm:pt>
    <dgm:pt modelId="{8C2C307B-E465-4F26-B71E-BA6C85EAF0CF}" type="sibTrans" cxnId="{4B0FDDD5-23A4-4607-A0C7-F5F8E4EE72A6}">
      <dgm:prSet/>
      <dgm:spPr/>
      <dgm:t>
        <a:bodyPr/>
        <a:lstStyle/>
        <a:p>
          <a:endParaRPr lang="en-US"/>
        </a:p>
      </dgm:t>
    </dgm:pt>
    <dgm:pt modelId="{CC1C374C-B42E-40FA-9DBC-81D211D44B09}">
      <dgm:prSet/>
      <dgm:spPr/>
      <dgm:t>
        <a:bodyPr/>
        <a:lstStyle/>
        <a:p>
          <a:r>
            <a:rPr lang="zh-TW" b="1" dirty="0"/>
            <a:t>實驗結果</a:t>
          </a:r>
          <a:r>
            <a:rPr lang="en-US" altLang="zh-TW" b="1" dirty="0"/>
            <a:t> </a:t>
          </a:r>
          <a:r>
            <a:rPr lang="en-US" altLang="zh-TW" dirty="0"/>
            <a:t>..................................................... 45</a:t>
          </a:r>
          <a:endParaRPr lang="en-US" dirty="0"/>
        </a:p>
      </dgm:t>
    </dgm:pt>
    <dgm:pt modelId="{3454F8CC-A7B3-45CD-B0B5-7D63831198E6}" type="parTrans" cxnId="{628ABB3D-BB70-45BA-9CF0-2E99D1F5F488}">
      <dgm:prSet/>
      <dgm:spPr/>
      <dgm:t>
        <a:bodyPr/>
        <a:lstStyle/>
        <a:p>
          <a:endParaRPr lang="en-US"/>
        </a:p>
      </dgm:t>
    </dgm:pt>
    <dgm:pt modelId="{F8058F72-D255-45B6-A5F1-5DC0C4B0D2D3}" type="sibTrans" cxnId="{628ABB3D-BB70-45BA-9CF0-2E99D1F5F488}">
      <dgm:prSet/>
      <dgm:spPr/>
      <dgm:t>
        <a:bodyPr/>
        <a:lstStyle/>
        <a:p>
          <a:endParaRPr lang="en-US"/>
        </a:p>
      </dgm:t>
    </dgm:pt>
    <dgm:pt modelId="{92E7231B-38FD-4897-9E33-8A0DFF442636}">
      <dgm:prSet/>
      <dgm:spPr/>
      <dgm:t>
        <a:bodyPr/>
        <a:lstStyle/>
        <a:p>
          <a:r>
            <a:rPr lang="zh-TW" b="1" dirty="0"/>
            <a:t>結論</a:t>
          </a:r>
          <a:r>
            <a:rPr lang="en-US" altLang="zh-TW" b="1" dirty="0"/>
            <a:t> </a:t>
          </a:r>
          <a:r>
            <a:rPr lang="en-US" altLang="zh-TW" dirty="0"/>
            <a:t>..................................................... 49</a:t>
          </a:r>
          <a:endParaRPr lang="en-US" dirty="0"/>
        </a:p>
      </dgm:t>
    </dgm:pt>
    <dgm:pt modelId="{D86FFDDE-F5E7-4EED-AB16-F5CB83AA656D}" type="parTrans" cxnId="{372747C5-2B8D-4053-9A1E-61353469D075}">
      <dgm:prSet/>
      <dgm:spPr/>
      <dgm:t>
        <a:bodyPr/>
        <a:lstStyle/>
        <a:p>
          <a:endParaRPr lang="en-US"/>
        </a:p>
      </dgm:t>
    </dgm:pt>
    <dgm:pt modelId="{C8A11452-DE0E-4A7B-889D-D86922ADDFDF}" type="sibTrans" cxnId="{372747C5-2B8D-4053-9A1E-61353469D075}">
      <dgm:prSet/>
      <dgm:spPr/>
      <dgm:t>
        <a:bodyPr/>
        <a:lstStyle/>
        <a:p>
          <a:endParaRPr lang="en-US"/>
        </a:p>
      </dgm:t>
    </dgm:pt>
    <dgm:pt modelId="{1452F58B-AB1F-4E03-B40E-1FCA2D0BC614}">
      <dgm:prSet/>
      <dgm:spPr/>
      <dgm:t>
        <a:bodyPr/>
        <a:lstStyle/>
        <a:p>
          <a:r>
            <a:rPr lang="en-US" b="1" dirty="0"/>
            <a:t>Html </a:t>
          </a:r>
          <a:r>
            <a:rPr lang="zh-TW" b="1" dirty="0"/>
            <a:t>與 </a:t>
          </a:r>
          <a:r>
            <a:rPr lang="en-US" b="1" dirty="0"/>
            <a:t>Jinja </a:t>
          </a:r>
          <a:r>
            <a:rPr lang="zh-TW" b="1" dirty="0"/>
            <a:t>前端設計簡述</a:t>
          </a:r>
          <a:r>
            <a:rPr lang="en-US" altLang="zh-TW" b="1" dirty="0"/>
            <a:t> </a:t>
          </a:r>
          <a:r>
            <a:rPr lang="en-US" altLang="zh-TW" dirty="0"/>
            <a:t>..................................................... 38</a:t>
          </a:r>
          <a:endParaRPr lang="en-US" dirty="0"/>
        </a:p>
      </dgm:t>
    </dgm:pt>
    <dgm:pt modelId="{4AD72C50-5AF9-4272-8180-B09252989B04}" type="sibTrans" cxnId="{F488AFC6-EC7E-440A-B188-86D48CCE5D9A}">
      <dgm:prSet/>
      <dgm:spPr/>
      <dgm:t>
        <a:bodyPr/>
        <a:lstStyle/>
        <a:p>
          <a:endParaRPr lang="en-US"/>
        </a:p>
      </dgm:t>
    </dgm:pt>
    <dgm:pt modelId="{BF05C727-9BC0-4E7D-B444-83DFF4F85731}" type="parTrans" cxnId="{F488AFC6-EC7E-440A-B188-86D48CCE5D9A}">
      <dgm:prSet/>
      <dgm:spPr/>
      <dgm:t>
        <a:bodyPr/>
        <a:lstStyle/>
        <a:p>
          <a:endParaRPr lang="en-US"/>
        </a:p>
      </dgm:t>
    </dgm:pt>
    <dgm:pt modelId="{295BEE23-EE9C-452E-BBD8-BF1A63E5EE82}">
      <dgm:prSet/>
      <dgm:spPr/>
      <dgm:t>
        <a:bodyPr/>
        <a:lstStyle/>
        <a:p>
          <a:r>
            <a:rPr lang="en-US" b="1" dirty="0"/>
            <a:t>ABI </a:t>
          </a:r>
          <a:r>
            <a:rPr lang="zh-TW" b="1" dirty="0"/>
            <a:t>智能合約</a:t>
          </a:r>
          <a:r>
            <a:rPr lang="en-US" altLang="zh-TW" b="1" dirty="0"/>
            <a:t> </a:t>
          </a:r>
          <a:r>
            <a:rPr lang="en-US" altLang="zh-TW" dirty="0"/>
            <a:t>..................................................... 12 </a:t>
          </a:r>
          <a:endParaRPr lang="en-US" dirty="0"/>
        </a:p>
      </dgm:t>
    </dgm:pt>
    <dgm:pt modelId="{DED5F2C0-FB7B-4EE1-8008-E3DA3CA95E80}" type="parTrans" cxnId="{148E7BA4-55FF-4CA3-AF39-FB4637539B3D}">
      <dgm:prSet/>
      <dgm:spPr/>
      <dgm:t>
        <a:bodyPr/>
        <a:lstStyle/>
        <a:p>
          <a:endParaRPr lang="zh-TW" altLang="en-US"/>
        </a:p>
      </dgm:t>
    </dgm:pt>
    <dgm:pt modelId="{192F62B8-C65F-4BB9-8AE4-BB76AF05E014}" type="sibTrans" cxnId="{148E7BA4-55FF-4CA3-AF39-FB4637539B3D}">
      <dgm:prSet/>
      <dgm:spPr/>
      <dgm:t>
        <a:bodyPr/>
        <a:lstStyle/>
        <a:p>
          <a:endParaRPr lang="zh-TW" altLang="en-US"/>
        </a:p>
      </dgm:t>
    </dgm:pt>
    <dgm:pt modelId="{16906203-3677-4C5D-BFC3-D531291D114F}">
      <dgm:prSet/>
      <dgm:spPr/>
      <dgm:t>
        <a:bodyPr/>
        <a:lstStyle/>
        <a:p>
          <a:r>
            <a:rPr lang="zh-TW" altLang="en-US" b="1" dirty="0">
              <a:solidFill>
                <a:schemeClr val="tx1"/>
              </a:solidFill>
            </a:rPr>
            <a:t>區塊鏈連線設定 </a:t>
          </a:r>
          <a:r>
            <a:rPr lang="en-US" altLang="zh-TW" dirty="0"/>
            <a:t>..................................................... 9</a:t>
          </a:r>
          <a:endParaRPr lang="en-US" spc="1000" baseline="0" dirty="0"/>
        </a:p>
      </dgm:t>
    </dgm:pt>
    <dgm:pt modelId="{446B2B46-ECBD-409E-9A23-8F868CB37D2B}" type="parTrans" cxnId="{B1A4C27F-8805-4EA4-AEE3-AACC70FABA92}">
      <dgm:prSet/>
      <dgm:spPr/>
      <dgm:t>
        <a:bodyPr/>
        <a:lstStyle/>
        <a:p>
          <a:endParaRPr lang="zh-TW" altLang="en-US"/>
        </a:p>
      </dgm:t>
    </dgm:pt>
    <dgm:pt modelId="{3F3D97C8-6ADA-4F51-A5CC-8B68301BFE39}" type="sibTrans" cxnId="{B1A4C27F-8805-4EA4-AEE3-AACC70FABA92}">
      <dgm:prSet/>
      <dgm:spPr/>
      <dgm:t>
        <a:bodyPr/>
        <a:lstStyle/>
        <a:p>
          <a:endParaRPr lang="zh-TW" altLang="en-US"/>
        </a:p>
      </dgm:t>
    </dgm:pt>
    <dgm:pt modelId="{0D044107-505A-446A-AF21-EC2961251002}" type="pres">
      <dgm:prSet presAssocID="{311C0CB0-3C26-4A00-9320-B00C5E1A35DA}" presName="vert0" presStyleCnt="0">
        <dgm:presLayoutVars>
          <dgm:dir/>
          <dgm:animOne val="branch"/>
          <dgm:animLvl val="lvl"/>
        </dgm:presLayoutVars>
      </dgm:prSet>
      <dgm:spPr/>
    </dgm:pt>
    <dgm:pt modelId="{55B49120-41C4-4E79-A8D0-181892EAE6C3}" type="pres">
      <dgm:prSet presAssocID="{FEC283D0-3AC6-4E83-A389-8DCB712DA666}" presName="thickLine" presStyleLbl="alignNode1" presStyleIdx="0" presStyleCnt="12"/>
      <dgm:spPr/>
    </dgm:pt>
    <dgm:pt modelId="{675FF6E7-A452-45E4-8FBD-8A584FFF1E3E}" type="pres">
      <dgm:prSet presAssocID="{FEC283D0-3AC6-4E83-A389-8DCB712DA666}" presName="horz1" presStyleCnt="0"/>
      <dgm:spPr/>
    </dgm:pt>
    <dgm:pt modelId="{DB52AA64-5EDF-47DD-958E-B1CEB4A90C9E}" type="pres">
      <dgm:prSet presAssocID="{FEC283D0-3AC6-4E83-A389-8DCB712DA666}" presName="tx1" presStyleLbl="revTx" presStyleIdx="0" presStyleCnt="12"/>
      <dgm:spPr/>
    </dgm:pt>
    <dgm:pt modelId="{4955D0D7-2FF2-4AB5-8A50-73F241879F0F}" type="pres">
      <dgm:prSet presAssocID="{FEC283D0-3AC6-4E83-A389-8DCB712DA666}" presName="vert1" presStyleCnt="0"/>
      <dgm:spPr/>
    </dgm:pt>
    <dgm:pt modelId="{D8BCC027-C83A-4672-9D41-972DB859ED05}" type="pres">
      <dgm:prSet presAssocID="{853F535F-F6D1-44A8-AD11-EDA5A3C89C36}" presName="thickLine" presStyleLbl="alignNode1" presStyleIdx="1" presStyleCnt="12"/>
      <dgm:spPr/>
    </dgm:pt>
    <dgm:pt modelId="{611BE23F-C106-47BE-8644-B6881892174C}" type="pres">
      <dgm:prSet presAssocID="{853F535F-F6D1-44A8-AD11-EDA5A3C89C36}" presName="horz1" presStyleCnt="0"/>
      <dgm:spPr/>
    </dgm:pt>
    <dgm:pt modelId="{E044C9F9-C06D-4F3E-B959-64391DE0F5D6}" type="pres">
      <dgm:prSet presAssocID="{853F535F-F6D1-44A8-AD11-EDA5A3C89C36}" presName="tx1" presStyleLbl="revTx" presStyleIdx="1" presStyleCnt="12"/>
      <dgm:spPr/>
    </dgm:pt>
    <dgm:pt modelId="{13E2A4A0-81B0-4256-8668-D76837FDDFD0}" type="pres">
      <dgm:prSet presAssocID="{853F535F-F6D1-44A8-AD11-EDA5A3C89C36}" presName="vert1" presStyleCnt="0"/>
      <dgm:spPr/>
    </dgm:pt>
    <dgm:pt modelId="{1B50AFE5-6636-4E45-AECF-58F81E4BFADF}" type="pres">
      <dgm:prSet presAssocID="{84DE6FD2-DAC2-417E-B5B9-9CFD0932D637}" presName="thickLine" presStyleLbl="alignNode1" presStyleIdx="2" presStyleCnt="12"/>
      <dgm:spPr/>
    </dgm:pt>
    <dgm:pt modelId="{A69BD8E1-A311-4723-A44A-922D93F103BE}" type="pres">
      <dgm:prSet presAssocID="{84DE6FD2-DAC2-417E-B5B9-9CFD0932D637}" presName="horz1" presStyleCnt="0"/>
      <dgm:spPr/>
    </dgm:pt>
    <dgm:pt modelId="{A57B9A08-5965-4FA0-AB1A-D5B9DBDB953B}" type="pres">
      <dgm:prSet presAssocID="{84DE6FD2-DAC2-417E-B5B9-9CFD0932D637}" presName="tx1" presStyleLbl="revTx" presStyleIdx="2" presStyleCnt="12"/>
      <dgm:spPr/>
    </dgm:pt>
    <dgm:pt modelId="{3408DA61-6FC6-4C30-8D52-99EC889F1DCE}" type="pres">
      <dgm:prSet presAssocID="{84DE6FD2-DAC2-417E-B5B9-9CFD0932D637}" presName="vert1" presStyleCnt="0"/>
      <dgm:spPr/>
    </dgm:pt>
    <dgm:pt modelId="{124381A9-F4ED-4A3B-AE0E-526BF90CE7AB}" type="pres">
      <dgm:prSet presAssocID="{B51EC7BC-85FA-4197-AF8C-27A0D75DB558}" presName="thickLine" presStyleLbl="alignNode1" presStyleIdx="3" presStyleCnt="12"/>
      <dgm:spPr/>
    </dgm:pt>
    <dgm:pt modelId="{FDCD0B07-94F8-409B-AF15-8291CF182F5D}" type="pres">
      <dgm:prSet presAssocID="{B51EC7BC-85FA-4197-AF8C-27A0D75DB558}" presName="horz1" presStyleCnt="0"/>
      <dgm:spPr/>
    </dgm:pt>
    <dgm:pt modelId="{1EA4ABA8-7C7C-423B-A367-847F2FE10BA9}" type="pres">
      <dgm:prSet presAssocID="{B51EC7BC-85FA-4197-AF8C-27A0D75DB558}" presName="tx1" presStyleLbl="revTx" presStyleIdx="3" presStyleCnt="12"/>
      <dgm:spPr/>
    </dgm:pt>
    <dgm:pt modelId="{A9B3CC74-08C2-4309-ABC5-4032129A4476}" type="pres">
      <dgm:prSet presAssocID="{B51EC7BC-85FA-4197-AF8C-27A0D75DB558}" presName="vert1" presStyleCnt="0"/>
      <dgm:spPr/>
    </dgm:pt>
    <dgm:pt modelId="{A91B376B-B293-4759-B4F7-CDC59BE0E3BC}" type="pres">
      <dgm:prSet presAssocID="{16906203-3677-4C5D-BFC3-D531291D114F}" presName="thickLine" presStyleLbl="alignNode1" presStyleIdx="4" presStyleCnt="12"/>
      <dgm:spPr/>
    </dgm:pt>
    <dgm:pt modelId="{5EA31F3A-1997-41EF-8660-339849787990}" type="pres">
      <dgm:prSet presAssocID="{16906203-3677-4C5D-BFC3-D531291D114F}" presName="horz1" presStyleCnt="0"/>
      <dgm:spPr/>
    </dgm:pt>
    <dgm:pt modelId="{AF22C1E1-2FB8-48D8-8C14-BB267610605C}" type="pres">
      <dgm:prSet presAssocID="{16906203-3677-4C5D-BFC3-D531291D114F}" presName="tx1" presStyleLbl="revTx" presStyleIdx="4" presStyleCnt="12"/>
      <dgm:spPr/>
    </dgm:pt>
    <dgm:pt modelId="{15E16089-55C8-4CE9-BEFA-313D73AB6B5D}" type="pres">
      <dgm:prSet presAssocID="{16906203-3677-4C5D-BFC3-D531291D114F}" presName="vert1" presStyleCnt="0"/>
      <dgm:spPr/>
    </dgm:pt>
    <dgm:pt modelId="{28FF950C-D08F-4D8C-A123-A6AABA63D4DE}" type="pres">
      <dgm:prSet presAssocID="{295BEE23-EE9C-452E-BBD8-BF1A63E5EE82}" presName="thickLine" presStyleLbl="alignNode1" presStyleIdx="5" presStyleCnt="12"/>
      <dgm:spPr/>
    </dgm:pt>
    <dgm:pt modelId="{1CCC8DA1-775B-4837-BC49-D22D05565BBE}" type="pres">
      <dgm:prSet presAssocID="{295BEE23-EE9C-452E-BBD8-BF1A63E5EE82}" presName="horz1" presStyleCnt="0"/>
      <dgm:spPr/>
    </dgm:pt>
    <dgm:pt modelId="{5A38AD57-7777-4E1B-B20A-DE127C9F2198}" type="pres">
      <dgm:prSet presAssocID="{295BEE23-EE9C-452E-BBD8-BF1A63E5EE82}" presName="tx1" presStyleLbl="revTx" presStyleIdx="5" presStyleCnt="12"/>
      <dgm:spPr/>
    </dgm:pt>
    <dgm:pt modelId="{6FBB47DF-DFE1-4FD1-A607-4E090A19C0BC}" type="pres">
      <dgm:prSet presAssocID="{295BEE23-EE9C-452E-BBD8-BF1A63E5EE82}" presName="vert1" presStyleCnt="0"/>
      <dgm:spPr/>
    </dgm:pt>
    <dgm:pt modelId="{8D4367DF-28FB-4FFD-AD0F-CFE7A2DBD3CB}" type="pres">
      <dgm:prSet presAssocID="{754F9212-5887-4B69-8D2C-844B0BF30B4C}" presName="thickLine" presStyleLbl="alignNode1" presStyleIdx="6" presStyleCnt="12"/>
      <dgm:spPr/>
    </dgm:pt>
    <dgm:pt modelId="{BF9D4A2C-3866-4E79-A0C8-6F2354F0CC25}" type="pres">
      <dgm:prSet presAssocID="{754F9212-5887-4B69-8D2C-844B0BF30B4C}" presName="horz1" presStyleCnt="0"/>
      <dgm:spPr/>
    </dgm:pt>
    <dgm:pt modelId="{90F73829-29A0-4FD6-92CE-7B0BDA406581}" type="pres">
      <dgm:prSet presAssocID="{754F9212-5887-4B69-8D2C-844B0BF30B4C}" presName="tx1" presStyleLbl="revTx" presStyleIdx="6" presStyleCnt="12"/>
      <dgm:spPr/>
    </dgm:pt>
    <dgm:pt modelId="{F509BD9F-695B-4424-843F-772FFBE21632}" type="pres">
      <dgm:prSet presAssocID="{754F9212-5887-4B69-8D2C-844B0BF30B4C}" presName="vert1" presStyleCnt="0"/>
      <dgm:spPr/>
    </dgm:pt>
    <dgm:pt modelId="{55631862-4E84-4BAC-A673-CB3FB0C09B23}" type="pres">
      <dgm:prSet presAssocID="{BA59D816-A91C-4E10-978A-D6E826CE265D}" presName="thickLine" presStyleLbl="alignNode1" presStyleIdx="7" presStyleCnt="12"/>
      <dgm:spPr/>
    </dgm:pt>
    <dgm:pt modelId="{A6F2F5FA-50FC-487A-8457-5959C4661F3B}" type="pres">
      <dgm:prSet presAssocID="{BA59D816-A91C-4E10-978A-D6E826CE265D}" presName="horz1" presStyleCnt="0"/>
      <dgm:spPr/>
    </dgm:pt>
    <dgm:pt modelId="{59AF32C9-AE48-4BC2-A25A-7CD76B4D9612}" type="pres">
      <dgm:prSet presAssocID="{BA59D816-A91C-4E10-978A-D6E826CE265D}" presName="tx1" presStyleLbl="revTx" presStyleIdx="7" presStyleCnt="12"/>
      <dgm:spPr/>
    </dgm:pt>
    <dgm:pt modelId="{6C8E1FF1-72A8-4963-9FA9-39F5E9D44490}" type="pres">
      <dgm:prSet presAssocID="{BA59D816-A91C-4E10-978A-D6E826CE265D}" presName="vert1" presStyleCnt="0"/>
      <dgm:spPr/>
    </dgm:pt>
    <dgm:pt modelId="{5CC64B6F-C908-4B78-A17B-3468F082C859}" type="pres">
      <dgm:prSet presAssocID="{4938EF32-3993-451A-B65D-1BDCC06CADDA}" presName="thickLine" presStyleLbl="alignNode1" presStyleIdx="8" presStyleCnt="12"/>
      <dgm:spPr/>
    </dgm:pt>
    <dgm:pt modelId="{FDBE38A1-7B90-4EBE-9540-4FC0FD7F7E23}" type="pres">
      <dgm:prSet presAssocID="{4938EF32-3993-451A-B65D-1BDCC06CADDA}" presName="horz1" presStyleCnt="0"/>
      <dgm:spPr/>
    </dgm:pt>
    <dgm:pt modelId="{32119B8C-0342-4636-B8D1-29D882D5DBD1}" type="pres">
      <dgm:prSet presAssocID="{4938EF32-3993-451A-B65D-1BDCC06CADDA}" presName="tx1" presStyleLbl="revTx" presStyleIdx="8" presStyleCnt="12"/>
      <dgm:spPr/>
    </dgm:pt>
    <dgm:pt modelId="{087176AC-CF70-4BDC-A941-C72DDB1A1727}" type="pres">
      <dgm:prSet presAssocID="{4938EF32-3993-451A-B65D-1BDCC06CADDA}" presName="vert1" presStyleCnt="0"/>
      <dgm:spPr/>
    </dgm:pt>
    <dgm:pt modelId="{25A23F8C-0078-4126-88F6-E208932B7851}" type="pres">
      <dgm:prSet presAssocID="{1452F58B-AB1F-4E03-B40E-1FCA2D0BC614}" presName="thickLine" presStyleLbl="alignNode1" presStyleIdx="9" presStyleCnt="12"/>
      <dgm:spPr/>
    </dgm:pt>
    <dgm:pt modelId="{DC4CAA23-BD86-44A5-855D-0EF0D2167B37}" type="pres">
      <dgm:prSet presAssocID="{1452F58B-AB1F-4E03-B40E-1FCA2D0BC614}" presName="horz1" presStyleCnt="0"/>
      <dgm:spPr/>
    </dgm:pt>
    <dgm:pt modelId="{5B254678-FA78-40AE-9E20-36FECB0F9FF0}" type="pres">
      <dgm:prSet presAssocID="{1452F58B-AB1F-4E03-B40E-1FCA2D0BC614}" presName="tx1" presStyleLbl="revTx" presStyleIdx="9" presStyleCnt="12"/>
      <dgm:spPr/>
    </dgm:pt>
    <dgm:pt modelId="{29828B5E-37B0-4AD0-9F17-EC852328C3B3}" type="pres">
      <dgm:prSet presAssocID="{1452F58B-AB1F-4E03-B40E-1FCA2D0BC614}" presName="vert1" presStyleCnt="0"/>
      <dgm:spPr/>
    </dgm:pt>
    <dgm:pt modelId="{25BC4B92-54AD-4D94-A181-7A8A200B1411}" type="pres">
      <dgm:prSet presAssocID="{CC1C374C-B42E-40FA-9DBC-81D211D44B09}" presName="thickLine" presStyleLbl="alignNode1" presStyleIdx="10" presStyleCnt="12"/>
      <dgm:spPr/>
    </dgm:pt>
    <dgm:pt modelId="{B7579AD8-23FF-4F1C-97EA-1B59305BA078}" type="pres">
      <dgm:prSet presAssocID="{CC1C374C-B42E-40FA-9DBC-81D211D44B09}" presName="horz1" presStyleCnt="0"/>
      <dgm:spPr/>
    </dgm:pt>
    <dgm:pt modelId="{A3E655EB-F777-499C-A072-EC16C78F35A8}" type="pres">
      <dgm:prSet presAssocID="{CC1C374C-B42E-40FA-9DBC-81D211D44B09}" presName="tx1" presStyleLbl="revTx" presStyleIdx="10" presStyleCnt="12"/>
      <dgm:spPr/>
    </dgm:pt>
    <dgm:pt modelId="{8E0AEE95-E497-4726-A5B9-3AA72EF94F46}" type="pres">
      <dgm:prSet presAssocID="{CC1C374C-B42E-40FA-9DBC-81D211D44B09}" presName="vert1" presStyleCnt="0"/>
      <dgm:spPr/>
    </dgm:pt>
    <dgm:pt modelId="{EAEDB34C-0847-4F24-AC09-1BFE8C9B26CB}" type="pres">
      <dgm:prSet presAssocID="{92E7231B-38FD-4897-9E33-8A0DFF442636}" presName="thickLine" presStyleLbl="alignNode1" presStyleIdx="11" presStyleCnt="12"/>
      <dgm:spPr/>
    </dgm:pt>
    <dgm:pt modelId="{B10B2A24-466E-468A-8812-EDB6932EC0D4}" type="pres">
      <dgm:prSet presAssocID="{92E7231B-38FD-4897-9E33-8A0DFF442636}" presName="horz1" presStyleCnt="0"/>
      <dgm:spPr/>
    </dgm:pt>
    <dgm:pt modelId="{BEC69215-8181-4446-A45C-1959CFEA1326}" type="pres">
      <dgm:prSet presAssocID="{92E7231B-38FD-4897-9E33-8A0DFF442636}" presName="tx1" presStyleLbl="revTx" presStyleIdx="11" presStyleCnt="12"/>
      <dgm:spPr/>
    </dgm:pt>
    <dgm:pt modelId="{3203971D-070C-4451-886D-BBDE07221CDF}" type="pres">
      <dgm:prSet presAssocID="{92E7231B-38FD-4897-9E33-8A0DFF442636}" presName="vert1" presStyleCnt="0"/>
      <dgm:spPr/>
    </dgm:pt>
  </dgm:ptLst>
  <dgm:cxnLst>
    <dgm:cxn modelId="{2E6C3806-667B-48C5-AE7A-AE6D42F45EAF}" srcId="{311C0CB0-3C26-4A00-9320-B00C5E1A35DA}" destId="{754F9212-5887-4B69-8D2C-844B0BF30B4C}" srcOrd="6" destOrd="0" parTransId="{79775936-8306-4DD7-B596-4059C1273D2D}" sibTransId="{6F68F1B0-5752-406D-805A-C72F2A6064CC}"/>
    <dgm:cxn modelId="{49E21307-3278-4516-8563-7C9D47A4A688}" type="presOf" srcId="{92E7231B-38FD-4897-9E33-8A0DFF442636}" destId="{BEC69215-8181-4446-A45C-1959CFEA1326}" srcOrd="0" destOrd="0" presId="urn:microsoft.com/office/officeart/2008/layout/LinedList"/>
    <dgm:cxn modelId="{AF93E20E-A3EA-4DED-A844-0828B42C5AA3}" type="presOf" srcId="{295BEE23-EE9C-452E-BBD8-BF1A63E5EE82}" destId="{5A38AD57-7777-4E1B-B20A-DE127C9F2198}" srcOrd="0" destOrd="0" presId="urn:microsoft.com/office/officeart/2008/layout/LinedList"/>
    <dgm:cxn modelId="{05D68D22-E3DF-43D7-87F9-4612E3566158}" type="presOf" srcId="{4938EF32-3993-451A-B65D-1BDCC06CADDA}" destId="{32119B8C-0342-4636-B8D1-29D882D5DBD1}" srcOrd="0" destOrd="0" presId="urn:microsoft.com/office/officeart/2008/layout/LinedList"/>
    <dgm:cxn modelId="{491B2D2A-D525-47F1-A49A-7A95CC494856}" srcId="{311C0CB0-3C26-4A00-9320-B00C5E1A35DA}" destId="{853F535F-F6D1-44A8-AD11-EDA5A3C89C36}" srcOrd="1" destOrd="0" parTransId="{01E24429-DDC2-42C3-A5B1-21AD646BCF0B}" sibTransId="{433C1305-E4DE-4B33-A95C-A285524FB8E8}"/>
    <dgm:cxn modelId="{B087CA3C-6C48-455A-8F7A-5DFE7D8CEE46}" type="presOf" srcId="{1452F58B-AB1F-4E03-B40E-1FCA2D0BC614}" destId="{5B254678-FA78-40AE-9E20-36FECB0F9FF0}" srcOrd="0" destOrd="0" presId="urn:microsoft.com/office/officeart/2008/layout/LinedList"/>
    <dgm:cxn modelId="{628ABB3D-BB70-45BA-9CF0-2E99D1F5F488}" srcId="{311C0CB0-3C26-4A00-9320-B00C5E1A35DA}" destId="{CC1C374C-B42E-40FA-9DBC-81D211D44B09}" srcOrd="10" destOrd="0" parTransId="{3454F8CC-A7B3-45CD-B0B5-7D63831198E6}" sibTransId="{F8058F72-D255-45B6-A5F1-5DC0C4B0D2D3}"/>
    <dgm:cxn modelId="{47167160-BBF5-4CFD-B41A-DB7007F3D09F}" type="presOf" srcId="{FEC283D0-3AC6-4E83-A389-8DCB712DA666}" destId="{DB52AA64-5EDF-47DD-958E-B1CEB4A90C9E}" srcOrd="0" destOrd="0" presId="urn:microsoft.com/office/officeart/2008/layout/LinedList"/>
    <dgm:cxn modelId="{9552D04B-153A-4C10-81B3-4AF36977E125}" type="presOf" srcId="{84DE6FD2-DAC2-417E-B5B9-9CFD0932D637}" destId="{A57B9A08-5965-4FA0-AB1A-D5B9DBDB953B}" srcOrd="0" destOrd="0" presId="urn:microsoft.com/office/officeart/2008/layout/LinedList"/>
    <dgm:cxn modelId="{31E7584C-77D9-4193-B1C3-64190AAED282}" type="presOf" srcId="{B51EC7BC-85FA-4197-AF8C-27A0D75DB558}" destId="{1EA4ABA8-7C7C-423B-A367-847F2FE10BA9}" srcOrd="0" destOrd="0" presId="urn:microsoft.com/office/officeart/2008/layout/LinedList"/>
    <dgm:cxn modelId="{DF47726E-E39C-425E-9F10-EFC41AF3851C}" srcId="{311C0CB0-3C26-4A00-9320-B00C5E1A35DA}" destId="{84DE6FD2-DAC2-417E-B5B9-9CFD0932D637}" srcOrd="2" destOrd="0" parTransId="{24F1664F-7E0F-4941-AF05-330F46AF9B08}" sibTransId="{92DE331E-45CD-45AF-9D33-FF7B7BDAE1E2}"/>
    <dgm:cxn modelId="{46364E4F-96F6-4774-8CD3-00C73CD01CD3}" type="presOf" srcId="{BA59D816-A91C-4E10-978A-D6E826CE265D}" destId="{59AF32C9-AE48-4BC2-A25A-7CD76B4D9612}" srcOrd="0" destOrd="0" presId="urn:microsoft.com/office/officeart/2008/layout/LinedList"/>
    <dgm:cxn modelId="{66DAA578-442D-4247-9D3E-470C2283CB35}" type="presOf" srcId="{311C0CB0-3C26-4A00-9320-B00C5E1A35DA}" destId="{0D044107-505A-446A-AF21-EC2961251002}" srcOrd="0" destOrd="0" presId="urn:microsoft.com/office/officeart/2008/layout/LinedList"/>
    <dgm:cxn modelId="{B1A4C27F-8805-4EA4-AEE3-AACC70FABA92}" srcId="{311C0CB0-3C26-4A00-9320-B00C5E1A35DA}" destId="{16906203-3677-4C5D-BFC3-D531291D114F}" srcOrd="4" destOrd="0" parTransId="{446B2B46-ECBD-409E-9A23-8F868CB37D2B}" sibTransId="{3F3D97C8-6ADA-4F51-A5CC-8B68301BFE39}"/>
    <dgm:cxn modelId="{4BB90080-2F62-4EF2-938E-B6BAD67AD118}" type="presOf" srcId="{754F9212-5887-4B69-8D2C-844B0BF30B4C}" destId="{90F73829-29A0-4FD6-92CE-7B0BDA406581}" srcOrd="0" destOrd="0" presId="urn:microsoft.com/office/officeart/2008/layout/LinedList"/>
    <dgm:cxn modelId="{0BF46988-2DCA-48A7-9051-4626FE2762F3}" type="presOf" srcId="{853F535F-F6D1-44A8-AD11-EDA5A3C89C36}" destId="{E044C9F9-C06D-4F3E-B959-64391DE0F5D6}" srcOrd="0" destOrd="0" presId="urn:microsoft.com/office/officeart/2008/layout/LinedList"/>
    <dgm:cxn modelId="{FF95EC96-EB02-4078-A17D-333D2D9CA03D}" type="presOf" srcId="{CC1C374C-B42E-40FA-9DBC-81D211D44B09}" destId="{A3E655EB-F777-499C-A072-EC16C78F35A8}" srcOrd="0" destOrd="0" presId="urn:microsoft.com/office/officeart/2008/layout/LinedList"/>
    <dgm:cxn modelId="{148E7BA4-55FF-4CA3-AF39-FB4637539B3D}" srcId="{311C0CB0-3C26-4A00-9320-B00C5E1A35DA}" destId="{295BEE23-EE9C-452E-BBD8-BF1A63E5EE82}" srcOrd="5" destOrd="0" parTransId="{DED5F2C0-FB7B-4EE1-8008-E3DA3CA95E80}" sibTransId="{192F62B8-C65F-4BB9-8AE4-BB76AF05E014}"/>
    <dgm:cxn modelId="{D7DE93AE-181E-4701-84DE-E5EAC8CD7152}" srcId="{311C0CB0-3C26-4A00-9320-B00C5E1A35DA}" destId="{B51EC7BC-85FA-4197-AF8C-27A0D75DB558}" srcOrd="3" destOrd="0" parTransId="{FD2A75F8-997E-4B13-A851-130F0478B53F}" sibTransId="{02A33272-5479-4B84-AABA-30FDD0155629}"/>
    <dgm:cxn modelId="{372747C5-2B8D-4053-9A1E-61353469D075}" srcId="{311C0CB0-3C26-4A00-9320-B00C5E1A35DA}" destId="{92E7231B-38FD-4897-9E33-8A0DFF442636}" srcOrd="11" destOrd="0" parTransId="{D86FFDDE-F5E7-4EED-AB16-F5CB83AA656D}" sibTransId="{C8A11452-DE0E-4A7B-889D-D86922ADDFDF}"/>
    <dgm:cxn modelId="{F488AFC6-EC7E-440A-B188-86D48CCE5D9A}" srcId="{311C0CB0-3C26-4A00-9320-B00C5E1A35DA}" destId="{1452F58B-AB1F-4E03-B40E-1FCA2D0BC614}" srcOrd="9" destOrd="0" parTransId="{BF05C727-9BC0-4E7D-B444-83DFF4F85731}" sibTransId="{4AD72C50-5AF9-4272-8180-B09252989B04}"/>
    <dgm:cxn modelId="{4B0FDDD5-23A4-4607-A0C7-F5F8E4EE72A6}" srcId="{311C0CB0-3C26-4A00-9320-B00C5E1A35DA}" destId="{4938EF32-3993-451A-B65D-1BDCC06CADDA}" srcOrd="8" destOrd="0" parTransId="{684FAF09-3114-4C30-89DC-DB3BF4850C02}" sibTransId="{8C2C307B-E465-4F26-B71E-BA6C85EAF0CF}"/>
    <dgm:cxn modelId="{632149E4-5777-4C39-80B3-47CD0A83DFBC}" srcId="{311C0CB0-3C26-4A00-9320-B00C5E1A35DA}" destId="{FEC283D0-3AC6-4E83-A389-8DCB712DA666}" srcOrd="0" destOrd="0" parTransId="{720E5952-5751-49B6-B43F-829B1D13FB76}" sibTransId="{8E294959-BFD2-4CAA-96BC-5ECAB5DC0EB2}"/>
    <dgm:cxn modelId="{447260EA-4931-46C5-8CD8-364F38B2CDCF}" type="presOf" srcId="{16906203-3677-4C5D-BFC3-D531291D114F}" destId="{AF22C1E1-2FB8-48D8-8C14-BB267610605C}" srcOrd="0" destOrd="0" presId="urn:microsoft.com/office/officeart/2008/layout/LinedList"/>
    <dgm:cxn modelId="{6D3BD7EE-AD1C-48A5-B75A-7A9A43686ECC}" srcId="{311C0CB0-3C26-4A00-9320-B00C5E1A35DA}" destId="{BA59D816-A91C-4E10-978A-D6E826CE265D}" srcOrd="7" destOrd="0" parTransId="{CFCFFF01-C9DD-465B-957C-99B7B354B4FA}" sibTransId="{55EC9255-A302-440A-ABA6-84EF7D66E1CA}"/>
    <dgm:cxn modelId="{E0BF93A1-D536-45A6-B7F7-07F8C938C1B5}" type="presParOf" srcId="{0D044107-505A-446A-AF21-EC2961251002}" destId="{55B49120-41C4-4E79-A8D0-181892EAE6C3}" srcOrd="0" destOrd="0" presId="urn:microsoft.com/office/officeart/2008/layout/LinedList"/>
    <dgm:cxn modelId="{C3FAF15D-EAE3-49DF-AE8E-1BCBEF5C731C}" type="presParOf" srcId="{0D044107-505A-446A-AF21-EC2961251002}" destId="{675FF6E7-A452-45E4-8FBD-8A584FFF1E3E}" srcOrd="1" destOrd="0" presId="urn:microsoft.com/office/officeart/2008/layout/LinedList"/>
    <dgm:cxn modelId="{F6759ED3-2C1B-4DEC-89B8-E53BC297AA03}" type="presParOf" srcId="{675FF6E7-A452-45E4-8FBD-8A584FFF1E3E}" destId="{DB52AA64-5EDF-47DD-958E-B1CEB4A90C9E}" srcOrd="0" destOrd="0" presId="urn:microsoft.com/office/officeart/2008/layout/LinedList"/>
    <dgm:cxn modelId="{07172EEB-8F5A-4657-BF23-1834D9CAF8AF}" type="presParOf" srcId="{675FF6E7-A452-45E4-8FBD-8A584FFF1E3E}" destId="{4955D0D7-2FF2-4AB5-8A50-73F241879F0F}" srcOrd="1" destOrd="0" presId="urn:microsoft.com/office/officeart/2008/layout/LinedList"/>
    <dgm:cxn modelId="{1EF29FF6-73C7-4AB6-AAAE-4E27CBC983D3}" type="presParOf" srcId="{0D044107-505A-446A-AF21-EC2961251002}" destId="{D8BCC027-C83A-4672-9D41-972DB859ED05}" srcOrd="2" destOrd="0" presId="urn:microsoft.com/office/officeart/2008/layout/LinedList"/>
    <dgm:cxn modelId="{DC551F74-3AE6-4A3B-8884-588C1380B9DA}" type="presParOf" srcId="{0D044107-505A-446A-AF21-EC2961251002}" destId="{611BE23F-C106-47BE-8644-B6881892174C}" srcOrd="3" destOrd="0" presId="urn:microsoft.com/office/officeart/2008/layout/LinedList"/>
    <dgm:cxn modelId="{3A8D95BB-D451-402D-8BCE-335B251AD3A8}" type="presParOf" srcId="{611BE23F-C106-47BE-8644-B6881892174C}" destId="{E044C9F9-C06D-4F3E-B959-64391DE0F5D6}" srcOrd="0" destOrd="0" presId="urn:microsoft.com/office/officeart/2008/layout/LinedList"/>
    <dgm:cxn modelId="{DC476A78-B556-4F19-8574-FDDFFC1347EB}" type="presParOf" srcId="{611BE23F-C106-47BE-8644-B6881892174C}" destId="{13E2A4A0-81B0-4256-8668-D76837FDDFD0}" srcOrd="1" destOrd="0" presId="urn:microsoft.com/office/officeart/2008/layout/LinedList"/>
    <dgm:cxn modelId="{E98AA0A4-D302-41C2-BF4C-01161D541578}" type="presParOf" srcId="{0D044107-505A-446A-AF21-EC2961251002}" destId="{1B50AFE5-6636-4E45-AECF-58F81E4BFADF}" srcOrd="4" destOrd="0" presId="urn:microsoft.com/office/officeart/2008/layout/LinedList"/>
    <dgm:cxn modelId="{ED4C8C00-C15C-4A12-B8B9-2FA4F4EA9266}" type="presParOf" srcId="{0D044107-505A-446A-AF21-EC2961251002}" destId="{A69BD8E1-A311-4723-A44A-922D93F103BE}" srcOrd="5" destOrd="0" presId="urn:microsoft.com/office/officeart/2008/layout/LinedList"/>
    <dgm:cxn modelId="{74BA2745-3BE0-4224-8866-56B7E00AD398}" type="presParOf" srcId="{A69BD8E1-A311-4723-A44A-922D93F103BE}" destId="{A57B9A08-5965-4FA0-AB1A-D5B9DBDB953B}" srcOrd="0" destOrd="0" presId="urn:microsoft.com/office/officeart/2008/layout/LinedList"/>
    <dgm:cxn modelId="{89E4C620-1F9E-454C-8307-E8692C0DB5BE}" type="presParOf" srcId="{A69BD8E1-A311-4723-A44A-922D93F103BE}" destId="{3408DA61-6FC6-4C30-8D52-99EC889F1DCE}" srcOrd="1" destOrd="0" presId="urn:microsoft.com/office/officeart/2008/layout/LinedList"/>
    <dgm:cxn modelId="{5E15F5FE-A7FD-4A96-A115-78676F27917E}" type="presParOf" srcId="{0D044107-505A-446A-AF21-EC2961251002}" destId="{124381A9-F4ED-4A3B-AE0E-526BF90CE7AB}" srcOrd="6" destOrd="0" presId="urn:microsoft.com/office/officeart/2008/layout/LinedList"/>
    <dgm:cxn modelId="{77E5ED5B-2DD1-4A8A-80B4-F6DE2CFF5B3A}" type="presParOf" srcId="{0D044107-505A-446A-AF21-EC2961251002}" destId="{FDCD0B07-94F8-409B-AF15-8291CF182F5D}" srcOrd="7" destOrd="0" presId="urn:microsoft.com/office/officeart/2008/layout/LinedList"/>
    <dgm:cxn modelId="{2715A00C-5B15-4D5B-A2BB-3F5F3FA3C76F}" type="presParOf" srcId="{FDCD0B07-94F8-409B-AF15-8291CF182F5D}" destId="{1EA4ABA8-7C7C-423B-A367-847F2FE10BA9}" srcOrd="0" destOrd="0" presId="urn:microsoft.com/office/officeart/2008/layout/LinedList"/>
    <dgm:cxn modelId="{09DC1BEB-8362-4F8C-8A7A-62C74FC1B0DE}" type="presParOf" srcId="{FDCD0B07-94F8-409B-AF15-8291CF182F5D}" destId="{A9B3CC74-08C2-4309-ABC5-4032129A4476}" srcOrd="1" destOrd="0" presId="urn:microsoft.com/office/officeart/2008/layout/LinedList"/>
    <dgm:cxn modelId="{0F90B11C-27A7-45FB-863C-286081DC3E42}" type="presParOf" srcId="{0D044107-505A-446A-AF21-EC2961251002}" destId="{A91B376B-B293-4759-B4F7-CDC59BE0E3BC}" srcOrd="8" destOrd="0" presId="urn:microsoft.com/office/officeart/2008/layout/LinedList"/>
    <dgm:cxn modelId="{B5D78121-DE40-4F8B-B3B6-EC921E10CA5F}" type="presParOf" srcId="{0D044107-505A-446A-AF21-EC2961251002}" destId="{5EA31F3A-1997-41EF-8660-339849787990}" srcOrd="9" destOrd="0" presId="urn:microsoft.com/office/officeart/2008/layout/LinedList"/>
    <dgm:cxn modelId="{0D9197E9-6422-4814-B6E3-7FDD752ADBDD}" type="presParOf" srcId="{5EA31F3A-1997-41EF-8660-339849787990}" destId="{AF22C1E1-2FB8-48D8-8C14-BB267610605C}" srcOrd="0" destOrd="0" presId="urn:microsoft.com/office/officeart/2008/layout/LinedList"/>
    <dgm:cxn modelId="{3AD3A9AB-A74D-4992-BB99-808727782FD1}" type="presParOf" srcId="{5EA31F3A-1997-41EF-8660-339849787990}" destId="{15E16089-55C8-4CE9-BEFA-313D73AB6B5D}" srcOrd="1" destOrd="0" presId="urn:microsoft.com/office/officeart/2008/layout/LinedList"/>
    <dgm:cxn modelId="{833DF6FD-A335-448F-BC1C-8FFED74EB3A4}" type="presParOf" srcId="{0D044107-505A-446A-AF21-EC2961251002}" destId="{28FF950C-D08F-4D8C-A123-A6AABA63D4DE}" srcOrd="10" destOrd="0" presId="urn:microsoft.com/office/officeart/2008/layout/LinedList"/>
    <dgm:cxn modelId="{F81F948D-6E52-4C8C-8225-F556F6227498}" type="presParOf" srcId="{0D044107-505A-446A-AF21-EC2961251002}" destId="{1CCC8DA1-775B-4837-BC49-D22D05565BBE}" srcOrd="11" destOrd="0" presId="urn:microsoft.com/office/officeart/2008/layout/LinedList"/>
    <dgm:cxn modelId="{58BA8C62-0456-4253-B6AB-E4420FDFC7BA}" type="presParOf" srcId="{1CCC8DA1-775B-4837-BC49-D22D05565BBE}" destId="{5A38AD57-7777-4E1B-B20A-DE127C9F2198}" srcOrd="0" destOrd="0" presId="urn:microsoft.com/office/officeart/2008/layout/LinedList"/>
    <dgm:cxn modelId="{E1D90C18-58FD-4ECC-8B69-4F0F13424D4A}" type="presParOf" srcId="{1CCC8DA1-775B-4837-BC49-D22D05565BBE}" destId="{6FBB47DF-DFE1-4FD1-A607-4E090A19C0BC}" srcOrd="1" destOrd="0" presId="urn:microsoft.com/office/officeart/2008/layout/LinedList"/>
    <dgm:cxn modelId="{B67BAB82-09BE-4060-AD50-799D97DCCC26}" type="presParOf" srcId="{0D044107-505A-446A-AF21-EC2961251002}" destId="{8D4367DF-28FB-4FFD-AD0F-CFE7A2DBD3CB}" srcOrd="12" destOrd="0" presId="urn:microsoft.com/office/officeart/2008/layout/LinedList"/>
    <dgm:cxn modelId="{147FECF4-62AD-4FD1-B80D-062E18114CD0}" type="presParOf" srcId="{0D044107-505A-446A-AF21-EC2961251002}" destId="{BF9D4A2C-3866-4E79-A0C8-6F2354F0CC25}" srcOrd="13" destOrd="0" presId="urn:microsoft.com/office/officeart/2008/layout/LinedList"/>
    <dgm:cxn modelId="{C69931BA-C240-46B2-9A03-30FC274E113B}" type="presParOf" srcId="{BF9D4A2C-3866-4E79-A0C8-6F2354F0CC25}" destId="{90F73829-29A0-4FD6-92CE-7B0BDA406581}" srcOrd="0" destOrd="0" presId="urn:microsoft.com/office/officeart/2008/layout/LinedList"/>
    <dgm:cxn modelId="{B65C5FEC-E9CC-471C-B43E-ED1743D41A4F}" type="presParOf" srcId="{BF9D4A2C-3866-4E79-A0C8-6F2354F0CC25}" destId="{F509BD9F-695B-4424-843F-772FFBE21632}" srcOrd="1" destOrd="0" presId="urn:microsoft.com/office/officeart/2008/layout/LinedList"/>
    <dgm:cxn modelId="{E40E53BA-B9E4-4E4D-B1C6-4B0B0FF9FF81}" type="presParOf" srcId="{0D044107-505A-446A-AF21-EC2961251002}" destId="{55631862-4E84-4BAC-A673-CB3FB0C09B23}" srcOrd="14" destOrd="0" presId="urn:microsoft.com/office/officeart/2008/layout/LinedList"/>
    <dgm:cxn modelId="{BCD6162F-B86E-4E79-B667-FB69E9CC7C9D}" type="presParOf" srcId="{0D044107-505A-446A-AF21-EC2961251002}" destId="{A6F2F5FA-50FC-487A-8457-5959C4661F3B}" srcOrd="15" destOrd="0" presId="urn:microsoft.com/office/officeart/2008/layout/LinedList"/>
    <dgm:cxn modelId="{AEE0084C-E143-45D6-A0EE-76D77EFB8726}" type="presParOf" srcId="{A6F2F5FA-50FC-487A-8457-5959C4661F3B}" destId="{59AF32C9-AE48-4BC2-A25A-7CD76B4D9612}" srcOrd="0" destOrd="0" presId="urn:microsoft.com/office/officeart/2008/layout/LinedList"/>
    <dgm:cxn modelId="{3A192998-B2F1-4A13-B619-00E78D118841}" type="presParOf" srcId="{A6F2F5FA-50FC-487A-8457-5959C4661F3B}" destId="{6C8E1FF1-72A8-4963-9FA9-39F5E9D44490}" srcOrd="1" destOrd="0" presId="urn:microsoft.com/office/officeart/2008/layout/LinedList"/>
    <dgm:cxn modelId="{1BFDC5EE-2866-4C49-BA00-30AD714A4BD1}" type="presParOf" srcId="{0D044107-505A-446A-AF21-EC2961251002}" destId="{5CC64B6F-C908-4B78-A17B-3468F082C859}" srcOrd="16" destOrd="0" presId="urn:microsoft.com/office/officeart/2008/layout/LinedList"/>
    <dgm:cxn modelId="{1C0B6822-BC0D-4751-B0C6-A8F3EE0024A1}" type="presParOf" srcId="{0D044107-505A-446A-AF21-EC2961251002}" destId="{FDBE38A1-7B90-4EBE-9540-4FC0FD7F7E23}" srcOrd="17" destOrd="0" presId="urn:microsoft.com/office/officeart/2008/layout/LinedList"/>
    <dgm:cxn modelId="{B77C7DB6-4BAF-4A36-89C9-C99FD243EF4B}" type="presParOf" srcId="{FDBE38A1-7B90-4EBE-9540-4FC0FD7F7E23}" destId="{32119B8C-0342-4636-B8D1-29D882D5DBD1}" srcOrd="0" destOrd="0" presId="urn:microsoft.com/office/officeart/2008/layout/LinedList"/>
    <dgm:cxn modelId="{D6D08BFE-70DD-47EA-8E57-E2CF4A09A14A}" type="presParOf" srcId="{FDBE38A1-7B90-4EBE-9540-4FC0FD7F7E23}" destId="{087176AC-CF70-4BDC-A941-C72DDB1A1727}" srcOrd="1" destOrd="0" presId="urn:microsoft.com/office/officeart/2008/layout/LinedList"/>
    <dgm:cxn modelId="{AA5DE439-A152-4710-B9F0-5A1CD001DD06}" type="presParOf" srcId="{0D044107-505A-446A-AF21-EC2961251002}" destId="{25A23F8C-0078-4126-88F6-E208932B7851}" srcOrd="18" destOrd="0" presId="urn:microsoft.com/office/officeart/2008/layout/LinedList"/>
    <dgm:cxn modelId="{BE1FF32B-2757-4FB1-BA19-CC467021BAAA}" type="presParOf" srcId="{0D044107-505A-446A-AF21-EC2961251002}" destId="{DC4CAA23-BD86-44A5-855D-0EF0D2167B37}" srcOrd="19" destOrd="0" presId="urn:microsoft.com/office/officeart/2008/layout/LinedList"/>
    <dgm:cxn modelId="{A17EEDF2-7CB8-4BF7-AEC0-D37014C45570}" type="presParOf" srcId="{DC4CAA23-BD86-44A5-855D-0EF0D2167B37}" destId="{5B254678-FA78-40AE-9E20-36FECB0F9FF0}" srcOrd="0" destOrd="0" presId="urn:microsoft.com/office/officeart/2008/layout/LinedList"/>
    <dgm:cxn modelId="{A493BF88-634B-44FF-A380-C2ECA57532B2}" type="presParOf" srcId="{DC4CAA23-BD86-44A5-855D-0EF0D2167B37}" destId="{29828B5E-37B0-4AD0-9F17-EC852328C3B3}" srcOrd="1" destOrd="0" presId="urn:microsoft.com/office/officeart/2008/layout/LinedList"/>
    <dgm:cxn modelId="{3432D4CA-D300-41F8-8CFC-EC43EC7660C3}" type="presParOf" srcId="{0D044107-505A-446A-AF21-EC2961251002}" destId="{25BC4B92-54AD-4D94-A181-7A8A200B1411}" srcOrd="20" destOrd="0" presId="urn:microsoft.com/office/officeart/2008/layout/LinedList"/>
    <dgm:cxn modelId="{623B2CE1-40A6-4C43-AEBF-D0E27F68524E}" type="presParOf" srcId="{0D044107-505A-446A-AF21-EC2961251002}" destId="{B7579AD8-23FF-4F1C-97EA-1B59305BA078}" srcOrd="21" destOrd="0" presId="urn:microsoft.com/office/officeart/2008/layout/LinedList"/>
    <dgm:cxn modelId="{863CEB1F-5529-4C8E-8DBF-E0A5492827AF}" type="presParOf" srcId="{B7579AD8-23FF-4F1C-97EA-1B59305BA078}" destId="{A3E655EB-F777-499C-A072-EC16C78F35A8}" srcOrd="0" destOrd="0" presId="urn:microsoft.com/office/officeart/2008/layout/LinedList"/>
    <dgm:cxn modelId="{ABAD376C-60FE-43DA-815C-6415A24588AD}" type="presParOf" srcId="{B7579AD8-23FF-4F1C-97EA-1B59305BA078}" destId="{8E0AEE95-E497-4726-A5B9-3AA72EF94F46}" srcOrd="1" destOrd="0" presId="urn:microsoft.com/office/officeart/2008/layout/LinedList"/>
    <dgm:cxn modelId="{5A598DA9-A810-4339-8F88-61FDB0C4A167}" type="presParOf" srcId="{0D044107-505A-446A-AF21-EC2961251002}" destId="{EAEDB34C-0847-4F24-AC09-1BFE8C9B26CB}" srcOrd="22" destOrd="0" presId="urn:microsoft.com/office/officeart/2008/layout/LinedList"/>
    <dgm:cxn modelId="{54B5BE8A-5720-42DA-A3A6-18D40B052C9D}" type="presParOf" srcId="{0D044107-505A-446A-AF21-EC2961251002}" destId="{B10B2A24-466E-468A-8812-EDB6932EC0D4}" srcOrd="23" destOrd="0" presId="urn:microsoft.com/office/officeart/2008/layout/LinedList"/>
    <dgm:cxn modelId="{9E50F8B6-4AA0-4082-8E3E-ED1B9AB433D9}" type="presParOf" srcId="{B10B2A24-466E-468A-8812-EDB6932EC0D4}" destId="{BEC69215-8181-4446-A45C-1959CFEA1326}" srcOrd="0" destOrd="0" presId="urn:microsoft.com/office/officeart/2008/layout/LinedList"/>
    <dgm:cxn modelId="{A6DA986E-90F9-4316-9AA2-135CF4DD7798}" type="presParOf" srcId="{B10B2A24-466E-468A-8812-EDB6932EC0D4}" destId="{3203971D-070C-4451-886D-BBDE07221C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49120-41C4-4E79-A8D0-181892EAE6C3}">
      <dsp:nvSpPr>
        <dsp:cNvPr id="0" name=""/>
        <dsp:cNvSpPr/>
      </dsp:nvSpPr>
      <dsp:spPr>
        <a:xfrm>
          <a:off x="0" y="2355"/>
          <a:ext cx="669281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52AA64-5EDF-47DD-958E-B1CEB4A90C9E}">
      <dsp:nvSpPr>
        <dsp:cNvPr id="0" name=""/>
        <dsp:cNvSpPr/>
      </dsp:nvSpPr>
      <dsp:spPr>
        <a:xfrm>
          <a:off x="0" y="2355"/>
          <a:ext cx="6692813" cy="401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DApp</a:t>
          </a:r>
          <a:r>
            <a:rPr lang="en-US" sz="1400" b="1" kern="1200" dirty="0"/>
            <a:t> </a:t>
          </a:r>
          <a:r>
            <a:rPr lang="zh-TW" sz="1400" b="1" kern="1200" dirty="0"/>
            <a:t>所處的應用情境</a:t>
          </a:r>
          <a:r>
            <a:rPr lang="en-US" altLang="zh-TW" sz="1400" b="1" kern="1200" dirty="0"/>
            <a:t> </a:t>
          </a:r>
          <a:r>
            <a:rPr lang="en-US" altLang="zh-TW" sz="1400" kern="1200" dirty="0"/>
            <a:t>..................................................... 3</a:t>
          </a:r>
          <a:endParaRPr lang="en-US" sz="1400" kern="1200" dirty="0"/>
        </a:p>
      </dsp:txBody>
      <dsp:txXfrm>
        <a:off x="0" y="2355"/>
        <a:ext cx="6692813" cy="401539"/>
      </dsp:txXfrm>
    </dsp:sp>
    <dsp:sp modelId="{D8BCC027-C83A-4672-9D41-972DB859ED05}">
      <dsp:nvSpPr>
        <dsp:cNvPr id="0" name=""/>
        <dsp:cNvSpPr/>
      </dsp:nvSpPr>
      <dsp:spPr>
        <a:xfrm>
          <a:off x="0" y="403895"/>
          <a:ext cx="6692813" cy="0"/>
        </a:xfrm>
        <a:prstGeom prst="line">
          <a:avLst/>
        </a:prstGeom>
        <a:gradFill rotWithShape="0">
          <a:gsLst>
            <a:gs pos="0">
              <a:schemeClr val="accent2">
                <a:hueOff val="-246586"/>
                <a:satOff val="-151"/>
                <a:lumOff val="588"/>
                <a:alphaOff val="0"/>
                <a:tint val="96000"/>
                <a:lumMod val="100000"/>
              </a:schemeClr>
            </a:gs>
            <a:gs pos="78000">
              <a:schemeClr val="accent2">
                <a:hueOff val="-246586"/>
                <a:satOff val="-151"/>
                <a:lumOff val="58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46586"/>
              <a:satOff val="-151"/>
              <a:lumOff val="58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4C9F9-C06D-4F3E-B959-64391DE0F5D6}">
      <dsp:nvSpPr>
        <dsp:cNvPr id="0" name=""/>
        <dsp:cNvSpPr/>
      </dsp:nvSpPr>
      <dsp:spPr>
        <a:xfrm>
          <a:off x="0" y="403895"/>
          <a:ext cx="6692813" cy="401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DApp</a:t>
          </a:r>
          <a:r>
            <a:rPr lang="en-US" sz="1400" b="1" kern="1200" dirty="0"/>
            <a:t> </a:t>
          </a:r>
          <a:r>
            <a:rPr lang="zh-TW" sz="1400" b="1" kern="1200" dirty="0"/>
            <a:t>前端與智能合約的互動流程</a:t>
          </a:r>
          <a:r>
            <a:rPr lang="en-US" altLang="zh-TW" sz="1400" b="1" kern="1200" dirty="0"/>
            <a:t> </a:t>
          </a:r>
          <a:r>
            <a:rPr lang="en-US" altLang="zh-TW" sz="1400" kern="1200" dirty="0"/>
            <a:t>..................................................... 4</a:t>
          </a:r>
          <a:endParaRPr lang="en-US" sz="1400" kern="1200" dirty="0"/>
        </a:p>
      </dsp:txBody>
      <dsp:txXfrm>
        <a:off x="0" y="403895"/>
        <a:ext cx="6692813" cy="401539"/>
      </dsp:txXfrm>
    </dsp:sp>
    <dsp:sp modelId="{1B50AFE5-6636-4E45-AECF-58F81E4BFADF}">
      <dsp:nvSpPr>
        <dsp:cNvPr id="0" name=""/>
        <dsp:cNvSpPr/>
      </dsp:nvSpPr>
      <dsp:spPr>
        <a:xfrm>
          <a:off x="0" y="805435"/>
          <a:ext cx="6692813" cy="0"/>
        </a:xfrm>
        <a:prstGeom prst="line">
          <a:avLst/>
        </a:prstGeom>
        <a:gradFill rotWithShape="0">
          <a:gsLst>
            <a:gs pos="0">
              <a:schemeClr val="accent2">
                <a:hueOff val="-493173"/>
                <a:satOff val="-301"/>
                <a:lumOff val="1177"/>
                <a:alphaOff val="0"/>
                <a:tint val="96000"/>
                <a:lumMod val="100000"/>
              </a:schemeClr>
            </a:gs>
            <a:gs pos="78000">
              <a:schemeClr val="accent2">
                <a:hueOff val="-493173"/>
                <a:satOff val="-301"/>
                <a:lumOff val="1177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493173"/>
              <a:satOff val="-301"/>
              <a:lumOff val="1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7B9A08-5965-4FA0-AB1A-D5B9DBDB953B}">
      <dsp:nvSpPr>
        <dsp:cNvPr id="0" name=""/>
        <dsp:cNvSpPr/>
      </dsp:nvSpPr>
      <dsp:spPr>
        <a:xfrm>
          <a:off x="0" y="805435"/>
          <a:ext cx="6692813" cy="401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b="1" kern="1200" dirty="0"/>
            <a:t>情境架構</a:t>
          </a:r>
          <a:r>
            <a:rPr lang="en-US" altLang="zh-TW" sz="1400" b="1" kern="1200" dirty="0"/>
            <a:t> </a:t>
          </a:r>
          <a:r>
            <a:rPr lang="en-US" altLang="zh-TW" sz="1400" kern="1200" dirty="0"/>
            <a:t>..................................................... 6</a:t>
          </a:r>
          <a:endParaRPr lang="en-US" sz="1400" kern="1200" dirty="0"/>
        </a:p>
      </dsp:txBody>
      <dsp:txXfrm>
        <a:off x="0" y="805435"/>
        <a:ext cx="6692813" cy="401539"/>
      </dsp:txXfrm>
    </dsp:sp>
    <dsp:sp modelId="{124381A9-F4ED-4A3B-AE0E-526BF90CE7AB}">
      <dsp:nvSpPr>
        <dsp:cNvPr id="0" name=""/>
        <dsp:cNvSpPr/>
      </dsp:nvSpPr>
      <dsp:spPr>
        <a:xfrm>
          <a:off x="0" y="1206975"/>
          <a:ext cx="6692813" cy="0"/>
        </a:xfrm>
        <a:prstGeom prst="line">
          <a:avLst/>
        </a:prstGeom>
        <a:gradFill rotWithShape="0">
          <a:gsLst>
            <a:gs pos="0">
              <a:schemeClr val="accent2">
                <a:hueOff val="-739759"/>
                <a:satOff val="-452"/>
                <a:lumOff val="1765"/>
                <a:alphaOff val="0"/>
                <a:tint val="96000"/>
                <a:lumMod val="100000"/>
              </a:schemeClr>
            </a:gs>
            <a:gs pos="78000">
              <a:schemeClr val="accent2">
                <a:hueOff val="-739759"/>
                <a:satOff val="-452"/>
                <a:lumOff val="1765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739759"/>
              <a:satOff val="-452"/>
              <a:lumOff val="1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A4ABA8-7C7C-423B-A367-847F2FE10BA9}">
      <dsp:nvSpPr>
        <dsp:cNvPr id="0" name=""/>
        <dsp:cNvSpPr/>
      </dsp:nvSpPr>
      <dsp:spPr>
        <a:xfrm>
          <a:off x="0" y="1206975"/>
          <a:ext cx="6692813" cy="401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b="1" kern="1200" dirty="0"/>
            <a:t>使用者操作流程與預期效益</a:t>
          </a:r>
          <a:r>
            <a:rPr lang="en-US" altLang="zh-TW" sz="1400" b="1" kern="1200" dirty="0"/>
            <a:t> </a:t>
          </a:r>
          <a:r>
            <a:rPr lang="en-US" altLang="zh-TW" sz="1400" kern="1200" dirty="0"/>
            <a:t>..................................................... 7</a:t>
          </a:r>
          <a:endParaRPr lang="en-US" sz="1400" kern="1200" spc="1000" baseline="0" dirty="0"/>
        </a:p>
      </dsp:txBody>
      <dsp:txXfrm>
        <a:off x="0" y="1206975"/>
        <a:ext cx="6692813" cy="401539"/>
      </dsp:txXfrm>
    </dsp:sp>
    <dsp:sp modelId="{A91B376B-B293-4759-B4F7-CDC59BE0E3BC}">
      <dsp:nvSpPr>
        <dsp:cNvPr id="0" name=""/>
        <dsp:cNvSpPr/>
      </dsp:nvSpPr>
      <dsp:spPr>
        <a:xfrm>
          <a:off x="0" y="1608515"/>
          <a:ext cx="6692813" cy="0"/>
        </a:xfrm>
        <a:prstGeom prst="line">
          <a:avLst/>
        </a:prstGeom>
        <a:gradFill rotWithShape="0">
          <a:gsLst>
            <a:gs pos="0">
              <a:schemeClr val="accent2">
                <a:hueOff val="-986346"/>
                <a:satOff val="-602"/>
                <a:lumOff val="2353"/>
                <a:alphaOff val="0"/>
                <a:tint val="96000"/>
                <a:lumMod val="100000"/>
              </a:schemeClr>
            </a:gs>
            <a:gs pos="78000">
              <a:schemeClr val="accent2">
                <a:hueOff val="-986346"/>
                <a:satOff val="-602"/>
                <a:lumOff val="2353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986346"/>
              <a:satOff val="-602"/>
              <a:lumOff val="2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22C1E1-2FB8-48D8-8C14-BB267610605C}">
      <dsp:nvSpPr>
        <dsp:cNvPr id="0" name=""/>
        <dsp:cNvSpPr/>
      </dsp:nvSpPr>
      <dsp:spPr>
        <a:xfrm>
          <a:off x="0" y="1608515"/>
          <a:ext cx="6692813" cy="401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solidFill>
                <a:schemeClr val="tx1"/>
              </a:solidFill>
            </a:rPr>
            <a:t>區塊鏈連線設定 </a:t>
          </a:r>
          <a:r>
            <a:rPr lang="en-US" altLang="zh-TW" sz="1400" kern="1200" dirty="0"/>
            <a:t>..................................................... 9</a:t>
          </a:r>
          <a:endParaRPr lang="en-US" sz="1400" kern="1200" spc="1000" baseline="0" dirty="0"/>
        </a:p>
      </dsp:txBody>
      <dsp:txXfrm>
        <a:off x="0" y="1608515"/>
        <a:ext cx="6692813" cy="401539"/>
      </dsp:txXfrm>
    </dsp:sp>
    <dsp:sp modelId="{28FF950C-D08F-4D8C-A123-A6AABA63D4DE}">
      <dsp:nvSpPr>
        <dsp:cNvPr id="0" name=""/>
        <dsp:cNvSpPr/>
      </dsp:nvSpPr>
      <dsp:spPr>
        <a:xfrm>
          <a:off x="0" y="2010055"/>
          <a:ext cx="6692813" cy="0"/>
        </a:xfrm>
        <a:prstGeom prst="line">
          <a:avLst/>
        </a:prstGeom>
        <a:gradFill rotWithShape="0">
          <a:gsLst>
            <a:gs pos="0">
              <a:schemeClr val="accent2">
                <a:hueOff val="-1232932"/>
                <a:satOff val="-753"/>
                <a:lumOff val="2941"/>
                <a:alphaOff val="0"/>
                <a:tint val="96000"/>
                <a:lumMod val="100000"/>
              </a:schemeClr>
            </a:gs>
            <a:gs pos="78000">
              <a:schemeClr val="accent2">
                <a:hueOff val="-1232932"/>
                <a:satOff val="-753"/>
                <a:lumOff val="2941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232932"/>
              <a:satOff val="-753"/>
              <a:lumOff val="29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38AD57-7777-4E1B-B20A-DE127C9F2198}">
      <dsp:nvSpPr>
        <dsp:cNvPr id="0" name=""/>
        <dsp:cNvSpPr/>
      </dsp:nvSpPr>
      <dsp:spPr>
        <a:xfrm>
          <a:off x="0" y="2010055"/>
          <a:ext cx="6692813" cy="401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ABI </a:t>
          </a:r>
          <a:r>
            <a:rPr lang="zh-TW" sz="1400" b="1" kern="1200" dirty="0"/>
            <a:t>智能合約</a:t>
          </a:r>
          <a:r>
            <a:rPr lang="en-US" altLang="zh-TW" sz="1400" b="1" kern="1200" dirty="0"/>
            <a:t> </a:t>
          </a:r>
          <a:r>
            <a:rPr lang="en-US" altLang="zh-TW" sz="1400" kern="1200" dirty="0"/>
            <a:t>..................................................... 12 </a:t>
          </a:r>
          <a:endParaRPr lang="en-US" sz="1400" kern="1200" dirty="0"/>
        </a:p>
      </dsp:txBody>
      <dsp:txXfrm>
        <a:off x="0" y="2010055"/>
        <a:ext cx="6692813" cy="401539"/>
      </dsp:txXfrm>
    </dsp:sp>
    <dsp:sp modelId="{8D4367DF-28FB-4FFD-AD0F-CFE7A2DBD3CB}">
      <dsp:nvSpPr>
        <dsp:cNvPr id="0" name=""/>
        <dsp:cNvSpPr/>
      </dsp:nvSpPr>
      <dsp:spPr>
        <a:xfrm>
          <a:off x="0" y="2411594"/>
          <a:ext cx="6692813" cy="0"/>
        </a:xfrm>
        <a:prstGeom prst="line">
          <a:avLst/>
        </a:prstGeom>
        <a:gradFill rotWithShape="0">
          <a:gsLst>
            <a:gs pos="0">
              <a:schemeClr val="accent2">
                <a:hueOff val="-1479518"/>
                <a:satOff val="-903"/>
                <a:lumOff val="3530"/>
                <a:alphaOff val="0"/>
                <a:tint val="96000"/>
                <a:lumMod val="100000"/>
              </a:schemeClr>
            </a:gs>
            <a:gs pos="78000">
              <a:schemeClr val="accent2">
                <a:hueOff val="-1479518"/>
                <a:satOff val="-903"/>
                <a:lumOff val="353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479518"/>
              <a:satOff val="-903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F73829-29A0-4FD6-92CE-7B0BDA406581}">
      <dsp:nvSpPr>
        <dsp:cNvPr id="0" name=""/>
        <dsp:cNvSpPr/>
      </dsp:nvSpPr>
      <dsp:spPr>
        <a:xfrm>
          <a:off x="0" y="2411595"/>
          <a:ext cx="6692813" cy="401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b="1" kern="1200" dirty="0"/>
            <a:t>智能合約功能與邏輯簡述</a:t>
          </a:r>
          <a:r>
            <a:rPr lang="en-US" altLang="zh-TW" sz="1400" b="1" kern="1200" dirty="0"/>
            <a:t> </a:t>
          </a:r>
          <a:r>
            <a:rPr lang="en-US" altLang="zh-TW" sz="1400" kern="1200" dirty="0"/>
            <a:t>..................................................... 13</a:t>
          </a:r>
          <a:endParaRPr lang="en-US" sz="1400" kern="1200" dirty="0"/>
        </a:p>
      </dsp:txBody>
      <dsp:txXfrm>
        <a:off x="0" y="2411595"/>
        <a:ext cx="6692813" cy="401539"/>
      </dsp:txXfrm>
    </dsp:sp>
    <dsp:sp modelId="{55631862-4E84-4BAC-A673-CB3FB0C09B23}">
      <dsp:nvSpPr>
        <dsp:cNvPr id="0" name=""/>
        <dsp:cNvSpPr/>
      </dsp:nvSpPr>
      <dsp:spPr>
        <a:xfrm>
          <a:off x="0" y="2813134"/>
          <a:ext cx="6692813" cy="0"/>
        </a:xfrm>
        <a:prstGeom prst="line">
          <a:avLst/>
        </a:prstGeom>
        <a:gradFill rotWithShape="0">
          <a:gsLst>
            <a:gs pos="0">
              <a:schemeClr val="accent2">
                <a:hueOff val="-1726105"/>
                <a:satOff val="-1054"/>
                <a:lumOff val="4118"/>
                <a:alphaOff val="0"/>
                <a:tint val="96000"/>
                <a:lumMod val="100000"/>
              </a:schemeClr>
            </a:gs>
            <a:gs pos="78000">
              <a:schemeClr val="accent2">
                <a:hueOff val="-1726105"/>
                <a:satOff val="-1054"/>
                <a:lumOff val="411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726105"/>
              <a:satOff val="-1054"/>
              <a:lumOff val="411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AF32C9-AE48-4BC2-A25A-7CD76B4D9612}">
      <dsp:nvSpPr>
        <dsp:cNvPr id="0" name=""/>
        <dsp:cNvSpPr/>
      </dsp:nvSpPr>
      <dsp:spPr>
        <a:xfrm>
          <a:off x="0" y="2813134"/>
          <a:ext cx="6692813" cy="401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Flask </a:t>
          </a:r>
          <a:r>
            <a:rPr lang="zh-TW" sz="1400" b="1" kern="1200" dirty="0"/>
            <a:t>後台程式碼簡述</a:t>
          </a:r>
          <a:r>
            <a:rPr lang="en-US" altLang="zh-TW" sz="1400" b="1" kern="1200" dirty="0"/>
            <a:t> </a:t>
          </a:r>
          <a:r>
            <a:rPr lang="en-US" altLang="zh-TW" sz="1400" kern="1200" dirty="0"/>
            <a:t>..................................................... 22</a:t>
          </a:r>
          <a:endParaRPr lang="en-US" sz="1400" kern="1200" dirty="0"/>
        </a:p>
      </dsp:txBody>
      <dsp:txXfrm>
        <a:off x="0" y="2813134"/>
        <a:ext cx="6692813" cy="401539"/>
      </dsp:txXfrm>
    </dsp:sp>
    <dsp:sp modelId="{5CC64B6F-C908-4B78-A17B-3468F082C859}">
      <dsp:nvSpPr>
        <dsp:cNvPr id="0" name=""/>
        <dsp:cNvSpPr/>
      </dsp:nvSpPr>
      <dsp:spPr>
        <a:xfrm>
          <a:off x="0" y="3214674"/>
          <a:ext cx="6692813" cy="0"/>
        </a:xfrm>
        <a:prstGeom prst="line">
          <a:avLst/>
        </a:prstGeom>
        <a:gradFill rotWithShape="0">
          <a:gsLst>
            <a:gs pos="0">
              <a:schemeClr val="accent2">
                <a:hueOff val="-1972691"/>
                <a:satOff val="-1204"/>
                <a:lumOff val="4706"/>
                <a:alphaOff val="0"/>
                <a:tint val="96000"/>
                <a:lumMod val="100000"/>
              </a:schemeClr>
            </a:gs>
            <a:gs pos="78000">
              <a:schemeClr val="accent2">
                <a:hueOff val="-1972691"/>
                <a:satOff val="-1204"/>
                <a:lumOff val="4706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972691"/>
              <a:satOff val="-1204"/>
              <a:lumOff val="47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119B8C-0342-4636-B8D1-29D882D5DBD1}">
      <dsp:nvSpPr>
        <dsp:cNvPr id="0" name=""/>
        <dsp:cNvSpPr/>
      </dsp:nvSpPr>
      <dsp:spPr>
        <a:xfrm>
          <a:off x="0" y="3214674"/>
          <a:ext cx="6692813" cy="401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Arduino </a:t>
          </a:r>
          <a:r>
            <a:rPr lang="zh-TW" sz="1400" b="1" kern="1200" dirty="0"/>
            <a:t>程式邏輯簡述</a:t>
          </a:r>
          <a:r>
            <a:rPr lang="en-US" altLang="zh-TW" sz="1400" b="1" kern="1200" dirty="0"/>
            <a:t> </a:t>
          </a:r>
          <a:r>
            <a:rPr lang="en-US" altLang="zh-TW" sz="1400" kern="1200" dirty="0"/>
            <a:t>..................................................... 34</a:t>
          </a:r>
          <a:endParaRPr lang="en-US" sz="1400" kern="1200" dirty="0"/>
        </a:p>
      </dsp:txBody>
      <dsp:txXfrm>
        <a:off x="0" y="3214674"/>
        <a:ext cx="6692813" cy="401539"/>
      </dsp:txXfrm>
    </dsp:sp>
    <dsp:sp modelId="{25A23F8C-0078-4126-88F6-E208932B7851}">
      <dsp:nvSpPr>
        <dsp:cNvPr id="0" name=""/>
        <dsp:cNvSpPr/>
      </dsp:nvSpPr>
      <dsp:spPr>
        <a:xfrm>
          <a:off x="0" y="3616214"/>
          <a:ext cx="6692813" cy="0"/>
        </a:xfrm>
        <a:prstGeom prst="line">
          <a:avLst/>
        </a:prstGeom>
        <a:gradFill rotWithShape="0">
          <a:gsLst>
            <a:gs pos="0">
              <a:schemeClr val="accent2">
                <a:hueOff val="-2219277"/>
                <a:satOff val="-1355"/>
                <a:lumOff val="5294"/>
                <a:alphaOff val="0"/>
                <a:tint val="96000"/>
                <a:lumMod val="100000"/>
              </a:schemeClr>
            </a:gs>
            <a:gs pos="78000">
              <a:schemeClr val="accent2">
                <a:hueOff val="-2219277"/>
                <a:satOff val="-1355"/>
                <a:lumOff val="5294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219277"/>
              <a:satOff val="-1355"/>
              <a:lumOff val="529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54678-FA78-40AE-9E20-36FECB0F9FF0}">
      <dsp:nvSpPr>
        <dsp:cNvPr id="0" name=""/>
        <dsp:cNvSpPr/>
      </dsp:nvSpPr>
      <dsp:spPr>
        <a:xfrm>
          <a:off x="0" y="3616214"/>
          <a:ext cx="6692813" cy="401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Html </a:t>
          </a:r>
          <a:r>
            <a:rPr lang="zh-TW" sz="1400" b="1" kern="1200" dirty="0"/>
            <a:t>與 </a:t>
          </a:r>
          <a:r>
            <a:rPr lang="en-US" sz="1400" b="1" kern="1200" dirty="0"/>
            <a:t>Jinja </a:t>
          </a:r>
          <a:r>
            <a:rPr lang="zh-TW" sz="1400" b="1" kern="1200" dirty="0"/>
            <a:t>前端設計簡述</a:t>
          </a:r>
          <a:r>
            <a:rPr lang="en-US" altLang="zh-TW" sz="1400" b="1" kern="1200" dirty="0"/>
            <a:t> </a:t>
          </a:r>
          <a:r>
            <a:rPr lang="en-US" altLang="zh-TW" sz="1400" kern="1200" dirty="0"/>
            <a:t>..................................................... 38</a:t>
          </a:r>
          <a:endParaRPr lang="en-US" sz="1400" kern="1200" dirty="0"/>
        </a:p>
      </dsp:txBody>
      <dsp:txXfrm>
        <a:off x="0" y="3616214"/>
        <a:ext cx="6692813" cy="401539"/>
      </dsp:txXfrm>
    </dsp:sp>
    <dsp:sp modelId="{25BC4B92-54AD-4D94-A181-7A8A200B1411}">
      <dsp:nvSpPr>
        <dsp:cNvPr id="0" name=""/>
        <dsp:cNvSpPr/>
      </dsp:nvSpPr>
      <dsp:spPr>
        <a:xfrm>
          <a:off x="0" y="4017754"/>
          <a:ext cx="6692813" cy="0"/>
        </a:xfrm>
        <a:prstGeom prst="line">
          <a:avLst/>
        </a:prstGeom>
        <a:gradFill rotWithShape="0">
          <a:gsLst>
            <a:gs pos="0">
              <a:schemeClr val="accent2">
                <a:hueOff val="-2465864"/>
                <a:satOff val="-1505"/>
                <a:lumOff val="5883"/>
                <a:alphaOff val="0"/>
                <a:tint val="96000"/>
                <a:lumMod val="100000"/>
              </a:schemeClr>
            </a:gs>
            <a:gs pos="78000">
              <a:schemeClr val="accent2">
                <a:hueOff val="-2465864"/>
                <a:satOff val="-1505"/>
                <a:lumOff val="5883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465864"/>
              <a:satOff val="-1505"/>
              <a:lumOff val="588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E655EB-F777-499C-A072-EC16C78F35A8}">
      <dsp:nvSpPr>
        <dsp:cNvPr id="0" name=""/>
        <dsp:cNvSpPr/>
      </dsp:nvSpPr>
      <dsp:spPr>
        <a:xfrm>
          <a:off x="0" y="4017754"/>
          <a:ext cx="6692813" cy="401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b="1" kern="1200" dirty="0"/>
            <a:t>實驗結果</a:t>
          </a:r>
          <a:r>
            <a:rPr lang="en-US" altLang="zh-TW" sz="1400" b="1" kern="1200" dirty="0"/>
            <a:t> </a:t>
          </a:r>
          <a:r>
            <a:rPr lang="en-US" altLang="zh-TW" sz="1400" kern="1200" dirty="0"/>
            <a:t>..................................................... 45</a:t>
          </a:r>
          <a:endParaRPr lang="en-US" sz="1400" kern="1200" dirty="0"/>
        </a:p>
      </dsp:txBody>
      <dsp:txXfrm>
        <a:off x="0" y="4017754"/>
        <a:ext cx="6692813" cy="401539"/>
      </dsp:txXfrm>
    </dsp:sp>
    <dsp:sp modelId="{EAEDB34C-0847-4F24-AC09-1BFE8C9B26CB}">
      <dsp:nvSpPr>
        <dsp:cNvPr id="0" name=""/>
        <dsp:cNvSpPr/>
      </dsp:nvSpPr>
      <dsp:spPr>
        <a:xfrm>
          <a:off x="0" y="4419294"/>
          <a:ext cx="6692813" cy="0"/>
        </a:xfrm>
        <a:prstGeom prst="line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C69215-8181-4446-A45C-1959CFEA1326}">
      <dsp:nvSpPr>
        <dsp:cNvPr id="0" name=""/>
        <dsp:cNvSpPr/>
      </dsp:nvSpPr>
      <dsp:spPr>
        <a:xfrm>
          <a:off x="0" y="4419294"/>
          <a:ext cx="6692813" cy="401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b="1" kern="1200" dirty="0"/>
            <a:t>結論</a:t>
          </a:r>
          <a:r>
            <a:rPr lang="en-US" altLang="zh-TW" sz="1400" b="1" kern="1200" dirty="0"/>
            <a:t> </a:t>
          </a:r>
          <a:r>
            <a:rPr lang="en-US" altLang="zh-TW" sz="1400" kern="1200" dirty="0"/>
            <a:t>..................................................... 49</a:t>
          </a:r>
          <a:endParaRPr lang="en-US" sz="1400" kern="1200" dirty="0"/>
        </a:p>
      </dsp:txBody>
      <dsp:txXfrm>
        <a:off x="0" y="4419294"/>
        <a:ext cx="6692813" cy="401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11-E798-4FEB-A21B-976004864AA9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EA2E-B775-404A-A259-9340E6152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60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11-E798-4FEB-A21B-976004864AA9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EA2E-B775-404A-A259-9340E6152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1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11-E798-4FEB-A21B-976004864AA9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EA2E-B775-404A-A259-9340E6152B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012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11-E798-4FEB-A21B-976004864AA9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EA2E-B775-404A-A259-9340E6152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270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11-E798-4FEB-A21B-976004864AA9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EA2E-B775-404A-A259-9340E6152B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0916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11-E798-4FEB-A21B-976004864AA9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EA2E-B775-404A-A259-9340E6152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991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11-E798-4FEB-A21B-976004864AA9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EA2E-B775-404A-A259-9340E6152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2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11-E798-4FEB-A21B-976004864AA9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EA2E-B775-404A-A259-9340E6152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11-E798-4FEB-A21B-976004864AA9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EA2E-B775-404A-A259-9340E6152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54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11-E798-4FEB-A21B-976004864AA9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EA2E-B775-404A-A259-9340E6152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55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11-E798-4FEB-A21B-976004864AA9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EA2E-B775-404A-A259-9340E6152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53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11-E798-4FEB-A21B-976004864AA9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EA2E-B775-404A-A259-9340E6152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36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11-E798-4FEB-A21B-976004864AA9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EA2E-B775-404A-A259-9340E6152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17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11-E798-4FEB-A21B-976004864AA9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EA2E-B775-404A-A259-9340E6152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37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11-E798-4FEB-A21B-976004864AA9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EA2E-B775-404A-A259-9340E6152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82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EA2E-B775-404A-A259-9340E6152B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11-E798-4FEB-A21B-976004864AA9}" type="datetimeFigureOut">
              <a:rPr lang="zh-TW" altLang="en-US" smtClean="0"/>
              <a:t>2025/6/23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25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1F11-E798-4FEB-A21B-976004864AA9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C7EA2E-B775-404A-A259-9340E6152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05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mix.ethereum.org/" TargetMode="External"/><Relationship Id="rId2" Type="http://schemas.openxmlformats.org/officeDocument/2006/relationships/hyperlink" Target="https://www.infura.io/zh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lockchainnewsroom/metamask-02-489d6a576c08" TargetMode="External"/><Relationship Id="rId2" Type="http://schemas.openxmlformats.org/officeDocument/2006/relationships/hyperlink" Target="https://chromewebstore.google.com/detail/metamask/nkbihfbeogaeaoehlefnkodbefgpgknn?hl=zh-TW&amp;utm_source=ext_sideba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lab.research.google.com/drive/1ABxzBDAmahXPI2jTvDqPeQfk4ElxgTse?usp=sharin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epolia.etherscan.io/tx/0x6dc8417bd12290611e6375f44dc51f2b276f9960f14977d3bc4c8b6a3b27a15f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yaccount.google.com/apppasswor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" name="副標題 2">
            <a:extLst>
              <a:ext uri="{FF2B5EF4-FFF2-40B4-BE49-F238E27FC236}">
                <a16:creationId xmlns:a16="http://schemas.microsoft.com/office/drawing/2014/main" id="{FBEC50A0-7561-F81F-12FD-68BA1E18B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316" y="4404550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90000"/>
              </a:lnSpc>
            </a:pPr>
            <a:r>
              <a:rPr lang="zh-TW" altLang="en-US" sz="2400" b="1" dirty="0">
                <a:solidFill>
                  <a:schemeClr val="tx1"/>
                </a:solidFill>
              </a:rPr>
              <a:t>姓名</a:t>
            </a:r>
            <a:r>
              <a:rPr lang="en-US" altLang="zh-TW" sz="2400" b="1" dirty="0">
                <a:solidFill>
                  <a:schemeClr val="tx1"/>
                </a:solidFill>
              </a:rPr>
              <a:t>:</a:t>
            </a:r>
            <a:r>
              <a:rPr lang="zh-TW" altLang="en-US" sz="2400" b="1" dirty="0">
                <a:solidFill>
                  <a:schemeClr val="tx1"/>
                </a:solidFill>
              </a:rPr>
              <a:t>劉朝荃</a:t>
            </a:r>
            <a:endParaRPr lang="en-US" altLang="zh-TW" sz="24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zh-TW" altLang="en-US" sz="2400" b="1" dirty="0">
                <a:solidFill>
                  <a:schemeClr val="tx1"/>
                </a:solidFill>
              </a:rPr>
              <a:t>班級</a:t>
            </a:r>
            <a:r>
              <a:rPr lang="en-US" altLang="zh-TW" sz="2400" b="1" dirty="0">
                <a:solidFill>
                  <a:schemeClr val="tx1"/>
                </a:solidFill>
              </a:rPr>
              <a:t>:</a:t>
            </a:r>
            <a:r>
              <a:rPr lang="zh-TW" altLang="en-US" sz="2400" b="1" dirty="0">
                <a:solidFill>
                  <a:schemeClr val="tx1"/>
                </a:solidFill>
              </a:rPr>
              <a:t>亞洲大學資工碩</a:t>
            </a:r>
            <a:r>
              <a:rPr lang="en-US" altLang="zh-TW" sz="2400" b="1" dirty="0">
                <a:solidFill>
                  <a:schemeClr val="tx1"/>
                </a:solidFill>
              </a:rPr>
              <a:t>2</a:t>
            </a:r>
            <a:r>
              <a:rPr lang="zh-TW" altLang="en-US" sz="2400" b="1" dirty="0">
                <a:solidFill>
                  <a:schemeClr val="tx1"/>
                </a:solidFill>
              </a:rPr>
              <a:t>年級 學號</a:t>
            </a:r>
            <a:r>
              <a:rPr lang="en-US" altLang="zh-TW" sz="2400" b="1" dirty="0">
                <a:solidFill>
                  <a:schemeClr val="tx1"/>
                </a:solidFill>
              </a:rPr>
              <a:t>:112121005</a:t>
            </a:r>
          </a:p>
          <a:p>
            <a:pPr algn="ctr">
              <a:lnSpc>
                <a:spcPct val="90000"/>
              </a:lnSpc>
            </a:pPr>
            <a:r>
              <a:rPr lang="zh-TW" altLang="en-US" sz="2400" b="1" dirty="0">
                <a:solidFill>
                  <a:schemeClr val="tx1"/>
                </a:solidFill>
              </a:rPr>
              <a:t>指導教授：陳興忠</a:t>
            </a:r>
            <a:endParaRPr lang="en-US" altLang="zh-TW" sz="24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B25688-9AC1-03D0-11A8-9BCB759E9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b="1" dirty="0"/>
              <a:t>具備即時通知與區塊鏈記錄的櫃門監控系統</a:t>
            </a:r>
          </a:p>
        </p:txBody>
      </p:sp>
    </p:spTree>
    <p:extLst>
      <p:ext uri="{BB962C8B-B14F-4D97-AF65-F5344CB8AC3E}">
        <p14:creationId xmlns:p14="http://schemas.microsoft.com/office/powerpoint/2010/main" val="2923043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6F619-C3F2-9FDB-5509-13F97889A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C2E75-1FC5-BCAF-50A2-52719F83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chemeClr val="tx1"/>
                </a:solidFill>
              </a:rPr>
              <a:t>區塊鏈連線設定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32BBF7-1338-FADC-951D-0A83AA1E2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64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(4)INFURA_PROJECT_ID= </a:t>
            </a:r>
            <a:r>
              <a:rPr lang="zh-TW" altLang="en-US" dirty="0">
                <a:solidFill>
                  <a:schemeClr val="accent5"/>
                </a:solidFill>
              </a:rPr>
              <a:t>上鏈</a:t>
            </a:r>
            <a:r>
              <a:rPr lang="en-US" altLang="zh-TW" dirty="0">
                <a:solidFill>
                  <a:schemeClr val="accent5"/>
                </a:solidFill>
              </a:rPr>
              <a:t>ID</a:t>
            </a:r>
            <a:r>
              <a:rPr lang="en-US" altLang="zh-TW" dirty="0"/>
              <a:t>:</a:t>
            </a:r>
            <a:r>
              <a:rPr lang="zh-TW" altLang="en-US" dirty="0"/>
              <a:t>使用</a:t>
            </a:r>
            <a:r>
              <a:rPr lang="en-US" altLang="zh-TW" dirty="0" err="1"/>
              <a:t>Infura</a:t>
            </a:r>
            <a:r>
              <a:rPr lang="en-US" altLang="zh-TW" dirty="0"/>
              <a:t> eth</a:t>
            </a:r>
            <a:r>
              <a:rPr lang="zh-TW" altLang="en-US" dirty="0"/>
              <a:t> </a:t>
            </a:r>
            <a:r>
              <a:rPr lang="en-US" altLang="zh-TW" dirty="0" err="1"/>
              <a:t>sepolia</a:t>
            </a:r>
            <a:r>
              <a:rPr lang="en-US" altLang="zh-TW" dirty="0"/>
              <a:t>(</a:t>
            </a:r>
            <a:r>
              <a:rPr lang="zh-TW" altLang="en-US" dirty="0"/>
              <a:t>測試網路</a:t>
            </a:r>
            <a:r>
              <a:rPr lang="en-US" altLang="zh-TW" dirty="0"/>
              <a:t>)</a:t>
            </a:r>
          </a:p>
          <a:p>
            <a:pPr marL="400050" lvl="1" indent="0">
              <a:buNone/>
            </a:pPr>
            <a:r>
              <a:rPr lang="en-US" altLang="zh-TW" sz="1800" dirty="0"/>
              <a:t>Step1</a:t>
            </a:r>
            <a:r>
              <a:rPr lang="zh-TW" altLang="en-US" sz="1800" dirty="0"/>
              <a:t>註冊 </a:t>
            </a:r>
            <a:r>
              <a:rPr lang="en-US" altLang="zh-TW" sz="1800" dirty="0"/>
              <a:t>Infura:</a:t>
            </a:r>
            <a:r>
              <a:rPr lang="en-US" altLang="zh-TW" sz="1800" dirty="0">
                <a:hlinkClick r:id="rId2"/>
              </a:rPr>
              <a:t>https://www.infura.io/zh</a:t>
            </a:r>
            <a:endParaRPr lang="en-US" altLang="zh-TW" sz="1800" dirty="0"/>
          </a:p>
          <a:p>
            <a:pPr marL="400050" lvl="1" indent="0">
              <a:buNone/>
            </a:pPr>
            <a:r>
              <a:rPr lang="en-US" altLang="zh-TW" sz="1800" dirty="0"/>
              <a:t>Step2</a:t>
            </a:r>
            <a:r>
              <a:rPr lang="zh-TW" altLang="en-US" sz="1800" dirty="0"/>
              <a:t>找到</a:t>
            </a:r>
            <a:r>
              <a:rPr lang="en-US" altLang="zh-TW" sz="1800" dirty="0" err="1"/>
              <a:t>Infura</a:t>
            </a:r>
            <a:r>
              <a:rPr lang="en-US" altLang="zh-TW" sz="1800" dirty="0"/>
              <a:t> RPC </a:t>
            </a:r>
            <a:r>
              <a:rPr lang="zh-TW" altLang="en-US" sz="1800" dirty="0"/>
              <a:t>複製自己的</a:t>
            </a:r>
            <a:r>
              <a:rPr lang="en-US" altLang="zh-TW" sz="1800" dirty="0"/>
              <a:t>ID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(5)CONTRACT_ADDRESS= </a:t>
            </a:r>
            <a:r>
              <a:rPr lang="zh-TW" altLang="en-US" dirty="0"/>
              <a:t>合約地址</a:t>
            </a:r>
            <a:r>
              <a:rPr lang="en-US" altLang="zh-TW" dirty="0"/>
              <a:t>:</a:t>
            </a:r>
            <a:r>
              <a:rPr lang="zh-TW" altLang="en-US" dirty="0"/>
              <a:t>上鏈後</a:t>
            </a:r>
            <a:r>
              <a:rPr lang="en-US" altLang="zh-TW" dirty="0"/>
              <a:t>remix </a:t>
            </a:r>
            <a:r>
              <a:rPr lang="zh-TW" altLang="en-US" dirty="0"/>
              <a:t>部署產生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 Step1</a:t>
            </a:r>
            <a:r>
              <a:rPr lang="zh-TW" altLang="en-US" dirty="0"/>
              <a:t>編譯好合約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Step2</a:t>
            </a:r>
            <a:r>
              <a:rPr lang="zh-TW" altLang="en-US" dirty="0"/>
              <a:t>部署環境選擇</a:t>
            </a:r>
            <a:r>
              <a:rPr lang="en-US" altLang="zh-TW" dirty="0"/>
              <a:t>:</a:t>
            </a:r>
            <a:r>
              <a:rPr lang="en-US" altLang="zh-TW" b="0" i="0" u="none" strike="noStrike" dirty="0">
                <a:solidFill>
                  <a:srgbClr val="BABBCC"/>
                </a:solidFill>
                <a:effectLst/>
                <a:latin typeface="Nunito Sans" panose="020F0502020204030204" pitchFamily="2" charset="0"/>
                <a:hlinkClick r:id="rId3"/>
              </a:rPr>
              <a:t> </a:t>
            </a:r>
            <a:r>
              <a:rPr lang="en-US" altLang="zh-TW" b="1" i="0" u="none" strike="noStrike" dirty="0">
                <a:solidFill>
                  <a:schemeClr val="accent1"/>
                </a:solidFill>
                <a:effectLst/>
                <a:latin typeface="Nunito Sans" panose="020F0502020204030204" pitchFamily="2" charset="0"/>
              </a:rPr>
              <a:t>Injected Provider - MetaMask</a:t>
            </a:r>
            <a:endParaRPr lang="en-US" altLang="zh-TW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 Step2</a:t>
            </a:r>
            <a:r>
              <a:rPr lang="zh-TW" altLang="en-US" dirty="0"/>
              <a:t>按下</a:t>
            </a:r>
            <a:r>
              <a:rPr lang="en-US" altLang="zh-TW" dirty="0"/>
              <a:t>Deploy</a:t>
            </a:r>
            <a:r>
              <a:rPr lang="zh-TW" altLang="en-US" dirty="0"/>
              <a:t>產生地址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743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C34F9-361A-586C-53E0-9897A793C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63033-A0DD-B684-6429-9F04E7E2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chemeClr val="tx1"/>
                </a:solidFill>
              </a:rPr>
              <a:t>區塊鏈連線設定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51C0A-08F1-9D44-4E56-2C6CEB134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45092" cy="4564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(6)ACCOUNT_ADDRESS=</a:t>
            </a:r>
            <a:r>
              <a:rPr lang="zh-TW" altLang="en-US" dirty="0"/>
              <a:t> </a:t>
            </a:r>
            <a:r>
              <a:rPr lang="en-US" altLang="zh-TW" dirty="0"/>
              <a:t>MetaMask</a:t>
            </a:r>
            <a:r>
              <a:rPr lang="zh-TW" altLang="en-US" dirty="0"/>
              <a:t>錢包地址</a:t>
            </a:r>
            <a:endParaRPr lang="en-US" altLang="zh-TW" dirty="0"/>
          </a:p>
          <a:p>
            <a:pPr marL="400050" lvl="1" indent="0">
              <a:buNone/>
            </a:pPr>
            <a:r>
              <a:rPr lang="en-US" altLang="zh-TW" sz="1800" dirty="0"/>
              <a:t>Step1</a:t>
            </a:r>
            <a:r>
              <a:rPr lang="zh-TW" altLang="en-US" sz="1800" dirty="0"/>
              <a:t>下載</a:t>
            </a:r>
            <a:r>
              <a:rPr lang="en-US" altLang="zh-TW" sz="1800" dirty="0"/>
              <a:t>chrome MetaMask</a:t>
            </a:r>
            <a:r>
              <a:rPr lang="zh-TW" altLang="en-US" sz="1800" dirty="0"/>
              <a:t>插件</a:t>
            </a:r>
            <a:r>
              <a:rPr lang="en-US" altLang="zh-TW" sz="1800" dirty="0"/>
              <a:t>:</a:t>
            </a:r>
          </a:p>
          <a:p>
            <a:pPr marL="400050" lvl="1" indent="0">
              <a:buNone/>
            </a:pPr>
            <a:r>
              <a:rPr lang="en-US" altLang="zh-TW" sz="1800" dirty="0">
                <a:hlinkClick r:id="rId2"/>
              </a:rPr>
              <a:t>https://chromewebstore.google.com/detail/metamask/nkbihfbeogaeaoehlefnkodbefgpgknn?hl=zh-TW&amp;utm_source=ext_sidebar</a:t>
            </a:r>
            <a:endParaRPr lang="en-US" altLang="zh-TW" sz="1800" dirty="0"/>
          </a:p>
          <a:p>
            <a:pPr marL="400050" lvl="1" indent="0">
              <a:buNone/>
            </a:pPr>
            <a:r>
              <a:rPr lang="en-US" altLang="zh-TW" sz="1800" dirty="0"/>
              <a:t>Step2</a:t>
            </a:r>
            <a:r>
              <a:rPr lang="zh-TW" altLang="en-US" sz="1800" dirty="0"/>
              <a:t>註冊好錢包</a:t>
            </a:r>
            <a:r>
              <a:rPr lang="en-US" altLang="zh-TW" sz="1800" dirty="0"/>
              <a:t>(</a:t>
            </a:r>
            <a:r>
              <a:rPr lang="zh-TW" altLang="en-US" sz="1800" dirty="0"/>
              <a:t>紀錄</a:t>
            </a:r>
            <a:r>
              <a:rPr lang="en-US" altLang="zh-TW" sz="1800" dirty="0"/>
              <a:t>12</a:t>
            </a:r>
            <a:r>
              <a:rPr lang="zh-TW" altLang="en-US" sz="1800" dirty="0"/>
              <a:t>個記住詞密碼</a:t>
            </a:r>
            <a:r>
              <a:rPr lang="zh-TW" altLang="en-US" sz="1800" dirty="0">
                <a:solidFill>
                  <a:srgbClr val="FF0000"/>
                </a:solidFill>
              </a:rPr>
              <a:t>不可洩漏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r>
              <a:rPr lang="en-US" altLang="zh-TW" dirty="0"/>
              <a:t>(7)PRIVATE_KEY= MetaMask</a:t>
            </a:r>
            <a:r>
              <a:rPr lang="zh-TW" altLang="en-US" dirty="0"/>
              <a:t>錢包私鑰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不可洩漏</a:t>
            </a:r>
            <a:r>
              <a:rPr lang="en-US" altLang="zh-TW" dirty="0"/>
              <a:t>)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獲取私鑰</a:t>
            </a:r>
            <a:r>
              <a:rPr lang="zh-TW" altLang="en-US" sz="1800" dirty="0"/>
              <a:t>參考連結</a:t>
            </a:r>
            <a:r>
              <a:rPr lang="en-US" altLang="zh-TW" sz="1800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 </a:t>
            </a:r>
            <a:r>
              <a:rPr lang="en-US" altLang="zh-TW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https://medium.com/blockchainnewsroom/metamask-02-</a:t>
            </a:r>
            <a:r>
              <a:rPr lang="en-US" altLang="zh-TW" sz="1800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489d6a576c08</a:t>
            </a:r>
            <a:endParaRPr lang="en-US" altLang="zh-TW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0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1FE09-8EED-90D1-73B3-232A07507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C82D79-0E0A-6282-D88B-31FF55EE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49892" cy="1320800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solidFill>
                  <a:schemeClr val="tx1"/>
                </a:solidFill>
              </a:rPr>
              <a:t>ABI </a:t>
            </a:r>
            <a:r>
              <a:rPr lang="zh-TW" altLang="en-US" sz="6000" b="1" dirty="0">
                <a:solidFill>
                  <a:schemeClr val="tx1"/>
                </a:solidFill>
              </a:rPr>
              <a:t>智能合約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94972E-276A-7724-4F57-5E16A580E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174589" cy="4697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effectLst/>
              </a:rPr>
              <a:t>[ { "inputs": [], "</a:t>
            </a:r>
            <a:r>
              <a:rPr lang="en-US" altLang="zh-TW" dirty="0" err="1">
                <a:effectLst/>
              </a:rPr>
              <a:t>stateMutability</a:t>
            </a:r>
            <a:r>
              <a:rPr lang="en-US" altLang="zh-TW" dirty="0">
                <a:effectLst/>
              </a:rPr>
              <a:t>": "</a:t>
            </a:r>
            <a:r>
              <a:rPr lang="en-US" altLang="zh-TW" dirty="0" err="1">
                <a:effectLst/>
              </a:rPr>
              <a:t>nonpayable</a:t>
            </a:r>
            <a:r>
              <a:rPr lang="en-US" altLang="zh-TW" dirty="0">
                <a:effectLst/>
              </a:rPr>
              <a:t>", "type": "constructor" }, { "inputs": [ { "</a:t>
            </a:r>
            <a:r>
              <a:rPr lang="en-US" altLang="zh-TW" dirty="0" err="1">
                <a:effectLst/>
              </a:rPr>
              <a:t>internalType</a:t>
            </a:r>
            <a:r>
              <a:rPr lang="en-US" altLang="zh-TW" dirty="0">
                <a:effectLst/>
              </a:rPr>
              <a:t>": "uint256", "name": "_index", "type": "uint256" } ], "name": "</a:t>
            </a:r>
            <a:r>
              <a:rPr lang="en-US" altLang="zh-TW" dirty="0" err="1">
                <a:effectLst/>
              </a:rPr>
              <a:t>confirmEvent</a:t>
            </a:r>
            <a:r>
              <a:rPr lang="en-US" altLang="zh-TW" dirty="0">
                <a:effectLst/>
              </a:rPr>
              <a:t>", "outputs": [], "</a:t>
            </a:r>
            <a:r>
              <a:rPr lang="en-US" altLang="zh-TW" dirty="0" err="1">
                <a:effectLst/>
              </a:rPr>
              <a:t>stateMutability</a:t>
            </a:r>
            <a:r>
              <a:rPr lang="en-US" altLang="zh-TW" dirty="0">
                <a:effectLst/>
              </a:rPr>
              <a:t>": "</a:t>
            </a:r>
            <a:r>
              <a:rPr lang="en-US" altLang="zh-TW" dirty="0" err="1">
                <a:effectLst/>
              </a:rPr>
              <a:t>nonpayable</a:t>
            </a:r>
            <a:r>
              <a:rPr lang="en-US" altLang="zh-TW" dirty="0">
                <a:effectLst/>
              </a:rPr>
              <a:t>", "type": "function" }, { "inputs": [ { "</a:t>
            </a:r>
            <a:r>
              <a:rPr lang="en-US" altLang="zh-TW" dirty="0" err="1">
                <a:effectLst/>
              </a:rPr>
              <a:t>internalType</a:t>
            </a:r>
            <a:r>
              <a:rPr lang="en-US" altLang="zh-TW" dirty="0">
                <a:effectLst/>
              </a:rPr>
              <a:t>": "uint256", "name": "", "type": "uint256" } ], "name": "events", "outputs": [ { "</a:t>
            </a:r>
            <a:r>
              <a:rPr lang="en-US" altLang="zh-TW" dirty="0" err="1">
                <a:effectLst/>
              </a:rPr>
              <a:t>internalType</a:t>
            </a:r>
            <a:r>
              <a:rPr lang="en-US" altLang="zh-TW" dirty="0">
                <a:effectLst/>
              </a:rPr>
              <a:t>": "uint256", "name": "timestamp", "type": "uint256" }, { "</a:t>
            </a:r>
            <a:r>
              <a:rPr lang="en-US" altLang="zh-TW" dirty="0" err="1">
                <a:effectLst/>
              </a:rPr>
              <a:t>internalType</a:t>
            </a:r>
            <a:r>
              <a:rPr lang="en-US" altLang="zh-TW" dirty="0">
                <a:effectLst/>
              </a:rPr>
              <a:t>": "string", "name": "message", "type": "string" }, { "</a:t>
            </a:r>
            <a:r>
              <a:rPr lang="en-US" altLang="zh-TW" dirty="0" err="1">
                <a:effectLst/>
              </a:rPr>
              <a:t>internalType</a:t>
            </a:r>
            <a:r>
              <a:rPr lang="en-US" altLang="zh-TW" dirty="0">
                <a:effectLst/>
              </a:rPr>
              <a:t>": "bool", "name": "</a:t>
            </a:r>
            <a:r>
              <a:rPr lang="en-US" altLang="zh-TW" dirty="0" err="1">
                <a:effectLst/>
              </a:rPr>
              <a:t>isConfirmed</a:t>
            </a:r>
            <a:r>
              <a:rPr lang="en-US" altLang="zh-TW" dirty="0">
                <a:effectLst/>
              </a:rPr>
              <a:t>", "type": "bool" }, { "</a:t>
            </a:r>
            <a:r>
              <a:rPr lang="en-US" altLang="zh-TW" dirty="0" err="1">
                <a:effectLst/>
              </a:rPr>
              <a:t>internalType</a:t>
            </a:r>
            <a:r>
              <a:rPr lang="en-US" altLang="zh-TW" dirty="0">
                <a:effectLst/>
              </a:rPr>
              <a:t>": "uint256", "name": "</a:t>
            </a:r>
            <a:r>
              <a:rPr lang="en-US" altLang="zh-TW" dirty="0" err="1">
                <a:effectLst/>
              </a:rPr>
              <a:t>confirmedAt</a:t>
            </a:r>
            <a:r>
              <a:rPr lang="en-US" altLang="zh-TW" dirty="0">
                <a:effectLst/>
              </a:rPr>
              <a:t>", "type": "uint256" } ], "</a:t>
            </a:r>
            <a:r>
              <a:rPr lang="en-US" altLang="zh-TW" dirty="0" err="1">
                <a:effectLst/>
              </a:rPr>
              <a:t>stateMutability</a:t>
            </a:r>
            <a:r>
              <a:rPr lang="en-US" altLang="zh-TW" dirty="0">
                <a:effectLst/>
              </a:rPr>
              <a:t>": "view", "type": "function" }, { "inputs": [], "name": "</a:t>
            </a:r>
            <a:r>
              <a:rPr lang="en-US" altLang="zh-TW" dirty="0" err="1">
                <a:effectLst/>
              </a:rPr>
              <a:t>getAllEvents</a:t>
            </a:r>
            <a:r>
              <a:rPr lang="en-US" altLang="zh-TW" dirty="0">
                <a:effectLst/>
              </a:rPr>
              <a:t>", "outputs": [ { "components": [ { "</a:t>
            </a:r>
            <a:r>
              <a:rPr lang="en-US" altLang="zh-TW" dirty="0" err="1">
                <a:effectLst/>
              </a:rPr>
              <a:t>internalType</a:t>
            </a:r>
            <a:r>
              <a:rPr lang="en-US" altLang="zh-TW" dirty="0">
                <a:effectLst/>
              </a:rPr>
              <a:t>": "uint256", "name": "timestamp", "type": "uint256" }, { "</a:t>
            </a:r>
            <a:r>
              <a:rPr lang="en-US" altLang="zh-TW" dirty="0" err="1">
                <a:effectLst/>
              </a:rPr>
              <a:t>internalType</a:t>
            </a:r>
            <a:r>
              <a:rPr lang="en-US" altLang="zh-TW" dirty="0">
                <a:effectLst/>
              </a:rPr>
              <a:t>": "string", "name": "message", "type": "string" }, { "</a:t>
            </a:r>
            <a:r>
              <a:rPr lang="en-US" altLang="zh-TW" dirty="0" err="1">
                <a:effectLst/>
              </a:rPr>
              <a:t>internalType</a:t>
            </a:r>
            <a:r>
              <a:rPr lang="en-US" altLang="zh-TW" dirty="0">
                <a:effectLst/>
              </a:rPr>
              <a:t>": "bool", "name": "</a:t>
            </a:r>
            <a:r>
              <a:rPr lang="en-US" altLang="zh-TW" dirty="0" err="1">
                <a:effectLst/>
              </a:rPr>
              <a:t>isConfirmed</a:t>
            </a:r>
            <a:r>
              <a:rPr lang="en-US" altLang="zh-TW" dirty="0">
                <a:effectLst/>
              </a:rPr>
              <a:t>", "type": "bool" }, { "</a:t>
            </a:r>
            <a:r>
              <a:rPr lang="en-US" altLang="zh-TW" dirty="0" err="1">
                <a:effectLst/>
              </a:rPr>
              <a:t>internalType</a:t>
            </a:r>
            <a:r>
              <a:rPr lang="en-US" altLang="zh-TW" dirty="0">
                <a:effectLst/>
              </a:rPr>
              <a:t>": "uint256", "name": "</a:t>
            </a:r>
            <a:r>
              <a:rPr lang="en-US" altLang="zh-TW" dirty="0" err="1">
                <a:effectLst/>
              </a:rPr>
              <a:t>confirmedAt</a:t>
            </a:r>
            <a:r>
              <a:rPr lang="en-US" altLang="zh-TW" dirty="0">
                <a:effectLst/>
              </a:rPr>
              <a:t>", "type": "uint256" } ], "</a:t>
            </a:r>
            <a:r>
              <a:rPr lang="en-US" altLang="zh-TW" dirty="0" err="1">
                <a:effectLst/>
              </a:rPr>
              <a:t>internalType</a:t>
            </a:r>
            <a:r>
              <a:rPr lang="en-US" altLang="zh-TW" dirty="0">
                <a:effectLst/>
              </a:rPr>
              <a:t>": "struct </a:t>
            </a:r>
            <a:r>
              <a:rPr lang="en-US" altLang="zh-TW" dirty="0" err="1">
                <a:effectLst/>
              </a:rPr>
              <a:t>IoTCabinet.Event</a:t>
            </a:r>
            <a:r>
              <a:rPr lang="en-US" altLang="zh-TW" dirty="0">
                <a:effectLst/>
              </a:rPr>
              <a:t>[]", "name": "", "type": "tuple[]" } ], "</a:t>
            </a:r>
            <a:r>
              <a:rPr lang="en-US" altLang="zh-TW" dirty="0" err="1">
                <a:effectLst/>
              </a:rPr>
              <a:t>stateMutability</a:t>
            </a:r>
            <a:r>
              <a:rPr lang="en-US" altLang="zh-TW" dirty="0">
                <a:effectLst/>
              </a:rPr>
              <a:t>": "view", "type": "function" }, { "inputs": [], "name": "owner", "outputs": [ { "</a:t>
            </a:r>
            <a:r>
              <a:rPr lang="en-US" altLang="zh-TW" dirty="0" err="1">
                <a:effectLst/>
              </a:rPr>
              <a:t>internalType</a:t>
            </a:r>
            <a:r>
              <a:rPr lang="en-US" altLang="zh-TW" dirty="0">
                <a:effectLst/>
              </a:rPr>
              <a:t>": "address", "name": "", "type": "address" } ], "</a:t>
            </a:r>
            <a:r>
              <a:rPr lang="en-US" altLang="zh-TW" dirty="0" err="1">
                <a:effectLst/>
              </a:rPr>
              <a:t>stateMutability</a:t>
            </a:r>
            <a:r>
              <a:rPr lang="en-US" altLang="zh-TW" dirty="0">
                <a:effectLst/>
              </a:rPr>
              <a:t>": "view", "type": "function" }, { "inputs": [ { "</a:t>
            </a:r>
            <a:r>
              <a:rPr lang="en-US" altLang="zh-TW" dirty="0" err="1">
                <a:effectLst/>
              </a:rPr>
              <a:t>internalType</a:t>
            </a:r>
            <a:r>
              <a:rPr lang="en-US" altLang="zh-TW" dirty="0">
                <a:effectLst/>
              </a:rPr>
              <a:t>": "string", "name": "_message", "type": "string" } ], "name": "</a:t>
            </a:r>
            <a:r>
              <a:rPr lang="en-US" altLang="zh-TW" dirty="0" err="1">
                <a:effectLst/>
              </a:rPr>
              <a:t>recordEvent</a:t>
            </a:r>
            <a:r>
              <a:rPr lang="en-US" altLang="zh-TW" dirty="0">
                <a:effectLst/>
              </a:rPr>
              <a:t>", "outputs": [], "</a:t>
            </a:r>
            <a:r>
              <a:rPr lang="en-US" altLang="zh-TW" dirty="0" err="1">
                <a:effectLst/>
              </a:rPr>
              <a:t>stateMutability</a:t>
            </a:r>
            <a:r>
              <a:rPr lang="en-US" altLang="zh-TW" dirty="0">
                <a:effectLst/>
              </a:rPr>
              <a:t>": "</a:t>
            </a:r>
            <a:r>
              <a:rPr lang="en-US" altLang="zh-TW" dirty="0" err="1">
                <a:effectLst/>
              </a:rPr>
              <a:t>nonpayable</a:t>
            </a:r>
            <a:r>
              <a:rPr lang="en-US" altLang="zh-TW" dirty="0">
                <a:effectLst/>
              </a:rPr>
              <a:t>", "type": "function" } 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9379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D1B0E5-6E69-E3C4-6D60-81B83035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97608" cy="1320800"/>
          </a:xfrm>
        </p:spPr>
        <p:txBody>
          <a:bodyPr/>
          <a:lstStyle/>
          <a:p>
            <a:r>
              <a:rPr lang="zh-TW" altLang="zh-TW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智能合約功能與邏輯簡述</a:t>
            </a:r>
            <a:endParaRPr lang="zh-TW" altLang="en-US" sz="6000" b="1" kern="100" dirty="0">
              <a:solidFill>
                <a:schemeClr val="tx1"/>
              </a:solidFill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33D5F1-A401-0E47-2885-D09595067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86" y="1799303"/>
            <a:ext cx="10954228" cy="5912465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zh-TW" alt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合約內容</a:t>
            </a:r>
            <a:r>
              <a:rPr lang="en-US" altLang="zh-TW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endParaRPr lang="en-US" altLang="zh-TW" sz="24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SPDX-License-Identifier: MIT</a:t>
            </a:r>
            <a:endParaRPr lang="en-US" altLang="zh-TW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^0.8.0; 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指定使用 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Solidity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編譯器版本為 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0.8.0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或以上</a:t>
            </a:r>
            <a:endParaRPr lang="zh-TW" alt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/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智慧合約名稱為 </a:t>
            </a:r>
            <a:r>
              <a:rPr lang="en-US" altLang="zh-TW" b="0" dirty="0" err="1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IoTCabinet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（用於儲存 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IoT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事件資料）</a:t>
            </a:r>
            <a:endParaRPr lang="zh-TW" alt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IoTCabinet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定義合約擁有者</a:t>
            </a:r>
            <a:endParaRPr lang="zh-TW" alt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address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owner;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定義一個 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Event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結構，記錄事件的詳細資訊</a:t>
            </a:r>
            <a:endParaRPr lang="zh-TW" alt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Event {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timestamp;     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事件被紀錄的時間（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Unix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時間戳）</a:t>
            </a:r>
            <a:endParaRPr lang="zh-TW" alt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message;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事件的文字訊息（如「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Cabinet opened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」）</a:t>
            </a:r>
            <a:endParaRPr lang="en-US" altLang="zh-TW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isConfirmed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是否已確認該事件</a:t>
            </a:r>
            <a:endParaRPr lang="zh-TW" alt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confirmedAt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  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被確認的時間（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Unix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時間戳）</a:t>
            </a:r>
            <a:endParaRPr lang="zh-TW" alt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zh-TW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zh-TW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zh-TW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3922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043B5-41A4-CB21-F4CC-6D8426A7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94253" cy="1320800"/>
          </a:xfrm>
        </p:spPr>
        <p:txBody>
          <a:bodyPr>
            <a:normAutofit/>
          </a:bodyPr>
          <a:lstStyle/>
          <a:p>
            <a:r>
              <a:rPr lang="zh-TW" altLang="zh-TW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智能合約功能與邏輯簡述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1381B7-3140-4660-58EF-F3358DD3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		//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宣告一個動態陣列，用來儲存所有事件</a:t>
            </a:r>
            <a:endParaRPr lang="zh-TW" alt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Event[] </a:t>
            </a:r>
            <a:r>
              <a:rPr lang="en-US" altLang="zh-TW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events;</a:t>
            </a:r>
          </a:p>
          <a:p>
            <a:pPr>
              <a:lnSpc>
                <a:spcPts val="1425"/>
              </a:lnSpc>
              <a:buNone/>
            </a:pPr>
            <a:b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建構子，在部署時設定合約擁有者</a:t>
            </a:r>
            <a:endParaRPr lang="zh-TW" alt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owner =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.sender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部署者即為擁有者</a:t>
            </a:r>
            <a:endParaRPr lang="zh-TW" alt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zh-TW" alt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修飾器：僅允許合約擁有者呼叫</a:t>
            </a:r>
            <a:endParaRPr lang="zh-TW" alt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onlyOwner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.sender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== owner,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contract owner"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_;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	  }</a:t>
            </a:r>
            <a:endParaRPr lang="en-US" altLang="zh-TW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zh-TW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zh-TW" alt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72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52231-7900-82CF-AB60-87EFC559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智能合約功能與邏輯簡述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F18F8C-400A-2E58-5C05-4601260B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666201" cy="3880773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		//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新增一筆事件的函式，供外部呼叫（如 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IoT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裝置）</a:t>
            </a:r>
            <a:endParaRPr lang="zh-TW" alt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recordEvent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E7E08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_message) </a:t>
            </a:r>
            <a:r>
              <a:rPr lang="en-US" altLang="zh-TW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將新的事件推入陣列中，初始化時為未確認狀態</a:t>
            </a:r>
            <a:endParaRPr lang="zh-TW" alt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events.push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(Event({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timestamp: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.timestamp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使用區塊鏈目前時間記錄事件發生時間</a:t>
            </a:r>
            <a:endParaRPr lang="zh-TW" alt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message: _message,          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儲存傳入的事件訊息</a:t>
            </a:r>
            <a:endParaRPr lang="zh-TW" alt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isConfirmed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預設為未確認</a:t>
            </a:r>
            <a:endParaRPr lang="zh-TW" alt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confirmedAt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確認時間設為 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（尚未確認）</a:t>
            </a:r>
            <a:endParaRPr lang="zh-TW" alt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}));</a:t>
            </a:r>
            <a:endParaRPr lang="zh-TW" alt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zh-TW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307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2BAA9-7CDB-B7B2-4FF6-4A7ADF3E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智能合約功能與邏輯簡述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8ED5FE-B870-7D2E-4FC4-E32278FBD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76" y="2170421"/>
            <a:ext cx="11514666" cy="3880773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		//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確認一筆事件的函式，僅允許合約擁有者操作</a:t>
            </a:r>
            <a:endParaRPr lang="zh-TW" alt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confirmEvent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_index) </a:t>
            </a:r>
            <a:r>
              <a:rPr lang="en-US" altLang="zh-TW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onlyOwner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>
                <a:solidFill>
                  <a:srgbClr val="DCDCD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檢查索引是否有效</a:t>
            </a:r>
            <a:endParaRPr lang="en-US" altLang="zh-TW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(_index &lt;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events.length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"Invalid event index"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防止重複確認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</a:t>
            </a:r>
            <a:endParaRPr lang="zh-TW" alt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(!events[_index].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isConfirmed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"Already confirmed"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endParaRPr lang="zh-TW" alt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zh-TW" alt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設定該事件為已確認，並紀錄確認時間</a:t>
            </a:r>
            <a:endParaRPr lang="zh-TW" alt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events[_index].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isConfirmed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events[_index].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confirmedAt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.timestamp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	   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337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D131A-4302-91C4-F62F-69F9BF3C8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7A422-BCDF-D1D5-2E42-3F69A8873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87776" cy="1320800"/>
          </a:xfrm>
        </p:spPr>
        <p:txBody>
          <a:bodyPr>
            <a:normAutofit/>
          </a:bodyPr>
          <a:lstStyle/>
          <a:p>
            <a:r>
              <a:rPr lang="zh-TW" altLang="zh-TW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智能合約功能與邏輯簡述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ED4F2-0865-9B8B-B23F-0539ECF43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87776" cy="3880773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			// </a:t>
            </a:r>
            <a:r>
              <a:rPr lang="zh-TW" alt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取得所有事件的函式，回傳整個事件陣列</a:t>
            </a:r>
            <a:endParaRPr lang="zh-TW" alt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getAllEvents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TW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(Event[] </a:t>
            </a:r>
            <a:r>
              <a:rPr lang="en-US" altLang="zh-TW" b="0" dirty="0">
                <a:solidFill>
                  <a:srgbClr val="9E7E08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	</a:t>
            </a:r>
            <a:r>
              <a:rPr lang="en-US" altLang="zh-TW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events;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21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44000-300E-EE27-1C0E-F02B13C6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</a:pPr>
            <a:r>
              <a:rPr lang="zh-TW" altLang="zh-TW" sz="60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智能合約功能與邏輯簡述</a:t>
            </a:r>
            <a:endParaRPr lang="zh-TW" altLang="zh-TW" sz="60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662825-C270-DB1D-95BD-0B83C5D0B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18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功能為儲存以及確認資料</a:t>
            </a:r>
            <a:endParaRPr lang="zh-TW" altLang="zh-TW" sz="18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55873C8-5B1E-CE43-C167-4A848D4E7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15" y="2892453"/>
            <a:ext cx="5163185" cy="400050"/>
          </a:xfrm>
          <a:prstGeom prst="rect">
            <a:avLst/>
          </a:prstGeom>
        </p:spPr>
      </p:pic>
      <p:pic>
        <p:nvPicPr>
          <p:cNvPr id="7" name="圖片 6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9EBC8044-EDDE-2AA6-7437-4E869AB4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15" y="3565497"/>
            <a:ext cx="5274310" cy="247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12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014BF-E007-96BA-89F4-900DFF0AD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0CDEE-676E-DD7B-C3D9-5579BE921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99285" cy="132080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</a:pPr>
            <a:r>
              <a:rPr lang="zh-TW" altLang="zh-TW" sz="60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智能合約功能與邏輯簡述</a:t>
            </a:r>
            <a:endParaRPr lang="zh-TW" altLang="zh-TW" sz="60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3DCEA5-D6C9-D26F-3186-470C7566F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45092" cy="3880773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altLang="zh-TW" sz="18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constructor </a:t>
            </a:r>
            <a:r>
              <a:rPr lang="zh-TW" altLang="zh-TW" sz="18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是在合約</a:t>
            </a:r>
            <a:r>
              <a:rPr lang="zh-TW" altLang="zh-TW" sz="1800" b="1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部署時只會執行一次</a:t>
            </a:r>
            <a:r>
              <a:rPr lang="zh-TW" altLang="zh-TW" sz="18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的特殊函式</a:t>
            </a:r>
            <a:r>
              <a:rPr lang="zh-TW" altLang="zh-TW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，用來做「初始化設定」，例如：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指定擁有者（</a:t>
            </a:r>
            <a:r>
              <a:rPr lang="en-US" altLang="zh-TW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owner</a:t>
            </a:r>
            <a:r>
              <a:rPr lang="zh-TW" altLang="zh-TW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初始化狀態變數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設定合約參數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 descr="一張含有 文字, 字型, 螢幕擷取畫面, 設計 的圖片&#10;&#10;AI 產生的內容可能不正確。">
            <a:extLst>
              <a:ext uri="{FF2B5EF4-FFF2-40B4-BE49-F238E27FC236}">
                <a16:creationId xmlns:a16="http://schemas.microsoft.com/office/drawing/2014/main" id="{BEC3C2E8-116B-6BE4-4B40-2AACB9D0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36" y="4443879"/>
            <a:ext cx="4441523" cy="119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1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33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51" name="Isosceles Triangle 38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55" name="Isosceles Triangle 42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379AA7A-7A34-5C55-558B-D5801F27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zh-TW" altLang="en-US" sz="4400" b="1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大綱</a:t>
            </a:r>
          </a:p>
        </p:txBody>
      </p:sp>
      <p:sp>
        <p:nvSpPr>
          <p:cNvPr id="56" name="Rectangle 44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內容版面配置區 2">
            <a:extLst>
              <a:ext uri="{FF2B5EF4-FFF2-40B4-BE49-F238E27FC236}">
                <a16:creationId xmlns:a16="http://schemas.microsoft.com/office/drawing/2014/main" id="{F8BBFB93-D97E-8326-3F79-0B5DF1266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823035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1149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5D38F-35FD-ADA9-26F6-F5A7AA04E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A061F-6860-FF12-7673-28F9BEF5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</a:pPr>
            <a:r>
              <a:rPr lang="zh-TW" altLang="zh-TW" sz="60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智能合約功能與邏輯簡述</a:t>
            </a:r>
            <a:endParaRPr lang="zh-TW" altLang="zh-TW" sz="60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2FDC81-6005-1C0A-625E-3A55529B2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altLang="zh-TW" sz="18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modifier </a:t>
            </a:r>
            <a:r>
              <a:rPr lang="zh-TW" altLang="zh-TW" sz="18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是一種可以</a:t>
            </a:r>
            <a:r>
              <a:rPr lang="zh-TW" altLang="zh-TW" sz="1800" b="1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擴充或包裝函式邏輯</a:t>
            </a:r>
            <a:r>
              <a:rPr lang="zh-TW" altLang="zh-TW" sz="18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的語法結構</a:t>
            </a:r>
            <a:r>
              <a:rPr lang="zh-TW" altLang="zh-TW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，常用來：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做</a:t>
            </a:r>
            <a:r>
              <a:rPr lang="zh-TW" altLang="zh-TW" sz="1800" b="1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權限控制</a:t>
            </a:r>
            <a:r>
              <a:rPr lang="zh-TW" altLang="zh-TW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（例如</a:t>
            </a:r>
            <a:r>
              <a:rPr lang="en-US" altLang="zh-TW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onlyOwner</a:t>
            </a:r>
            <a:r>
              <a:rPr lang="zh-TW" altLang="zh-TW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加入</a:t>
            </a:r>
            <a:r>
              <a:rPr lang="zh-TW" altLang="zh-TW" sz="18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條件檢查</a:t>
            </a:r>
            <a:endParaRPr lang="zh-TW" altLang="zh-TW" sz="18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18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前置作業或後置處理</a:t>
            </a:r>
            <a:endParaRPr lang="en-US" altLang="zh-TW" sz="1800" b="1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EB75FA6D-562D-3408-D673-ED19C7D76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47" y="4522170"/>
            <a:ext cx="5574396" cy="133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5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60684-F24E-A0ED-0305-581BA7450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C20F6-B463-35B8-61AF-3B902ECB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</a:pPr>
            <a:r>
              <a:rPr lang="zh-TW" altLang="zh-TW" sz="60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智能合約功能與邏輯簡述</a:t>
            </a:r>
            <a:endParaRPr lang="zh-TW" altLang="zh-TW" sz="60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EA6A78-CB5F-557D-10C7-48CE51BE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518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使用者觸發確認簽署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zh-TW" sz="18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加入</a:t>
            </a:r>
            <a:r>
              <a:rPr lang="en-US" altLang="zh-TW" sz="1800" b="1" kern="100" dirty="0" err="1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onlyOwner</a:t>
            </a:r>
            <a:r>
              <a:rPr lang="en-US" altLang="zh-TW" sz="18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18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限制只有合約部署者可以確認</a:t>
            </a:r>
            <a: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 descr="一張含有 文字, 螢幕擷取畫面, 陳列, 字型 的圖片&#10;&#10;AI 產生的內容可能不正確。">
            <a:extLst>
              <a:ext uri="{FF2B5EF4-FFF2-40B4-BE49-F238E27FC236}">
                <a16:creationId xmlns:a16="http://schemas.microsoft.com/office/drawing/2014/main" id="{09AD9401-FF03-68DD-C08B-4BD6220B8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00992"/>
            <a:ext cx="5274310" cy="1862455"/>
          </a:xfrm>
          <a:prstGeom prst="rect">
            <a:avLst/>
          </a:prstGeom>
        </p:spPr>
      </p:pic>
      <p:pic>
        <p:nvPicPr>
          <p:cNvPr id="7" name="圖片 6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C74F0A4C-D1A4-455D-E041-8E63C2833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484635"/>
            <a:ext cx="5274310" cy="153289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CA7F700-1750-3E88-CD84-A6C53DE7E417}"/>
              </a:ext>
            </a:extLst>
          </p:cNvPr>
          <p:cNvSpPr/>
          <p:nvPr/>
        </p:nvSpPr>
        <p:spPr>
          <a:xfrm>
            <a:off x="3426272" y="4595663"/>
            <a:ext cx="713433" cy="251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一張含有 文字, 螢幕擷取畫面, 字型, 行 的圖片&#10;&#10;AI 產生的內容可能不正確。">
            <a:extLst>
              <a:ext uri="{FF2B5EF4-FFF2-40B4-BE49-F238E27FC236}">
                <a16:creationId xmlns:a16="http://schemas.microsoft.com/office/drawing/2014/main" id="{922D192A-435B-4C5E-CB2A-696804C7E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6017524"/>
            <a:ext cx="4753610" cy="84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90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A5557-C5B8-37C3-F394-A446DB4AC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FB380-2AD3-73CC-DEC6-8242D69E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Flask </a:t>
            </a:r>
            <a:r>
              <a:rPr lang="zh-TW" altLang="en-US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後台程式碼</a:t>
            </a:r>
            <a:r>
              <a:rPr lang="zh-TW" altLang="zh-TW" sz="60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簡述</a:t>
            </a:r>
            <a:endParaRPr lang="zh-TW" altLang="en-US" sz="6000" b="1" kern="100" dirty="0">
              <a:solidFill>
                <a:schemeClr val="tx1"/>
              </a:solidFill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AE1413-74BB-262C-4D53-AED42E596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161"/>
            <a:ext cx="13392627" cy="5206181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zh-TW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程式</a:t>
            </a:r>
            <a:r>
              <a:rPr lang="zh-TW" alt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內容</a:t>
            </a:r>
            <a:r>
              <a:rPr lang="en-US" altLang="zh-TW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匯入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Flask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所需模組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匯入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Web3.py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，用來與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Ethereum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區塊鏈互動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web3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Web3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    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匯入處理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資料格式的標準模組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 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匯入發送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Email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所需模組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smtplib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                      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mime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multipart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MIMEMultipart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建立多部分郵件格式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mime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MIMEImage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嵌入圖片附件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mime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MIMEText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建立純文字內容</a:t>
            </a:r>
            <a:endParaRPr lang="en-US" altLang="zh-TW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匯入處理系統環境變數的模組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                          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    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匯入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，用來載入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.env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設定檔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1598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69332-CDEC-46E3-EE0B-ADC9E9A5C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DD29B-4BE1-84BE-AD79-F0E5CA21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Flask </a:t>
            </a:r>
            <a:r>
              <a:rPr lang="zh-TW" altLang="en-US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後台程式碼</a:t>
            </a:r>
            <a:r>
              <a:rPr lang="zh-TW" altLang="zh-TW" sz="60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簡述</a:t>
            </a:r>
            <a:endParaRPr lang="zh-TW" altLang="en-US" sz="6000" b="1" kern="100" dirty="0">
              <a:solidFill>
                <a:schemeClr val="tx1"/>
              </a:solidFill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7EBB0D-4101-9CAF-7203-E14BA4B3F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91148"/>
            <a:ext cx="12920679" cy="5166852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載入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dapp.env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檔案中的私密變數（例如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Infura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、私鑰、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Gmail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資訊）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dapp.env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初始化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Flask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應用程式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區塊鏈設定：使用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Infura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作為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RPC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節點連接到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Sepolia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測試鏈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infura_id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"INFURA_PROJECT_ID"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取得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Infura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專案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w3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Web3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Web3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HTTPProvider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://sepolia.infura.io/v3/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infura_id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altLang="zh-TW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建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立連線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測試區塊鏈是否連接成功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"Connecting to blockchain..."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chain_id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w3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eth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chain_id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"Connected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chain ID: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chain_id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"Blockchain connection failed:"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531888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34E99-576A-911B-E54D-611D2B553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A4A4B-6721-2650-E49A-D853A4A4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Flask </a:t>
            </a:r>
            <a:r>
              <a:rPr lang="zh-TW" altLang="en-US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後台程式碼</a:t>
            </a:r>
            <a:r>
              <a:rPr lang="zh-TW" altLang="zh-TW" sz="60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簡述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FDECF9-CB2A-40C8-4B47-74ABC248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11868627" cy="4110962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設定合約實例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contract_address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"CONTRACT_ADDRESS"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從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.env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取得已部署的合約地址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IoTCabinet.abi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                  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從本地讀取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ABI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檔案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w3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eth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contract_address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建立合約實例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#Gmail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設定：從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.env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讀取信箱資訊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SENDER_EMAIL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"GMAIL_USER"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寄件人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Email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SENDER_PASSWORD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"GMAIL_PASS"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Gmail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密碼或應用程式密碼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RECEIVER_EMAIL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"RECEIVER_EMAIL"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收件人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Email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image_path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"Warning.jpeg</a:t>
            </a:r>
            <a:r>
              <a:rPr lang="en-US" altLang="zh-TW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圖片路徑（警報圖片）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805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33CF9-8FF1-BFFD-D89A-ECC607EA3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3EF7A-9AB4-EE6B-E8C0-DFB5A5C8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Flask </a:t>
            </a:r>
            <a:r>
              <a:rPr lang="zh-TW" altLang="en-US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後台程式碼</a:t>
            </a:r>
            <a:r>
              <a:rPr lang="zh-TW" altLang="zh-TW" sz="60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簡述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439492-7B11-4C3B-2A3A-FCF88E023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11868627" cy="4110962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查詢合約資料（合約擁有者與所有事件）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✅ 正在查詢合約擁有者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contract_owner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.functions.owner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().call() 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呼叫合約方法取得擁有者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.functions.getAllEvents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().call()    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取得所有事件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"contract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owner: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contract_owner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❌ 發生錯誤：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8343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A49DC-EB76-639B-4D66-FA34235F6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4193C-EAE0-2D08-CEBC-F4BD86DC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Flask </a:t>
            </a:r>
            <a:r>
              <a:rPr lang="zh-TW" altLang="en-US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後台程式碼</a:t>
            </a:r>
            <a:r>
              <a:rPr lang="zh-TW" altLang="zh-TW" sz="60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簡述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E73DC6-AD1D-0D71-7100-3D1D9C3E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11868627" cy="4110962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寄送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Email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的函式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send_email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image_path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MIMEMultipart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               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建立多部分郵件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"Subject"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  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郵件主旨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"From"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SENDER_EMAIL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寄件者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RECEIVER_EMAIL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收件者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	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MIMEText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'plain'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 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加入純文字內容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若圖片路徑無效就返回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image_path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❌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Error: Image path not found at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image_path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6513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427D9-72CC-A9A6-364B-9DF4AFDF5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1068D8-657C-AAFC-BA55-F9200469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Flask </a:t>
            </a:r>
            <a:r>
              <a:rPr lang="zh-TW" altLang="en-US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後台程式碼</a:t>
            </a:r>
            <a:r>
              <a:rPr lang="zh-TW" altLang="zh-TW" sz="60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簡述</a:t>
            </a:r>
            <a:r>
              <a:rPr lang="en-US" altLang="zh-TW" sz="60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6000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F34AC-C754-743E-0162-4A56117F1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11868627" cy="4794866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endParaRPr lang="en-US" altLang="zh-TW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	#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嘗試附加圖片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image_path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打開圖片檔案</a:t>
            </a:r>
            <a:endParaRPr lang="en-US" altLang="zh-TW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MIMEImage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image_filename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basename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image_path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圖片檔名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add_header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'Content-Disposition'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'attachment'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image_filename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             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附加圖片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❌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Failed to attach image: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515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05E25-D34B-5639-0666-351F90FCF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627768-14AD-47F3-22CC-AB2CF0B6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Flask </a:t>
            </a:r>
            <a:r>
              <a:rPr lang="zh-TW" altLang="en-US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後台程式碼</a:t>
            </a:r>
            <a:r>
              <a:rPr lang="zh-TW" altLang="zh-TW" sz="60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簡述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AD2BC8-3E2E-CCAE-5149-DB797B8B8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7" y="1930400"/>
            <a:ext cx="11611897" cy="4110962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發送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Email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smtplib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SMTP_SSL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"smtp.gmail.com"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465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使用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Gmail SMTP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伺服器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SENDER_EMAIL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SENDER_PASSWORD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登入信箱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sendmail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SENDER_EMAIL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RECEIVER_EMAIL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as_string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發送郵件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✅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 sent successfully."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❌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Failed to send email: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5321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EA81E-2998-ED20-C014-1ACEE9C87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87A12-1349-653E-2F87-FC085CDB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Flask </a:t>
            </a:r>
            <a:r>
              <a:rPr lang="zh-TW" altLang="en-US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後台程式碼</a:t>
            </a:r>
            <a:r>
              <a:rPr lang="zh-TW" altLang="zh-TW" sz="60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簡述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9BF373-755B-01E5-3B1C-03DFBAB62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8" y="1930400"/>
            <a:ext cx="11857702" cy="4927600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首頁路由：用來顯示事件紀錄頁面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.functions.getAllEvents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().call()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從區塊鏈取得所有事件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'index.html'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  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指定要使用的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Jinja2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模板檔案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"index.html"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將事件資料傳遞到模板中的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events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變數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contract_owner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contract_owner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將合約擁有者地址傳遞給模板中的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contract_owner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abi_json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轉換成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字串</a:t>
            </a:r>
            <a:endParaRPr lang="en-US" altLang="zh-TW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contract_address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contract_address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將合約地址傳遞給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contract_address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變數，供前端連接使用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980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D9524-7CD6-2249-E953-905E33D7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DApp</a:t>
            </a:r>
            <a:r>
              <a:rPr lang="en-US" altLang="zh-TW" sz="6000" b="1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6000" b="1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所處的應用情境</a:t>
            </a:r>
            <a:endParaRPr lang="zh-TW" altLang="en-US" sz="60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D68492-36BC-AB05-1F8A-0E878DE2F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800" b="0" i="0" dirty="0">
                <a:solidFill>
                  <a:srgbClr val="2C2C36"/>
                </a:solidFill>
                <a:effectLst/>
                <a:latin typeface="system-ui"/>
              </a:rPr>
              <a:t>本應用結合物聯網（</a:t>
            </a:r>
            <a:r>
              <a:rPr lang="en-US" altLang="zh-TW" sz="1800" b="0" i="0" dirty="0">
                <a:solidFill>
                  <a:srgbClr val="2C2C36"/>
                </a:solidFill>
                <a:effectLst/>
                <a:latin typeface="system-ui"/>
              </a:rPr>
              <a:t>IoT</a:t>
            </a:r>
            <a:r>
              <a:rPr lang="zh-TW" altLang="en-US" sz="1800" b="0" i="0" dirty="0">
                <a:solidFill>
                  <a:srgbClr val="2C2C36"/>
                </a:solidFill>
                <a:effectLst/>
                <a:latin typeface="system-ui"/>
              </a:rPr>
              <a:t>）與區塊鏈技術，實現「</a:t>
            </a:r>
            <a:r>
              <a:rPr lang="zh-TW" altLang="en-US" sz="1800" b="0" i="0" dirty="0">
                <a:solidFill>
                  <a:schemeClr val="tx1"/>
                </a:solidFill>
                <a:effectLst/>
                <a:latin typeface="system-ui"/>
              </a:rPr>
              <a:t>櫃子是否被開啟</a:t>
            </a:r>
            <a:r>
              <a:rPr lang="zh-TW" altLang="en-US" sz="1800" b="0" i="0" dirty="0">
                <a:solidFill>
                  <a:srgbClr val="2C2C36"/>
                </a:solidFill>
                <a:effectLst/>
                <a:latin typeface="system-ui"/>
              </a:rPr>
              <a:t>」的智慧監控功能</a:t>
            </a:r>
            <a:endParaRPr lang="en-US" altLang="zh-TW" sz="1800" b="0" i="0" dirty="0">
              <a:solidFill>
                <a:srgbClr val="2C2C36"/>
              </a:solidFill>
              <a:effectLst/>
              <a:latin typeface="system-ui"/>
            </a:endParaRPr>
          </a:p>
          <a:p>
            <a:r>
              <a:rPr lang="zh-TW" altLang="en-US" sz="1800" b="0" i="0" dirty="0">
                <a:solidFill>
                  <a:srgbClr val="2C2C36"/>
                </a:solidFill>
                <a:effectLst/>
                <a:latin typeface="system-ui"/>
              </a:rPr>
              <a:t>透過 </a:t>
            </a:r>
            <a:r>
              <a:rPr lang="en-US" altLang="zh-TW" sz="1800" b="0" i="0" dirty="0">
                <a:solidFill>
                  <a:srgbClr val="2C2C36"/>
                </a:solidFill>
                <a:effectLst/>
                <a:latin typeface="system-ui"/>
              </a:rPr>
              <a:t>ESP-32 </a:t>
            </a:r>
            <a:r>
              <a:rPr lang="zh-TW" altLang="en-US" sz="1800" b="0" i="0" dirty="0">
                <a:solidFill>
                  <a:srgbClr val="2C2C36"/>
                </a:solidFill>
                <a:effectLst/>
                <a:latin typeface="system-ui"/>
              </a:rPr>
              <a:t>開發板搭配 </a:t>
            </a:r>
            <a:r>
              <a:rPr lang="en-US" altLang="zh-TW" sz="1800" b="0" i="0" dirty="0">
                <a:solidFill>
                  <a:srgbClr val="2C2C36"/>
                </a:solidFill>
                <a:effectLst/>
                <a:latin typeface="system-ui"/>
              </a:rPr>
              <a:t>SW-420 </a:t>
            </a:r>
            <a:r>
              <a:rPr lang="zh-TW" altLang="en-US" sz="1800" b="0" i="0" dirty="0">
                <a:solidFill>
                  <a:srgbClr val="2C2C36"/>
                </a:solidFill>
                <a:effectLst/>
                <a:latin typeface="system-ui"/>
              </a:rPr>
              <a:t>震動感測器，</a:t>
            </a:r>
            <a:r>
              <a:rPr lang="zh-TW" altLang="en-US" sz="1800" b="0" i="0" dirty="0">
                <a:solidFill>
                  <a:schemeClr val="accent2"/>
                </a:solidFill>
                <a:effectLst/>
                <a:latin typeface="system-ui"/>
              </a:rPr>
              <a:t>偵測櫃門狀態並即時上傳事件至部署於區塊鏈上的智能合約</a:t>
            </a:r>
            <a:r>
              <a:rPr lang="zh-TW" altLang="en-US" sz="1800" b="0" i="0" dirty="0">
                <a:solidFill>
                  <a:srgbClr val="2C2C36"/>
                </a:solidFill>
                <a:effectLst/>
                <a:latin typeface="system-ui"/>
              </a:rPr>
              <a:t>（</a:t>
            </a:r>
            <a:r>
              <a:rPr lang="en-US" altLang="zh-TW" sz="1800" b="0" i="0" dirty="0">
                <a:solidFill>
                  <a:srgbClr val="2C2C36"/>
                </a:solidFill>
                <a:effectLst/>
                <a:latin typeface="system-ui"/>
              </a:rPr>
              <a:t>Smart Contract</a:t>
            </a:r>
            <a:r>
              <a:rPr lang="zh-TW" altLang="en-US" sz="1800" b="0" i="0" dirty="0">
                <a:solidFill>
                  <a:srgbClr val="2C2C36"/>
                </a:solidFill>
                <a:effectLst/>
                <a:latin typeface="system-ui"/>
              </a:rPr>
              <a:t>），確保資料不可竄改且具備可追溯性</a:t>
            </a:r>
            <a:endParaRPr lang="en-US" altLang="zh-TW" sz="1800" b="0" i="0" dirty="0">
              <a:solidFill>
                <a:srgbClr val="2C2C36"/>
              </a:solidFill>
              <a:effectLst/>
              <a:latin typeface="system-ui"/>
            </a:endParaRPr>
          </a:p>
          <a:p>
            <a:r>
              <a:rPr lang="zh-TW" altLang="en-US" sz="1800" b="0" i="0" dirty="0">
                <a:solidFill>
                  <a:srgbClr val="2C2C36"/>
                </a:solidFill>
                <a:effectLst/>
                <a:latin typeface="system-ui"/>
              </a:rPr>
              <a:t>使用者可透過 </a:t>
            </a:r>
            <a:r>
              <a:rPr lang="en-US" altLang="zh-TW" sz="1800" b="0" i="0" dirty="0">
                <a:solidFill>
                  <a:srgbClr val="2C2C36"/>
                </a:solidFill>
                <a:effectLst/>
                <a:latin typeface="system-ui"/>
              </a:rPr>
              <a:t>Flask </a:t>
            </a:r>
            <a:r>
              <a:rPr lang="zh-TW" altLang="en-US" sz="1800" b="0" i="0" dirty="0">
                <a:solidFill>
                  <a:srgbClr val="2C2C36"/>
                </a:solidFill>
                <a:effectLst/>
                <a:latin typeface="system-ui"/>
              </a:rPr>
              <a:t>架設的網頁前端查看所有事件紀錄，並使用 </a:t>
            </a:r>
            <a:r>
              <a:rPr lang="en-US" altLang="zh-TW" sz="1800" b="0" i="0" dirty="0">
                <a:solidFill>
                  <a:srgbClr val="2C2C36"/>
                </a:solidFill>
                <a:effectLst/>
                <a:latin typeface="system-ui"/>
              </a:rPr>
              <a:t>MetaMask </a:t>
            </a:r>
            <a:r>
              <a:rPr lang="zh-TW" altLang="en-US" sz="1800" b="0" i="0" dirty="0">
                <a:solidFill>
                  <a:srgbClr val="2C2C36"/>
                </a:solidFill>
                <a:effectLst/>
                <a:latin typeface="system-ui"/>
              </a:rPr>
              <a:t>進行身分驗證後標記事件為已確認</a:t>
            </a:r>
            <a:endParaRPr lang="en-US" altLang="zh-TW" sz="1800" b="0" i="0" dirty="0">
              <a:solidFill>
                <a:srgbClr val="2C2C36"/>
              </a:solidFill>
              <a:effectLst/>
              <a:latin typeface="system-ui"/>
            </a:endParaRPr>
          </a:p>
          <a:p>
            <a:r>
              <a:rPr lang="zh-TW" altLang="en-US" sz="1800" b="0" i="0" dirty="0">
                <a:solidFill>
                  <a:srgbClr val="2C2C36"/>
                </a:solidFill>
                <a:effectLst/>
                <a:latin typeface="system-ui"/>
              </a:rPr>
              <a:t>系統亦支援 </a:t>
            </a:r>
            <a:r>
              <a:rPr lang="en-US" altLang="zh-TW" sz="1800" b="0" i="0" dirty="0">
                <a:solidFill>
                  <a:srgbClr val="2C2C36"/>
                </a:solidFill>
                <a:effectLst/>
                <a:latin typeface="system-ui"/>
              </a:rPr>
              <a:t>Gmail </a:t>
            </a:r>
            <a:r>
              <a:rPr lang="zh-TW" altLang="en-US" sz="1800" b="0" i="0" dirty="0">
                <a:solidFill>
                  <a:srgbClr val="2C2C36"/>
                </a:solidFill>
                <a:effectLst/>
                <a:latin typeface="system-ui"/>
              </a:rPr>
              <a:t>即時通知功能，當事件發生時自動發送提醒郵件給管理者，實現安全、透明且具備互動性的 </a:t>
            </a:r>
            <a:r>
              <a:rPr lang="en-US" altLang="zh-TW" sz="1800" b="0" i="0" dirty="0" err="1">
                <a:solidFill>
                  <a:srgbClr val="2C2C36"/>
                </a:solidFill>
                <a:effectLst/>
                <a:latin typeface="system-ui"/>
              </a:rPr>
              <a:t>DApp</a:t>
            </a:r>
            <a:r>
              <a:rPr lang="en-US" altLang="zh-TW" sz="1800" b="0" i="0" dirty="0">
                <a:solidFill>
                  <a:srgbClr val="2C2C36"/>
                </a:solidFill>
                <a:effectLst/>
                <a:latin typeface="system-ui"/>
              </a:rPr>
              <a:t> </a:t>
            </a:r>
            <a:r>
              <a:rPr lang="zh-TW" altLang="en-US" sz="1800" b="0" i="0" dirty="0">
                <a:solidFill>
                  <a:srgbClr val="2C2C36"/>
                </a:solidFill>
                <a:effectLst/>
                <a:latin typeface="system-ui"/>
              </a:rPr>
              <a:t>應用場景</a:t>
            </a:r>
            <a:endParaRPr lang="en-US" altLang="zh-TW" sz="1800" b="0" i="0" dirty="0">
              <a:solidFill>
                <a:srgbClr val="2C2C36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527150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EC653-8CF1-866A-9289-2AC4ACA35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246B2-DA8E-AA68-A788-5D60BA6A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Flask </a:t>
            </a:r>
            <a:r>
              <a:rPr lang="zh-TW" altLang="en-US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後台程式碼</a:t>
            </a:r>
            <a:r>
              <a:rPr lang="zh-TW" altLang="zh-TW" sz="60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簡述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A5BAA1-D813-B0B4-972A-37A0854D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8" y="1930400"/>
            <a:ext cx="11857702" cy="4927600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接收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請求的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，用來記錄事件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發送警告信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log_event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force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			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解析前端傳來的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			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"ACCOUNT_ADDRESS"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	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發送交易的帳號地址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nonce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w3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eth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get_transaction_count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取得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nonce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防止交易重播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建立交易並呼叫合約的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recordEvent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方法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transaction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.functions.recordEvent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event_msg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build_transaction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chainId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11155111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         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Sepolia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測試網的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Chain ID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'gas'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200000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               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Gas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上限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gasPrice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w3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to_wei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gwei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       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Gas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價格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'nonce'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nonce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                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Nonce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        })</a:t>
            </a:r>
          </a:p>
        </p:txBody>
      </p:sp>
    </p:spTree>
    <p:extLst>
      <p:ext uri="{BB962C8B-B14F-4D97-AF65-F5344CB8AC3E}">
        <p14:creationId xmlns:p14="http://schemas.microsoft.com/office/powerpoint/2010/main" val="2048930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B02F7-F1C0-B68B-4D09-D42607846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B4D742-CE88-7F98-01CC-CA3F7F72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Flask </a:t>
            </a:r>
            <a:r>
              <a:rPr lang="zh-TW" altLang="en-US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後台程式碼</a:t>
            </a:r>
            <a:r>
              <a:rPr lang="zh-TW" altLang="zh-TW" sz="60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簡述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9F6384-8C3B-5224-BBA2-F25243F5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8" y="2166374"/>
            <a:ext cx="11857702" cy="4927600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使用私鑰簽署交易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signed_txn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w3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eth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sign_transaction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transaction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private_key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private_key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發送交易到區塊鏈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tx_hash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w3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eth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send_raw_transaction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signed_txn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.raw_transaction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等待交易完成並取得回執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tx_receipt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w3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eth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wait_for_transaction_receipt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tx_hash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取得區塊的時間戳記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w3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eth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get_block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tx_receipt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blockNumber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lang="zh-TW" alt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timestamp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089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D9FCF-CB80-4AA4-A8BF-B5F75EE9B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1FD6E-3A83-4FB9-0B0D-1E1198BF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Flask </a:t>
            </a:r>
            <a:r>
              <a:rPr lang="zh-TW" altLang="en-US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後台程式碼</a:t>
            </a:r>
            <a:r>
              <a:rPr lang="zh-TW" altLang="zh-TW" sz="60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簡述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E9E272-976E-1BC2-7DAA-A430D4951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" y="1694425"/>
            <a:ext cx="12880257" cy="4927600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發送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Email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警告通知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send_email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"⚠️ 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警報通知：櫃子被打開了！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時間戳記：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事件內容：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event_msg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交易哈希：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tx_hash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hex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image_path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image_path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回傳成功訊息給前端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'status'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txHash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tx_hash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hex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()},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"[Error]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終端機印出錯誤訊息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zh-TW" alt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'status'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)},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446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FB757-C32C-E641-37F5-DFB807801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EB4156-78B0-6357-A7D9-860928CF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Flask </a:t>
            </a:r>
            <a:r>
              <a:rPr lang="zh-TW" altLang="en-US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後台程式碼</a:t>
            </a:r>
            <a:r>
              <a:rPr lang="zh-TW" altLang="zh-TW" sz="60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簡述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1E337-93B6-7732-2D4A-4AFFD3ECC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2463801"/>
            <a:ext cx="12182167" cy="4927600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啟動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Flask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開發伺服器（可設定本地或內網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）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‘127.0.0.1'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altLang="zh-TW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⚠️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建議開發時用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127.0.0.1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；部署時才用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IP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6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625BC-392C-0F05-8A50-A4947489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Arduino </a:t>
            </a:r>
            <a:r>
              <a:rPr lang="zh-TW" altLang="en-US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程式邏輯簡述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110AD-77A6-7A11-4DCB-30CD75342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796911" cy="3880773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WiFi.h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引入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函式庫，讓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ESP32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能連接無線網路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HTTPClient.h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引入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函式庫，方便發送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HTTP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請求</a:t>
            </a:r>
            <a:endParaRPr lang="en-US" altLang="zh-TW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WI-FI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設定</a:t>
            </a:r>
            <a:endParaRPr lang="en-US" altLang="zh-TW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ssid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"YOUR_WIFI_SSID"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// WI-FI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網路名稱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請改成你自己的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SSID)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 password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"YOUR_WIFI_PASSWORD"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WI-FI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密碼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請改成你自己的密碼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Flask API URL 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serverUrl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"http://your_flask_server_ip:5000/log"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Flask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API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端點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6888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1A180-59B3-2684-962B-EA9B58B0F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82FAE-ABA1-211C-6333-5F7D9E42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Arduino </a:t>
            </a:r>
            <a:r>
              <a:rPr lang="zh-TW" altLang="en-US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程式邏輯簡述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5D7F0F-0829-7BCC-87D4-9320F7941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796911" cy="4594172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震動感測器腳位 </a:t>
            </a:r>
            <a:endParaRPr lang="en-US" altLang="zh-TW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vibrationPin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34;        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ESP32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GPIO34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接震動感測器輸出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初始化函式，開機時只會執行一次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啟動序列埠，設定為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，方便除錯輸出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vibrationPin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INPUT);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將震動感測器腳位設為輸入模式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ssid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password);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開始連接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Wi‑Fi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，使用上方的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SSID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與密碼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"Connecting to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..."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印出正在連線的提示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!= WL_CONNECTED) { 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迴圈直到成功連線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每秒檢查一次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顯示等待中的點點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TW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Connected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連線成功後提示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838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E5998-1762-839C-751E-1FC0A12E3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9BE8E-562D-25DB-5860-BB038842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Arduino </a:t>
            </a:r>
            <a:r>
              <a:rPr lang="zh-TW" altLang="en-US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程式邏輯簡述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2AE0BF-4299-0FCD-A658-4E594F72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796911" cy="4594172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sendEventToServer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封裝成函式，將事件字串送到後端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http;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建立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物件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serverUrl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指定伺服器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URL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addHeader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"Content-Type"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"application/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設定內容為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String 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msg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將事件字串包成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httpResponseCode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以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方式送出</a:t>
            </a:r>
            <a:endParaRPr lang="en-US" altLang="zh-TW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httpResponseCode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若有回應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"Server Response: 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印出回應內容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             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若沒有回應或失敗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 on sending POST"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印出錯誤訊息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結束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HTTP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連線，釋放資源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2490070-0B07-D67B-57E9-B6AA23563228}"/>
              </a:ext>
            </a:extLst>
          </p:cNvPr>
          <p:cNvSpPr txBox="1">
            <a:spLocks/>
          </p:cNvSpPr>
          <p:nvPr/>
        </p:nvSpPr>
        <p:spPr>
          <a:xfrm>
            <a:off x="697544" y="2160589"/>
            <a:ext cx="10796911" cy="4594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25"/>
              </a:lnSpc>
              <a:buNone/>
            </a:pP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568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93B6B-49DE-A12C-23EB-3B1CC453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56AFB-D32F-920B-493F-B73C76DF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Arduino </a:t>
            </a:r>
            <a:r>
              <a:rPr lang="zh-TW" altLang="en-US" sz="6000" b="1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程式邏輯簡述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47B50A-97CF-8355-CE1D-D77E0F100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796911" cy="4594172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主迴圈，程式會不停重複執行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vibrationPin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HIGH) {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若讀到震動感測器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HIGH (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偵測到震動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"Vibration detected!"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在序列埠印出提示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sendEventToServer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"Cabinet opened!"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呼叫函式送出事件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延遲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秒，避免重複觸發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  //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每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0.5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秒檢查一次感測器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4051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2ED86-38E5-360D-7695-E1317111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853015" cy="1320800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solidFill>
                  <a:schemeClr val="tx1"/>
                </a:solidFill>
              </a:rPr>
              <a:t>Html </a:t>
            </a:r>
            <a:r>
              <a:rPr lang="zh-TW" altLang="en-US" sz="6000" b="1" dirty="0">
                <a:solidFill>
                  <a:schemeClr val="tx1"/>
                </a:solidFill>
              </a:rPr>
              <a:t>與 </a:t>
            </a:r>
            <a:r>
              <a:rPr lang="en-US" altLang="zh-TW" sz="6000" b="1" dirty="0">
                <a:solidFill>
                  <a:schemeClr val="tx1"/>
                </a:solidFill>
              </a:rPr>
              <a:t>Jinja </a:t>
            </a:r>
            <a:r>
              <a:rPr lang="zh-TW" altLang="en-US" sz="6000" b="1" dirty="0">
                <a:solidFill>
                  <a:schemeClr val="tx1"/>
                </a:solidFill>
              </a:rPr>
              <a:t>前端設計簡述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4540CD-9D6B-C11C-C159-2BE20E158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40310"/>
            <a:ext cx="8596668" cy="4817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Colab</a:t>
            </a:r>
            <a:r>
              <a:rPr lang="zh-TW" altLang="en-US" dirty="0"/>
              <a:t> 程式碼連結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3FCDE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https://colab.research.google.com/drive/1ABxzBDAmahXPI2jTvDqPeQfk4ElxgTse?usp=sharing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F93D1376-8A97-F489-71B0-274A12B54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914022"/>
            <a:ext cx="7947142" cy="364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6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FEFBE-FC35-EA50-8758-211BC0DFD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F01EC-D73C-7AFA-71EA-B9F8CD3F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823519" cy="1320800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solidFill>
                  <a:schemeClr val="tx1"/>
                </a:solidFill>
              </a:rPr>
              <a:t>Html </a:t>
            </a:r>
            <a:r>
              <a:rPr lang="zh-TW" altLang="en-US" sz="6000" b="1" dirty="0">
                <a:solidFill>
                  <a:schemeClr val="tx1"/>
                </a:solidFill>
              </a:rPr>
              <a:t>與 </a:t>
            </a:r>
            <a:r>
              <a:rPr lang="en-US" altLang="zh-TW" sz="6000" b="1" dirty="0">
                <a:solidFill>
                  <a:schemeClr val="tx1"/>
                </a:solidFill>
              </a:rPr>
              <a:t>Jinja </a:t>
            </a:r>
            <a:r>
              <a:rPr lang="zh-TW" altLang="en-US" sz="6000" b="1" dirty="0">
                <a:solidFill>
                  <a:schemeClr val="tx1"/>
                </a:solidFill>
              </a:rPr>
              <a:t>前端設計簡述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5DF7C3-85D9-61EE-5772-7C5E3C56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dirty="0"/>
              <a:t>(1)async function initWeb3()</a:t>
            </a:r>
          </a:p>
          <a:p>
            <a:pPr>
              <a:buNone/>
            </a:pPr>
            <a:r>
              <a:rPr lang="zh-TW" altLang="en-US" dirty="0"/>
              <a:t> 核心功能</a:t>
            </a:r>
            <a:r>
              <a:rPr lang="en-US" altLang="zh-TW" dirty="0"/>
              <a:t>:</a:t>
            </a:r>
            <a:endParaRPr lang="zh-TW" altLang="en-US" dirty="0"/>
          </a:p>
          <a:p>
            <a:pPr>
              <a:buNone/>
            </a:pPr>
            <a:r>
              <a:rPr lang="zh-TW" altLang="en-US" dirty="0"/>
              <a:t>✅ 檢查瀏覽器是否安裝 </a:t>
            </a:r>
            <a:r>
              <a:rPr lang="en-US" altLang="zh-TW" dirty="0"/>
              <a:t>MetaMask </a:t>
            </a:r>
          </a:p>
          <a:p>
            <a:pPr>
              <a:buNone/>
            </a:pPr>
            <a:r>
              <a:rPr lang="zh-TW" altLang="en-US" dirty="0"/>
              <a:t>🧠 呼叫 </a:t>
            </a:r>
            <a:r>
              <a:rPr lang="en-US" altLang="zh-TW" dirty="0" err="1"/>
              <a:t>eth_requestAccounts</a:t>
            </a:r>
            <a:r>
              <a:rPr lang="en-US" altLang="zh-TW" dirty="0"/>
              <a:t> </a:t>
            </a:r>
            <a:r>
              <a:rPr lang="zh-TW" altLang="en-US" dirty="0"/>
              <a:t>要求用戶授權 </a:t>
            </a:r>
          </a:p>
          <a:p>
            <a:pPr>
              <a:buNone/>
            </a:pPr>
            <a:r>
              <a:rPr lang="zh-TW" altLang="en-US" dirty="0"/>
              <a:t>🔐 把帳戶資訊顯示在頁面上 </a:t>
            </a:r>
          </a:p>
          <a:p>
            <a:pPr>
              <a:buNone/>
            </a:pPr>
            <a:r>
              <a:rPr lang="zh-TW" altLang="en-US" dirty="0"/>
              <a:t>📦 載入 </a:t>
            </a:r>
            <a:r>
              <a:rPr lang="en-US" altLang="zh-TW" dirty="0"/>
              <a:t>ABI + </a:t>
            </a:r>
            <a:r>
              <a:rPr lang="zh-TW" altLang="en-US" dirty="0"/>
              <a:t>建立合約實例（</a:t>
            </a:r>
            <a:r>
              <a:rPr lang="en-US" altLang="zh-TW" dirty="0"/>
              <a:t>contract = new web3.eth.Contract(...)</a:t>
            </a:r>
            <a:r>
              <a:rPr lang="zh-TW" altLang="en-US" dirty="0"/>
              <a:t>） </a:t>
            </a:r>
          </a:p>
          <a:p>
            <a:pPr>
              <a:buNone/>
            </a:pPr>
            <a:r>
              <a:rPr lang="zh-TW" altLang="en-US" dirty="0"/>
              <a:t>🔑 檢查帳戶是否為合約擁有者，控制「確認」按鈕是否顯示 </a:t>
            </a:r>
          </a:p>
          <a:p>
            <a:pPr>
              <a:buNone/>
            </a:pPr>
            <a:r>
              <a:rPr lang="zh-TW" altLang="en-US" dirty="0"/>
              <a:t>🔄 設定當使用者更換帳戶或網路時，自動重整頁面 </a:t>
            </a:r>
          </a:p>
          <a:p>
            <a:pPr marL="0" indent="0">
              <a:buNone/>
            </a:pPr>
            <a:r>
              <a:rPr lang="zh-TW" altLang="en-US" dirty="0"/>
              <a:t>💡 </a:t>
            </a:r>
            <a:r>
              <a:rPr lang="en-US" altLang="zh-TW" dirty="0"/>
              <a:t>UI </a:t>
            </a:r>
            <a:r>
              <a:rPr lang="zh-TW" altLang="en-US" dirty="0"/>
              <a:t>更新：按鈕顯示「已連接」、變色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644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437B4-DDBC-218A-CA21-912CA5792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2931E-1832-D80A-CB31-FF2A5550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010" y="816638"/>
            <a:ext cx="10698589" cy="1320800"/>
          </a:xfrm>
        </p:spPr>
        <p:txBody>
          <a:bodyPr>
            <a:normAutofit fontScale="90000"/>
          </a:bodyPr>
          <a:lstStyle/>
          <a:p>
            <a:r>
              <a:rPr lang="en-US" altLang="zh-TW" sz="6000" b="1" dirty="0" err="1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DApp</a:t>
            </a:r>
            <a:r>
              <a:rPr lang="en-US" altLang="zh-TW" sz="6000" b="1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6000" b="1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前端與智能合約的互動流程</a:t>
            </a:r>
            <a:br>
              <a:rPr lang="zh-TW" altLang="zh-TW" sz="6000" b="1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sz="6000" b="1" dirty="0">
              <a:solidFill>
                <a:schemeClr val="tx1"/>
              </a:solidFill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86803B-D576-5BDE-AECF-151872379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010" y="1845956"/>
            <a:ext cx="8879621" cy="4697411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(1) </a:t>
            </a:r>
            <a:r>
              <a:rPr lang="zh-TW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感測器偵測變化</a:t>
            </a:r>
            <a:r>
              <a:rPr lang="en-US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endParaRPr lang="zh-TW" altLang="zh-TW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zh-TW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</a:t>
            </a:r>
            <a:r>
              <a:rPr lang="en-US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SW-420 </a:t>
            </a:r>
            <a:r>
              <a:rPr lang="zh-TW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震動模組偵測櫃子是否被打開。</a:t>
            </a:r>
            <a:r>
              <a:rPr lang="en-US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ESP-32 </a:t>
            </a:r>
            <a:r>
              <a:rPr lang="zh-TW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透過</a:t>
            </a:r>
            <a:r>
              <a:rPr lang="en-US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WI-FI </a:t>
            </a:r>
            <a:r>
              <a:rPr lang="zh-TW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上傳事件到</a:t>
            </a:r>
            <a:r>
              <a:rPr lang="en-US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Flask API</a:t>
            </a:r>
            <a:r>
              <a:rPr lang="zh-TW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zh-TW" altLang="zh-TW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9" name="圖片 8" descr="一張含有 工具, 電路元件, 被動元件, 電子藍 的圖片&#10;&#10;AI 產生的內容可能不正確。">
            <a:extLst>
              <a:ext uri="{FF2B5EF4-FFF2-40B4-BE49-F238E27FC236}">
                <a16:creationId xmlns:a16="http://schemas.microsoft.com/office/drawing/2014/main" id="{25E053E9-EC83-912F-7296-05B69A913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20" y="3217984"/>
            <a:ext cx="2387897" cy="2387897"/>
          </a:xfrm>
          <a:prstGeom prst="rect">
            <a:avLst/>
          </a:prstGeom>
        </p:spPr>
      </p:pic>
      <p:pic>
        <p:nvPicPr>
          <p:cNvPr id="11" name="圖片 10" descr="一張含有 電子產品, 電子元件, 電路元件, 電子工程 的圖片&#10;&#10;AI 產生的內容可能不正確。">
            <a:extLst>
              <a:ext uri="{FF2B5EF4-FFF2-40B4-BE49-F238E27FC236}">
                <a16:creationId xmlns:a16="http://schemas.microsoft.com/office/drawing/2014/main" id="{0CCF84A5-AB13-2B9C-EED3-8F9A6DFD6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527" y="3217984"/>
            <a:ext cx="3305424" cy="247587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344B70E-FF70-899B-0DA9-17FE490B8433}"/>
              </a:ext>
            </a:extLst>
          </p:cNvPr>
          <p:cNvSpPr txBox="1"/>
          <p:nvPr/>
        </p:nvSpPr>
        <p:spPr>
          <a:xfrm>
            <a:off x="1778820" y="6049108"/>
            <a:ext cx="201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SW-420</a:t>
            </a:r>
            <a:r>
              <a:rPr lang="zh-TW" altLang="en-US" dirty="0"/>
              <a:t> 感測模組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964809C-8254-4620-54F4-E4DF13125D3D}"/>
              </a:ext>
            </a:extLst>
          </p:cNvPr>
          <p:cNvSpPr txBox="1"/>
          <p:nvPr/>
        </p:nvSpPr>
        <p:spPr>
          <a:xfrm>
            <a:off x="5818860" y="604910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ESP-32 WI-FI</a:t>
            </a:r>
            <a:r>
              <a:rPr lang="zh-TW" altLang="en-US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模組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6789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97CA4-D678-2429-2108-D912E415C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36082-DAEC-3AB5-4CF3-829823F3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10332" cy="1320800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solidFill>
                  <a:schemeClr val="tx1"/>
                </a:solidFill>
              </a:rPr>
              <a:t>Html </a:t>
            </a:r>
            <a:r>
              <a:rPr lang="zh-TW" altLang="en-US" sz="6000" b="1" dirty="0">
                <a:solidFill>
                  <a:schemeClr val="tx1"/>
                </a:solidFill>
              </a:rPr>
              <a:t>與 </a:t>
            </a:r>
            <a:r>
              <a:rPr lang="en-US" altLang="zh-TW" sz="6000" b="1" dirty="0">
                <a:solidFill>
                  <a:schemeClr val="tx1"/>
                </a:solidFill>
              </a:rPr>
              <a:t>Jinja </a:t>
            </a:r>
            <a:r>
              <a:rPr lang="zh-TW" altLang="en-US" sz="6000" b="1" dirty="0">
                <a:solidFill>
                  <a:schemeClr val="tx1"/>
                </a:solidFill>
              </a:rPr>
              <a:t>前端設計簡述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F1ADC8-82DF-4C3B-960D-2E21CDA60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/>
              <a:t>(2)function </a:t>
            </a:r>
            <a:r>
              <a:rPr lang="en-US" altLang="zh-TW" dirty="0" err="1"/>
              <a:t>checkOwner</a:t>
            </a:r>
            <a:r>
              <a:rPr lang="en-US" altLang="zh-TW" dirty="0"/>
              <a:t>(</a:t>
            </a:r>
            <a:r>
              <a:rPr lang="en-US" altLang="zh-TW" dirty="0" err="1"/>
              <a:t>currentAccount</a:t>
            </a:r>
            <a:r>
              <a:rPr lang="en-US" altLang="zh-TW" dirty="0"/>
              <a:t>) </a:t>
            </a:r>
          </a:p>
          <a:p>
            <a:pPr>
              <a:buNone/>
            </a:pPr>
            <a:r>
              <a:rPr lang="zh-TW" altLang="en-US" dirty="0"/>
              <a:t>核心功能</a:t>
            </a:r>
            <a:r>
              <a:rPr lang="en-US" altLang="zh-TW" dirty="0"/>
              <a:t>:</a:t>
            </a:r>
          </a:p>
          <a:p>
            <a:pPr>
              <a:buNone/>
            </a:pPr>
            <a:r>
              <a:rPr lang="zh-TW" altLang="en-US" dirty="0"/>
              <a:t>判斷目前帳戶是否為合約擁有者，若是 </a:t>
            </a:r>
          </a:p>
          <a:p>
            <a:pPr>
              <a:buNone/>
            </a:pPr>
            <a:r>
              <a:rPr lang="zh-TW" altLang="en-US" dirty="0"/>
              <a:t>顯示 </a:t>
            </a:r>
            <a:r>
              <a:rPr lang="en-US" altLang="zh-TW" dirty="0"/>
              <a:t>.owner-only </a:t>
            </a:r>
            <a:r>
              <a:rPr lang="zh-TW" altLang="en-US" dirty="0"/>
              <a:t>的按鈕 </a:t>
            </a:r>
          </a:p>
          <a:p>
            <a:pPr marL="0" indent="0">
              <a:buNone/>
            </a:pPr>
            <a:r>
              <a:rPr lang="zh-TW" altLang="en-US" dirty="0"/>
              <a:t>顯示提示 🔑 合約擁有者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1721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B03E8-2CBD-5AE8-8039-41873DD2F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48107-C65B-4891-5BBD-6F64BC15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823519" cy="1320800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solidFill>
                  <a:schemeClr val="tx1"/>
                </a:solidFill>
              </a:rPr>
              <a:t>Html </a:t>
            </a:r>
            <a:r>
              <a:rPr lang="zh-TW" altLang="en-US" sz="6000" b="1" dirty="0">
                <a:solidFill>
                  <a:schemeClr val="tx1"/>
                </a:solidFill>
              </a:rPr>
              <a:t>與 </a:t>
            </a:r>
            <a:r>
              <a:rPr lang="en-US" altLang="zh-TW" sz="6000" b="1" dirty="0">
                <a:solidFill>
                  <a:schemeClr val="tx1"/>
                </a:solidFill>
              </a:rPr>
              <a:t>Jinja </a:t>
            </a:r>
            <a:r>
              <a:rPr lang="zh-TW" altLang="en-US" sz="6000" b="1" dirty="0">
                <a:solidFill>
                  <a:schemeClr val="tx1"/>
                </a:solidFill>
              </a:rPr>
              <a:t>前端設計簡述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86C8B4-0881-7E68-A96F-32161083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61653"/>
            <a:ext cx="11799801" cy="50341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/>
              <a:t>(3)function </a:t>
            </a:r>
            <a:r>
              <a:rPr lang="en-US" altLang="zh-TW" dirty="0" err="1"/>
              <a:t>showConfirmModal</a:t>
            </a:r>
            <a:r>
              <a:rPr lang="en-US" altLang="zh-TW" dirty="0"/>
              <a:t>(index) {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eventIndexToConfirm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parseInt</a:t>
            </a:r>
            <a:r>
              <a:rPr lang="en-US" altLang="zh-TW" sz="1800" dirty="0"/>
              <a:t>(index); //</a:t>
            </a:r>
            <a:r>
              <a:rPr lang="zh-TW" altLang="en-US" dirty="0"/>
              <a:t>將收到的 </a:t>
            </a:r>
            <a:r>
              <a:rPr lang="en-US" altLang="zh-TW" dirty="0"/>
              <a:t>index</a:t>
            </a:r>
            <a:r>
              <a:rPr lang="zh-TW" altLang="en-US" dirty="0"/>
              <a:t>（字串）轉為整數，並存到全域變數</a:t>
            </a:r>
            <a:r>
              <a:rPr lang="en-US" altLang="zh-TW" sz="1800" dirty="0" err="1"/>
              <a:t>document.getElementById</a:t>
            </a:r>
            <a:r>
              <a:rPr lang="en-US" altLang="zh-TW" sz="1800" dirty="0"/>
              <a:t>("</a:t>
            </a:r>
            <a:r>
              <a:rPr lang="en-US" altLang="zh-TW" sz="1800" dirty="0" err="1"/>
              <a:t>confirmModal</a:t>
            </a:r>
            <a:r>
              <a:rPr lang="en-US" altLang="zh-TW" sz="1800" dirty="0"/>
              <a:t>").</a:t>
            </a:r>
            <a:r>
              <a:rPr lang="en-US" altLang="zh-TW" sz="1800" dirty="0" err="1"/>
              <a:t>style.display</a:t>
            </a:r>
            <a:r>
              <a:rPr lang="en-US" altLang="zh-TW" sz="1800" dirty="0"/>
              <a:t> = "block";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dirty="0"/>
              <a:t>//</a:t>
            </a:r>
            <a:r>
              <a:rPr lang="zh-TW" altLang="en-US" dirty="0"/>
              <a:t>顯示彈出視窗區塊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TW" sz="1800" dirty="0"/>
              <a:t> 	</a:t>
            </a:r>
            <a:r>
              <a:rPr lang="en-US" altLang="zh-TW" sz="1800" dirty="0" err="1"/>
              <a:t>document.getElementById</a:t>
            </a:r>
            <a:r>
              <a:rPr lang="en-US" altLang="zh-TW" sz="1800" dirty="0"/>
              <a:t>("overlay").</a:t>
            </a:r>
            <a:r>
              <a:rPr lang="en-US" altLang="zh-TW" sz="1800" dirty="0" err="1"/>
              <a:t>style.display</a:t>
            </a:r>
            <a:r>
              <a:rPr lang="en-US" altLang="zh-TW" sz="1800" dirty="0"/>
              <a:t> = "block"; </a:t>
            </a:r>
            <a:r>
              <a:rPr lang="en-US" altLang="zh-TW" dirty="0"/>
              <a:t>//</a:t>
            </a:r>
            <a:r>
              <a:rPr lang="zh-TW" altLang="en-US" dirty="0"/>
              <a:t>顯示遮罩（灰背景，防止點擊其他區域）</a:t>
            </a:r>
            <a:endParaRPr lang="en-US" altLang="zh-TW" dirty="0"/>
          </a:p>
          <a:p>
            <a:pPr>
              <a:buNone/>
            </a:pPr>
            <a:r>
              <a:rPr lang="en-US" altLang="zh-TW" dirty="0"/>
              <a:t>	</a:t>
            </a:r>
            <a:r>
              <a:rPr lang="en-US" altLang="zh-TW" sz="1800" dirty="0"/>
              <a:t> } </a:t>
            </a:r>
          </a:p>
          <a:p>
            <a:pPr>
              <a:buNone/>
            </a:pPr>
            <a:r>
              <a:rPr lang="zh-TW" altLang="en-US" dirty="0"/>
              <a:t>核心功能</a:t>
            </a:r>
            <a:r>
              <a:rPr lang="en-US" altLang="zh-TW" dirty="0"/>
              <a:t>:</a:t>
            </a:r>
          </a:p>
          <a:p>
            <a:pPr>
              <a:buNone/>
            </a:pPr>
            <a:r>
              <a:rPr lang="en-US" altLang="zh-TW" dirty="0" err="1"/>
              <a:t>eventIndexToConfirm</a:t>
            </a:r>
            <a:r>
              <a:rPr lang="en-US" altLang="zh-TW" dirty="0"/>
              <a:t> = </a:t>
            </a:r>
            <a:r>
              <a:rPr lang="en-US" altLang="zh-TW" dirty="0" err="1"/>
              <a:t>parseInt</a:t>
            </a:r>
            <a:r>
              <a:rPr lang="en-US" altLang="zh-TW" dirty="0"/>
              <a:t>(index) </a:t>
            </a:r>
            <a:r>
              <a:rPr lang="zh-TW" altLang="en-US" dirty="0"/>
              <a:t>把 </a:t>
            </a:r>
            <a:r>
              <a:rPr lang="en-US" altLang="zh-TW" dirty="0"/>
              <a:t>index</a:t>
            </a:r>
            <a:r>
              <a:rPr lang="zh-TW" altLang="en-US" dirty="0"/>
              <a:t>（例如事件列表中的第幾筆）記下來，稍後用來發送交易確認</a:t>
            </a:r>
          </a:p>
          <a:p>
            <a:pPr marL="0" indent="0">
              <a:buNone/>
            </a:pPr>
            <a:r>
              <a:rPr lang="en-US" altLang="zh-TW" dirty="0"/>
              <a:t>.</a:t>
            </a:r>
            <a:r>
              <a:rPr lang="en-US" altLang="zh-TW" dirty="0" err="1"/>
              <a:t>style.display</a:t>
            </a:r>
            <a:r>
              <a:rPr lang="en-US" altLang="zh-TW" dirty="0"/>
              <a:t> = "block" </a:t>
            </a:r>
            <a:r>
              <a:rPr lang="zh-TW" altLang="en-US" dirty="0"/>
              <a:t>讓彈窗與遮罩顯示在畫面上，模擬「跳出視窗」的效果</a:t>
            </a:r>
            <a:endParaRPr lang="en-US" altLang="zh-TW" dirty="0"/>
          </a:p>
          <a:p>
            <a:pPr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9647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CB2C9-6653-3033-8F49-A3C98910E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D67FA-FB6D-4149-A5B1-63734669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774357" cy="1320800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solidFill>
                  <a:schemeClr val="tx1"/>
                </a:solidFill>
              </a:rPr>
              <a:t>Html </a:t>
            </a:r>
            <a:r>
              <a:rPr lang="zh-TW" altLang="en-US" sz="6000" b="1" dirty="0">
                <a:solidFill>
                  <a:schemeClr val="tx1"/>
                </a:solidFill>
              </a:rPr>
              <a:t>與 </a:t>
            </a:r>
            <a:r>
              <a:rPr lang="en-US" altLang="zh-TW" sz="6000" b="1" dirty="0">
                <a:solidFill>
                  <a:schemeClr val="tx1"/>
                </a:solidFill>
              </a:rPr>
              <a:t>Jinja </a:t>
            </a:r>
            <a:r>
              <a:rPr lang="zh-TW" altLang="en-US" sz="6000" b="1" dirty="0">
                <a:solidFill>
                  <a:schemeClr val="tx1"/>
                </a:solidFill>
              </a:rPr>
              <a:t>前端設計簡述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6BD846-9F5E-0AEB-2219-DB0D0DFF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1653"/>
            <a:ext cx="11367182" cy="50341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TW" dirty="0"/>
              <a:t>(4)function </a:t>
            </a:r>
            <a:r>
              <a:rPr lang="en-US" altLang="zh-TW" dirty="0" err="1"/>
              <a:t>cancelConfirm</a:t>
            </a:r>
            <a:r>
              <a:rPr lang="en-US" altLang="zh-TW" dirty="0"/>
              <a:t>() {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eventIndexToConfirm</a:t>
            </a:r>
            <a:r>
              <a:rPr lang="en-US" altLang="zh-TW" dirty="0"/>
              <a:t> = null; // </a:t>
            </a:r>
            <a:r>
              <a:rPr lang="zh-TW" altLang="en-US" dirty="0"/>
              <a:t>清除記錄的索引，表示目前沒有要處理的事件</a:t>
            </a:r>
          </a:p>
          <a:p>
            <a:pPr>
              <a:lnSpc>
                <a:spcPct val="150000"/>
              </a:lnSpc>
              <a:buNone/>
            </a:pPr>
            <a:r>
              <a:rPr lang="zh-TW" altLang="en-US" dirty="0"/>
              <a:t>    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</a:t>
            </a:r>
            <a:r>
              <a:rPr lang="en-US" altLang="zh-TW" dirty="0" err="1"/>
              <a:t>confirmModal</a:t>
            </a:r>
            <a:r>
              <a:rPr lang="en-US" altLang="zh-TW" dirty="0"/>
              <a:t>").</a:t>
            </a:r>
            <a:r>
              <a:rPr lang="en-US" altLang="zh-TW" dirty="0" err="1"/>
              <a:t>style.display</a:t>
            </a:r>
            <a:r>
              <a:rPr lang="en-US" altLang="zh-TW" dirty="0"/>
              <a:t> = "none"; // </a:t>
            </a:r>
            <a:r>
              <a:rPr lang="zh-TW" altLang="en-US" dirty="0"/>
              <a:t>隱藏彈窗</a:t>
            </a:r>
          </a:p>
          <a:p>
            <a:pPr>
              <a:lnSpc>
                <a:spcPct val="150000"/>
              </a:lnSpc>
              <a:buNone/>
            </a:pPr>
            <a:r>
              <a:rPr lang="zh-TW" altLang="en-US" dirty="0"/>
              <a:t>    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("overlay").</a:t>
            </a:r>
            <a:r>
              <a:rPr lang="en-US" altLang="zh-TW" dirty="0" err="1"/>
              <a:t>style.display</a:t>
            </a:r>
            <a:r>
              <a:rPr lang="en-US" altLang="zh-TW" dirty="0"/>
              <a:t> = "none";      // </a:t>
            </a:r>
            <a:r>
              <a:rPr lang="zh-TW" altLang="en-US" dirty="0"/>
              <a:t>隱藏遮罩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TW" dirty="0"/>
              <a:t>	}</a:t>
            </a:r>
          </a:p>
          <a:p>
            <a:pPr>
              <a:buNone/>
            </a:pPr>
            <a:r>
              <a:rPr lang="zh-TW" altLang="en-US" dirty="0"/>
              <a:t>核心功能</a:t>
            </a:r>
            <a:r>
              <a:rPr lang="en-US" altLang="zh-TW" dirty="0"/>
              <a:t>:</a:t>
            </a:r>
          </a:p>
          <a:p>
            <a:pPr>
              <a:buNone/>
            </a:pPr>
            <a:r>
              <a:rPr lang="en-US" altLang="zh-TW" dirty="0" err="1"/>
              <a:t>eventIndexToConfirm</a:t>
            </a:r>
            <a:r>
              <a:rPr lang="en-US" altLang="zh-TW" dirty="0"/>
              <a:t> = </a:t>
            </a:r>
            <a:r>
              <a:rPr lang="en-US" altLang="zh-TW" dirty="0" err="1"/>
              <a:t>parseInt</a:t>
            </a:r>
            <a:r>
              <a:rPr lang="en-US" altLang="zh-TW" dirty="0"/>
              <a:t>(index) </a:t>
            </a:r>
            <a:r>
              <a:rPr lang="zh-TW" altLang="en-US" dirty="0"/>
              <a:t>把 </a:t>
            </a:r>
            <a:r>
              <a:rPr lang="en-US" altLang="zh-TW" dirty="0"/>
              <a:t>index</a:t>
            </a:r>
            <a:r>
              <a:rPr lang="zh-TW" altLang="en-US" dirty="0"/>
              <a:t>（例如事件列表中的第幾筆）記下來，稍後用來發送交易確認</a:t>
            </a:r>
          </a:p>
          <a:p>
            <a:pPr marL="0" indent="0">
              <a:buNone/>
            </a:pPr>
            <a:r>
              <a:rPr lang="en-US" altLang="zh-TW" dirty="0"/>
              <a:t>.</a:t>
            </a:r>
            <a:r>
              <a:rPr lang="en-US" altLang="zh-TW" dirty="0" err="1"/>
              <a:t>style.display</a:t>
            </a:r>
            <a:r>
              <a:rPr lang="en-US" altLang="zh-TW" dirty="0"/>
              <a:t> = "block" </a:t>
            </a:r>
            <a:r>
              <a:rPr lang="zh-TW" altLang="en-US" dirty="0"/>
              <a:t>讓彈窗與遮罩顯示在畫面上，模擬「跳出視窗」的效果</a:t>
            </a:r>
            <a:endParaRPr lang="en-US" altLang="zh-TW" dirty="0"/>
          </a:p>
          <a:p>
            <a:pPr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1858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A36BE-95E8-1B1D-3359-BAEFAE242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49965-25D7-2070-E586-7471D053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823518" cy="1320800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solidFill>
                  <a:schemeClr val="tx1"/>
                </a:solidFill>
              </a:rPr>
              <a:t>Html </a:t>
            </a:r>
            <a:r>
              <a:rPr lang="zh-TW" altLang="en-US" sz="6000" b="1" dirty="0">
                <a:solidFill>
                  <a:schemeClr val="tx1"/>
                </a:solidFill>
              </a:rPr>
              <a:t>與 </a:t>
            </a:r>
            <a:r>
              <a:rPr lang="en-US" altLang="zh-TW" sz="6000" b="1" dirty="0">
                <a:solidFill>
                  <a:schemeClr val="tx1"/>
                </a:solidFill>
              </a:rPr>
              <a:t>Jinja </a:t>
            </a:r>
            <a:r>
              <a:rPr lang="zh-TW" altLang="en-US" sz="6000" b="1" dirty="0">
                <a:solidFill>
                  <a:schemeClr val="tx1"/>
                </a:solidFill>
              </a:rPr>
              <a:t>前端設計簡述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EB583F-35DD-EECC-7F41-C665BF6B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1653"/>
            <a:ext cx="9823518" cy="50341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/>
              <a:t>(5)async function </a:t>
            </a:r>
            <a:r>
              <a:rPr lang="en-US" altLang="zh-TW" dirty="0" err="1"/>
              <a:t>proceedConfirm</a:t>
            </a:r>
            <a:r>
              <a:rPr lang="en-US" altLang="zh-TW" dirty="0"/>
              <a:t>() { </a:t>
            </a:r>
          </a:p>
          <a:p>
            <a:pPr>
              <a:buNone/>
            </a:pPr>
            <a:r>
              <a:rPr lang="zh-TW" altLang="en-US" dirty="0"/>
              <a:t>核心功能</a:t>
            </a:r>
            <a:r>
              <a:rPr lang="en-US" altLang="zh-TW" dirty="0"/>
              <a:t>:</a:t>
            </a:r>
          </a:p>
          <a:p>
            <a:pPr>
              <a:buNone/>
            </a:pPr>
            <a:r>
              <a:rPr lang="zh-TW" altLang="en-US" dirty="0"/>
              <a:t>當使用者點「確定送出」時呼叫，用來呼叫智能合約的 </a:t>
            </a:r>
            <a:r>
              <a:rPr lang="en-US" altLang="zh-TW" dirty="0" err="1"/>
              <a:t>confirmEvent</a:t>
            </a:r>
            <a:r>
              <a:rPr lang="en-US" altLang="zh-TW" dirty="0"/>
              <a:t>(index) </a:t>
            </a:r>
            <a:r>
              <a:rPr lang="zh-TW" altLang="en-US" dirty="0"/>
              <a:t>函數 </a:t>
            </a:r>
          </a:p>
          <a:p>
            <a:pPr>
              <a:buNone/>
            </a:pPr>
            <a:r>
              <a:rPr lang="zh-TW" altLang="en-US" dirty="0"/>
              <a:t>🔐 使用者帳戶發送交易 </a:t>
            </a:r>
          </a:p>
          <a:p>
            <a:pPr>
              <a:buNone/>
            </a:pPr>
            <a:r>
              <a:rPr lang="zh-TW" altLang="en-US" dirty="0"/>
              <a:t>✅ 成功後顯示提示並重整頁面 </a:t>
            </a:r>
          </a:p>
          <a:p>
            <a:pPr>
              <a:buNone/>
            </a:pPr>
            <a:r>
              <a:rPr lang="zh-TW" altLang="en-US" dirty="0"/>
              <a:t>❌ 失敗時顯示錯誤訊息 </a:t>
            </a:r>
          </a:p>
          <a:p>
            <a:pPr marL="0" indent="0">
              <a:buNone/>
            </a:pPr>
            <a:r>
              <a:rPr lang="en-US" altLang="zh-TW" dirty="0"/>
              <a:t>⏳ </a:t>
            </a:r>
            <a:r>
              <a:rPr lang="zh-TW" altLang="en-US" dirty="0"/>
              <a:t>處理期間禁用按鈕並顯示動畫</a:t>
            </a:r>
          </a:p>
        </p:txBody>
      </p:sp>
    </p:spTree>
    <p:extLst>
      <p:ext uri="{BB962C8B-B14F-4D97-AF65-F5344CB8AC3E}">
        <p14:creationId xmlns:p14="http://schemas.microsoft.com/office/powerpoint/2010/main" val="2885820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EC463-53A2-A9D6-8269-A79545EE4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C3ED4-93AF-174B-0E9F-E429BE6D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971002" cy="1320800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solidFill>
                  <a:schemeClr val="tx1"/>
                </a:solidFill>
              </a:rPr>
              <a:t>Html </a:t>
            </a:r>
            <a:r>
              <a:rPr lang="zh-TW" altLang="en-US" sz="6000" b="1" dirty="0">
                <a:solidFill>
                  <a:schemeClr val="tx1"/>
                </a:solidFill>
              </a:rPr>
              <a:t>與 </a:t>
            </a:r>
            <a:r>
              <a:rPr lang="en-US" altLang="zh-TW" sz="6000" b="1" dirty="0">
                <a:solidFill>
                  <a:schemeClr val="tx1"/>
                </a:solidFill>
              </a:rPr>
              <a:t>Jinja </a:t>
            </a:r>
            <a:r>
              <a:rPr lang="zh-TW" altLang="en-US" sz="6000" b="1" dirty="0">
                <a:solidFill>
                  <a:schemeClr val="tx1"/>
                </a:solidFill>
              </a:rPr>
              <a:t>前端設計簡述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1FBE20-86A8-D165-F86F-E93DC879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1653"/>
            <a:ext cx="9823518" cy="50341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/>
              <a:t>(6)function </a:t>
            </a:r>
            <a:r>
              <a:rPr lang="en-US" altLang="zh-TW" dirty="0" err="1"/>
              <a:t>formatTimestamp</a:t>
            </a:r>
            <a:r>
              <a:rPr lang="en-US" altLang="zh-TW" dirty="0"/>
              <a:t>(timestamp) </a:t>
            </a:r>
          </a:p>
          <a:p>
            <a:pPr>
              <a:buNone/>
            </a:pPr>
            <a:r>
              <a:rPr lang="zh-TW" altLang="en-US" dirty="0"/>
              <a:t>核心功能</a:t>
            </a:r>
            <a:r>
              <a:rPr lang="en-US" altLang="zh-TW" dirty="0"/>
              <a:t>: </a:t>
            </a:r>
          </a:p>
          <a:p>
            <a:pPr>
              <a:buNone/>
            </a:pPr>
            <a:r>
              <a:rPr lang="zh-TW" altLang="en-US" dirty="0"/>
              <a:t>轉換區塊鏈時間戳（秒）為格式化字串</a:t>
            </a:r>
          </a:p>
          <a:p>
            <a:pPr marL="0" indent="0">
              <a:buNone/>
            </a:pPr>
            <a:r>
              <a:rPr lang="en-US" altLang="zh-TW" dirty="0"/>
              <a:t>2024-06-20 15:42:13</a:t>
            </a:r>
          </a:p>
          <a:p>
            <a:pPr marL="0" indent="0"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dirty="0"/>
              <a:t>(7)</a:t>
            </a:r>
            <a:r>
              <a:rPr lang="en-US" altLang="zh-TW" dirty="0" err="1"/>
              <a:t>window.addEventListener</a:t>
            </a:r>
            <a:r>
              <a:rPr lang="en-US" altLang="zh-TW" dirty="0"/>
              <a:t>('load', async () =&gt; { ... })</a:t>
            </a:r>
          </a:p>
          <a:p>
            <a:pPr>
              <a:buNone/>
            </a:pPr>
            <a:r>
              <a:rPr lang="zh-TW" altLang="en-US" dirty="0"/>
              <a:t>核心功能</a:t>
            </a:r>
            <a:r>
              <a:rPr lang="en-US" altLang="zh-TW" dirty="0"/>
              <a:t>: </a:t>
            </a:r>
          </a:p>
          <a:p>
            <a:pPr>
              <a:buNone/>
            </a:pPr>
            <a:r>
              <a:rPr lang="zh-TW" altLang="en-US" dirty="0"/>
              <a:t>在網頁載入後執行的初始化邏輯</a:t>
            </a:r>
          </a:p>
          <a:p>
            <a:pPr>
              <a:buNone/>
            </a:pPr>
            <a:r>
              <a:rPr lang="en-US" altLang="zh-TW" dirty="0"/>
              <a:t>⏱️ </a:t>
            </a:r>
            <a:r>
              <a:rPr lang="zh-TW" altLang="en-US" dirty="0"/>
              <a:t>自動將 </a:t>
            </a:r>
            <a:r>
              <a:rPr lang="en-US" altLang="zh-TW" dirty="0"/>
              <a:t>.event-timestamp </a:t>
            </a:r>
            <a:r>
              <a:rPr lang="zh-TW" altLang="en-US" dirty="0"/>
              <a:t>內的時間格式化</a:t>
            </a:r>
          </a:p>
          <a:p>
            <a:pPr>
              <a:buNone/>
            </a:pPr>
            <a:r>
              <a:rPr lang="en-US" altLang="zh-TW" dirty="0"/>
              <a:t>⏱️ </a:t>
            </a:r>
            <a:r>
              <a:rPr lang="zh-TW" altLang="en-US" dirty="0"/>
              <a:t>自動將 </a:t>
            </a:r>
            <a:r>
              <a:rPr lang="en-US" altLang="zh-TW" dirty="0"/>
              <a:t>.status-confirmed </a:t>
            </a:r>
            <a:r>
              <a:rPr lang="zh-TW" altLang="en-US" dirty="0"/>
              <a:t>中的確認時間格式化</a:t>
            </a:r>
          </a:p>
          <a:p>
            <a:pPr marL="0" indent="0">
              <a:buNone/>
            </a:pPr>
            <a:r>
              <a:rPr lang="zh-TW" altLang="en-US" dirty="0"/>
              <a:t>🔍 自動檢查是否已授權錢包帳戶（</a:t>
            </a:r>
            <a:r>
              <a:rPr lang="en-US" altLang="zh-TW" dirty="0" err="1"/>
              <a:t>eth_accounts</a:t>
            </a:r>
            <a:r>
              <a:rPr lang="zh-TW" altLang="en-US" dirty="0"/>
              <a:t>），若是則直接執行 </a:t>
            </a:r>
            <a:r>
              <a:rPr lang="en-US" altLang="zh-TW" dirty="0"/>
              <a:t>initWeb3()</a:t>
            </a:r>
            <a:r>
              <a:rPr lang="zh-TW" altLang="en-US" dirty="0"/>
              <a:t>，避免使用者手動點擊按鈕</a:t>
            </a:r>
          </a:p>
          <a:p>
            <a:pPr marL="0" indent="0">
              <a:buNone/>
            </a:pPr>
            <a:endParaRPr lang="en-US" altLang="zh-TW" dirty="0"/>
          </a:p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46580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3FA40-37B0-E2B9-3BCC-33549BC3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chemeClr val="tx1"/>
                </a:solidFill>
              </a:rPr>
              <a:t>實驗結果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956F3F-B4B7-F25E-C45D-A977E2F45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1149"/>
            <a:ext cx="8596668" cy="435021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在</a:t>
            </a:r>
            <a:r>
              <a:rPr lang="en-US" altLang="zh-TW" dirty="0" err="1"/>
              <a:t>conda</a:t>
            </a:r>
            <a:r>
              <a:rPr lang="en-US" altLang="zh-TW" dirty="0"/>
              <a:t> </a:t>
            </a:r>
            <a:r>
              <a:rPr lang="zh-TW" altLang="en-US" dirty="0"/>
              <a:t>虛擬環境運行</a:t>
            </a:r>
            <a:r>
              <a:rPr lang="en-US" altLang="zh-TW" dirty="0"/>
              <a:t>Flask</a:t>
            </a:r>
            <a:r>
              <a:rPr lang="zh-TW" altLang="en-US" dirty="0"/>
              <a:t>架設的</a:t>
            </a:r>
            <a:r>
              <a:rPr lang="en-US" altLang="zh-TW" dirty="0"/>
              <a:t>app: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Chrome</a:t>
            </a:r>
            <a:r>
              <a:rPr lang="zh-TW" altLang="en-US" dirty="0"/>
              <a:t>網頁連接錢包</a:t>
            </a:r>
            <a:r>
              <a:rPr lang="en-US" altLang="zh-TW" dirty="0"/>
              <a:t>(</a:t>
            </a:r>
            <a:r>
              <a:rPr lang="zh-TW" altLang="en-US" dirty="0"/>
              <a:t>事先安裝</a:t>
            </a:r>
            <a:r>
              <a:rPr lang="en-US" altLang="zh-TW" dirty="0"/>
              <a:t>MetaMask</a:t>
            </a:r>
            <a:r>
              <a:rPr lang="zh-TW" altLang="en-US" dirty="0"/>
              <a:t>擴充套件</a:t>
            </a:r>
            <a:r>
              <a:rPr lang="en-US" altLang="zh-TW" dirty="0"/>
              <a:t>):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EDA468C0-B81E-82DE-9C86-9B84906C8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6" y="2149331"/>
            <a:ext cx="7224386" cy="1341236"/>
          </a:xfrm>
          <a:prstGeom prst="rect">
            <a:avLst/>
          </a:prstGeom>
        </p:spPr>
      </p:pic>
      <p:pic>
        <p:nvPicPr>
          <p:cNvPr id="9" name="圖片 8" descr="一張含有 螢幕擷取畫面, 文字, 軟體, 作業系統 的圖片&#10;&#10;AI 產生的內容可能不正確。">
            <a:extLst>
              <a:ext uri="{FF2B5EF4-FFF2-40B4-BE49-F238E27FC236}">
                <a16:creationId xmlns:a16="http://schemas.microsoft.com/office/drawing/2014/main" id="{67CA48FA-AC8C-8985-9A8C-32EA38F17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6" y="4227877"/>
            <a:ext cx="4931876" cy="2550796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AFF548F-2D2D-EA7B-6C2A-F09705D94194}"/>
              </a:ext>
            </a:extLst>
          </p:cNvPr>
          <p:cNvCxnSpPr>
            <a:cxnSpLocks/>
          </p:cNvCxnSpPr>
          <p:nvPr/>
        </p:nvCxnSpPr>
        <p:spPr>
          <a:xfrm>
            <a:off x="5938684" y="5545380"/>
            <a:ext cx="3736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 descr="一張含有 文字, 螢幕擷取畫面, 多媒體, 軟體 的圖片&#10;&#10;AI 產生的內容可能不正確。">
            <a:extLst>
              <a:ext uri="{FF2B5EF4-FFF2-40B4-BE49-F238E27FC236}">
                <a16:creationId xmlns:a16="http://schemas.microsoft.com/office/drawing/2014/main" id="{7F5A1692-6419-B584-1ED7-F545808E9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73" y="4227877"/>
            <a:ext cx="4931876" cy="255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442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EB227-EC38-AEE9-C352-461BDE786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1BA20-DCE5-D901-63C9-E0A7542B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chemeClr val="tx1"/>
                </a:solidFill>
              </a:rPr>
              <a:t>實驗結果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543A0B-29B4-A997-5A07-2340C2B01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如果門櫃偵測到震動會增加一個</a:t>
            </a:r>
            <a:r>
              <a:rPr lang="en-US" altLang="zh-TW" dirty="0"/>
              <a:t>”Door Opened”</a:t>
            </a:r>
            <a:r>
              <a:rPr lang="zh-TW" altLang="en-US" dirty="0"/>
              <a:t>並且收到</a:t>
            </a:r>
            <a:r>
              <a:rPr lang="en-US" altLang="zh-TW" dirty="0"/>
              <a:t>Gmail</a:t>
            </a:r>
            <a:r>
              <a:rPr lang="zh-TW" altLang="en-US" dirty="0"/>
              <a:t>郵件通知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 descr="一張含有 文字, 螢幕擷取畫面, 軟體, 字型 的圖片&#10;&#10;AI 產生的內容可能不正確。">
            <a:extLst>
              <a:ext uri="{FF2B5EF4-FFF2-40B4-BE49-F238E27FC236}">
                <a16:creationId xmlns:a16="http://schemas.microsoft.com/office/drawing/2014/main" id="{329F9AF1-F497-D7BF-CCB7-C5220EDA6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482" y="3159620"/>
            <a:ext cx="5220152" cy="3353091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pic>
        <p:nvPicPr>
          <p:cNvPr id="8" name="圖片 7" descr="一張含有 螢幕擷取畫面, 多媒體, 文字, 軟體 的圖片&#10;&#10;AI 產生的內容可能不正確。">
            <a:extLst>
              <a:ext uri="{FF2B5EF4-FFF2-40B4-BE49-F238E27FC236}">
                <a16:creationId xmlns:a16="http://schemas.microsoft.com/office/drawing/2014/main" id="{75D8FD42-C6D2-FD43-BA1A-0D39A2CB6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66" y="3159619"/>
            <a:ext cx="5872823" cy="3353091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D86DCDD-7863-5019-D162-442DCB82E0DB}"/>
              </a:ext>
            </a:extLst>
          </p:cNvPr>
          <p:cNvSpPr/>
          <p:nvPr/>
        </p:nvSpPr>
        <p:spPr>
          <a:xfrm>
            <a:off x="599768" y="5899355"/>
            <a:ext cx="5496232" cy="53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867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962CA-A196-F7D0-E83A-5FC72816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chemeClr val="tx1"/>
                </a:solidFill>
              </a:rPr>
              <a:t>實驗結果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89E125-7E93-25CE-35EA-9363A7C4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092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Sepolia</a:t>
            </a:r>
            <a:r>
              <a:rPr lang="en-US" altLang="zh-TW" dirty="0"/>
              <a:t> </a:t>
            </a:r>
            <a:r>
              <a:rPr lang="zh-TW" altLang="en-US" dirty="0"/>
              <a:t>鏈上資料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https://sepolia.etherscan.io/tx/0x6dc8417bd12290611e6375f44dc51f2b276f9960f14977d3bc4c8b6a3b27a15f</a:t>
            </a:r>
            <a:endParaRPr lang="zh-TW" altLang="en-US" dirty="0"/>
          </a:p>
        </p:txBody>
      </p:sp>
      <p:pic>
        <p:nvPicPr>
          <p:cNvPr id="5" name="圖片 4" descr="一張含有 文字, 螢幕擷取畫面, 軟體, 數字 的圖片&#10;&#10;AI 產生的內容可能不正確。">
            <a:extLst>
              <a:ext uri="{FF2B5EF4-FFF2-40B4-BE49-F238E27FC236}">
                <a16:creationId xmlns:a16="http://schemas.microsoft.com/office/drawing/2014/main" id="{240091BC-4057-9A48-359D-B360E6319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85" y="3301681"/>
            <a:ext cx="6065110" cy="3339976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6400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EBFB7-55B9-869F-C87F-26C98F938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358ED8-3EFB-E33D-725C-E1D2C3BA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chemeClr val="tx1"/>
                </a:solidFill>
              </a:rPr>
              <a:t>實驗結果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C5097F-64F5-ECF8-3D18-36D6FBC03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/>
              <a:t>擁有合約的部署使用者</a:t>
            </a:r>
            <a:r>
              <a:rPr lang="zh-TW" altLang="en-US" dirty="0"/>
              <a:t>才可以確認結果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 descr="一張含有 螢幕擷取畫面, 多媒體, 文字, 軟體 的圖片&#10;&#10;AI 產生的內容可能不正確。">
            <a:extLst>
              <a:ext uri="{FF2B5EF4-FFF2-40B4-BE49-F238E27FC236}">
                <a16:creationId xmlns:a16="http://schemas.microsoft.com/office/drawing/2014/main" id="{56A440A0-F02D-3AF1-D824-E7C6EC387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0" y="3048715"/>
            <a:ext cx="5335960" cy="3046569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F1D9211-E878-67B5-2775-5975FCC071C6}"/>
              </a:ext>
            </a:extLst>
          </p:cNvPr>
          <p:cNvSpPr/>
          <p:nvPr/>
        </p:nvSpPr>
        <p:spPr>
          <a:xfrm>
            <a:off x="5319629" y="5583990"/>
            <a:ext cx="579455" cy="388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7A395D5-27FE-5C22-38B9-7C71CDBD5C1D}"/>
              </a:ext>
            </a:extLst>
          </p:cNvPr>
          <p:cNvCxnSpPr/>
          <p:nvPr/>
        </p:nvCxnSpPr>
        <p:spPr>
          <a:xfrm>
            <a:off x="6507765" y="4650657"/>
            <a:ext cx="5112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2" name="圖片 11" descr="一張含有 文字, 螢幕擷取畫面, 字型, 圖形 的圖片&#10;&#10;AI 產生的內容可能不正確。">
            <a:extLst>
              <a:ext uri="{FF2B5EF4-FFF2-40B4-BE49-F238E27FC236}">
                <a16:creationId xmlns:a16="http://schemas.microsoft.com/office/drawing/2014/main" id="{111B112D-7C3C-0D74-F4CA-88AFE6B1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98" y="3630110"/>
            <a:ext cx="3356705" cy="204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16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8D9EDF-E8FA-81D7-D6AF-3FCABA31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chemeClr val="tx1"/>
                </a:solidFill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662C06-5F0E-5941-941F-03205035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這套系統成功結合物聯網（</a:t>
            </a:r>
            <a:r>
              <a:rPr lang="en-US" altLang="zh-TW" dirty="0"/>
              <a:t>IoT</a:t>
            </a:r>
            <a:r>
              <a:rPr lang="zh-TW" altLang="en-US" dirty="0"/>
              <a:t>）與區塊鏈技術，打造出一個具備</a:t>
            </a:r>
            <a:r>
              <a:rPr lang="zh-TW" altLang="en-US" b="1" dirty="0"/>
              <a:t>即時監控、資料上鏈、防篡改與身分驗證</a:t>
            </a:r>
            <a:r>
              <a:rPr lang="zh-TW" altLang="en-US" dirty="0"/>
              <a:t>功能的智慧櫃門監控解決方案</a:t>
            </a:r>
            <a:endParaRPr lang="en-US" altLang="zh-TW" dirty="0"/>
          </a:p>
          <a:p>
            <a:r>
              <a:rPr lang="zh-TW" altLang="en-US" dirty="0"/>
              <a:t>透過 </a:t>
            </a:r>
            <a:r>
              <a:rPr lang="en-US" altLang="zh-TW" dirty="0"/>
              <a:t>SW-420 </a:t>
            </a:r>
            <a:r>
              <a:rPr lang="zh-TW" altLang="en-US" dirty="0"/>
              <a:t>感測器與 </a:t>
            </a:r>
            <a:r>
              <a:rPr lang="en-US" altLang="zh-TW" dirty="0"/>
              <a:t>ESP-32 </a:t>
            </a:r>
            <a:r>
              <a:rPr lang="zh-TW" altLang="en-US" dirty="0"/>
              <a:t>實體裝置偵測異動，結合部署於區塊鏈的智能合約確保事件紀錄的真實性與可追溯性，並以 </a:t>
            </a:r>
            <a:r>
              <a:rPr lang="en-US" altLang="zh-TW" dirty="0"/>
              <a:t>Flask </a:t>
            </a:r>
            <a:r>
              <a:rPr lang="zh-TW" altLang="en-US" dirty="0"/>
              <a:t>網頁前端整合 </a:t>
            </a:r>
            <a:r>
              <a:rPr lang="en-US" altLang="zh-TW" dirty="0"/>
              <a:t>MetaMask </a:t>
            </a:r>
            <a:r>
              <a:rPr lang="zh-TW" altLang="en-US" dirty="0"/>
              <a:t>驗證與 </a:t>
            </a:r>
            <a:r>
              <a:rPr lang="en-US" altLang="zh-TW" dirty="0"/>
              <a:t>Gmail </a:t>
            </a:r>
            <a:r>
              <a:rPr lang="zh-TW" altLang="en-US" dirty="0"/>
              <a:t>通知，提供直觀且高安全性的互動介面</a:t>
            </a:r>
            <a:endParaRPr lang="en-US" altLang="zh-TW" dirty="0"/>
          </a:p>
          <a:p>
            <a:r>
              <a:rPr lang="zh-TW" altLang="en-US" dirty="0"/>
              <a:t>本應用不僅展示了 </a:t>
            </a:r>
            <a:r>
              <a:rPr lang="en-US" altLang="zh-TW" dirty="0" err="1"/>
              <a:t>DApp</a:t>
            </a:r>
            <a:r>
              <a:rPr lang="en-US" altLang="zh-TW" dirty="0"/>
              <a:t> </a:t>
            </a:r>
            <a:r>
              <a:rPr lang="zh-TW" altLang="en-US" dirty="0"/>
              <a:t>在實體安全領域的落地潛力，也證明區塊鏈在強化 </a:t>
            </a:r>
            <a:r>
              <a:rPr lang="en-US" altLang="zh-TW" dirty="0"/>
              <a:t>IoT </a:t>
            </a:r>
            <a:r>
              <a:rPr lang="zh-TW" altLang="en-US" dirty="0"/>
              <a:t>系統信任機制上的價值與未來發展性</a:t>
            </a:r>
          </a:p>
        </p:txBody>
      </p:sp>
    </p:spTree>
    <p:extLst>
      <p:ext uri="{BB962C8B-B14F-4D97-AF65-F5344CB8AC3E}">
        <p14:creationId xmlns:p14="http://schemas.microsoft.com/office/powerpoint/2010/main" val="280335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A70DA-2D7A-29FA-88D4-BA1550DDE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999DE-C1A3-FC63-17B9-251DADD3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010" y="816638"/>
            <a:ext cx="10698589" cy="1320800"/>
          </a:xfrm>
        </p:spPr>
        <p:txBody>
          <a:bodyPr>
            <a:normAutofit fontScale="90000"/>
          </a:bodyPr>
          <a:lstStyle/>
          <a:p>
            <a:r>
              <a:rPr lang="en-US" altLang="zh-TW" sz="6000" b="1" dirty="0" err="1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DApp</a:t>
            </a:r>
            <a:r>
              <a:rPr lang="en-US" altLang="zh-TW" sz="6000" b="1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6000" b="1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前端與智能合約的互動流程</a:t>
            </a:r>
            <a:br>
              <a:rPr lang="zh-TW" altLang="zh-TW" sz="6000" b="1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sz="6000" b="1" dirty="0">
              <a:solidFill>
                <a:schemeClr val="tx1"/>
              </a:solidFill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A88A3A-C776-AA79-0D3A-B35F31DE7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010" y="1875453"/>
            <a:ext cx="8879621" cy="4697411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(2) Flask </a:t>
            </a:r>
            <a:r>
              <a:rPr lang="zh-TW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作為中介伺服器</a:t>
            </a:r>
            <a:r>
              <a:rPr lang="en-US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endParaRPr lang="zh-TW" altLang="zh-TW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Flask API </a:t>
            </a:r>
            <a:r>
              <a:rPr lang="zh-TW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收到後呼叫</a:t>
            </a:r>
            <a:r>
              <a:rPr lang="en-US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Ethereum </a:t>
            </a:r>
            <a:r>
              <a:rPr lang="zh-TW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Sepolia</a:t>
            </a:r>
            <a:r>
              <a:rPr lang="zh-TW" alt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測試網路</a:t>
            </a:r>
            <a:r>
              <a:rPr lang="zh-TW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</a:t>
            </a:r>
            <a:r>
              <a:rPr lang="zh-TW" alt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鏈上</a:t>
            </a:r>
            <a:r>
              <a:rPr lang="zh-TW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智能合約，將事件寫入區塊鏈。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(3)</a:t>
            </a:r>
            <a:r>
              <a:rPr lang="zh-TW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智能合約互動</a:t>
            </a:r>
            <a:r>
              <a:rPr lang="en-US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endParaRPr lang="zh-TW" altLang="zh-TW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zh-TW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主要功能包括：</a:t>
            </a:r>
            <a:r>
              <a:rPr lang="zh-TW" altLang="zh-TW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儲存帶有時間戳的事件訊息</a:t>
            </a:r>
            <a:r>
              <a:rPr lang="zh-TW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（如「櫃門開啟」）、</a:t>
            </a:r>
            <a:r>
              <a:rPr lang="zh-TW" altLang="zh-TW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僅限合約擁有者進行確認操作</a:t>
            </a:r>
            <a:r>
              <a:rPr lang="zh-TW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、以及</a:t>
            </a:r>
            <a:r>
              <a:rPr lang="zh-TW" altLang="zh-TW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記錄並更新事件的確認狀態與確認時間</a:t>
            </a:r>
            <a:r>
              <a:rPr lang="zh-TW" altLang="zh-TW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，透過這些功能提供前端所需要查詢資料。</a:t>
            </a:r>
            <a:endParaRPr lang="en-US" altLang="zh-TW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(4)</a:t>
            </a:r>
            <a:r>
              <a:rPr lang="zh-TW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前端顯示與使用者互動</a:t>
            </a:r>
            <a:r>
              <a:rPr lang="en-US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endParaRPr lang="zh-TW" altLang="zh-TW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Jinja + HTML </a:t>
            </a:r>
            <a:r>
              <a:rPr lang="zh-TW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前端顯示所有事件紀錄，如果觸發警報會發送</a:t>
            </a:r>
            <a:r>
              <a:rPr lang="en-US" altLang="zh-TW" kern="100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</a:t>
            </a:r>
            <a:r>
              <a:rPr lang="en-US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mail</a:t>
            </a:r>
            <a:r>
              <a:rPr lang="zh-TW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提醒，按鈕提供使用者確認收到警報</a:t>
            </a:r>
            <a:r>
              <a:rPr lang="en-US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MetaMesk</a:t>
            </a:r>
            <a:r>
              <a:rPr lang="zh-TW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錢包簽署</a:t>
            </a:r>
            <a:r>
              <a:rPr lang="en-US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zh-TW" altLang="zh-TW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zh-TW" altLang="zh-TW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568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35B65-E679-73AA-55ED-12757DE9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5400" b="1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情境架構</a:t>
            </a:r>
            <a:endParaRPr lang="zh-TW" altLang="en-US" sz="5400" b="1" dirty="0">
              <a:solidFill>
                <a:schemeClr val="tx1"/>
              </a:solidFill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45742EF-A87C-42F5-43A8-4D07412FE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09" y="3235570"/>
            <a:ext cx="10373609" cy="1191244"/>
          </a:xfrm>
          <a:ln w="571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44339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29F26-1265-C044-84E2-0D1E6217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30226" cy="1320800"/>
          </a:xfrm>
        </p:spPr>
        <p:txBody>
          <a:bodyPr>
            <a:normAutofit fontScale="90000"/>
          </a:bodyPr>
          <a:lstStyle/>
          <a:p>
            <a:r>
              <a:rPr lang="zh-TW" altLang="zh-TW" sz="6700" b="1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使用者操作流程與預期效益</a:t>
            </a:r>
            <a:br>
              <a:rPr lang="zh-TW" altLang="zh-TW" sz="5400" b="1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sz="5400" b="1" dirty="0">
              <a:solidFill>
                <a:schemeClr val="tx1"/>
              </a:solidFill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12EC1-58EA-E1B6-98FD-179FECEB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9430227" cy="5085786"/>
          </a:xfrm>
        </p:spPr>
        <p:txBody>
          <a:bodyPr>
            <a:normAutofit lnSpcReduction="10000"/>
          </a:bodyPr>
          <a:lstStyle/>
          <a:p>
            <a:pPr marL="228600">
              <a:lnSpc>
                <a:spcPct val="115000"/>
              </a:lnSpc>
              <a:buNone/>
            </a:pPr>
            <a:r>
              <a:rPr lang="en-US" altLang="zh-TW" sz="19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(1)</a:t>
            </a:r>
            <a:r>
              <a:rPr lang="zh-TW" altLang="zh-TW" sz="19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安裝與啟動</a:t>
            </a:r>
            <a:r>
              <a:rPr lang="en-US" altLang="zh-TW" sz="19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IoT </a:t>
            </a:r>
            <a:r>
              <a:rPr lang="zh-TW" altLang="zh-TW" sz="19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裝置</a:t>
            </a:r>
            <a:endParaRPr lang="zh-TW" altLang="zh-TW" sz="19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使用者將</a:t>
            </a:r>
            <a:r>
              <a:rPr lang="en-US" altLang="zh-TW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SW-420 </a:t>
            </a:r>
            <a:r>
              <a:rPr lang="zh-TW" altLang="zh-TW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震動感測器接上</a:t>
            </a:r>
            <a:r>
              <a:rPr lang="en-US" altLang="zh-TW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ESP-32 </a:t>
            </a:r>
            <a:r>
              <a:rPr lang="zh-TW" altLang="zh-TW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開發板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燒錄程式碼並連接到</a:t>
            </a:r>
            <a:r>
              <a:rPr lang="en-US" altLang="zh-TW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WI-FI</a:t>
            </a:r>
            <a:r>
              <a:rPr lang="zh-TW" altLang="zh-TW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網路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當櫃門被打開時，</a:t>
            </a:r>
            <a:r>
              <a:rPr lang="en-US" altLang="zh-TW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SW-420 </a:t>
            </a:r>
            <a:r>
              <a:rPr lang="zh-TW" altLang="zh-TW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感測器觸發，</a:t>
            </a:r>
            <a:r>
              <a:rPr lang="en-US" altLang="zh-TW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ESP-32 </a:t>
            </a:r>
            <a:r>
              <a:rPr lang="zh-TW" altLang="zh-TW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發送</a:t>
            </a:r>
            <a:r>
              <a:rPr lang="zh-TW" altLang="zh-TW" sz="19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HTTP POST </a:t>
            </a:r>
            <a:r>
              <a:rPr lang="zh-TW" altLang="zh-TW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到</a:t>
            </a:r>
            <a:r>
              <a:rPr lang="en-US" altLang="zh-TW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Flask API</a:t>
            </a:r>
            <a:endParaRPr lang="zh-TW" altLang="zh-TW" sz="19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buNone/>
            </a:pPr>
            <a:r>
              <a:rPr lang="en-US" altLang="zh-TW" sz="19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(2)</a:t>
            </a:r>
            <a:r>
              <a:rPr lang="zh-TW" altLang="zh-TW" sz="19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事件紀錄上鏈</a:t>
            </a:r>
            <a:endParaRPr lang="zh-TW" altLang="zh-TW" sz="19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TW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Flask API </a:t>
            </a:r>
            <a:r>
              <a:rPr lang="zh-TW" altLang="zh-TW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接收到請求後，呼叫部署在</a:t>
            </a:r>
            <a:r>
              <a:rPr lang="en-US" altLang="zh-TW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Ethereum </a:t>
            </a:r>
            <a:r>
              <a:rPr lang="zh-TW" altLang="zh-TW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區塊鏈上的智能合約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合約記錄下事件與時間戳記（</a:t>
            </a:r>
            <a:r>
              <a:rPr lang="en-US" altLang="zh-TW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timestamp</a:t>
            </a:r>
            <a:r>
              <a:rPr lang="zh-TW" altLang="zh-TW" sz="19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），形成不可篡改的紀錄</a:t>
            </a:r>
          </a:p>
          <a:p>
            <a:pPr marL="228600">
              <a:lnSpc>
                <a:spcPct val="115000"/>
              </a:lnSpc>
              <a:buNone/>
            </a:pPr>
            <a:r>
              <a:rPr lang="en-US" altLang="zh-TW" sz="19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(3)</a:t>
            </a:r>
            <a:r>
              <a:rPr lang="zh-TW" altLang="zh-TW" sz="19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使用者查看事件紀錄</a:t>
            </a:r>
            <a:endParaRPr lang="zh-TW" altLang="zh-TW" sz="19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19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收到</a:t>
            </a:r>
            <a:r>
              <a:rPr lang="en-US" altLang="zh-TW" sz="1900" kern="1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</a:t>
            </a:r>
            <a:r>
              <a:rPr lang="en-US" altLang="zh-TW" sz="19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mail</a:t>
            </a:r>
            <a:r>
              <a:rPr lang="zh-TW" altLang="zh-TW" sz="19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提醒通知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19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使用者打開瀏覽器，連接到</a:t>
            </a:r>
            <a:r>
              <a:rPr lang="en-US" altLang="zh-TW" sz="19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Flask </a:t>
            </a:r>
            <a:r>
              <a:rPr lang="zh-TW" altLang="zh-TW" sz="19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提供的網頁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TW" sz="19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Jinja2 </a:t>
            </a:r>
            <a:r>
              <a:rPr lang="zh-TW" altLang="zh-TW" sz="19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引擎根據智能合約中的資料渲染</a:t>
            </a:r>
            <a:r>
              <a:rPr lang="en-US" altLang="zh-TW" sz="19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HTML </a:t>
            </a:r>
            <a:r>
              <a:rPr lang="zh-TW" altLang="zh-TW" sz="19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頁面，顯示所有事件紀錄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757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B69A1-C52A-DCF3-92E5-FB7002E4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49892" cy="1320800"/>
          </a:xfrm>
        </p:spPr>
        <p:txBody>
          <a:bodyPr>
            <a:noAutofit/>
          </a:bodyPr>
          <a:lstStyle/>
          <a:p>
            <a:r>
              <a:rPr lang="zh-TW" altLang="zh-TW" sz="6000" b="1" dirty="0">
                <a:solidFill>
                  <a:schemeClr val="tx1"/>
                </a:solidFill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使用者操作流程與預期效益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D8E3-088C-CD1B-024E-D90D4651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174589" cy="4697411"/>
          </a:xfrm>
        </p:spPr>
        <p:txBody>
          <a:bodyPr>
            <a:normAutofit/>
          </a:bodyPr>
          <a:lstStyle/>
          <a:p>
            <a:pPr marL="22860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(4)</a:t>
            </a:r>
            <a:r>
              <a:rPr lang="zh-TW" altLang="zh-TW" sz="1800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使用者互動確認事件</a:t>
            </a: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若前端加入</a:t>
            </a:r>
            <a: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MetaMask </a:t>
            </a:r>
            <a: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支援，使用者點擊「我已確認」按鈕，確認是否安全</a:t>
            </a:r>
          </a:p>
          <a:p>
            <a:pPr marL="228600">
              <a:lnSpc>
                <a:spcPct val="115000"/>
              </a:lnSpc>
              <a:buNone/>
            </a:pPr>
            <a: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(5)</a:t>
            </a:r>
            <a: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預期效益</a:t>
            </a:r>
            <a: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buNone/>
            </a:pPr>
            <a:r>
              <a:rPr lang="zh-TW" altLang="zh-TW" sz="1800" b="1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資料不可篡改</a:t>
            </a:r>
            <a: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04800">
              <a:lnSpc>
                <a:spcPct val="115000"/>
              </a:lnSpc>
              <a:buNone/>
            </a:pPr>
            <a: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所有事件紀錄保存於區塊鏈，無法被竄改或刪除，確保審計真實性</a:t>
            </a:r>
          </a:p>
          <a:p>
            <a:pPr marL="228600">
              <a:lnSpc>
                <a:spcPct val="115000"/>
              </a:lnSpc>
              <a:buNone/>
            </a:pPr>
            <a:r>
              <a:rPr lang="zh-TW" altLang="zh-TW" sz="1800" b="1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即時警報機制</a:t>
            </a:r>
            <a: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04800">
              <a:lnSpc>
                <a:spcPct val="115000"/>
              </a:lnSpc>
              <a:buNone/>
            </a:pPr>
            <a: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當櫃門被打開時，系統立即記錄事件並可搭配通知系統提醒使用者</a:t>
            </a:r>
          </a:p>
          <a:p>
            <a:pPr marL="228600">
              <a:lnSpc>
                <a:spcPct val="115000"/>
              </a:lnSpc>
              <a:buNone/>
            </a:pPr>
            <a:r>
              <a:rPr lang="zh-TW" altLang="zh-TW" sz="1800" b="1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透明可追蹤</a:t>
            </a:r>
            <a: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所有事件都可在前端頁面查詢，提供完整的時間軸與歷史紀錄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663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C0E96-C382-3313-CAB1-88122D0A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chemeClr val="tx1"/>
                </a:solidFill>
              </a:rPr>
              <a:t>區塊鏈連線設定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C7C2A7-5441-E2EF-C2BB-F4BA6DB32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86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開始實作前的</a:t>
            </a:r>
            <a:r>
              <a:rPr lang="en-US" altLang="zh-TW" dirty="0" err="1"/>
              <a:t>dapp.env</a:t>
            </a:r>
            <a:r>
              <a:rPr lang="zh-TW" altLang="en-US" dirty="0"/>
              <a:t>設定說明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上鏈的</a:t>
            </a:r>
            <a:r>
              <a:rPr lang="en-US" altLang="zh-TW" dirty="0"/>
              <a:t>ID </a:t>
            </a:r>
            <a:r>
              <a:rPr lang="zh-TW" altLang="en-US" dirty="0"/>
              <a:t>、合約地址、</a:t>
            </a:r>
            <a:r>
              <a:rPr lang="en-US" altLang="zh-TW" dirty="0"/>
              <a:t>MetaMask</a:t>
            </a:r>
            <a:r>
              <a:rPr lang="zh-TW" altLang="en-US" dirty="0"/>
              <a:t>錢包帳號、</a:t>
            </a:r>
            <a:r>
              <a:rPr lang="en-US" altLang="zh-TW" dirty="0"/>
              <a:t> MetaMask key(</a:t>
            </a:r>
            <a:r>
              <a:rPr lang="zh-TW" altLang="en-US" dirty="0"/>
              <a:t>絕對不能洩漏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Gmail</a:t>
            </a:r>
          </a:p>
          <a:p>
            <a:pPr marL="0" indent="0">
              <a:buNone/>
            </a:pPr>
            <a:r>
              <a:rPr lang="en-US" altLang="zh-TW" dirty="0"/>
              <a:t>(1)GMAIL_USER= </a:t>
            </a:r>
            <a:r>
              <a:rPr lang="zh-TW" altLang="en-US" dirty="0">
                <a:solidFill>
                  <a:schemeClr val="accent5"/>
                </a:solidFill>
              </a:rPr>
              <a:t>發送通知的帳號</a:t>
            </a:r>
            <a:endParaRPr lang="en-US" altLang="zh-TW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(2)GMAIL_PASS=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5"/>
                </a:solidFill>
              </a:rPr>
              <a:t>發送通知帳號的密碼</a:t>
            </a:r>
            <a:r>
              <a:rPr lang="en-US" altLang="zh-TW" dirty="0"/>
              <a:t>:</a:t>
            </a:r>
            <a:r>
              <a:rPr lang="zh-TW" altLang="en-US" dirty="0"/>
              <a:t> 使用</a:t>
            </a:r>
            <a:r>
              <a:rPr lang="en-US" altLang="zh-TW" dirty="0"/>
              <a:t>google</a:t>
            </a:r>
            <a:r>
              <a:rPr lang="zh-TW" altLang="en-US" dirty="0"/>
              <a:t> 應用程式密碼</a:t>
            </a:r>
            <a:endParaRPr lang="en-US" altLang="zh-TW" dirty="0"/>
          </a:p>
          <a:p>
            <a:pPr lvl="1">
              <a:buNone/>
            </a:pPr>
            <a:r>
              <a:rPr lang="en-US" altLang="zh-TW" sz="1800" dirty="0"/>
              <a:t>Step1 </a:t>
            </a:r>
            <a:r>
              <a:rPr lang="zh-TW" altLang="en-US" sz="1800" dirty="0"/>
              <a:t>前往 </a:t>
            </a:r>
            <a:r>
              <a:rPr lang="en-US" altLang="zh-TW" sz="1800" dirty="0"/>
              <a:t>Google </a:t>
            </a:r>
            <a:r>
              <a:rPr lang="zh-TW" altLang="en-US" sz="1800" dirty="0"/>
              <a:t>帳戶：</a:t>
            </a:r>
            <a:r>
              <a:rPr lang="en-US" altLang="zh-TW" sz="1800" dirty="0"/>
              <a:t> </a:t>
            </a:r>
            <a:r>
              <a:rPr lang="en-US" altLang="zh-TW" sz="1800" dirty="0">
                <a:hlinkClick r:id="rId2"/>
              </a:rPr>
              <a:t>https://myaccount.google.com/apppasswords </a:t>
            </a:r>
            <a:endParaRPr lang="en-US" altLang="zh-TW" sz="1800" dirty="0"/>
          </a:p>
          <a:p>
            <a:pPr lvl="1">
              <a:buNone/>
            </a:pPr>
            <a:r>
              <a:rPr lang="en-US" altLang="zh-TW" sz="1800" dirty="0"/>
              <a:t>Step2 </a:t>
            </a:r>
            <a:r>
              <a:rPr lang="zh-TW" altLang="en-US" sz="1800" dirty="0"/>
              <a:t>點選「安全性」→ 確認你已啟用「兩步驟驗證」</a:t>
            </a:r>
          </a:p>
          <a:p>
            <a:pPr lvl="1">
              <a:buNone/>
            </a:pPr>
            <a:r>
              <a:rPr lang="en-US" altLang="zh-TW" sz="1800" dirty="0"/>
              <a:t>Step3 </a:t>
            </a:r>
            <a:r>
              <a:rPr lang="zh-TW" altLang="en-US" sz="1800" dirty="0"/>
              <a:t>找到「應用程式密碼」選項</a:t>
            </a:r>
          </a:p>
          <a:p>
            <a:pPr lvl="1">
              <a:buNone/>
            </a:pPr>
            <a:r>
              <a:rPr lang="en-US" altLang="zh-TW" sz="1800" dirty="0"/>
              <a:t>Step4 </a:t>
            </a:r>
            <a:r>
              <a:rPr lang="zh-TW" altLang="en-US" sz="1800" dirty="0"/>
              <a:t>登入帳號後，選擇用途（例如：郵件 </a:t>
            </a:r>
            <a:r>
              <a:rPr lang="en-US" altLang="zh-TW" sz="1800" dirty="0"/>
              <a:t>/ </a:t>
            </a:r>
            <a:r>
              <a:rPr lang="zh-TW" altLang="en-US" sz="1800" dirty="0"/>
              <a:t>裝置名稱）</a:t>
            </a:r>
          </a:p>
          <a:p>
            <a:pPr marL="400050" lvl="1" indent="0">
              <a:buNone/>
            </a:pPr>
            <a:r>
              <a:rPr lang="en-US" altLang="zh-TW" sz="1800" dirty="0"/>
              <a:t> Step5 Google </a:t>
            </a:r>
            <a:r>
              <a:rPr lang="zh-TW" altLang="en-US" sz="1800" dirty="0"/>
              <a:t>會產生一組 </a:t>
            </a:r>
            <a:r>
              <a:rPr lang="en-US" altLang="zh-TW" sz="1800" dirty="0"/>
              <a:t>16 </a:t>
            </a:r>
            <a:r>
              <a:rPr lang="zh-TW" altLang="en-US" sz="1800" dirty="0"/>
              <a:t>碼的密碼（如：</a:t>
            </a:r>
            <a:r>
              <a:rPr lang="en-US" altLang="zh-TW" sz="1800" dirty="0" err="1"/>
              <a:t>abcd</a:t>
            </a:r>
            <a:r>
              <a:rPr lang="en-US" altLang="zh-TW" sz="1800" dirty="0"/>
              <a:t> </a:t>
            </a:r>
            <a:r>
              <a:rPr lang="en-US" altLang="zh-TW" sz="1800" dirty="0" err="1"/>
              <a:t>efgh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ijkl</a:t>
            </a:r>
            <a:r>
              <a:rPr lang="en-US" altLang="zh-TW" sz="1800" dirty="0"/>
              <a:t> </a:t>
            </a:r>
            <a:r>
              <a:rPr lang="en-US" altLang="zh-TW" sz="1800" dirty="0" err="1"/>
              <a:t>mnop</a:t>
            </a:r>
            <a:r>
              <a:rPr lang="zh-TW" altLang="en-US" sz="1800" dirty="0"/>
              <a:t>）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dirty="0"/>
              <a:t>(3)RECEIVER_EMAIL= </a:t>
            </a:r>
            <a:r>
              <a:rPr lang="zh-TW" altLang="en-US" dirty="0">
                <a:solidFill>
                  <a:schemeClr val="accent5"/>
                </a:solidFill>
              </a:rPr>
              <a:t>接收郵件的帳號</a:t>
            </a:r>
            <a:endParaRPr lang="en-US" altLang="zh-TW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917698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8332</TotalTime>
  <Words>4921</Words>
  <Application>Microsoft Office PowerPoint</Application>
  <PresentationFormat>寬螢幕</PresentationFormat>
  <Paragraphs>438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9" baseType="lpstr">
      <vt:lpstr>system-ui</vt:lpstr>
      <vt:lpstr>Aptos</vt:lpstr>
      <vt:lpstr>Arial</vt:lpstr>
      <vt:lpstr>Consolas</vt:lpstr>
      <vt:lpstr>Courier New</vt:lpstr>
      <vt:lpstr>Nunito Sans</vt:lpstr>
      <vt:lpstr>Symbol</vt:lpstr>
      <vt:lpstr>Trebuchet MS</vt:lpstr>
      <vt:lpstr>Wingdings 3</vt:lpstr>
      <vt:lpstr>多面向</vt:lpstr>
      <vt:lpstr>具備即時通知與區塊鏈記錄的櫃門監控系統</vt:lpstr>
      <vt:lpstr>大綱</vt:lpstr>
      <vt:lpstr>DApp 所處的應用情境</vt:lpstr>
      <vt:lpstr>DApp 前端與智能合約的互動流程 </vt:lpstr>
      <vt:lpstr>DApp 前端與智能合約的互動流程 </vt:lpstr>
      <vt:lpstr>情境架構</vt:lpstr>
      <vt:lpstr>使用者操作流程與預期效益 </vt:lpstr>
      <vt:lpstr>使用者操作流程與預期效益</vt:lpstr>
      <vt:lpstr>區塊鏈連線設定</vt:lpstr>
      <vt:lpstr>區塊鏈連線設定</vt:lpstr>
      <vt:lpstr>區塊鏈連線設定</vt:lpstr>
      <vt:lpstr>ABI 智能合約</vt:lpstr>
      <vt:lpstr>智能合約功能與邏輯簡述</vt:lpstr>
      <vt:lpstr>智能合約功能與邏輯簡述</vt:lpstr>
      <vt:lpstr>智能合約功能與邏輯簡述</vt:lpstr>
      <vt:lpstr>智能合約功能與邏輯簡述</vt:lpstr>
      <vt:lpstr>智能合約功能與邏輯簡述</vt:lpstr>
      <vt:lpstr>智能合約功能與邏輯簡述</vt:lpstr>
      <vt:lpstr>智能合約功能與邏輯簡述</vt:lpstr>
      <vt:lpstr>智能合約功能與邏輯簡述</vt:lpstr>
      <vt:lpstr>智能合約功能與邏輯簡述</vt:lpstr>
      <vt:lpstr>Flask 後台程式碼簡述</vt:lpstr>
      <vt:lpstr>Flask 後台程式碼簡述</vt:lpstr>
      <vt:lpstr>Flask 後台程式碼簡述</vt:lpstr>
      <vt:lpstr>Flask 後台程式碼簡述</vt:lpstr>
      <vt:lpstr>Flask 後台程式碼簡述</vt:lpstr>
      <vt:lpstr>Flask 後台程式碼簡述: </vt:lpstr>
      <vt:lpstr>Flask 後台程式碼簡述</vt:lpstr>
      <vt:lpstr>Flask 後台程式碼簡述</vt:lpstr>
      <vt:lpstr>Flask 後台程式碼簡述</vt:lpstr>
      <vt:lpstr>Flask 後台程式碼簡述</vt:lpstr>
      <vt:lpstr>Flask 後台程式碼簡述</vt:lpstr>
      <vt:lpstr>Flask 後台程式碼簡述</vt:lpstr>
      <vt:lpstr>Arduino 程式邏輯簡述</vt:lpstr>
      <vt:lpstr>Arduino 程式邏輯簡述</vt:lpstr>
      <vt:lpstr>Arduino 程式邏輯簡述</vt:lpstr>
      <vt:lpstr>Arduino 程式邏輯簡述</vt:lpstr>
      <vt:lpstr>Html 與 Jinja 前端設計簡述</vt:lpstr>
      <vt:lpstr>Html 與 Jinja 前端設計簡述</vt:lpstr>
      <vt:lpstr>Html 與 Jinja 前端設計簡述</vt:lpstr>
      <vt:lpstr>Html 與 Jinja 前端設計簡述</vt:lpstr>
      <vt:lpstr>Html 與 Jinja 前端設計簡述</vt:lpstr>
      <vt:lpstr>Html 與 Jinja 前端設計簡述</vt:lpstr>
      <vt:lpstr>Html 與 Jinja 前端設計簡述</vt:lpstr>
      <vt:lpstr>實驗結果</vt:lpstr>
      <vt:lpstr>實驗結果</vt:lpstr>
      <vt:lpstr>實驗結果</vt:lpstr>
      <vt:lpstr>實驗結果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劉朝荃</dc:creator>
  <cp:lastModifiedBy>劉朝荃</cp:lastModifiedBy>
  <cp:revision>156</cp:revision>
  <dcterms:created xsi:type="dcterms:W3CDTF">2025-06-17T01:29:22Z</dcterms:created>
  <dcterms:modified xsi:type="dcterms:W3CDTF">2025-06-23T08:01:38Z</dcterms:modified>
</cp:coreProperties>
</file>