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4"/>
  </p:notesMasterIdLst>
  <p:handoutMasterIdLst>
    <p:handoutMasterId r:id="rId15"/>
  </p:handoutMasterIdLst>
  <p:sldIdLst>
    <p:sldId id="314" r:id="rId5"/>
    <p:sldId id="323" r:id="rId6"/>
    <p:sldId id="320" r:id="rId7"/>
    <p:sldId id="327" r:id="rId8"/>
    <p:sldId id="329" r:id="rId9"/>
    <p:sldId id="330" r:id="rId10"/>
    <p:sldId id="332" r:id="rId11"/>
    <p:sldId id="336" r:id="rId12"/>
    <p:sldId id="322"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9E9A95"/>
    <a:srgbClr val="382E25"/>
    <a:srgbClr val="C17945"/>
    <a:srgbClr val="31526A"/>
    <a:srgbClr val="690304"/>
    <a:srgbClr val="252626"/>
    <a:srgbClr val="A6A6A6"/>
    <a:srgbClr val="C6BFBB"/>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6" autoAdjust="0"/>
    <p:restoredTop sz="94694" autoAdjust="0"/>
  </p:normalViewPr>
  <p:slideViewPr>
    <p:cSldViewPr snapToGrid="0" snapToObjects="1">
      <p:cViewPr varScale="1">
        <p:scale>
          <a:sx n="137" d="100"/>
          <a:sy n="137" d="100"/>
        </p:scale>
        <p:origin x="200" y="584"/>
      </p:cViewPr>
      <p:guideLst>
        <p:guide orient="horz" pos="3185"/>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4/21/23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4/21/23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NFT is a digital property used to represent objects such as arts, collectibles, and in-game items. It has become a popular means for creators to sell their artistic content as a means of investments. NFT pricing is largely driven by speculations so, its marketplace is characterized to be unpredictable with highly skewed and uncertain returns. Due to its volatiliy, the task of predicting future values of NFT has become important for investor’s financial security and their investments.</a:t>
            </a:r>
          </a:p>
          <a:p>
            <a:endParaRPr lang="en-KR" dirty="0"/>
          </a:p>
          <a:p>
            <a:r>
              <a:rPr lang="en-KR" dirty="0"/>
              <a:t>With the rise of social media, such as Twitter, NFT holders utilize the grounds to navigate and form public opinion on NFTs. The social media attributes can play important role in carrying out analysis and creating prediction models of NFT market.</a:t>
            </a:r>
          </a:p>
          <a:p>
            <a:endParaRPr lang="en-KR" dirty="0"/>
          </a:p>
          <a:p>
            <a:r>
              <a:rPr lang="en-KR" dirty="0"/>
              <a:t>To carry out the project, there were initial questions that we asked such as</a:t>
            </a:r>
          </a:p>
          <a:p>
            <a:pPr marL="171450" indent="-171450">
              <a:buFont typeface="Arial" panose="020B0604020202020204" pitchFamily="34" charset="0"/>
              <a:buChar char="•"/>
            </a:pPr>
            <a:r>
              <a:rPr lang="en-KR" dirty="0"/>
              <a:t>What are the key attributes that make prediction model better?</a:t>
            </a:r>
          </a:p>
          <a:p>
            <a:pPr marL="171450" indent="-171450">
              <a:buFont typeface="Arial" panose="020B0604020202020204" pitchFamily="34" charset="0"/>
              <a:buChar char="•"/>
            </a:pPr>
            <a:r>
              <a:rPr lang="en-KR" dirty="0"/>
              <a:t>What types of algorithms/models are suitable for building predictive models?</a:t>
            </a:r>
          </a:p>
          <a:p>
            <a:pPr marL="171450" indent="-171450">
              <a:buFont typeface="Arial" panose="020B0604020202020204" pitchFamily="34" charset="0"/>
              <a:buChar char="•"/>
            </a:pPr>
            <a:r>
              <a:rPr lang="en-KR" dirty="0"/>
              <a:t>How does social media data effect the performance of prediction ability of the model?</a:t>
            </a:r>
          </a:p>
          <a:p>
            <a:pPr marL="171450" indent="-171450">
              <a:buFont typeface="Arial" panose="020B0604020202020204" pitchFamily="34" charset="0"/>
              <a:buChar char="•"/>
            </a:pPr>
            <a:r>
              <a:rPr lang="en-KR" dirty="0"/>
              <a:t>To what precision can we predict the value or price of NFTs based on th</a:t>
            </a:r>
            <a:r>
              <a:rPr lang="en-US" dirty="0" err="1"/>
              <a:t>ei</a:t>
            </a:r>
            <a:r>
              <a:rPr lang="en-KR" dirty="0"/>
              <a:t>r selected attributes and social media activity?</a:t>
            </a:r>
          </a:p>
          <a:p>
            <a:endParaRPr lang="en-KR" dirty="0"/>
          </a:p>
        </p:txBody>
      </p:sp>
      <p:sp>
        <p:nvSpPr>
          <p:cNvPr id="4" name="Slide Number Placeholder 3"/>
          <p:cNvSpPr>
            <a:spLocks noGrp="1"/>
          </p:cNvSpPr>
          <p:nvPr>
            <p:ph type="sldNum" sz="quarter" idx="5"/>
          </p:nvPr>
        </p:nvSpPr>
        <p:spPr/>
        <p:txBody>
          <a:bodyPr/>
          <a:lstStyle/>
          <a:p>
            <a:fld id="{9706D261-4ACC-5E49-97C5-9D8FD2D9A3AF}" type="slidenum">
              <a:rPr lang="en-US" smtClean="0"/>
              <a:t>3</a:t>
            </a:fld>
            <a:endParaRPr lang="en-US"/>
          </a:p>
        </p:txBody>
      </p:sp>
    </p:spTree>
    <p:extLst>
      <p:ext uri="{BB962C8B-B14F-4D97-AF65-F5344CB8AC3E}">
        <p14:creationId xmlns:p14="http://schemas.microsoft.com/office/powerpoint/2010/main" val="2168813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bitgrit.net/competition/17"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94" y="2457350"/>
            <a:ext cx="7734221" cy="671611"/>
          </a:xfrm>
        </p:spPr>
        <p:txBody>
          <a:bodyPr>
            <a:normAutofit/>
          </a:bodyPr>
          <a:lstStyle/>
          <a:p>
            <a:r>
              <a:rPr lang="en-US" sz="3200" dirty="0"/>
              <a:t>NFT PRICE PREDICTION</a:t>
            </a:r>
          </a:p>
        </p:txBody>
      </p:sp>
      <p:sp>
        <p:nvSpPr>
          <p:cNvPr id="3" name="Text Placeholder 2"/>
          <p:cNvSpPr>
            <a:spLocks noGrp="1"/>
          </p:cNvSpPr>
          <p:nvPr>
            <p:ph type="body" sz="quarter" idx="10"/>
          </p:nvPr>
        </p:nvSpPr>
        <p:spPr/>
        <p:txBody>
          <a:bodyPr/>
          <a:lstStyle/>
          <a:p>
            <a:r>
              <a:rPr lang="en-US" dirty="0"/>
              <a:t>INDIANA UNIVERSITY BLOOMINGTON</a:t>
            </a:r>
          </a:p>
        </p:txBody>
      </p:sp>
      <p:sp>
        <p:nvSpPr>
          <p:cNvPr id="4" name="Text Placeholder 3"/>
          <p:cNvSpPr>
            <a:spLocks noGrp="1"/>
          </p:cNvSpPr>
          <p:nvPr>
            <p:ph type="body" sz="quarter" idx="11"/>
          </p:nvPr>
        </p:nvSpPr>
        <p:spPr>
          <a:xfrm>
            <a:off x="530694" y="1962640"/>
            <a:ext cx="7734222" cy="252412"/>
          </a:xfrm>
        </p:spPr>
        <p:txBody>
          <a:bodyPr/>
          <a:lstStyle/>
          <a:p>
            <a:r>
              <a:rPr lang="en-US" sz="1600" dirty="0"/>
              <a:t>USABLE ARTIFICIAL INTELLIGENCE</a:t>
            </a:r>
          </a:p>
        </p:txBody>
      </p:sp>
      <p:sp>
        <p:nvSpPr>
          <p:cNvPr id="5" name="TextBox 4">
            <a:extLst>
              <a:ext uri="{FF2B5EF4-FFF2-40B4-BE49-F238E27FC236}">
                <a16:creationId xmlns:a16="http://schemas.microsoft.com/office/drawing/2014/main" id="{77E4FCB6-5400-5F5B-EA2B-7865C8230849}"/>
              </a:ext>
            </a:extLst>
          </p:cNvPr>
          <p:cNvSpPr txBox="1"/>
          <p:nvPr/>
        </p:nvSpPr>
        <p:spPr>
          <a:xfrm>
            <a:off x="6957610" y="4028136"/>
            <a:ext cx="1995890" cy="523220"/>
          </a:xfrm>
          <a:prstGeom prst="rect">
            <a:avLst/>
          </a:prstGeom>
          <a:noFill/>
        </p:spPr>
        <p:txBody>
          <a:bodyPr wrap="square" rtlCol="0">
            <a:spAutoFit/>
          </a:bodyPr>
          <a:lstStyle/>
          <a:p>
            <a:r>
              <a:rPr lang="en-US" sz="1400" dirty="0">
                <a:solidFill>
                  <a:schemeClr val="bg1"/>
                </a:solidFill>
              </a:rPr>
              <a:t>Abhijit Nayak</a:t>
            </a:r>
          </a:p>
          <a:p>
            <a:r>
              <a:rPr lang="en-US" sz="1400" dirty="0">
                <a:solidFill>
                  <a:schemeClr val="bg1"/>
                </a:solidFill>
              </a:rPr>
              <a:t>Andrea Chung</a:t>
            </a:r>
          </a:p>
        </p:txBody>
      </p:sp>
    </p:spTree>
    <p:extLst>
      <p:ext uri="{BB962C8B-B14F-4D97-AF65-F5344CB8AC3E}">
        <p14:creationId xmlns:p14="http://schemas.microsoft.com/office/powerpoint/2010/main" val="91901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556C-5EE8-273F-C5B1-2C59120DC54C}"/>
              </a:ext>
            </a:extLst>
          </p:cNvPr>
          <p:cNvSpPr>
            <a:spLocks noGrp="1"/>
          </p:cNvSpPr>
          <p:nvPr>
            <p:ph type="title"/>
          </p:nvPr>
        </p:nvSpPr>
        <p:spPr>
          <a:xfrm>
            <a:off x="525302" y="269123"/>
            <a:ext cx="4560579" cy="779318"/>
          </a:xfrm>
        </p:spPr>
        <p:txBody>
          <a:bodyPr/>
          <a:lstStyle/>
          <a:p>
            <a:r>
              <a:rPr lang="en-US" dirty="0"/>
              <a:t>Content</a:t>
            </a:r>
          </a:p>
        </p:txBody>
      </p:sp>
      <p:sp>
        <p:nvSpPr>
          <p:cNvPr id="3" name="Content Placeholder 2">
            <a:extLst>
              <a:ext uri="{FF2B5EF4-FFF2-40B4-BE49-F238E27FC236}">
                <a16:creationId xmlns:a16="http://schemas.microsoft.com/office/drawing/2014/main" id="{098EFBE8-7342-4C4F-FAA7-6FC6669E765F}"/>
              </a:ext>
            </a:extLst>
          </p:cNvPr>
          <p:cNvSpPr>
            <a:spLocks noGrp="1"/>
          </p:cNvSpPr>
          <p:nvPr>
            <p:ph idx="1"/>
          </p:nvPr>
        </p:nvSpPr>
        <p:spPr>
          <a:xfrm>
            <a:off x="514912" y="1471379"/>
            <a:ext cx="4560579" cy="2792362"/>
          </a:xfrm>
        </p:spPr>
        <p:txBody>
          <a:bodyPr>
            <a:normAutofit/>
          </a:bodyPr>
          <a:lstStyle/>
          <a:p>
            <a:r>
              <a:rPr lang="en-US" sz="1600" dirty="0"/>
              <a:t>Introduction</a:t>
            </a:r>
          </a:p>
          <a:p>
            <a:r>
              <a:rPr lang="en-US" sz="1600" dirty="0"/>
              <a:t>Dataset</a:t>
            </a:r>
          </a:p>
          <a:p>
            <a:r>
              <a:rPr lang="en-US" sz="1600" dirty="0"/>
              <a:t>Method</a:t>
            </a:r>
          </a:p>
          <a:p>
            <a:r>
              <a:rPr lang="en-US" sz="1600" dirty="0"/>
              <a:t>Result</a:t>
            </a:r>
          </a:p>
          <a:p>
            <a:r>
              <a:rPr lang="en-US" sz="1600" dirty="0"/>
              <a:t>Conclusion</a:t>
            </a:r>
          </a:p>
          <a:p>
            <a:endParaRPr lang="en-US" sz="1600" dirty="0"/>
          </a:p>
        </p:txBody>
      </p:sp>
    </p:spTree>
    <p:extLst>
      <p:ext uri="{BB962C8B-B14F-4D97-AF65-F5344CB8AC3E}">
        <p14:creationId xmlns:p14="http://schemas.microsoft.com/office/powerpoint/2010/main" val="308018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69912" y="424656"/>
            <a:ext cx="8004175" cy="700088"/>
          </a:xfrm>
        </p:spPr>
        <p:txBody>
          <a:bodyPr>
            <a:normAutofit/>
          </a:bodyPr>
          <a:lstStyle/>
          <a:p>
            <a:r>
              <a:rPr lang="en-US" sz="2800" dirty="0">
                <a:solidFill>
                  <a:schemeClr val="bg1"/>
                </a:solidFill>
              </a:rPr>
              <a:t>Introduction</a:t>
            </a:r>
          </a:p>
        </p:txBody>
      </p:sp>
      <p:sp>
        <p:nvSpPr>
          <p:cNvPr id="3" name="Subtitle 2"/>
          <p:cNvSpPr>
            <a:spLocks noGrp="1"/>
          </p:cNvSpPr>
          <p:nvPr>
            <p:ph type="subTitle" idx="4294967295"/>
          </p:nvPr>
        </p:nvSpPr>
        <p:spPr>
          <a:xfrm>
            <a:off x="569912" y="1820009"/>
            <a:ext cx="8010525" cy="1889106"/>
          </a:xfrm>
        </p:spPr>
        <p:txBody>
          <a:bodyPr>
            <a:normAutofit/>
          </a:bodyPr>
          <a:lstStyle/>
          <a:p>
            <a:r>
              <a:rPr lang="en-US" sz="1600" dirty="0">
                <a:solidFill>
                  <a:schemeClr val="bg1"/>
                </a:solidFill>
              </a:rPr>
              <a:t>What is Non-Fungible Token (NFT)?</a:t>
            </a:r>
          </a:p>
          <a:p>
            <a:r>
              <a:rPr lang="en-KR" dirty="0">
                <a:solidFill>
                  <a:schemeClr val="bg1"/>
                </a:solidFill>
              </a:rPr>
              <a:t>What are key attributes that make prediction model better?</a:t>
            </a:r>
          </a:p>
          <a:p>
            <a:r>
              <a:rPr lang="en-KR" dirty="0">
                <a:solidFill>
                  <a:schemeClr val="bg1"/>
                </a:solidFill>
              </a:rPr>
              <a:t>What types of algorithms/models are suitable for building predictive model?</a:t>
            </a:r>
            <a:endParaRPr lang="en-US" dirty="0">
              <a:solidFill>
                <a:schemeClr val="bg1"/>
              </a:solidFill>
            </a:endParaRPr>
          </a:p>
        </p:txBody>
      </p:sp>
    </p:spTree>
    <p:extLst>
      <p:ext uri="{BB962C8B-B14F-4D97-AF65-F5344CB8AC3E}">
        <p14:creationId xmlns:p14="http://schemas.microsoft.com/office/powerpoint/2010/main" val="283583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EE69-95BD-4058-EE64-E163FA7B64A2}"/>
              </a:ext>
            </a:extLst>
          </p:cNvPr>
          <p:cNvSpPr>
            <a:spLocks noGrp="1"/>
          </p:cNvSpPr>
          <p:nvPr>
            <p:ph type="ctrTitle" idx="4294967295"/>
          </p:nvPr>
        </p:nvSpPr>
        <p:spPr>
          <a:xfrm>
            <a:off x="569912" y="408781"/>
            <a:ext cx="8004175" cy="700088"/>
          </a:xfrm>
        </p:spPr>
        <p:txBody>
          <a:bodyPr>
            <a:normAutofit/>
          </a:bodyPr>
          <a:lstStyle/>
          <a:p>
            <a:r>
              <a:rPr lang="en-US" sz="2800" dirty="0">
                <a:solidFill>
                  <a:schemeClr val="bg1"/>
                </a:solidFill>
              </a:rPr>
              <a:t>Dataset</a:t>
            </a:r>
          </a:p>
        </p:txBody>
      </p:sp>
      <p:sp>
        <p:nvSpPr>
          <p:cNvPr id="3" name="Subtitle 2">
            <a:extLst>
              <a:ext uri="{FF2B5EF4-FFF2-40B4-BE49-F238E27FC236}">
                <a16:creationId xmlns:a16="http://schemas.microsoft.com/office/drawing/2014/main" id="{218C942B-15EF-38BD-90FB-3311B8D3ABF0}"/>
              </a:ext>
            </a:extLst>
          </p:cNvPr>
          <p:cNvSpPr>
            <a:spLocks noGrp="1"/>
          </p:cNvSpPr>
          <p:nvPr>
            <p:ph type="subTitle" idx="4294967295"/>
          </p:nvPr>
        </p:nvSpPr>
        <p:spPr>
          <a:xfrm>
            <a:off x="569912" y="1266411"/>
            <a:ext cx="8010525" cy="3176801"/>
          </a:xfrm>
        </p:spPr>
        <p:txBody>
          <a:bodyPr>
            <a:normAutofit/>
          </a:bodyPr>
          <a:lstStyle/>
          <a:p>
            <a:r>
              <a:rPr lang="en-US" sz="1600" dirty="0">
                <a:solidFill>
                  <a:schemeClr val="bg1"/>
                </a:solidFill>
              </a:rPr>
              <a:t>Dataset from </a:t>
            </a:r>
            <a:r>
              <a:rPr lang="en-KR" sz="1800" dirty="0">
                <a:solidFill>
                  <a:schemeClr val="bg1"/>
                </a:solidFill>
                <a:hlinkClick r:id="rId2">
                  <a:extLst>
                    <a:ext uri="{A12FA001-AC4F-418D-AE19-62706E023703}">
                      <ahyp:hlinkClr xmlns:ahyp="http://schemas.microsoft.com/office/drawing/2018/hyperlinkcolor" val="tx"/>
                    </a:ext>
                  </a:extLst>
                </a:hlinkClick>
              </a:rPr>
              <a:t>https://bitgrit.net/competition/17</a:t>
            </a:r>
            <a:endParaRPr lang="en-KR" sz="1800" dirty="0">
              <a:solidFill>
                <a:schemeClr val="bg1"/>
              </a:solidFill>
            </a:endParaRPr>
          </a:p>
          <a:p>
            <a:r>
              <a:rPr lang="en-US" sz="1600" dirty="0">
                <a:solidFill>
                  <a:schemeClr val="bg1"/>
                </a:solidFill>
              </a:rPr>
              <a:t>4 Datasets</a:t>
            </a:r>
          </a:p>
          <a:p>
            <a:pPr lvl="1"/>
            <a:r>
              <a:rPr lang="en-US" sz="1600" dirty="0" err="1">
                <a:solidFill>
                  <a:schemeClr val="bg1"/>
                </a:solidFill>
              </a:rPr>
              <a:t>Collections.csv</a:t>
            </a:r>
            <a:endParaRPr lang="en-US" sz="1600" dirty="0">
              <a:solidFill>
                <a:schemeClr val="bg1"/>
              </a:solidFill>
            </a:endParaRPr>
          </a:p>
          <a:p>
            <a:pPr lvl="1"/>
            <a:r>
              <a:rPr lang="en-US" sz="1600" dirty="0" err="1">
                <a:solidFill>
                  <a:schemeClr val="bg1"/>
                </a:solidFill>
              </a:rPr>
              <a:t>Collections_twitter_stats.csv</a:t>
            </a:r>
            <a:endParaRPr lang="en-US" sz="1600" dirty="0">
              <a:solidFill>
                <a:schemeClr val="bg1"/>
              </a:solidFill>
            </a:endParaRPr>
          </a:p>
          <a:p>
            <a:pPr lvl="1"/>
            <a:r>
              <a:rPr lang="en-US" sz="1600" dirty="0" err="1">
                <a:solidFill>
                  <a:schemeClr val="bg1"/>
                </a:solidFill>
              </a:rPr>
              <a:t>Nfts_train.csv</a:t>
            </a:r>
            <a:endParaRPr lang="en-US" sz="1600" dirty="0">
              <a:solidFill>
                <a:schemeClr val="bg1"/>
              </a:solidFill>
            </a:endParaRPr>
          </a:p>
          <a:p>
            <a:pPr lvl="1"/>
            <a:r>
              <a:rPr lang="en-US" sz="1600" dirty="0" err="1">
                <a:solidFill>
                  <a:schemeClr val="bg1"/>
                </a:solidFill>
              </a:rPr>
              <a:t>Nfts_predict.csv</a:t>
            </a:r>
            <a:endParaRPr lang="en-US" sz="1600" dirty="0">
              <a:solidFill>
                <a:schemeClr val="bg1"/>
              </a:solidFill>
            </a:endParaRPr>
          </a:p>
          <a:p>
            <a:pPr lvl="1"/>
            <a:endParaRPr lang="en-US" sz="1600" dirty="0">
              <a:solidFill>
                <a:schemeClr val="bg1"/>
              </a:solidFill>
            </a:endParaRPr>
          </a:p>
        </p:txBody>
      </p:sp>
    </p:spTree>
    <p:extLst>
      <p:ext uri="{BB962C8B-B14F-4D97-AF65-F5344CB8AC3E}">
        <p14:creationId xmlns:p14="http://schemas.microsoft.com/office/powerpoint/2010/main" val="78340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EE69-95BD-4058-EE64-E163FA7B64A2}"/>
              </a:ext>
            </a:extLst>
          </p:cNvPr>
          <p:cNvSpPr>
            <a:spLocks noGrp="1"/>
          </p:cNvSpPr>
          <p:nvPr>
            <p:ph type="ctrTitle" idx="4294967295"/>
          </p:nvPr>
        </p:nvSpPr>
        <p:spPr>
          <a:xfrm>
            <a:off x="569912" y="408781"/>
            <a:ext cx="8004175" cy="700088"/>
          </a:xfrm>
        </p:spPr>
        <p:txBody>
          <a:bodyPr>
            <a:normAutofit/>
          </a:bodyPr>
          <a:lstStyle/>
          <a:p>
            <a:r>
              <a:rPr lang="en-US" sz="2800" dirty="0">
                <a:solidFill>
                  <a:schemeClr val="bg1"/>
                </a:solidFill>
              </a:rPr>
              <a:t>Approach</a:t>
            </a:r>
          </a:p>
        </p:txBody>
      </p:sp>
      <p:sp>
        <p:nvSpPr>
          <p:cNvPr id="3" name="Subtitle 2">
            <a:extLst>
              <a:ext uri="{FF2B5EF4-FFF2-40B4-BE49-F238E27FC236}">
                <a16:creationId xmlns:a16="http://schemas.microsoft.com/office/drawing/2014/main" id="{218C942B-15EF-38BD-90FB-3311B8D3ABF0}"/>
              </a:ext>
            </a:extLst>
          </p:cNvPr>
          <p:cNvSpPr>
            <a:spLocks noGrp="1"/>
          </p:cNvSpPr>
          <p:nvPr>
            <p:ph type="subTitle" idx="4294967295"/>
          </p:nvPr>
        </p:nvSpPr>
        <p:spPr>
          <a:xfrm>
            <a:off x="569912" y="1580428"/>
            <a:ext cx="5310184" cy="2156372"/>
          </a:xfrm>
        </p:spPr>
        <p:txBody>
          <a:bodyPr>
            <a:normAutofit/>
          </a:bodyPr>
          <a:lstStyle/>
          <a:p>
            <a:r>
              <a:rPr lang="en-US" sz="1600" dirty="0">
                <a:solidFill>
                  <a:schemeClr val="bg1"/>
                </a:solidFill>
              </a:rPr>
              <a:t>Feature Engineering</a:t>
            </a:r>
          </a:p>
          <a:p>
            <a:r>
              <a:rPr lang="en-US" sz="1600" dirty="0">
                <a:solidFill>
                  <a:schemeClr val="bg1"/>
                </a:solidFill>
              </a:rPr>
              <a:t>K-fold implementation</a:t>
            </a:r>
          </a:p>
          <a:p>
            <a:r>
              <a:rPr lang="en-US" sz="1600" dirty="0">
                <a:solidFill>
                  <a:schemeClr val="bg1"/>
                </a:solidFill>
              </a:rPr>
              <a:t>3 Regression Model: </a:t>
            </a:r>
            <a:r>
              <a:rPr lang="en-US" sz="1600" dirty="0" err="1">
                <a:solidFill>
                  <a:schemeClr val="bg1"/>
                </a:solidFill>
              </a:rPr>
              <a:t>CatBoost</a:t>
            </a:r>
            <a:r>
              <a:rPr lang="en-US" sz="1600" dirty="0">
                <a:solidFill>
                  <a:schemeClr val="bg1"/>
                </a:solidFill>
              </a:rPr>
              <a:t>, </a:t>
            </a:r>
            <a:r>
              <a:rPr lang="en-US" sz="1600" dirty="0" err="1">
                <a:solidFill>
                  <a:schemeClr val="bg1"/>
                </a:solidFill>
              </a:rPr>
              <a:t>XGBoost</a:t>
            </a:r>
            <a:r>
              <a:rPr lang="en-US" sz="1600" dirty="0">
                <a:solidFill>
                  <a:schemeClr val="bg1"/>
                </a:solidFill>
              </a:rPr>
              <a:t>, and </a:t>
            </a:r>
            <a:r>
              <a:rPr lang="en-US" sz="1600" dirty="0" err="1">
                <a:solidFill>
                  <a:schemeClr val="bg1"/>
                </a:solidFill>
              </a:rPr>
              <a:t>LightGBM</a:t>
            </a:r>
            <a:endParaRPr lang="en-US" sz="1600" dirty="0">
              <a:solidFill>
                <a:schemeClr val="bg1"/>
              </a:solidFill>
            </a:endParaRPr>
          </a:p>
          <a:p>
            <a:r>
              <a:rPr lang="en-US" sz="1600" dirty="0">
                <a:solidFill>
                  <a:schemeClr val="bg1"/>
                </a:solidFill>
              </a:rPr>
              <a:t>Bayesian Optimization</a:t>
            </a:r>
          </a:p>
        </p:txBody>
      </p:sp>
      <p:sp>
        <p:nvSpPr>
          <p:cNvPr id="5" name="Rectangle: Rounded Corners 4">
            <a:extLst>
              <a:ext uri="{FF2B5EF4-FFF2-40B4-BE49-F238E27FC236}">
                <a16:creationId xmlns:a16="http://schemas.microsoft.com/office/drawing/2014/main" id="{31359202-407E-949E-732F-1EA60FD537DC}"/>
              </a:ext>
            </a:extLst>
          </p:cNvPr>
          <p:cNvSpPr>
            <a:spLocks/>
          </p:cNvSpPr>
          <p:nvPr/>
        </p:nvSpPr>
        <p:spPr>
          <a:xfrm>
            <a:off x="6692118" y="1274428"/>
            <a:ext cx="1980000" cy="61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Feature Engineering</a:t>
            </a:r>
          </a:p>
        </p:txBody>
      </p:sp>
      <p:sp>
        <p:nvSpPr>
          <p:cNvPr id="6" name="Rectangle: Rounded Corners 5">
            <a:extLst>
              <a:ext uri="{FF2B5EF4-FFF2-40B4-BE49-F238E27FC236}">
                <a16:creationId xmlns:a16="http://schemas.microsoft.com/office/drawing/2014/main" id="{FF65AD89-9AEF-C757-4051-5FFE815DEBA4}"/>
              </a:ext>
            </a:extLst>
          </p:cNvPr>
          <p:cNvSpPr/>
          <p:nvPr/>
        </p:nvSpPr>
        <p:spPr>
          <a:xfrm>
            <a:off x="6692118" y="412745"/>
            <a:ext cx="1980000" cy="61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Preprocessing</a:t>
            </a:r>
          </a:p>
        </p:txBody>
      </p:sp>
      <p:sp>
        <p:nvSpPr>
          <p:cNvPr id="7" name="Rectangle: Rounded Corners 6">
            <a:extLst>
              <a:ext uri="{FF2B5EF4-FFF2-40B4-BE49-F238E27FC236}">
                <a16:creationId xmlns:a16="http://schemas.microsoft.com/office/drawing/2014/main" id="{58D144D7-2C87-9B7E-6771-C1E620A11770}"/>
              </a:ext>
            </a:extLst>
          </p:cNvPr>
          <p:cNvSpPr/>
          <p:nvPr/>
        </p:nvSpPr>
        <p:spPr>
          <a:xfrm>
            <a:off x="6692118" y="2138139"/>
            <a:ext cx="1980000" cy="61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Modelling</a:t>
            </a:r>
          </a:p>
        </p:txBody>
      </p:sp>
      <p:sp>
        <p:nvSpPr>
          <p:cNvPr id="8" name="Rectangle: Rounded Corners 7">
            <a:extLst>
              <a:ext uri="{FF2B5EF4-FFF2-40B4-BE49-F238E27FC236}">
                <a16:creationId xmlns:a16="http://schemas.microsoft.com/office/drawing/2014/main" id="{4C52EC3F-55DE-3F2C-C3AB-121539C8267B}"/>
              </a:ext>
            </a:extLst>
          </p:cNvPr>
          <p:cNvSpPr/>
          <p:nvPr/>
        </p:nvSpPr>
        <p:spPr>
          <a:xfrm>
            <a:off x="6692118" y="2995701"/>
            <a:ext cx="1980000" cy="61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Hyperparameter Tuning</a:t>
            </a:r>
          </a:p>
        </p:txBody>
      </p:sp>
      <p:cxnSp>
        <p:nvCxnSpPr>
          <p:cNvPr id="15" name="Straight Arrow Connector 14">
            <a:extLst>
              <a:ext uri="{FF2B5EF4-FFF2-40B4-BE49-F238E27FC236}">
                <a16:creationId xmlns:a16="http://schemas.microsoft.com/office/drawing/2014/main" id="{EDB2238B-8E49-1BA6-41A4-F7CB6263D08C}"/>
              </a:ext>
            </a:extLst>
          </p:cNvPr>
          <p:cNvCxnSpPr>
            <a:cxnSpLocks/>
            <a:stCxn id="6" idx="2"/>
            <a:endCxn id="5" idx="0"/>
          </p:cNvCxnSpPr>
          <p:nvPr/>
        </p:nvCxnSpPr>
        <p:spPr>
          <a:xfrm>
            <a:off x="7682118" y="1024745"/>
            <a:ext cx="0" cy="249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CA29FB0-CD2F-42B6-8393-C17E87D58F2C}"/>
              </a:ext>
            </a:extLst>
          </p:cNvPr>
          <p:cNvCxnSpPr>
            <a:cxnSpLocks/>
            <a:stCxn id="5" idx="2"/>
            <a:endCxn id="7" idx="0"/>
          </p:cNvCxnSpPr>
          <p:nvPr/>
        </p:nvCxnSpPr>
        <p:spPr>
          <a:xfrm>
            <a:off x="7682118" y="1886428"/>
            <a:ext cx="0" cy="2517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3CD0AB1-2057-26EA-B525-64319639E7B9}"/>
              </a:ext>
            </a:extLst>
          </p:cNvPr>
          <p:cNvCxnSpPr>
            <a:cxnSpLocks/>
            <a:stCxn id="7" idx="2"/>
            <a:endCxn id="8" idx="0"/>
          </p:cNvCxnSpPr>
          <p:nvPr/>
        </p:nvCxnSpPr>
        <p:spPr>
          <a:xfrm>
            <a:off x="7682118" y="2750139"/>
            <a:ext cx="0" cy="2455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A99FA6C-D6D6-BFD9-54B3-FB2FC00BCF03}"/>
              </a:ext>
            </a:extLst>
          </p:cNvPr>
          <p:cNvCxnSpPr>
            <a:cxnSpLocks/>
            <a:stCxn id="8" idx="2"/>
            <a:endCxn id="32" idx="0"/>
          </p:cNvCxnSpPr>
          <p:nvPr/>
        </p:nvCxnSpPr>
        <p:spPr>
          <a:xfrm>
            <a:off x="7682118" y="3607701"/>
            <a:ext cx="0" cy="2455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Rounded Corners 7">
            <a:extLst>
              <a:ext uri="{FF2B5EF4-FFF2-40B4-BE49-F238E27FC236}">
                <a16:creationId xmlns:a16="http://schemas.microsoft.com/office/drawing/2014/main" id="{49D40546-FD29-6055-B72C-79238A943C7F}"/>
              </a:ext>
            </a:extLst>
          </p:cNvPr>
          <p:cNvSpPr/>
          <p:nvPr/>
        </p:nvSpPr>
        <p:spPr>
          <a:xfrm>
            <a:off x="6692118" y="3853263"/>
            <a:ext cx="1980000" cy="61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Prediction</a:t>
            </a:r>
          </a:p>
        </p:txBody>
      </p:sp>
    </p:spTree>
    <p:extLst>
      <p:ext uri="{BB962C8B-B14F-4D97-AF65-F5344CB8AC3E}">
        <p14:creationId xmlns:p14="http://schemas.microsoft.com/office/powerpoint/2010/main" val="167471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EE69-95BD-4058-EE64-E163FA7B64A2}"/>
              </a:ext>
            </a:extLst>
          </p:cNvPr>
          <p:cNvSpPr>
            <a:spLocks noGrp="1"/>
          </p:cNvSpPr>
          <p:nvPr>
            <p:ph type="ctrTitle" idx="4294967295"/>
          </p:nvPr>
        </p:nvSpPr>
        <p:spPr>
          <a:xfrm>
            <a:off x="569912" y="408781"/>
            <a:ext cx="8004175" cy="700088"/>
          </a:xfrm>
        </p:spPr>
        <p:txBody>
          <a:bodyPr>
            <a:normAutofit/>
          </a:bodyPr>
          <a:lstStyle/>
          <a:p>
            <a:r>
              <a:rPr lang="en-US" sz="2800" dirty="0">
                <a:solidFill>
                  <a:schemeClr val="bg1"/>
                </a:solidFill>
              </a:rPr>
              <a:t>Models</a:t>
            </a:r>
          </a:p>
        </p:txBody>
      </p:sp>
      <p:graphicFrame>
        <p:nvGraphicFramePr>
          <p:cNvPr id="3" name="Table 3">
            <a:extLst>
              <a:ext uri="{FF2B5EF4-FFF2-40B4-BE49-F238E27FC236}">
                <a16:creationId xmlns:a16="http://schemas.microsoft.com/office/drawing/2014/main" id="{792F4645-35E7-8ECF-1B7A-33977BC6A18A}"/>
              </a:ext>
            </a:extLst>
          </p:cNvPr>
          <p:cNvGraphicFramePr>
            <a:graphicFrameLocks noGrp="1"/>
          </p:cNvGraphicFramePr>
          <p:nvPr>
            <p:extLst>
              <p:ext uri="{D42A27DB-BD31-4B8C-83A1-F6EECF244321}">
                <p14:modId xmlns:p14="http://schemas.microsoft.com/office/powerpoint/2010/main" val="42432282"/>
              </p:ext>
            </p:extLst>
          </p:nvPr>
        </p:nvGraphicFramePr>
        <p:xfrm>
          <a:off x="950259" y="206375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94311948"/>
                    </a:ext>
                  </a:extLst>
                </a:gridCol>
                <a:gridCol w="2032000">
                  <a:extLst>
                    <a:ext uri="{9D8B030D-6E8A-4147-A177-3AD203B41FA5}">
                      <a16:colId xmlns:a16="http://schemas.microsoft.com/office/drawing/2014/main" val="923510360"/>
                    </a:ext>
                  </a:extLst>
                </a:gridCol>
                <a:gridCol w="2032000">
                  <a:extLst>
                    <a:ext uri="{9D8B030D-6E8A-4147-A177-3AD203B41FA5}">
                      <a16:colId xmlns:a16="http://schemas.microsoft.com/office/drawing/2014/main" val="2430792871"/>
                    </a:ext>
                  </a:extLst>
                </a:gridCol>
              </a:tblGrid>
              <a:tr h="370840">
                <a:tc>
                  <a:txBody>
                    <a:bodyPr/>
                    <a:lstStyle/>
                    <a:p>
                      <a:r>
                        <a:rPr lang="en-KR" dirty="0"/>
                        <a:t>Models</a:t>
                      </a:r>
                    </a:p>
                  </a:txBody>
                  <a:tcPr/>
                </a:tc>
                <a:tc>
                  <a:txBody>
                    <a:bodyPr/>
                    <a:lstStyle/>
                    <a:p>
                      <a:r>
                        <a:rPr lang="en-KR" dirty="0"/>
                        <a:t>RMSE</a:t>
                      </a:r>
                    </a:p>
                  </a:txBody>
                  <a:tcPr/>
                </a:tc>
                <a:tc>
                  <a:txBody>
                    <a:bodyPr/>
                    <a:lstStyle/>
                    <a:p>
                      <a:r>
                        <a:rPr lang="en-KR" dirty="0"/>
                        <a:t>Prediction Score</a:t>
                      </a:r>
                    </a:p>
                  </a:txBody>
                  <a:tcPr/>
                </a:tc>
                <a:extLst>
                  <a:ext uri="{0D108BD9-81ED-4DB2-BD59-A6C34878D82A}">
                    <a16:rowId xmlns:a16="http://schemas.microsoft.com/office/drawing/2014/main" val="1302596661"/>
                  </a:ext>
                </a:extLst>
              </a:tr>
              <a:tr h="370840">
                <a:tc>
                  <a:txBody>
                    <a:bodyPr/>
                    <a:lstStyle/>
                    <a:p>
                      <a:r>
                        <a:rPr lang="en-KR" dirty="0"/>
                        <a:t>CatBoost</a:t>
                      </a:r>
                    </a:p>
                  </a:txBody>
                  <a:tcPr/>
                </a:tc>
                <a:tc>
                  <a:txBody>
                    <a:bodyPr/>
                    <a:lstStyle/>
                    <a:p>
                      <a:r>
                        <a:rPr lang="en-KR" dirty="0"/>
                        <a:t>8.778</a:t>
                      </a:r>
                    </a:p>
                  </a:txBody>
                  <a:tcPr/>
                </a:tc>
                <a:tc>
                  <a:txBody>
                    <a:bodyPr/>
                    <a:lstStyle/>
                    <a:p>
                      <a:r>
                        <a:rPr lang="en-KR" dirty="0"/>
                        <a:t>0.378</a:t>
                      </a:r>
                    </a:p>
                  </a:txBody>
                  <a:tcPr/>
                </a:tc>
                <a:extLst>
                  <a:ext uri="{0D108BD9-81ED-4DB2-BD59-A6C34878D82A}">
                    <a16:rowId xmlns:a16="http://schemas.microsoft.com/office/drawing/2014/main" val="516210760"/>
                  </a:ext>
                </a:extLst>
              </a:tr>
              <a:tr h="370840">
                <a:tc>
                  <a:txBody>
                    <a:bodyPr/>
                    <a:lstStyle/>
                    <a:p>
                      <a:r>
                        <a:rPr lang="en-KR" dirty="0"/>
                        <a:t>XGBoost</a:t>
                      </a:r>
                    </a:p>
                  </a:txBody>
                  <a:tcPr/>
                </a:tc>
                <a:tc>
                  <a:txBody>
                    <a:bodyPr/>
                    <a:lstStyle/>
                    <a:p>
                      <a:r>
                        <a:rPr lang="en-KR" dirty="0"/>
                        <a:t>9.240</a:t>
                      </a:r>
                    </a:p>
                  </a:txBody>
                  <a:tcPr/>
                </a:tc>
                <a:tc>
                  <a:txBody>
                    <a:bodyPr/>
                    <a:lstStyle/>
                    <a:p>
                      <a:r>
                        <a:rPr lang="en-KR" dirty="0"/>
                        <a:t>0.472</a:t>
                      </a:r>
                    </a:p>
                  </a:txBody>
                  <a:tcPr/>
                </a:tc>
                <a:extLst>
                  <a:ext uri="{0D108BD9-81ED-4DB2-BD59-A6C34878D82A}">
                    <a16:rowId xmlns:a16="http://schemas.microsoft.com/office/drawing/2014/main" val="3204495731"/>
                  </a:ext>
                </a:extLst>
              </a:tr>
              <a:tr h="370840">
                <a:tc>
                  <a:txBody>
                    <a:bodyPr/>
                    <a:lstStyle/>
                    <a:p>
                      <a:r>
                        <a:rPr lang="en-KR" dirty="0"/>
                        <a:t>LightGBM</a:t>
                      </a:r>
                    </a:p>
                  </a:txBody>
                  <a:tcPr/>
                </a:tc>
                <a:tc>
                  <a:txBody>
                    <a:bodyPr/>
                    <a:lstStyle/>
                    <a:p>
                      <a:r>
                        <a:rPr lang="en-KR" dirty="0"/>
                        <a:t>10.187</a:t>
                      </a:r>
                    </a:p>
                  </a:txBody>
                  <a:tcPr/>
                </a:tc>
                <a:tc>
                  <a:txBody>
                    <a:bodyPr/>
                    <a:lstStyle/>
                    <a:p>
                      <a:r>
                        <a:rPr lang="en-KR" dirty="0"/>
                        <a:t>0.746</a:t>
                      </a:r>
                    </a:p>
                  </a:txBody>
                  <a:tcPr/>
                </a:tc>
                <a:extLst>
                  <a:ext uri="{0D108BD9-81ED-4DB2-BD59-A6C34878D82A}">
                    <a16:rowId xmlns:a16="http://schemas.microsoft.com/office/drawing/2014/main" val="2671343031"/>
                  </a:ext>
                </a:extLst>
              </a:tr>
            </a:tbl>
          </a:graphicData>
        </a:graphic>
      </p:graphicFrame>
    </p:spTree>
    <p:extLst>
      <p:ext uri="{BB962C8B-B14F-4D97-AF65-F5344CB8AC3E}">
        <p14:creationId xmlns:p14="http://schemas.microsoft.com/office/powerpoint/2010/main" val="306361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EE69-95BD-4058-EE64-E163FA7B64A2}"/>
              </a:ext>
            </a:extLst>
          </p:cNvPr>
          <p:cNvSpPr>
            <a:spLocks noGrp="1"/>
          </p:cNvSpPr>
          <p:nvPr>
            <p:ph type="ctrTitle" idx="4294967295"/>
          </p:nvPr>
        </p:nvSpPr>
        <p:spPr>
          <a:xfrm>
            <a:off x="569912" y="408781"/>
            <a:ext cx="8004175" cy="700088"/>
          </a:xfrm>
        </p:spPr>
        <p:txBody>
          <a:bodyPr>
            <a:normAutofit/>
          </a:bodyPr>
          <a:lstStyle/>
          <a:p>
            <a:r>
              <a:rPr lang="en-US" sz="2800" dirty="0">
                <a:solidFill>
                  <a:schemeClr val="bg1"/>
                </a:solidFill>
              </a:rPr>
              <a:t>Results</a:t>
            </a:r>
          </a:p>
        </p:txBody>
      </p:sp>
      <p:sp>
        <p:nvSpPr>
          <p:cNvPr id="4" name="TextBox 3">
            <a:extLst>
              <a:ext uri="{FF2B5EF4-FFF2-40B4-BE49-F238E27FC236}">
                <a16:creationId xmlns:a16="http://schemas.microsoft.com/office/drawing/2014/main" id="{A70581FD-7F5B-C1D9-017A-D569DC7C8275}"/>
              </a:ext>
            </a:extLst>
          </p:cNvPr>
          <p:cNvSpPr txBox="1"/>
          <p:nvPr/>
        </p:nvSpPr>
        <p:spPr>
          <a:xfrm>
            <a:off x="569912" y="1162051"/>
            <a:ext cx="7029450" cy="369332"/>
          </a:xfrm>
          <a:prstGeom prst="rect">
            <a:avLst/>
          </a:prstGeom>
          <a:noFill/>
        </p:spPr>
        <p:txBody>
          <a:bodyPr wrap="square" rtlCol="0">
            <a:spAutoFit/>
          </a:bodyPr>
          <a:lstStyle/>
          <a:p>
            <a:r>
              <a:rPr lang="en-US" dirty="0">
                <a:solidFill>
                  <a:schemeClr val="bg1"/>
                </a:solidFill>
              </a:rPr>
              <a:t>Selected Model: </a:t>
            </a:r>
            <a:r>
              <a:rPr lang="en-US" dirty="0" err="1">
                <a:solidFill>
                  <a:schemeClr val="bg1"/>
                </a:solidFill>
              </a:rPr>
              <a:t>CatBoost</a:t>
            </a:r>
            <a:r>
              <a:rPr lang="en-US" dirty="0">
                <a:solidFill>
                  <a:schemeClr val="bg1"/>
                </a:solidFill>
              </a:rPr>
              <a:t> Regression Model</a:t>
            </a:r>
          </a:p>
        </p:txBody>
      </p:sp>
    </p:spTree>
    <p:extLst>
      <p:ext uri="{BB962C8B-B14F-4D97-AF65-F5344CB8AC3E}">
        <p14:creationId xmlns:p14="http://schemas.microsoft.com/office/powerpoint/2010/main" val="293543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EE69-95BD-4058-EE64-E163FA7B64A2}"/>
              </a:ext>
            </a:extLst>
          </p:cNvPr>
          <p:cNvSpPr>
            <a:spLocks noGrp="1"/>
          </p:cNvSpPr>
          <p:nvPr>
            <p:ph type="ctrTitle" idx="4294967295"/>
          </p:nvPr>
        </p:nvSpPr>
        <p:spPr>
          <a:xfrm>
            <a:off x="569912" y="408781"/>
            <a:ext cx="8004175" cy="700088"/>
          </a:xfrm>
        </p:spPr>
        <p:txBody>
          <a:bodyPr>
            <a:normAutofit/>
          </a:bodyPr>
          <a:lstStyle/>
          <a:p>
            <a:r>
              <a:rPr lang="en-US" sz="2800" dirty="0">
                <a:solidFill>
                  <a:schemeClr val="bg1"/>
                </a:solidFill>
              </a:rPr>
              <a:t>Results</a:t>
            </a:r>
          </a:p>
        </p:txBody>
      </p:sp>
      <p:sp>
        <p:nvSpPr>
          <p:cNvPr id="4" name="TextBox 3">
            <a:extLst>
              <a:ext uri="{FF2B5EF4-FFF2-40B4-BE49-F238E27FC236}">
                <a16:creationId xmlns:a16="http://schemas.microsoft.com/office/drawing/2014/main" id="{A70581FD-7F5B-C1D9-017A-D569DC7C8275}"/>
              </a:ext>
            </a:extLst>
          </p:cNvPr>
          <p:cNvSpPr txBox="1"/>
          <p:nvPr/>
        </p:nvSpPr>
        <p:spPr>
          <a:xfrm>
            <a:off x="569912" y="1162051"/>
            <a:ext cx="7029450" cy="369332"/>
          </a:xfrm>
          <a:prstGeom prst="rect">
            <a:avLst/>
          </a:prstGeom>
          <a:noFill/>
        </p:spPr>
        <p:txBody>
          <a:bodyPr wrap="square" rtlCol="0">
            <a:spAutoFit/>
          </a:bodyPr>
          <a:lstStyle/>
          <a:p>
            <a:r>
              <a:rPr lang="en-US" dirty="0">
                <a:solidFill>
                  <a:schemeClr val="bg1"/>
                </a:solidFill>
              </a:rPr>
              <a:t>Feature Importance</a:t>
            </a:r>
          </a:p>
        </p:txBody>
      </p:sp>
      <p:pic>
        <p:nvPicPr>
          <p:cNvPr id="1026" name="Picture 2">
            <a:extLst>
              <a:ext uri="{FF2B5EF4-FFF2-40B4-BE49-F238E27FC236}">
                <a16:creationId xmlns:a16="http://schemas.microsoft.com/office/drawing/2014/main" id="{06F97A57-7137-A22D-0928-3255CC26C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2" y="1531383"/>
            <a:ext cx="5182441" cy="29551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AE21B1-9CD5-3662-4BD2-DA6B31C0C09B}"/>
              </a:ext>
            </a:extLst>
          </p:cNvPr>
          <p:cNvSpPr txBox="1"/>
          <p:nvPr/>
        </p:nvSpPr>
        <p:spPr>
          <a:xfrm>
            <a:off x="6104965" y="1854791"/>
            <a:ext cx="2469122" cy="2308324"/>
          </a:xfrm>
          <a:prstGeom prst="rect">
            <a:avLst/>
          </a:prstGeom>
          <a:noFill/>
        </p:spPr>
        <p:txBody>
          <a:bodyPr wrap="square" rtlCol="0">
            <a:spAutoFit/>
          </a:bodyPr>
          <a:lstStyle/>
          <a:p>
            <a:pPr marL="342900" indent="-342900">
              <a:buAutoNum type="arabicPeriod"/>
            </a:pPr>
            <a:r>
              <a:rPr lang="en-KR" dirty="0">
                <a:solidFill>
                  <a:schemeClr val="bg1"/>
                </a:solidFill>
              </a:rPr>
              <a:t>Max Retweets</a:t>
            </a:r>
          </a:p>
          <a:p>
            <a:pPr marL="342900" indent="-342900">
              <a:buAutoNum type="arabicPeriod"/>
            </a:pPr>
            <a:r>
              <a:rPr lang="en-KR" dirty="0">
                <a:solidFill>
                  <a:schemeClr val="bg1"/>
                </a:solidFill>
              </a:rPr>
              <a:t>Difference from Creation Date to Last Sale Date</a:t>
            </a:r>
          </a:p>
          <a:p>
            <a:pPr marL="342900" indent="-342900">
              <a:buAutoNum type="arabicPeriod"/>
            </a:pPr>
            <a:r>
              <a:rPr lang="en-KR" dirty="0">
                <a:solidFill>
                  <a:schemeClr val="bg1"/>
                </a:solidFill>
              </a:rPr>
              <a:t>Total Supply</a:t>
            </a:r>
          </a:p>
          <a:p>
            <a:pPr marL="342900" indent="-342900">
              <a:buAutoNum type="arabicPeriod"/>
            </a:pPr>
            <a:r>
              <a:rPr lang="en-KR" dirty="0">
                <a:solidFill>
                  <a:schemeClr val="bg1"/>
                </a:solidFill>
              </a:rPr>
              <a:t>Rarity Score</a:t>
            </a:r>
          </a:p>
          <a:p>
            <a:pPr marL="342900" indent="-342900">
              <a:buAutoNum type="arabicPeriod"/>
            </a:pPr>
            <a:r>
              <a:rPr lang="en-KR" dirty="0">
                <a:solidFill>
                  <a:schemeClr val="bg1"/>
                </a:solidFill>
              </a:rPr>
              <a:t>Month of Last S</a:t>
            </a:r>
            <a:r>
              <a:rPr lang="en-US" dirty="0">
                <a:solidFill>
                  <a:schemeClr val="bg1"/>
                </a:solidFill>
              </a:rPr>
              <a:t>a</a:t>
            </a:r>
            <a:r>
              <a:rPr lang="en-KR" dirty="0">
                <a:solidFill>
                  <a:schemeClr val="bg1"/>
                </a:solidFill>
              </a:rPr>
              <a:t>le Date </a:t>
            </a:r>
          </a:p>
        </p:txBody>
      </p:sp>
    </p:spTree>
    <p:extLst>
      <p:ext uri="{BB962C8B-B14F-4D97-AF65-F5344CB8AC3E}">
        <p14:creationId xmlns:p14="http://schemas.microsoft.com/office/powerpoint/2010/main" val="304008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2803" y="2226148"/>
            <a:ext cx="2659036" cy="691203"/>
          </a:xfrm>
        </p:spPr>
        <p:txBody>
          <a:bodyPr/>
          <a:lstStyle/>
          <a:p>
            <a:r>
              <a:rPr lang="en-US" dirty="0"/>
              <a:t>THANK YOU</a:t>
            </a:r>
          </a:p>
        </p:txBody>
      </p:sp>
    </p:spTree>
    <p:extLst>
      <p:ext uri="{BB962C8B-B14F-4D97-AF65-F5344CB8AC3E}">
        <p14:creationId xmlns:p14="http://schemas.microsoft.com/office/powerpoint/2010/main" val="2799699045"/>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IUB-template</Template>
  <TotalTime>8334</TotalTime>
  <Words>364</Words>
  <Application>Microsoft Macintosh PowerPoint</Application>
  <PresentationFormat>On-screen Show (16:9)</PresentationFormat>
  <Paragraphs>65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Main</vt:lpstr>
      <vt:lpstr>NFT PRICE PREDICTION</vt:lpstr>
      <vt:lpstr>Content</vt:lpstr>
      <vt:lpstr>Introduction</vt:lpstr>
      <vt:lpstr>Dataset</vt:lpstr>
      <vt:lpstr>Approach</vt:lpstr>
      <vt:lpstr>Models</vt:lpstr>
      <vt:lpstr>Results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WELD CLASSIFICATION</dc:title>
  <dc:creator>Panigrahi, Abhisek</dc:creator>
  <cp:lastModifiedBy>Chung, Andrea</cp:lastModifiedBy>
  <cp:revision>45</cp:revision>
  <cp:lastPrinted>2014-06-24T16:10:50Z</cp:lastPrinted>
  <dcterms:created xsi:type="dcterms:W3CDTF">2022-12-06T19:04:09Z</dcterms:created>
  <dcterms:modified xsi:type="dcterms:W3CDTF">2023-04-22T01:36:38Z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