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5759450" cy="9720263"/>
  <p:notesSz cx="6858000" cy="9144000"/>
  <p:defaultTextStyle>
    <a:defPPr>
      <a:defRPr lang="zh-CN"/>
    </a:defPPr>
    <a:lvl1pPr marL="0" algn="l" defTabSz="742950" rtl="0" eaLnBrk="1" latinLnBrk="0" hangingPunct="1">
      <a:defRPr sz="1463" kern="1200">
        <a:solidFill>
          <a:schemeClr val="tx1"/>
        </a:solidFill>
        <a:latin typeface="+mn-lt"/>
        <a:ea typeface="+mn-ea"/>
        <a:cs typeface="+mn-cs"/>
      </a:defRPr>
    </a:lvl1pPr>
    <a:lvl2pPr marL="371475" algn="l" defTabSz="742950" rtl="0" eaLnBrk="1" latinLnBrk="0" hangingPunct="1">
      <a:defRPr sz="1463" kern="1200">
        <a:solidFill>
          <a:schemeClr val="tx1"/>
        </a:solidFill>
        <a:latin typeface="+mn-lt"/>
        <a:ea typeface="+mn-ea"/>
        <a:cs typeface="+mn-cs"/>
      </a:defRPr>
    </a:lvl2pPr>
    <a:lvl3pPr marL="742950" algn="l" defTabSz="742950" rtl="0" eaLnBrk="1" latinLnBrk="0" hangingPunct="1">
      <a:defRPr sz="1463" kern="1200">
        <a:solidFill>
          <a:schemeClr val="tx1"/>
        </a:solidFill>
        <a:latin typeface="+mn-lt"/>
        <a:ea typeface="+mn-ea"/>
        <a:cs typeface="+mn-cs"/>
      </a:defRPr>
    </a:lvl3pPr>
    <a:lvl4pPr marL="1114425" algn="l" defTabSz="742950" rtl="0" eaLnBrk="1" latinLnBrk="0" hangingPunct="1">
      <a:defRPr sz="1463" kern="1200">
        <a:solidFill>
          <a:schemeClr val="tx1"/>
        </a:solidFill>
        <a:latin typeface="+mn-lt"/>
        <a:ea typeface="+mn-ea"/>
        <a:cs typeface="+mn-cs"/>
      </a:defRPr>
    </a:lvl4pPr>
    <a:lvl5pPr marL="1485900" algn="l" defTabSz="742950" rtl="0" eaLnBrk="1" latinLnBrk="0" hangingPunct="1">
      <a:defRPr sz="1463" kern="1200">
        <a:solidFill>
          <a:schemeClr val="tx1"/>
        </a:solidFill>
        <a:latin typeface="+mn-lt"/>
        <a:ea typeface="+mn-ea"/>
        <a:cs typeface="+mn-cs"/>
      </a:defRPr>
    </a:lvl5pPr>
    <a:lvl6pPr marL="1857375" algn="l" defTabSz="742950" rtl="0" eaLnBrk="1" latinLnBrk="0" hangingPunct="1">
      <a:defRPr sz="1463" kern="1200">
        <a:solidFill>
          <a:schemeClr val="tx1"/>
        </a:solidFill>
        <a:latin typeface="+mn-lt"/>
        <a:ea typeface="+mn-ea"/>
        <a:cs typeface="+mn-cs"/>
      </a:defRPr>
    </a:lvl6pPr>
    <a:lvl7pPr marL="2228850" algn="l" defTabSz="742950" rtl="0" eaLnBrk="1" latinLnBrk="0" hangingPunct="1">
      <a:defRPr sz="1463" kern="1200">
        <a:solidFill>
          <a:schemeClr val="tx1"/>
        </a:solidFill>
        <a:latin typeface="+mn-lt"/>
        <a:ea typeface="+mn-ea"/>
        <a:cs typeface="+mn-cs"/>
      </a:defRPr>
    </a:lvl7pPr>
    <a:lvl8pPr marL="2600325" algn="l" defTabSz="742950" rtl="0" eaLnBrk="1" latinLnBrk="0" hangingPunct="1">
      <a:defRPr sz="1463" kern="1200">
        <a:solidFill>
          <a:schemeClr val="tx1"/>
        </a:solidFill>
        <a:latin typeface="+mn-lt"/>
        <a:ea typeface="+mn-ea"/>
        <a:cs typeface="+mn-cs"/>
      </a:defRPr>
    </a:lvl8pPr>
    <a:lvl9pPr marL="2971800" algn="l" defTabSz="742950" rtl="0" eaLnBrk="1" latinLnBrk="0" hangingPunct="1">
      <a:defRPr sz="146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A0E1"/>
    <a:srgbClr val="7E36B4"/>
    <a:srgbClr val="B381D9"/>
    <a:srgbClr val="6B19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187" autoAdjust="0"/>
  </p:normalViewPr>
  <p:slideViewPr>
    <p:cSldViewPr snapToGrid="0">
      <p:cViewPr>
        <p:scale>
          <a:sx n="50" d="100"/>
          <a:sy n="50" d="100"/>
        </p:scale>
        <p:origin x="2190" y="8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1959" y="1590794"/>
            <a:ext cx="4895533" cy="3384092"/>
          </a:xfrm>
        </p:spPr>
        <p:txBody>
          <a:bodyPr anchor="b"/>
          <a:lstStyle>
            <a:lvl1pPr algn="ctr">
              <a:defRPr sz="3779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9931" y="5105389"/>
            <a:ext cx="4319588" cy="2346813"/>
          </a:xfrm>
        </p:spPr>
        <p:txBody>
          <a:bodyPr/>
          <a:lstStyle>
            <a:lvl1pPr marL="0" indent="0" algn="ctr">
              <a:buNone/>
              <a:defRPr sz="1512"/>
            </a:lvl1pPr>
            <a:lvl2pPr marL="287990" indent="0" algn="ctr">
              <a:buNone/>
              <a:defRPr sz="1260"/>
            </a:lvl2pPr>
            <a:lvl3pPr marL="575981" indent="0" algn="ctr">
              <a:buNone/>
              <a:defRPr sz="1134"/>
            </a:lvl3pPr>
            <a:lvl4pPr marL="863971" indent="0" algn="ctr">
              <a:buNone/>
              <a:defRPr sz="1008"/>
            </a:lvl4pPr>
            <a:lvl5pPr marL="1151961" indent="0" algn="ctr">
              <a:buNone/>
              <a:defRPr sz="1008"/>
            </a:lvl5pPr>
            <a:lvl6pPr marL="1439951" indent="0" algn="ctr">
              <a:buNone/>
              <a:defRPr sz="1008"/>
            </a:lvl6pPr>
            <a:lvl7pPr marL="1727942" indent="0" algn="ctr">
              <a:buNone/>
              <a:defRPr sz="1008"/>
            </a:lvl7pPr>
            <a:lvl8pPr marL="2015932" indent="0" algn="ctr">
              <a:buNone/>
              <a:defRPr sz="1008"/>
            </a:lvl8pPr>
            <a:lvl9pPr marL="2303922" indent="0" algn="ctr">
              <a:buNone/>
              <a:defRPr sz="1008"/>
            </a:lvl9pPr>
          </a:lstStyle>
          <a:p>
            <a:r>
              <a:rPr lang="en-US" altLang="zh-CN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260D7-4791-449E-B0C3-A5F2790DD3B3}" type="datetimeFigureOut">
              <a:rPr lang="zh-CN" altLang="en-US" smtClean="0"/>
              <a:t>2014/5/18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AFFBE-D1C2-4503-82ED-CF6C733140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0189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2" y="648018"/>
            <a:ext cx="1857573" cy="2268061"/>
          </a:xfrm>
        </p:spPr>
        <p:txBody>
          <a:bodyPr anchor="b"/>
          <a:lstStyle>
            <a:lvl1pPr>
              <a:defRPr sz="2016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448516" y="1399540"/>
            <a:ext cx="2915722" cy="6907687"/>
          </a:xfrm>
        </p:spPr>
        <p:txBody>
          <a:bodyPr anchor="t"/>
          <a:lstStyle>
            <a:lvl1pPr marL="0" indent="0">
              <a:buNone/>
              <a:defRPr sz="2016"/>
            </a:lvl1pPr>
            <a:lvl2pPr marL="287990" indent="0">
              <a:buNone/>
              <a:defRPr sz="1764"/>
            </a:lvl2pPr>
            <a:lvl3pPr marL="575981" indent="0">
              <a:buNone/>
              <a:defRPr sz="1512"/>
            </a:lvl3pPr>
            <a:lvl4pPr marL="863971" indent="0">
              <a:buNone/>
              <a:defRPr sz="1260"/>
            </a:lvl4pPr>
            <a:lvl5pPr marL="1151961" indent="0">
              <a:buNone/>
              <a:defRPr sz="1260"/>
            </a:lvl5pPr>
            <a:lvl6pPr marL="1439951" indent="0">
              <a:buNone/>
              <a:defRPr sz="1260"/>
            </a:lvl6pPr>
            <a:lvl7pPr marL="1727942" indent="0">
              <a:buNone/>
              <a:defRPr sz="1260"/>
            </a:lvl7pPr>
            <a:lvl8pPr marL="2015932" indent="0">
              <a:buNone/>
              <a:defRPr sz="1260"/>
            </a:lvl8pPr>
            <a:lvl9pPr marL="2303922" indent="0">
              <a:buNone/>
              <a:defRPr sz="126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6712" y="2916079"/>
            <a:ext cx="1857573" cy="5402397"/>
          </a:xfrm>
        </p:spPr>
        <p:txBody>
          <a:bodyPr/>
          <a:lstStyle>
            <a:lvl1pPr marL="0" indent="0">
              <a:buNone/>
              <a:defRPr sz="1008"/>
            </a:lvl1pPr>
            <a:lvl2pPr marL="287990" indent="0">
              <a:buNone/>
              <a:defRPr sz="882"/>
            </a:lvl2pPr>
            <a:lvl3pPr marL="575981" indent="0">
              <a:buNone/>
              <a:defRPr sz="756"/>
            </a:lvl3pPr>
            <a:lvl4pPr marL="863971" indent="0">
              <a:buNone/>
              <a:defRPr sz="630"/>
            </a:lvl4pPr>
            <a:lvl5pPr marL="1151961" indent="0">
              <a:buNone/>
              <a:defRPr sz="630"/>
            </a:lvl5pPr>
            <a:lvl6pPr marL="1439951" indent="0">
              <a:buNone/>
              <a:defRPr sz="630"/>
            </a:lvl6pPr>
            <a:lvl7pPr marL="1727942" indent="0">
              <a:buNone/>
              <a:defRPr sz="630"/>
            </a:lvl7pPr>
            <a:lvl8pPr marL="2015932" indent="0">
              <a:buNone/>
              <a:defRPr sz="630"/>
            </a:lvl8pPr>
            <a:lvl9pPr marL="2303922" indent="0">
              <a:buNone/>
              <a:defRPr sz="63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260D7-4791-449E-B0C3-A5F2790DD3B3}" type="datetimeFigureOut">
              <a:rPr lang="zh-CN" altLang="en-US" smtClean="0"/>
              <a:t>2014/5/18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AFFBE-D1C2-4503-82ED-CF6C733140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6193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260D7-4791-449E-B0C3-A5F2790DD3B3}" type="datetimeFigureOut">
              <a:rPr lang="zh-CN" altLang="en-US" smtClean="0"/>
              <a:t>2014/5/18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AFFBE-D1C2-4503-82ED-CF6C733140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47338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121607" y="517514"/>
            <a:ext cx="1241881" cy="8237474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5963" y="517514"/>
            <a:ext cx="3653651" cy="8237474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260D7-4791-449E-B0C3-A5F2790DD3B3}" type="datetimeFigureOut">
              <a:rPr lang="zh-CN" altLang="en-US" smtClean="0"/>
              <a:t>2014/5/18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AFFBE-D1C2-4503-82ED-CF6C733140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3478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260D7-4791-449E-B0C3-A5F2790DD3B3}" type="datetimeFigureOut">
              <a:rPr lang="zh-CN" altLang="en-US" smtClean="0"/>
              <a:t>2014/5/18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AFFBE-D1C2-4503-82ED-CF6C733140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7005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2963" y="2423318"/>
            <a:ext cx="4967526" cy="4043359"/>
          </a:xfrm>
        </p:spPr>
        <p:txBody>
          <a:bodyPr anchor="b"/>
          <a:lstStyle>
            <a:lvl1pPr>
              <a:defRPr sz="3779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963" y="6504929"/>
            <a:ext cx="4967526" cy="2126307"/>
          </a:xfrm>
        </p:spPr>
        <p:txBody>
          <a:bodyPr/>
          <a:lstStyle>
            <a:lvl1pPr marL="0" indent="0">
              <a:buNone/>
              <a:defRPr sz="1512">
                <a:solidFill>
                  <a:schemeClr val="tx1"/>
                </a:solidFill>
              </a:defRPr>
            </a:lvl1pPr>
            <a:lvl2pPr marL="28799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2pPr>
            <a:lvl3pPr marL="575981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3pPr>
            <a:lvl4pPr marL="86397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4pPr>
            <a:lvl5pPr marL="115196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5pPr>
            <a:lvl6pPr marL="143995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6pPr>
            <a:lvl7pPr marL="172794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7pPr>
            <a:lvl8pPr marL="201593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8pPr>
            <a:lvl9pPr marL="230392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260D7-4791-449E-B0C3-A5F2790DD3B3}" type="datetimeFigureOut">
              <a:rPr lang="zh-CN" altLang="en-US" smtClean="0"/>
              <a:t>2014/5/18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AFFBE-D1C2-4503-82ED-CF6C733140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927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962" y="2587570"/>
            <a:ext cx="2447766" cy="616741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15722" y="2587570"/>
            <a:ext cx="2447766" cy="616741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260D7-4791-449E-B0C3-A5F2790DD3B3}" type="datetimeFigureOut">
              <a:rPr lang="zh-CN" altLang="en-US" smtClean="0"/>
              <a:t>2014/5/18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AFFBE-D1C2-4503-82ED-CF6C733140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5634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2" y="517516"/>
            <a:ext cx="4967526" cy="1878802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6713" y="2382815"/>
            <a:ext cx="2436517" cy="1167781"/>
          </a:xfrm>
        </p:spPr>
        <p:txBody>
          <a:bodyPr anchor="b"/>
          <a:lstStyle>
            <a:lvl1pPr marL="0" indent="0">
              <a:buNone/>
              <a:defRPr sz="1512" b="1"/>
            </a:lvl1pPr>
            <a:lvl2pPr marL="287990" indent="0">
              <a:buNone/>
              <a:defRPr sz="1260" b="1"/>
            </a:lvl2pPr>
            <a:lvl3pPr marL="575981" indent="0">
              <a:buNone/>
              <a:defRPr sz="1134" b="1"/>
            </a:lvl3pPr>
            <a:lvl4pPr marL="863971" indent="0">
              <a:buNone/>
              <a:defRPr sz="1008" b="1"/>
            </a:lvl4pPr>
            <a:lvl5pPr marL="1151961" indent="0">
              <a:buNone/>
              <a:defRPr sz="1008" b="1"/>
            </a:lvl5pPr>
            <a:lvl6pPr marL="1439951" indent="0">
              <a:buNone/>
              <a:defRPr sz="1008" b="1"/>
            </a:lvl6pPr>
            <a:lvl7pPr marL="1727942" indent="0">
              <a:buNone/>
              <a:defRPr sz="1008" b="1"/>
            </a:lvl7pPr>
            <a:lvl8pPr marL="2015932" indent="0">
              <a:buNone/>
              <a:defRPr sz="1008" b="1"/>
            </a:lvl8pPr>
            <a:lvl9pPr marL="2303922" indent="0">
              <a:buNone/>
              <a:defRPr sz="1008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6713" y="3550596"/>
            <a:ext cx="2436517" cy="5222392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5722" y="2382815"/>
            <a:ext cx="2448516" cy="1167781"/>
          </a:xfrm>
        </p:spPr>
        <p:txBody>
          <a:bodyPr anchor="b"/>
          <a:lstStyle>
            <a:lvl1pPr marL="0" indent="0">
              <a:buNone/>
              <a:defRPr sz="1512" b="1"/>
            </a:lvl1pPr>
            <a:lvl2pPr marL="287990" indent="0">
              <a:buNone/>
              <a:defRPr sz="1260" b="1"/>
            </a:lvl2pPr>
            <a:lvl3pPr marL="575981" indent="0">
              <a:buNone/>
              <a:defRPr sz="1134" b="1"/>
            </a:lvl3pPr>
            <a:lvl4pPr marL="863971" indent="0">
              <a:buNone/>
              <a:defRPr sz="1008" b="1"/>
            </a:lvl4pPr>
            <a:lvl5pPr marL="1151961" indent="0">
              <a:buNone/>
              <a:defRPr sz="1008" b="1"/>
            </a:lvl5pPr>
            <a:lvl6pPr marL="1439951" indent="0">
              <a:buNone/>
              <a:defRPr sz="1008" b="1"/>
            </a:lvl6pPr>
            <a:lvl7pPr marL="1727942" indent="0">
              <a:buNone/>
              <a:defRPr sz="1008" b="1"/>
            </a:lvl7pPr>
            <a:lvl8pPr marL="2015932" indent="0">
              <a:buNone/>
              <a:defRPr sz="1008" b="1"/>
            </a:lvl8pPr>
            <a:lvl9pPr marL="2303922" indent="0">
              <a:buNone/>
              <a:defRPr sz="1008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915722" y="3550596"/>
            <a:ext cx="2448516" cy="5222392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260D7-4791-449E-B0C3-A5F2790DD3B3}" type="datetimeFigureOut">
              <a:rPr lang="zh-CN" altLang="en-US" smtClean="0"/>
              <a:t>2014/5/18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AFFBE-D1C2-4503-82ED-CF6C733140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5454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260D7-4791-449E-B0C3-A5F2790DD3B3}" type="datetimeFigureOut">
              <a:rPr lang="zh-CN" altLang="en-US" smtClean="0"/>
              <a:t>2014/5/18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AFFBE-D1C2-4503-82ED-CF6C733140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5084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260D7-4791-449E-B0C3-A5F2790DD3B3}" type="datetimeFigureOut">
              <a:rPr lang="zh-CN" altLang="en-US" smtClean="0"/>
              <a:t>2014/5/18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AFFBE-D1C2-4503-82ED-CF6C733140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5843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260D7-4791-449E-B0C3-A5F2790DD3B3}" type="datetimeFigureOut">
              <a:rPr lang="zh-CN" altLang="en-US" smtClean="0"/>
              <a:t>2014/5/18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AFFBE-D1C2-4503-82ED-CF6C7331408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731520"/>
            <a:ext cx="5760000" cy="108000"/>
          </a:xfrm>
          <a:prstGeom prst="rect">
            <a:avLst/>
          </a:prstGeom>
          <a:solidFill>
            <a:srgbClr val="7E36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254061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2" y="648018"/>
            <a:ext cx="1857573" cy="2268061"/>
          </a:xfrm>
        </p:spPr>
        <p:txBody>
          <a:bodyPr anchor="b"/>
          <a:lstStyle>
            <a:lvl1pPr>
              <a:defRPr sz="2016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48516" y="1399540"/>
            <a:ext cx="2915722" cy="6907687"/>
          </a:xfrm>
        </p:spPr>
        <p:txBody>
          <a:bodyPr/>
          <a:lstStyle>
            <a:lvl1pPr>
              <a:defRPr sz="2016"/>
            </a:lvl1pPr>
            <a:lvl2pPr>
              <a:defRPr sz="1764"/>
            </a:lvl2pPr>
            <a:lvl3pPr>
              <a:defRPr sz="1512"/>
            </a:lvl3pPr>
            <a:lvl4pPr>
              <a:defRPr sz="1260"/>
            </a:lvl4pPr>
            <a:lvl5pPr>
              <a:defRPr sz="1260"/>
            </a:lvl5pPr>
            <a:lvl6pPr>
              <a:defRPr sz="1260"/>
            </a:lvl6pPr>
            <a:lvl7pPr>
              <a:defRPr sz="1260"/>
            </a:lvl7pPr>
            <a:lvl8pPr>
              <a:defRPr sz="1260"/>
            </a:lvl8pPr>
            <a:lvl9pPr>
              <a:defRPr sz="126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6712" y="2916079"/>
            <a:ext cx="1857573" cy="5402397"/>
          </a:xfrm>
        </p:spPr>
        <p:txBody>
          <a:bodyPr/>
          <a:lstStyle>
            <a:lvl1pPr marL="0" indent="0">
              <a:buNone/>
              <a:defRPr sz="1008"/>
            </a:lvl1pPr>
            <a:lvl2pPr marL="287990" indent="0">
              <a:buNone/>
              <a:defRPr sz="882"/>
            </a:lvl2pPr>
            <a:lvl3pPr marL="575981" indent="0">
              <a:buNone/>
              <a:defRPr sz="756"/>
            </a:lvl3pPr>
            <a:lvl4pPr marL="863971" indent="0">
              <a:buNone/>
              <a:defRPr sz="630"/>
            </a:lvl4pPr>
            <a:lvl5pPr marL="1151961" indent="0">
              <a:buNone/>
              <a:defRPr sz="630"/>
            </a:lvl5pPr>
            <a:lvl6pPr marL="1439951" indent="0">
              <a:buNone/>
              <a:defRPr sz="630"/>
            </a:lvl6pPr>
            <a:lvl7pPr marL="1727942" indent="0">
              <a:buNone/>
              <a:defRPr sz="630"/>
            </a:lvl7pPr>
            <a:lvl8pPr marL="2015932" indent="0">
              <a:buNone/>
              <a:defRPr sz="630"/>
            </a:lvl8pPr>
            <a:lvl9pPr marL="2303922" indent="0">
              <a:buNone/>
              <a:defRPr sz="63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260D7-4791-449E-B0C3-A5F2790DD3B3}" type="datetimeFigureOut">
              <a:rPr lang="zh-CN" altLang="en-US" smtClean="0"/>
              <a:t>2014/5/18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AFFBE-D1C2-4503-82ED-CF6C733140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029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5962" y="517516"/>
            <a:ext cx="4967526" cy="18788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5962" y="2587570"/>
            <a:ext cx="4967526" cy="61674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95962" y="9009246"/>
            <a:ext cx="1295876" cy="5175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260D7-4791-449E-B0C3-A5F2790DD3B3}" type="datetimeFigureOut">
              <a:rPr lang="zh-CN" altLang="en-US" smtClean="0"/>
              <a:t>2014/5/18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07818" y="9009246"/>
            <a:ext cx="1943814" cy="5175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67612" y="9009246"/>
            <a:ext cx="1295876" cy="5175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EAFFBE-D1C2-4503-82ED-CF6C733140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612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4" r:id="rId8"/>
    <p:sldLayoutId id="2147483680" r:id="rId9"/>
    <p:sldLayoutId id="2147483681" r:id="rId10"/>
    <p:sldLayoutId id="2147483682" r:id="rId11"/>
    <p:sldLayoutId id="2147483683" r:id="rId12"/>
  </p:sldLayoutIdLst>
  <p:txStyles>
    <p:titleStyle>
      <a:lvl1pPr algn="l" defTabSz="575981" rtl="0" eaLnBrk="1" latinLnBrk="0" hangingPunct="1">
        <a:lnSpc>
          <a:spcPct val="90000"/>
        </a:lnSpc>
        <a:spcBef>
          <a:spcPct val="0"/>
        </a:spcBef>
        <a:buNone/>
        <a:defRPr sz="277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3995" indent="-143995" algn="l" defTabSz="575981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1764" kern="1200">
          <a:solidFill>
            <a:schemeClr val="tx1"/>
          </a:solidFill>
          <a:latin typeface="+mn-lt"/>
          <a:ea typeface="+mn-ea"/>
          <a:cs typeface="+mn-cs"/>
        </a:defRPr>
      </a:lvl1pPr>
      <a:lvl2pPr marL="431985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2pPr>
      <a:lvl3pPr marL="71997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3pPr>
      <a:lvl4pPr marL="100796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4pPr>
      <a:lvl5pPr marL="129595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5pPr>
      <a:lvl6pPr marL="158394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6pPr>
      <a:lvl7pPr marL="187193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7pPr>
      <a:lvl8pPr marL="215992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8pPr>
      <a:lvl9pPr marL="244791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1pPr>
      <a:lvl2pPr marL="287990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2pPr>
      <a:lvl3pPr marL="57598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3pPr>
      <a:lvl4pPr marL="86397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4pPr>
      <a:lvl5pPr marL="115196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5pPr>
      <a:lvl6pPr marL="143995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6pPr>
      <a:lvl7pPr marL="172794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7pPr>
      <a:lvl8pPr marL="201593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8pPr>
      <a:lvl9pPr marL="230392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731520"/>
            <a:ext cx="5760000" cy="108000"/>
          </a:xfrm>
          <a:prstGeom prst="rect">
            <a:avLst/>
          </a:prstGeom>
          <a:solidFill>
            <a:srgbClr val="7E36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800"/>
          </a:p>
        </p:txBody>
      </p:sp>
      <p:grpSp>
        <p:nvGrpSpPr>
          <p:cNvPr id="12" name="Group 11"/>
          <p:cNvGrpSpPr/>
          <p:nvPr/>
        </p:nvGrpSpPr>
        <p:grpSpPr>
          <a:xfrm>
            <a:off x="1846218" y="4372580"/>
            <a:ext cx="3806206" cy="1212415"/>
            <a:chOff x="1639853" y="4372580"/>
            <a:chExt cx="3806206" cy="1212415"/>
          </a:xfrm>
        </p:grpSpPr>
        <p:grpSp>
          <p:nvGrpSpPr>
            <p:cNvPr id="10" name="Group 9"/>
            <p:cNvGrpSpPr/>
            <p:nvPr/>
          </p:nvGrpSpPr>
          <p:grpSpPr>
            <a:xfrm>
              <a:off x="2659341" y="4372580"/>
              <a:ext cx="2786718" cy="1212415"/>
              <a:chOff x="2541495" y="4507050"/>
              <a:chExt cx="2786718" cy="1212415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2541495" y="5257800"/>
                <a:ext cx="278671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2400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创客</a:t>
                </a:r>
                <a:r>
                  <a:rPr lang="zh-CN" altLang="en-US" sz="2400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交叉</a:t>
                </a:r>
                <a:r>
                  <a:rPr lang="zh-CN" altLang="en-US" sz="2400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融合项目</a:t>
                </a:r>
                <a:endParaRPr lang="zh-CN" altLang="en-US" sz="2400" dirty="0"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2581836" y="4507050"/>
                <a:ext cx="2746377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4400" b="1" spc="600" dirty="0">
                    <a:solidFill>
                      <a:srgbClr val="6B19A0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rPr>
                  <a:t>清华大学</a:t>
                </a:r>
              </a:p>
            </p:txBody>
          </p:sp>
        </p:grp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39853" y="4479128"/>
              <a:ext cx="1080000" cy="1080000"/>
            </a:xfrm>
            <a:prstGeom prst="rect">
              <a:avLst/>
            </a:prstGeom>
          </p:spPr>
        </p:pic>
      </p:grpSp>
      <p:pic>
        <p:nvPicPr>
          <p:cNvPr id="15" name="Picture 14" descr="1-010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61" t="16230" r="7519" b="23867"/>
          <a:stretch/>
        </p:blipFill>
        <p:spPr bwMode="auto">
          <a:xfrm>
            <a:off x="1338875" y="1956395"/>
            <a:ext cx="4420575" cy="22095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2" name="Group 21"/>
          <p:cNvGrpSpPr/>
          <p:nvPr/>
        </p:nvGrpSpPr>
        <p:grpSpPr>
          <a:xfrm>
            <a:off x="349968" y="6229197"/>
            <a:ext cx="4072500" cy="2614645"/>
            <a:chOff x="698135" y="6466265"/>
            <a:chExt cx="4072500" cy="261464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1338875" y="7324003"/>
              <a:ext cx="1782431" cy="946907"/>
            </a:xfrm>
            <a:prstGeom prst="line">
              <a:avLst/>
            </a:prstGeom>
            <a:ln w="25400" cmpd="sng">
              <a:solidFill>
                <a:srgbClr val="7E36B4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3142218" y="6898265"/>
              <a:ext cx="1196417" cy="1391487"/>
            </a:xfrm>
            <a:prstGeom prst="line">
              <a:avLst/>
            </a:prstGeom>
            <a:ln w="25400" cmpd="sng">
              <a:solidFill>
                <a:srgbClr val="7E36B4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750" t="621" r="25000" b="19"/>
            <a:stretch/>
          </p:blipFill>
          <p:spPr>
            <a:xfrm>
              <a:off x="2311306" y="7460910"/>
              <a:ext cx="1620000" cy="1620000"/>
            </a:xfrm>
            <a:prstGeom prst="ellipse">
              <a:avLst/>
            </a:prstGeom>
            <a:ln w="63500" cmpd="dbl">
              <a:solidFill>
                <a:srgbClr val="7E36B4"/>
              </a:solidFill>
            </a:ln>
            <a:effectLst/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5" r="39375"/>
            <a:stretch/>
          </p:blipFill>
          <p:spPr>
            <a:xfrm>
              <a:off x="698135" y="6676003"/>
              <a:ext cx="1296000" cy="1296000"/>
            </a:xfrm>
            <a:prstGeom prst="ellipse">
              <a:avLst/>
            </a:prstGeom>
            <a:ln w="63500" cmpd="dbl">
              <a:solidFill>
                <a:srgbClr val="7E36B4"/>
              </a:solidFill>
            </a:ln>
            <a:effectLst/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5550" r="4450"/>
            <a:stretch/>
          </p:blipFill>
          <p:spPr>
            <a:xfrm>
              <a:off x="3906635" y="6466265"/>
              <a:ext cx="864000" cy="864000"/>
            </a:xfrm>
            <a:prstGeom prst="ellipse">
              <a:avLst/>
            </a:prstGeom>
            <a:ln w="63500" cmpd="dbl">
              <a:solidFill>
                <a:srgbClr val="7E36B4"/>
              </a:solidFill>
            </a:ln>
            <a:effectLst/>
          </p:spPr>
        </p:pic>
      </p:grpSp>
      <p:grpSp>
        <p:nvGrpSpPr>
          <p:cNvPr id="26" name="Group 25"/>
          <p:cNvGrpSpPr/>
          <p:nvPr/>
        </p:nvGrpSpPr>
        <p:grpSpPr>
          <a:xfrm>
            <a:off x="3989595" y="8435818"/>
            <a:ext cx="1662829" cy="1029911"/>
            <a:chOff x="3989595" y="8435818"/>
            <a:chExt cx="1662829" cy="1029911"/>
          </a:xfrm>
        </p:grpSpPr>
        <p:grpSp>
          <p:nvGrpSpPr>
            <p:cNvPr id="2" name="Group 1"/>
            <p:cNvGrpSpPr/>
            <p:nvPr/>
          </p:nvGrpSpPr>
          <p:grpSpPr>
            <a:xfrm>
              <a:off x="3989595" y="8435818"/>
              <a:ext cx="1662829" cy="1029911"/>
              <a:chOff x="3715995" y="8449265"/>
              <a:chExt cx="1662829" cy="1029911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3715995" y="9016253"/>
                <a:ext cx="166282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基础工业训练中心</a:t>
                </a: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3715995" y="9202177"/>
                <a:ext cx="166282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200" spc="8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BankGothic Md BT" panose="020B0807020203060204" pitchFamily="34" charset="0"/>
                    <a:ea typeface="黑体" panose="02010609060101010101" pitchFamily="49" charset="-122"/>
                  </a:rPr>
                  <a:t>1922 - 2014</a:t>
                </a:r>
                <a:endParaRPr lang="zh-CN" altLang="en-US" sz="1200" spc="8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BankGothic Md BT" panose="020B0807020203060204" pitchFamily="34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4250284" y="8765119"/>
                <a:ext cx="109685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200" spc="3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BankGothic Md BT" panose="020B0807020203060204" pitchFamily="34" charset="0"/>
                    <a:ea typeface="黑体" panose="02010609060101010101" pitchFamily="49" charset="-122"/>
                  </a:rPr>
                  <a:t>YEARS</a:t>
                </a:r>
                <a:endParaRPr lang="zh-CN" altLang="en-US" sz="1200" spc="3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BankGothic Md BT" panose="020B0807020203060204" pitchFamily="34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3791029" y="8449265"/>
                <a:ext cx="72252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3600" b="1" spc="80" dirty="0">
                    <a:solidFill>
                      <a:srgbClr val="7E36B4"/>
                    </a:solidFill>
                    <a:latin typeface="Agency FB" panose="020B0503020202020204" pitchFamily="34" charset="0"/>
                    <a:ea typeface="黑体" panose="02010609060101010101" pitchFamily="49" charset="-122"/>
                  </a:rPr>
                  <a:t>92</a:t>
                </a:r>
                <a:endParaRPr lang="zh-CN" altLang="en-US" sz="3600" b="1" spc="80" dirty="0">
                  <a:solidFill>
                    <a:srgbClr val="7E36B4"/>
                  </a:solidFill>
                  <a:latin typeface="Agency FB" panose="020B0503020202020204" pitchFamily="34" charset="0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>
              <a:off x="4236244" y="8969482"/>
              <a:ext cx="1157287" cy="67712"/>
              <a:chOff x="4236244" y="8969482"/>
              <a:chExt cx="1157287" cy="67712"/>
            </a:xfrm>
          </p:grpSpPr>
          <p:cxnSp>
            <p:nvCxnSpPr>
              <p:cNvPr id="8" name="Straight Connector 7"/>
              <p:cNvCxnSpPr/>
              <p:nvPr/>
            </p:nvCxnSpPr>
            <p:spPr>
              <a:xfrm>
                <a:off x="4236244" y="9002806"/>
                <a:ext cx="50958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>
                <a:off x="4883944" y="9002806"/>
                <a:ext cx="50958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5-Point Star 13"/>
              <p:cNvSpPr/>
              <p:nvPr/>
            </p:nvSpPr>
            <p:spPr>
              <a:xfrm>
                <a:off x="4781031" y="8969482"/>
                <a:ext cx="67712" cy="67712"/>
              </a:xfrm>
              <a:prstGeom prst="star5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045759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5528" y="659839"/>
            <a:ext cx="1335920" cy="246221"/>
          </a:xfrm>
          <a:prstGeom prst="rect">
            <a:avLst/>
          </a:prstGeom>
          <a:solidFill>
            <a:schemeClr val="bg1"/>
          </a:solidFill>
        </p:spPr>
        <p:txBody>
          <a:bodyPr wrap="none" lIns="108000" rIns="72000" rtlCol="0">
            <a:spAutoFit/>
          </a:bodyPr>
          <a:lstStyle/>
          <a:p>
            <a:r>
              <a:rPr lang="zh-CN" altLang="en-US" sz="1000" dirty="0" smtClean="0"/>
              <a:t>在线平台与服务板块</a:t>
            </a:r>
            <a:endParaRPr lang="zh-CN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576970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5154" y="1574800"/>
            <a:ext cx="2705846" cy="12179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在线课程服务模块</a:t>
            </a:r>
            <a:endParaRPr lang="en-US" altLang="zh-CN" dirty="0" smtClean="0"/>
          </a:p>
          <a:p>
            <a:pPr marL="285750" indent="-285750">
              <a:buFontTx/>
              <a:buChar char="-"/>
            </a:pPr>
            <a:r>
              <a:rPr lang="zh-CN" altLang="en-US" dirty="0" smtClean="0"/>
              <a:t>知识产权</a:t>
            </a:r>
            <a:endParaRPr lang="en-US" altLang="zh-CN" dirty="0" smtClean="0"/>
          </a:p>
          <a:p>
            <a:pPr marL="285750" indent="-285750">
              <a:buFontTx/>
              <a:buChar char="-"/>
            </a:pPr>
            <a:r>
              <a:rPr lang="zh-CN" altLang="en-US" dirty="0" smtClean="0"/>
              <a:t>法律</a:t>
            </a:r>
            <a:endParaRPr lang="en-US" altLang="zh-CN" dirty="0" smtClean="0"/>
          </a:p>
          <a:p>
            <a:pPr marL="285750" indent="-285750">
              <a:buFontTx/>
              <a:buChar char="-"/>
            </a:pPr>
            <a:r>
              <a:rPr lang="zh-CN" altLang="en-US" dirty="0" smtClean="0"/>
              <a:t>市场</a:t>
            </a:r>
            <a:endParaRPr lang="en-US" altLang="zh-CN" dirty="0" smtClean="0"/>
          </a:p>
          <a:p>
            <a:pPr marL="285750" indent="-285750">
              <a:buFontTx/>
              <a:buChar char="-"/>
            </a:pPr>
            <a:r>
              <a:rPr lang="zh-CN" altLang="en-US" dirty="0"/>
              <a:t>媒体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15154" y="3332553"/>
            <a:ext cx="3823446" cy="992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数据信息</a:t>
            </a:r>
            <a:r>
              <a:rPr lang="zh-CN" altLang="en-US" dirty="0" smtClean="0"/>
              <a:t>平台</a:t>
            </a:r>
            <a:endParaRPr lang="en-US" altLang="zh-CN" dirty="0" smtClean="0"/>
          </a:p>
          <a:p>
            <a:pPr marL="285750" indent="-285750">
              <a:buFontTx/>
              <a:buChar char="-"/>
            </a:pPr>
            <a:r>
              <a:rPr lang="zh-CN" altLang="en-US" dirty="0" smtClean="0"/>
              <a:t>项目管理系统</a:t>
            </a:r>
            <a:endParaRPr lang="en-US" altLang="zh-CN" dirty="0" smtClean="0"/>
          </a:p>
          <a:p>
            <a:pPr marL="285750" indent="-285750">
              <a:buFontTx/>
              <a:buChar char="-"/>
            </a:pPr>
            <a:r>
              <a:rPr lang="zh-CN" altLang="en-US" dirty="0" smtClean="0"/>
              <a:t>版本控制系统</a:t>
            </a:r>
            <a:endParaRPr lang="en-US" altLang="zh-CN" dirty="0" smtClean="0"/>
          </a:p>
          <a:p>
            <a:pPr marL="285750" indent="-285750">
              <a:buFontTx/>
              <a:buChar char="-"/>
            </a:pPr>
            <a:r>
              <a:rPr lang="zh-CN" altLang="en-US" dirty="0"/>
              <a:t>资源</a:t>
            </a:r>
            <a:r>
              <a:rPr lang="zh-CN" altLang="en-US" dirty="0" smtClean="0"/>
              <a:t>调度与活动管理系统</a:t>
            </a:r>
            <a:endParaRPr lang="en-US" altLang="zh-CN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215154" y="5016500"/>
            <a:ext cx="3467846" cy="992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创客系列</a:t>
            </a:r>
            <a:r>
              <a:rPr lang="zh-CN" altLang="en-US" dirty="0" smtClean="0"/>
              <a:t>活动</a:t>
            </a:r>
            <a:endParaRPr lang="en-US" altLang="zh-CN" dirty="0" smtClean="0"/>
          </a:p>
          <a:p>
            <a:pPr marL="285750" indent="-285750">
              <a:buFontTx/>
              <a:buChar char="-"/>
            </a:pPr>
            <a:r>
              <a:rPr lang="zh-CN" altLang="en-US" dirty="0" smtClean="0"/>
              <a:t>创客培训与马拉松</a:t>
            </a:r>
            <a:endParaRPr lang="en-US" altLang="zh-CN" dirty="0" smtClean="0"/>
          </a:p>
          <a:p>
            <a:pPr marL="285750" indent="-285750">
              <a:buFontTx/>
              <a:buChar char="-"/>
            </a:pPr>
            <a:r>
              <a:rPr lang="zh-CN" altLang="en-US" dirty="0" smtClean="0"/>
              <a:t>讲座与演讲</a:t>
            </a:r>
            <a:endParaRPr lang="en-US" altLang="zh-CN" dirty="0" smtClean="0"/>
          </a:p>
          <a:p>
            <a:pPr marL="285750" indent="-285750">
              <a:buFontTx/>
              <a:buChar char="-"/>
            </a:pPr>
            <a:r>
              <a:rPr lang="zh-CN" altLang="en-US" dirty="0" smtClean="0"/>
              <a:t>主题赛事</a:t>
            </a:r>
            <a:endParaRPr lang="en-US" altLang="zh-CN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3670300" y="659839"/>
            <a:ext cx="1723549" cy="246221"/>
          </a:xfrm>
          <a:prstGeom prst="rect">
            <a:avLst/>
          </a:prstGeom>
          <a:solidFill>
            <a:schemeClr val="bg1"/>
          </a:solidFill>
        </p:spPr>
        <p:txBody>
          <a:bodyPr wrap="none" lIns="108000" rIns="72000" rtlCol="0">
            <a:spAutoFit/>
          </a:bodyPr>
          <a:lstStyle/>
          <a:p>
            <a:r>
              <a:rPr lang="zh-CN" altLang="en-US" sz="1000" dirty="0"/>
              <a:t>清华大学基础工业训练中心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15154" y="7213600"/>
            <a:ext cx="3467846" cy="12179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交叉</a:t>
            </a:r>
            <a:r>
              <a:rPr lang="zh-CN" altLang="en-US" dirty="0" smtClean="0"/>
              <a:t>融合空间</a:t>
            </a:r>
            <a:r>
              <a:rPr lang="zh-CN" altLang="en-US" dirty="0" smtClean="0"/>
              <a:t>团队</a:t>
            </a:r>
            <a:endParaRPr lang="en-US" altLang="zh-CN" dirty="0" smtClean="0"/>
          </a:p>
          <a:p>
            <a:pPr marL="285750" indent="-285750">
              <a:buFontTx/>
              <a:buChar char="-"/>
            </a:pPr>
            <a:r>
              <a:rPr lang="zh-CN" altLang="en-US" dirty="0" smtClean="0"/>
              <a:t>驻校创客</a:t>
            </a:r>
            <a:endParaRPr lang="en-US" altLang="zh-CN" dirty="0" smtClean="0"/>
          </a:p>
          <a:p>
            <a:pPr marL="285750" indent="-285750">
              <a:buFontTx/>
              <a:buChar char="-"/>
            </a:pPr>
            <a:r>
              <a:rPr lang="zh-CN" altLang="en-US" dirty="0" smtClean="0"/>
              <a:t>跨学科课程管理人员</a:t>
            </a:r>
            <a:endParaRPr lang="en-US" altLang="zh-CN" dirty="0" smtClean="0"/>
          </a:p>
          <a:p>
            <a:pPr marL="285750" indent="-285750">
              <a:buFontTx/>
              <a:buChar char="-"/>
            </a:pPr>
            <a:r>
              <a:rPr lang="zh-CN" altLang="en-US" dirty="0" smtClean="0"/>
              <a:t>技术服务与支持人员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578087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215154" y="1574800"/>
            <a:ext cx="3264646" cy="317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实体空间建设</a:t>
            </a:r>
            <a:endParaRPr lang="zh-CN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15154" y="4381500"/>
            <a:ext cx="2121646" cy="317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创</a:t>
            </a:r>
            <a:r>
              <a:rPr lang="zh-CN" altLang="en-US" dirty="0" smtClean="0"/>
              <a:t>客团队支持</a:t>
            </a:r>
            <a:endParaRPr lang="en-US" altLang="zh-CN" dirty="0" smtClean="0"/>
          </a:p>
        </p:txBody>
      </p:sp>
      <p:sp>
        <p:nvSpPr>
          <p:cNvPr id="21" name="TextBox 20"/>
          <p:cNvSpPr txBox="1"/>
          <p:nvPr/>
        </p:nvSpPr>
        <p:spPr>
          <a:xfrm>
            <a:off x="215154" y="6731000"/>
            <a:ext cx="3467846" cy="12179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支持方案与支持者回报</a:t>
            </a:r>
            <a:endParaRPr lang="en-US" altLang="zh-CN" dirty="0" smtClean="0"/>
          </a:p>
          <a:p>
            <a:pPr marL="285750" indent="-285750">
              <a:buFontTx/>
              <a:buChar char="-"/>
            </a:pPr>
            <a:r>
              <a:rPr lang="zh-CN" altLang="en-US" dirty="0" smtClean="0"/>
              <a:t>创客观察员</a:t>
            </a:r>
            <a:endParaRPr lang="en-US" altLang="zh-CN" dirty="0" smtClean="0"/>
          </a:p>
          <a:p>
            <a:pPr marL="285750" indent="-285750">
              <a:buFontTx/>
              <a:buChar char="-"/>
            </a:pPr>
            <a:r>
              <a:rPr lang="zh-CN" altLang="en-US" dirty="0"/>
              <a:t>创</a:t>
            </a:r>
            <a:r>
              <a:rPr lang="zh-CN" altLang="en-US" dirty="0" smtClean="0"/>
              <a:t>客之友</a:t>
            </a:r>
            <a:endParaRPr lang="en-US" altLang="zh-CN" dirty="0" smtClean="0"/>
          </a:p>
          <a:p>
            <a:pPr marL="285750" indent="-285750">
              <a:buFontTx/>
              <a:buChar char="-"/>
            </a:pPr>
            <a:r>
              <a:rPr lang="zh-CN" altLang="en-US" dirty="0" smtClean="0"/>
              <a:t>创作之友</a:t>
            </a:r>
            <a:endParaRPr lang="en-US" altLang="zh-CN" dirty="0" smtClean="0"/>
          </a:p>
          <a:p>
            <a:pPr marL="285750" indent="-285750">
              <a:buFontTx/>
              <a:buChar char="-"/>
            </a:pPr>
            <a:r>
              <a:rPr lang="zh-CN" altLang="en-US" dirty="0" smtClean="0"/>
              <a:t>创行之友</a:t>
            </a:r>
            <a:endParaRPr lang="en-US" altLang="zh-CN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225528" y="659839"/>
            <a:ext cx="1335920" cy="246221"/>
          </a:xfrm>
          <a:prstGeom prst="rect">
            <a:avLst/>
          </a:prstGeom>
          <a:solidFill>
            <a:schemeClr val="bg1"/>
          </a:solidFill>
        </p:spPr>
        <p:txBody>
          <a:bodyPr wrap="none" lIns="108000" rIns="72000" rtlCol="0">
            <a:spAutoFit/>
          </a:bodyPr>
          <a:lstStyle/>
          <a:p>
            <a:r>
              <a:rPr lang="zh-CN" altLang="en-US" sz="1000" dirty="0" smtClean="0"/>
              <a:t>运行保障与支持方案</a:t>
            </a:r>
            <a:endParaRPr lang="zh-CN" altLang="en-US" sz="1000" dirty="0"/>
          </a:p>
        </p:txBody>
      </p:sp>
      <p:sp>
        <p:nvSpPr>
          <p:cNvPr id="7" name="TextBox 6"/>
          <p:cNvSpPr txBox="1"/>
          <p:nvPr/>
        </p:nvSpPr>
        <p:spPr>
          <a:xfrm>
            <a:off x="215154" y="2889291"/>
            <a:ext cx="1562846" cy="317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运行与管理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4864691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670300" y="659839"/>
            <a:ext cx="1723549" cy="246221"/>
          </a:xfrm>
          <a:prstGeom prst="rect">
            <a:avLst/>
          </a:prstGeom>
          <a:solidFill>
            <a:schemeClr val="bg1"/>
          </a:solidFill>
        </p:spPr>
        <p:txBody>
          <a:bodyPr wrap="none" lIns="108000" rIns="72000" rtlCol="0">
            <a:spAutoFit/>
          </a:bodyPr>
          <a:lstStyle/>
          <a:p>
            <a:r>
              <a:rPr lang="zh-CN" altLang="en-US" sz="1000" dirty="0"/>
              <a:t>清华大学基础工业训练中心</a:t>
            </a:r>
          </a:p>
        </p:txBody>
      </p:sp>
    </p:spTree>
    <p:extLst>
      <p:ext uri="{BB962C8B-B14F-4D97-AF65-F5344CB8AC3E}">
        <p14:creationId xmlns:p14="http://schemas.microsoft.com/office/powerpoint/2010/main" val="3291702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1855695"/>
            <a:ext cx="4267200" cy="3186206"/>
          </a:xfrm>
          <a:prstGeom prst="rect">
            <a:avLst/>
          </a:prstGeom>
          <a:solidFill>
            <a:srgbClr val="C8A0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Rectangle 4"/>
          <p:cNvSpPr/>
          <p:nvPr/>
        </p:nvSpPr>
        <p:spPr>
          <a:xfrm>
            <a:off x="4686300" y="1855694"/>
            <a:ext cx="1073150" cy="498960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5400" dirty="0">
              <a:solidFill>
                <a:schemeClr val="bg1">
                  <a:lumMod val="50000"/>
                </a:schemeClr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652537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855694"/>
            <a:ext cx="2476500" cy="498960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5400" dirty="0">
              <a:solidFill>
                <a:schemeClr val="bg1">
                  <a:lumMod val="50000"/>
                </a:schemeClr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000035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319450" y="731520"/>
            <a:ext cx="1440000" cy="108000"/>
          </a:xfrm>
          <a:prstGeom prst="rect">
            <a:avLst/>
          </a:prstGeom>
          <a:solidFill>
            <a:srgbClr val="7E36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800"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4319450" cy="731520"/>
          </a:xfrm>
          <a:prstGeom prst="rect">
            <a:avLst/>
          </a:prstGeom>
          <a:solidFill>
            <a:srgbClr val="C8A0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800"/>
          </a:p>
        </p:txBody>
      </p:sp>
      <p:sp>
        <p:nvSpPr>
          <p:cNvPr id="4" name="Rectangle 3"/>
          <p:cNvSpPr/>
          <p:nvPr/>
        </p:nvSpPr>
        <p:spPr>
          <a:xfrm>
            <a:off x="0" y="839519"/>
            <a:ext cx="4319450" cy="8880743"/>
          </a:xfrm>
          <a:prstGeom prst="rect">
            <a:avLst/>
          </a:prstGeom>
          <a:solidFill>
            <a:srgbClr val="C8A0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3565026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469341" y="1855694"/>
            <a:ext cx="2290109" cy="4222377"/>
          </a:xfrm>
          <a:prstGeom prst="rect">
            <a:avLst/>
          </a:prstGeom>
          <a:solidFill>
            <a:srgbClr val="C8A0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2" descr="1-030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17" t="18519" r="7619" b="17081"/>
          <a:stretch/>
        </p:blipFill>
        <p:spPr bwMode="auto">
          <a:xfrm>
            <a:off x="445807" y="3284811"/>
            <a:ext cx="3999866" cy="21500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8603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855694"/>
            <a:ext cx="1156447" cy="4222377"/>
          </a:xfrm>
          <a:prstGeom prst="rect">
            <a:avLst/>
          </a:prstGeom>
          <a:solidFill>
            <a:srgbClr val="C8A0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Rectangle 2"/>
          <p:cNvSpPr/>
          <p:nvPr/>
        </p:nvSpPr>
        <p:spPr>
          <a:xfrm>
            <a:off x="1519517" y="1855694"/>
            <a:ext cx="4239933" cy="22456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5400" dirty="0">
              <a:solidFill>
                <a:schemeClr val="bg1">
                  <a:lumMod val="50000"/>
                </a:schemeClr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99071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215154" y="1574800"/>
            <a:ext cx="1562846" cy="317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战略定位</a:t>
            </a:r>
            <a:endParaRPr lang="zh-CN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15154" y="3835441"/>
            <a:ext cx="1562846" cy="317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核心价值</a:t>
            </a:r>
            <a:endParaRPr lang="en-US" altLang="zh-CN" dirty="0" smtClean="0"/>
          </a:p>
        </p:txBody>
      </p:sp>
      <p:sp>
        <p:nvSpPr>
          <p:cNvPr id="21" name="TextBox 20"/>
          <p:cNvSpPr txBox="1"/>
          <p:nvPr/>
        </p:nvSpPr>
        <p:spPr>
          <a:xfrm>
            <a:off x="215154" y="6731000"/>
            <a:ext cx="3467846" cy="317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愿景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承载清华派创客文化</a:t>
            </a:r>
            <a:endParaRPr lang="en-US" altLang="zh-CN" dirty="0" smtClean="0"/>
          </a:p>
        </p:txBody>
      </p:sp>
      <p:sp>
        <p:nvSpPr>
          <p:cNvPr id="22" name="TextBox 21"/>
          <p:cNvSpPr txBox="1"/>
          <p:nvPr/>
        </p:nvSpPr>
        <p:spPr>
          <a:xfrm>
            <a:off x="225528" y="659839"/>
            <a:ext cx="1207680" cy="246221"/>
          </a:xfrm>
          <a:prstGeom prst="rect">
            <a:avLst/>
          </a:prstGeom>
          <a:solidFill>
            <a:schemeClr val="bg1"/>
          </a:solidFill>
        </p:spPr>
        <p:txBody>
          <a:bodyPr wrap="none" lIns="108000" rIns="72000" rtlCol="0">
            <a:spAutoFit/>
          </a:bodyPr>
          <a:lstStyle/>
          <a:p>
            <a:r>
              <a:rPr lang="zh-CN" altLang="en-US" sz="1000" dirty="0"/>
              <a:t>创</a:t>
            </a:r>
            <a:r>
              <a:rPr lang="zh-CN" altLang="en-US" sz="1000" dirty="0" smtClean="0"/>
              <a:t>客交叉融合空间</a:t>
            </a:r>
            <a:endParaRPr lang="zh-CN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970929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3670300" y="659839"/>
            <a:ext cx="1723549" cy="246221"/>
          </a:xfrm>
          <a:prstGeom prst="rect">
            <a:avLst/>
          </a:prstGeom>
          <a:solidFill>
            <a:schemeClr val="bg1"/>
          </a:solidFill>
        </p:spPr>
        <p:txBody>
          <a:bodyPr wrap="none" lIns="108000" rIns="72000" rtlCol="0">
            <a:spAutoFit/>
          </a:bodyPr>
          <a:lstStyle/>
          <a:p>
            <a:r>
              <a:rPr lang="zh-CN" altLang="en-US" sz="1000" dirty="0"/>
              <a:t>清华大学基础工业训练中心</a:t>
            </a:r>
          </a:p>
        </p:txBody>
      </p:sp>
    </p:spTree>
    <p:extLst>
      <p:ext uri="{BB962C8B-B14F-4D97-AF65-F5344CB8AC3E}">
        <p14:creationId xmlns:p14="http://schemas.microsoft.com/office/powerpoint/2010/main" val="1849084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25528" y="659839"/>
            <a:ext cx="951199" cy="246221"/>
          </a:xfrm>
          <a:prstGeom prst="rect">
            <a:avLst/>
          </a:prstGeom>
          <a:solidFill>
            <a:schemeClr val="bg1"/>
          </a:solidFill>
        </p:spPr>
        <p:txBody>
          <a:bodyPr wrap="none" lIns="108000" rIns="72000" rtlCol="0">
            <a:spAutoFit/>
          </a:bodyPr>
          <a:lstStyle/>
          <a:p>
            <a:r>
              <a:rPr lang="zh-CN" altLang="en-US" sz="1000" dirty="0" smtClean="0"/>
              <a:t>创新教学体系</a:t>
            </a:r>
            <a:endParaRPr lang="zh-CN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277031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70300" y="659839"/>
            <a:ext cx="1723549" cy="246221"/>
          </a:xfrm>
          <a:prstGeom prst="rect">
            <a:avLst/>
          </a:prstGeom>
          <a:solidFill>
            <a:schemeClr val="bg1"/>
          </a:solidFill>
        </p:spPr>
        <p:txBody>
          <a:bodyPr wrap="none" lIns="108000" rIns="72000" rtlCol="0">
            <a:spAutoFit/>
          </a:bodyPr>
          <a:lstStyle/>
          <a:p>
            <a:r>
              <a:rPr lang="zh-CN" altLang="en-US" sz="1000" dirty="0"/>
              <a:t>清华大学基础工业训练中心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15154" y="1574800"/>
            <a:ext cx="2705846" cy="12179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清华派创客课程体系</a:t>
            </a:r>
            <a:endParaRPr lang="en-US" altLang="zh-CN" dirty="0" smtClean="0"/>
          </a:p>
          <a:p>
            <a:pPr marL="285750" indent="-285750">
              <a:buFontTx/>
              <a:buChar char="-"/>
            </a:pPr>
            <a:r>
              <a:rPr lang="zh-CN" altLang="en-US" dirty="0" smtClean="0"/>
              <a:t>跨学科导引课</a:t>
            </a:r>
            <a:endParaRPr lang="en-US" altLang="zh-CN" dirty="0" smtClean="0"/>
          </a:p>
          <a:p>
            <a:pPr marL="285750" indent="-285750">
              <a:buFontTx/>
              <a:buChar char="-"/>
            </a:pPr>
            <a:r>
              <a:rPr lang="zh-CN" altLang="en-US" dirty="0" smtClean="0"/>
              <a:t>实验室探究课</a:t>
            </a:r>
            <a:endParaRPr lang="en-US" altLang="zh-CN" dirty="0" smtClean="0"/>
          </a:p>
          <a:p>
            <a:pPr marL="285750" indent="-285750">
              <a:buFontTx/>
              <a:buChar char="-"/>
            </a:pPr>
            <a:r>
              <a:rPr lang="zh-CN" altLang="en-US" dirty="0" smtClean="0"/>
              <a:t>战略规划课</a:t>
            </a:r>
            <a:endParaRPr lang="en-US" altLang="zh-CN" dirty="0" smtClean="0"/>
          </a:p>
          <a:p>
            <a:pPr marL="285750" indent="-285750">
              <a:buFontTx/>
              <a:buChar char="-"/>
            </a:pPr>
            <a:r>
              <a:rPr lang="zh-CN" altLang="en-US" dirty="0" smtClean="0"/>
              <a:t>系统设计开发课</a:t>
            </a:r>
            <a:endParaRPr lang="en-US" altLang="zh-CN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215154" y="3619459"/>
            <a:ext cx="3264646" cy="992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创</a:t>
            </a:r>
            <a:r>
              <a:rPr lang="zh-CN" altLang="en-US" dirty="0" smtClean="0"/>
              <a:t>客在线平台</a:t>
            </a:r>
            <a:endParaRPr lang="en-US" altLang="zh-CN" dirty="0" smtClean="0"/>
          </a:p>
          <a:p>
            <a:pPr marL="285750" indent="-285750">
              <a:buFontTx/>
              <a:buChar char="-"/>
            </a:pPr>
            <a:r>
              <a:rPr lang="zh-CN" altLang="en-US" dirty="0" smtClean="0"/>
              <a:t>课程模块化服务</a:t>
            </a:r>
            <a:endParaRPr lang="en-US" altLang="zh-CN" dirty="0" smtClean="0"/>
          </a:p>
          <a:p>
            <a:pPr marL="285750" indent="-285750">
              <a:buFontTx/>
              <a:buChar char="-"/>
            </a:pPr>
            <a:r>
              <a:rPr lang="zh-CN" altLang="en-US" dirty="0" smtClean="0"/>
              <a:t>在线作品发布平台</a:t>
            </a:r>
            <a:endParaRPr lang="en-US" altLang="zh-CN" dirty="0" smtClean="0"/>
          </a:p>
          <a:p>
            <a:pPr marL="285750" indent="-285750">
              <a:buFontTx/>
              <a:buChar char="-"/>
            </a:pPr>
            <a:r>
              <a:rPr lang="zh-CN" altLang="en-US" dirty="0"/>
              <a:t>在</a:t>
            </a:r>
            <a:r>
              <a:rPr lang="zh-CN" altLang="en-US" dirty="0" smtClean="0"/>
              <a:t>校创客与产业交流平台</a:t>
            </a:r>
            <a:endParaRPr lang="en-US" altLang="zh-CN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215154" y="4864097"/>
            <a:ext cx="4560046" cy="21184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创新创业辅修</a:t>
            </a:r>
            <a:r>
              <a:rPr lang="zh-CN" altLang="en-US" dirty="0" smtClean="0"/>
              <a:t>项目</a:t>
            </a:r>
            <a:endParaRPr lang="en-US" altLang="zh-CN" dirty="0" smtClean="0"/>
          </a:p>
          <a:p>
            <a:pPr marL="285750" indent="-285750">
              <a:buFontTx/>
              <a:buChar char="-"/>
            </a:pPr>
            <a:r>
              <a:rPr lang="zh-CN" altLang="zh-CN" dirty="0" smtClean="0"/>
              <a:t>导引</a:t>
            </a:r>
            <a:r>
              <a:rPr lang="zh-CN" altLang="zh-CN" dirty="0"/>
              <a:t>课程：《</a:t>
            </a:r>
            <a:r>
              <a:rPr lang="en-US" altLang="zh-CN" dirty="0"/>
              <a:t>XLP</a:t>
            </a:r>
            <a:r>
              <a:rPr lang="zh-CN" altLang="zh-CN" dirty="0"/>
              <a:t>导引课》、《创业认识与实践》、</a:t>
            </a:r>
            <a:r>
              <a:rPr lang="zh-CN" altLang="zh-CN" dirty="0" smtClean="0"/>
              <a:t>《设计思维》</a:t>
            </a:r>
            <a:endParaRPr lang="en-US" altLang="zh-CN" dirty="0"/>
          </a:p>
          <a:p>
            <a:pPr marL="285750" indent="-285750">
              <a:buFontTx/>
              <a:buChar char="-"/>
            </a:pPr>
            <a:r>
              <a:rPr lang="zh-CN" altLang="zh-CN" dirty="0" smtClean="0"/>
              <a:t>实践</a:t>
            </a:r>
            <a:r>
              <a:rPr lang="zh-CN" altLang="zh-CN" dirty="0"/>
              <a:t>课程：《全球制造战略》、《实验室科研探究》、</a:t>
            </a:r>
            <a:r>
              <a:rPr lang="zh-CN" altLang="zh-CN" dirty="0" smtClean="0"/>
              <a:t>《工程训练系列课程》</a:t>
            </a:r>
            <a:endParaRPr lang="en-US" altLang="zh-CN" dirty="0" smtClean="0"/>
          </a:p>
          <a:p>
            <a:pPr marL="285750" indent="-285750">
              <a:buFontTx/>
              <a:buChar char="-"/>
            </a:pPr>
            <a:r>
              <a:rPr lang="zh-CN" altLang="zh-CN" dirty="0" smtClean="0"/>
              <a:t>项目</a:t>
            </a:r>
            <a:r>
              <a:rPr lang="zh-CN" altLang="zh-CN" dirty="0"/>
              <a:t>驱动：</a:t>
            </a:r>
            <a:r>
              <a:rPr lang="zh-CN" altLang="zh-CN" dirty="0" smtClean="0"/>
              <a:t>《设计与科技创业实验室》</a:t>
            </a:r>
            <a:endParaRPr lang="en-US" altLang="zh-CN" dirty="0" smtClean="0"/>
          </a:p>
          <a:p>
            <a:pPr marL="285750" indent="-285750">
              <a:buFontTx/>
              <a:buChar char="-"/>
            </a:pPr>
            <a:r>
              <a:rPr lang="zh-CN" altLang="zh-CN" dirty="0" smtClean="0"/>
              <a:t>特色</a:t>
            </a:r>
            <a:r>
              <a:rPr lang="zh-CN" altLang="zh-CN" dirty="0"/>
              <a:t>课程：各院系</a:t>
            </a:r>
            <a:r>
              <a:rPr lang="zh-CN" altLang="zh-CN" dirty="0" smtClean="0"/>
              <a:t>《创业类课程》</a:t>
            </a:r>
            <a:endParaRPr lang="en-US" altLang="zh-CN" dirty="0" smtClean="0"/>
          </a:p>
          <a:p>
            <a:pPr marL="285750" indent="-285750">
              <a:buFontTx/>
              <a:buChar char="-"/>
            </a:pPr>
            <a:r>
              <a:rPr lang="zh-CN" altLang="zh-CN" dirty="0" smtClean="0"/>
              <a:t>商业</a:t>
            </a:r>
            <a:r>
              <a:rPr lang="zh-CN" altLang="zh-CN" dirty="0"/>
              <a:t>类课程： 《创业管理》、《创业计划》、《创业领导力》等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32019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215154" y="1574800"/>
            <a:ext cx="3264646" cy="317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交叉融合实践空间</a:t>
            </a:r>
            <a:endParaRPr lang="zh-CN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15154" y="4381500"/>
            <a:ext cx="2121646" cy="317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全球视频会议终端</a:t>
            </a:r>
            <a:endParaRPr lang="en-US" altLang="zh-CN" dirty="0" smtClean="0"/>
          </a:p>
        </p:txBody>
      </p:sp>
      <p:sp>
        <p:nvSpPr>
          <p:cNvPr id="21" name="TextBox 20"/>
          <p:cNvSpPr txBox="1"/>
          <p:nvPr/>
        </p:nvSpPr>
        <p:spPr>
          <a:xfrm>
            <a:off x="215154" y="6731000"/>
            <a:ext cx="3467846" cy="317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展演大厅</a:t>
            </a:r>
            <a:endParaRPr lang="en-US" altLang="zh-CN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225528" y="659839"/>
            <a:ext cx="1079439" cy="246221"/>
          </a:xfrm>
          <a:prstGeom prst="rect">
            <a:avLst/>
          </a:prstGeom>
          <a:solidFill>
            <a:schemeClr val="bg1"/>
          </a:solidFill>
        </p:spPr>
        <p:txBody>
          <a:bodyPr wrap="none" lIns="108000" rIns="72000" rtlCol="0">
            <a:spAutoFit/>
          </a:bodyPr>
          <a:lstStyle/>
          <a:p>
            <a:r>
              <a:rPr lang="zh-CN" altLang="en-US" sz="1000" dirty="0" smtClean="0"/>
              <a:t>全周期资源配套</a:t>
            </a:r>
            <a:endParaRPr lang="zh-CN" altLang="en-US" sz="1000" dirty="0"/>
          </a:p>
        </p:txBody>
      </p:sp>
      <p:sp>
        <p:nvSpPr>
          <p:cNvPr id="7" name="TextBox 6"/>
          <p:cNvSpPr txBox="1"/>
          <p:nvPr/>
        </p:nvSpPr>
        <p:spPr>
          <a:xfrm>
            <a:off x="215154" y="2889291"/>
            <a:ext cx="1562846" cy="317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创客制造坊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459669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670300" y="659839"/>
            <a:ext cx="1723549" cy="246221"/>
          </a:xfrm>
          <a:prstGeom prst="rect">
            <a:avLst/>
          </a:prstGeom>
          <a:solidFill>
            <a:schemeClr val="bg1"/>
          </a:solidFill>
        </p:spPr>
        <p:txBody>
          <a:bodyPr wrap="none" lIns="108000" rIns="72000" rtlCol="0">
            <a:spAutoFit/>
          </a:bodyPr>
          <a:lstStyle/>
          <a:p>
            <a:r>
              <a:rPr lang="zh-CN" altLang="en-US" sz="1000" dirty="0"/>
              <a:t>清华大学基础工业训练中心</a:t>
            </a:r>
          </a:p>
        </p:txBody>
      </p:sp>
    </p:spTree>
    <p:extLst>
      <p:ext uri="{BB962C8B-B14F-4D97-AF65-F5344CB8AC3E}">
        <p14:creationId xmlns:p14="http://schemas.microsoft.com/office/powerpoint/2010/main" val="1870976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1196</TotalTime>
  <Words>244</Words>
  <Application>Microsoft Office PowerPoint</Application>
  <PresentationFormat>Custom</PresentationFormat>
  <Paragraphs>63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6" baseType="lpstr">
      <vt:lpstr>黑体</vt:lpstr>
      <vt:lpstr>隶书</vt:lpstr>
      <vt:lpstr>宋体</vt:lpstr>
      <vt:lpstr>幼圆</vt:lpstr>
      <vt:lpstr>Agency FB</vt:lpstr>
      <vt:lpstr>Arial</vt:lpstr>
      <vt:lpstr>BankGothic Md BT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清华大学 Tsinghua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Woody Wang</dc:creator>
  <cp:lastModifiedBy>Woody Wang</cp:lastModifiedBy>
  <cp:revision>65</cp:revision>
  <dcterms:created xsi:type="dcterms:W3CDTF">2014-05-16T04:57:45Z</dcterms:created>
  <dcterms:modified xsi:type="dcterms:W3CDTF">2014-05-18T13:40:28Z</dcterms:modified>
</cp:coreProperties>
</file>