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DD"/>
    <a:srgbClr val="FFEFBD"/>
    <a:srgbClr val="FFE89F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6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7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4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7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2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9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0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8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4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76F6-B558-4D31-A591-8ACF72D3C526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空间的吸引力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记录作为学生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与教师的评价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激励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尤其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是工作量度量，以及知识产权认证，成果认可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为师生提供各类资源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空间资源盘点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制造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22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面向创新人才培养的基础设施演进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目前有设备</a:t>
            </a:r>
            <a:r>
              <a:rPr lang="en-US" altLang="zh-CN" dirty="0" smtClean="0">
                <a:solidFill>
                  <a:srgbClr val="C00000"/>
                </a:solidFill>
              </a:rPr>
              <a:t>100</a:t>
            </a:r>
            <a:r>
              <a:rPr lang="zh-CN" altLang="en-US" dirty="0" smtClean="0"/>
              <a:t>余台套</a:t>
            </a:r>
            <a:endParaRPr lang="en-US" altLang="zh-CN" dirty="0" smtClean="0"/>
          </a:p>
          <a:p>
            <a:r>
              <a:rPr lang="zh-CN" altLang="en-US" dirty="0" smtClean="0"/>
              <a:t>主要应用于基础工业实习课程教学</a:t>
            </a:r>
            <a:endParaRPr lang="en-US" altLang="zh-CN" dirty="0" smtClean="0"/>
          </a:p>
          <a:p>
            <a:r>
              <a:rPr lang="zh-CN" altLang="en-US" dirty="0" smtClean="0"/>
              <a:t>其中面向全校师生开放的有</a:t>
            </a:r>
            <a:r>
              <a:rPr lang="en-US" altLang="zh-CN" dirty="0" smtClean="0">
                <a:solidFill>
                  <a:srgbClr val="C00000"/>
                </a:solidFill>
              </a:rPr>
              <a:t>80</a:t>
            </a:r>
            <a:r>
              <a:rPr lang="zh-CN" altLang="en-US" dirty="0" smtClean="0"/>
              <a:t>余台套，占</a:t>
            </a:r>
            <a:r>
              <a:rPr lang="en-US" altLang="zh-CN" b="1" dirty="0" smtClean="0">
                <a:solidFill>
                  <a:srgbClr val="C00000"/>
                </a:solidFill>
              </a:rPr>
              <a:t>80%</a:t>
            </a:r>
          </a:p>
          <a:p>
            <a:r>
              <a:rPr lang="zh-CN" altLang="en-US" dirty="0" smtClean="0"/>
              <a:t>直接应用于学生创新项目或作品的设备</a:t>
            </a:r>
            <a:r>
              <a:rPr lang="en-US" altLang="zh-CN" dirty="0" smtClean="0">
                <a:solidFill>
                  <a:srgbClr val="C00000"/>
                </a:solidFill>
              </a:rPr>
              <a:t>40</a:t>
            </a:r>
            <a:r>
              <a:rPr lang="zh-CN" altLang="en-US" dirty="0" smtClean="0"/>
              <a:t>余台</a:t>
            </a:r>
            <a:endParaRPr lang="en-US" altLang="zh-CN" dirty="0" smtClean="0"/>
          </a:p>
          <a:p>
            <a:r>
              <a:rPr lang="zh-CN" altLang="en-US" dirty="0" smtClean="0"/>
              <a:t>配合搬迁不断引进新型设备，在满足实践教学的同时，更好地适应学生创新实践，并服务于实际项目开发的需要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快速成型设备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分布式数控设备，可在校园网范围内任意位置高速接入，实现数据共享和加工状态监控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67762" y="1594792"/>
            <a:ext cx="298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标红的数据需要核对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49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Administrator\Pictures\三创基地总体规划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4" y="929897"/>
            <a:ext cx="6500812" cy="477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7735540" y="5053040"/>
            <a:ext cx="1296000" cy="129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6" name="TextBox 5"/>
          <p:cNvSpPr txBox="1"/>
          <p:nvPr/>
        </p:nvSpPr>
        <p:spPr>
          <a:xfrm>
            <a:off x="9435953" y="5223986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基础实践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融合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7519540" y="608163"/>
            <a:ext cx="1728000" cy="1728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/>
          </a:blip>
          <a:srcRect l="3274" t="5028" r="36610" b="5035"/>
          <a:stretch/>
        </p:blipFill>
        <p:spPr bwMode="auto">
          <a:xfrm>
            <a:off x="7663540" y="2974602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  <p:sp>
        <p:nvSpPr>
          <p:cNvPr id="9" name="TextBox 8"/>
          <p:cNvSpPr txBox="1"/>
          <p:nvPr/>
        </p:nvSpPr>
        <p:spPr>
          <a:xfrm>
            <a:off x="9249686" y="3217548"/>
            <a:ext cx="251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项目与竞赛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35953" y="995109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产品开发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培养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3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Manual Operation 14"/>
          <p:cNvSpPr/>
          <p:nvPr/>
        </p:nvSpPr>
        <p:spPr>
          <a:xfrm flipV="1">
            <a:off x="5073748" y="1241328"/>
            <a:ext cx="5211381" cy="4875207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40000">
                <a:schemeClr val="accent2">
                  <a:lumMod val="20000"/>
                  <a:lumOff val="80000"/>
                </a:schemeClr>
              </a:gs>
              <a:gs pos="8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894474" y="5053040"/>
            <a:ext cx="1296000" cy="129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3" name="TextBox 2"/>
          <p:cNvSpPr txBox="1"/>
          <p:nvPr/>
        </p:nvSpPr>
        <p:spPr>
          <a:xfrm>
            <a:off x="2594887" y="5223986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基础实践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融合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678474" y="608163"/>
            <a:ext cx="1728000" cy="1728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822474" y="2974602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2408620" y="3217548"/>
            <a:ext cx="251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项目与竞赛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r>
              <a:rPr lang="zh-CN" altLang="en-US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4887" y="995109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产品开发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培养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4488" y="5285540"/>
            <a:ext cx="519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金工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实习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——1420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名本科生</a:t>
            </a:r>
            <a:endParaRPr lang="en-US" altLang="zh-CN" sz="2400" b="1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电子实习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——879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名本科生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4885" y="3937469"/>
            <a:ext cx="539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实验室科研探究课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——2446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8221" y="2589399"/>
            <a:ext cx="497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科技类竞赛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——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xxxx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9286" y="1241329"/>
            <a:ext cx="575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挑战性课程、创客活动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——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xxxx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4844" y="131109"/>
            <a:ext cx="473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多方位覆盖，有序创新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7138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5003" y="5129013"/>
            <a:ext cx="11062952" cy="720000"/>
            <a:chOff x="425003" y="4610636"/>
            <a:chExt cx="11062952" cy="720000"/>
          </a:xfrm>
        </p:grpSpPr>
        <p:sp>
          <p:nvSpPr>
            <p:cNvPr id="4" name="Rectangle 3"/>
            <p:cNvSpPr/>
            <p:nvPr/>
          </p:nvSpPr>
          <p:spPr>
            <a:xfrm>
              <a:off x="425003" y="4610636"/>
              <a:ext cx="3571373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基础实践场地与设备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96376" y="4610636"/>
              <a:ext cx="7491579" cy="72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创新场地与设备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5004" y="2150793"/>
            <a:ext cx="11062951" cy="1806043"/>
            <a:chOff x="425004" y="2150793"/>
            <a:chExt cx="11062951" cy="1806043"/>
          </a:xfrm>
        </p:grpSpPr>
        <p:grpSp>
          <p:nvGrpSpPr>
            <p:cNvPr id="28" name="Group 27"/>
            <p:cNvGrpSpPr/>
            <p:nvPr/>
          </p:nvGrpSpPr>
          <p:grpSpPr>
            <a:xfrm>
              <a:off x="425004" y="3236836"/>
              <a:ext cx="11062951" cy="720000"/>
              <a:chOff x="425004" y="2640168"/>
              <a:chExt cx="11062951" cy="720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25004" y="2640168"/>
                <a:ext cx="2724209" cy="72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基础实践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49212" y="2640168"/>
                <a:ext cx="5465032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项目与竞赛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614244" y="2640168"/>
                <a:ext cx="2873711" cy="72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产品开发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25004" y="2150793"/>
              <a:ext cx="11062951" cy="1083662"/>
              <a:chOff x="425004" y="978615"/>
              <a:chExt cx="11062951" cy="108366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25004" y="978615"/>
                <a:ext cx="2724209" cy="108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金工实习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49212" y="978615"/>
                <a:ext cx="5465032" cy="360000"/>
              </a:xfrm>
              <a:prstGeom prst="rect">
                <a:avLst/>
              </a:prstGeom>
              <a:solidFill>
                <a:srgbClr val="FFF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SRT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项目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14244" y="978615"/>
                <a:ext cx="2873711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挑战式课程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149212" y="1337701"/>
                <a:ext cx="5465032" cy="360000"/>
              </a:xfrm>
              <a:prstGeom prst="rect">
                <a:avLst/>
              </a:prstGeom>
              <a:solidFill>
                <a:srgbClr val="FFE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学科竞赛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149212" y="1702277"/>
                <a:ext cx="5465032" cy="36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院系课题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614244" y="1517701"/>
                <a:ext cx="2873711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兴趣团队项目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5003" y="4018622"/>
            <a:ext cx="11062952" cy="1008000"/>
            <a:chOff x="425003" y="4018622"/>
            <a:chExt cx="11062952" cy="10080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25003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9212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614244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487955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96376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Up Arrow 26"/>
            <p:cNvSpPr/>
            <p:nvPr/>
          </p:nvSpPr>
          <p:spPr>
            <a:xfrm>
              <a:off x="4550677" y="4178998"/>
              <a:ext cx="3148092" cy="695459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服务于</a:t>
              </a:r>
              <a:r>
                <a:rPr lang="en-US" altLang="zh-CN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2489273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10787049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6802360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27631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学生创新活动相关校外资源的引入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思维发散之种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延伸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至中小学等基础教育领域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清华附中（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2013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清华国际暑期学校、中美绿色电子创客挑战）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北京四中（中美绿色电子创客挑战、中美青年创客挑战）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专业经验之泉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社会创客群体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Mitch Altman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Hackerspaces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Movement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创客空间运动发起人）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Marcin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Jakubowski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 Source Ecology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开源生态创始人）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李大维（新车间创客空间创始人）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行业对接之桥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领军企业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Intel</a:t>
            </a:r>
          </a:p>
        </p:txBody>
      </p:sp>
    </p:spTree>
    <p:extLst>
      <p:ext uri="{BB962C8B-B14F-4D97-AF65-F5344CB8AC3E}">
        <p14:creationId xmlns:p14="http://schemas.microsoft.com/office/powerpoint/2010/main" val="388596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乐高一般的拼插式空间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设施工具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定制化、单元化、可重组的“移动创客柜”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包含工作台、工具、原材料等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空间开放预约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使用方法：将项目对应的创客柜“拼插”到预约好的场地上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获得空间、采光、电源等公共资源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另外，可预约使用各种加工设备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1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充满活力的创客小生态，带动创新大环境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媒体平台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全校跨学科多师多生内容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分布式创新基地，随时随地做项目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云计算平台，为项目管理、图纸设计助力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设备联网，实现分布式数控加工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版本控制，全面跟踪产品生命周期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的“空间”，我做主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9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我的空间，我做主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开放空间设计开始：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中心室内视觉系统及导引标识系统设计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交叉结合人因工程、心理学、室内设计、色彩等专业知识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需要对新大楼空间内部结构进行建模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工业工程系张伟老师、美术学院付志勇老师、美院校友李久太老师等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中心文化墙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邀请中心教师职工设计制作，协同美术学院、新闻学院等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嵌入显示屏，播放全球最新咨询及最新学生作品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利用精雕机、激光切割机等数控加工设备制作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左晶老师、李睿老师等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智能空间管理系统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门禁系统、预约管理系统、资源使用监控系统、室内环境控制系统等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邀请中心教师职工，协同创新社、天空工厂等学生社团进行联合开发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外立面、大堂、走廊等室内外公共空间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邀请美术学院马泉老师共同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610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黑体</vt:lpstr>
      <vt:lpstr>楷体</vt:lpstr>
      <vt:lpstr>宋体</vt:lpstr>
      <vt:lpstr>Arial</vt:lpstr>
      <vt:lpstr>Calibri</vt:lpstr>
      <vt:lpstr>Calibri Light</vt:lpstr>
      <vt:lpstr>Times New Roman</vt:lpstr>
      <vt:lpstr>Office Theme</vt:lpstr>
      <vt:lpstr>空间的吸引力</vt:lpstr>
      <vt:lpstr>面向创新人才培养的基础设施演进</vt:lpstr>
      <vt:lpstr>PowerPoint Presentation</vt:lpstr>
      <vt:lpstr>PowerPoint Presentation</vt:lpstr>
      <vt:lpstr>PowerPoint Presentation</vt:lpstr>
      <vt:lpstr>学生创新活动相关校外资源的引入</vt:lpstr>
      <vt:lpstr>乐高一般的拼插式空间</vt:lpstr>
      <vt:lpstr>充满活力的创客小生态，带动创新大环境</vt:lpstr>
      <vt:lpstr>我的空间，我做主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如何度量师生投入</dc:title>
  <dc:creator>Woody Wang</dc:creator>
  <cp:lastModifiedBy>Woody Wang</cp:lastModifiedBy>
  <cp:revision>53</cp:revision>
  <dcterms:created xsi:type="dcterms:W3CDTF">2014-05-30T12:24:34Z</dcterms:created>
  <dcterms:modified xsi:type="dcterms:W3CDTF">2014-05-30T14:19:32Z</dcterms:modified>
</cp:coreProperties>
</file>