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6" r:id="rId5"/>
    <p:sldId id="262" r:id="rId6"/>
    <p:sldId id="263" r:id="rId7"/>
    <p:sldId id="264" r:id="rId8"/>
    <p:sldId id="268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jpeg"/><Relationship Id="rId18" Type="http://schemas.openxmlformats.org/officeDocument/2006/relationships/image" Target="../media/image25.png"/><Relationship Id="rId3" Type="http://schemas.openxmlformats.org/officeDocument/2006/relationships/image" Target="../media/image11.png"/><Relationship Id="rId21" Type="http://schemas.microsoft.com/office/2007/relationships/hdphoto" Target="../media/hdphoto2.wdp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17" Type="http://schemas.microsoft.com/office/2007/relationships/hdphoto" Target="../media/hdphoto1.wdp"/><Relationship Id="rId2" Type="http://schemas.openxmlformats.org/officeDocument/2006/relationships/image" Target="../media/image2.png"/><Relationship Id="rId16" Type="http://schemas.openxmlformats.org/officeDocument/2006/relationships/image" Target="../media/image24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0.gif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29.png"/><Relationship Id="rId10" Type="http://schemas.openxmlformats.org/officeDocument/2006/relationships/image" Target="../media/image18.jpeg"/><Relationship Id="rId19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jpeg"/><Relationship Id="rId22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unitynetech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2005352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清华大学</a:t>
            </a:r>
            <a:r>
              <a:rPr lang="en-US" altLang="zh-CN" sz="4800" dirty="0" err="1" smtClean="0"/>
              <a:t>iCenter</a:t>
            </a:r>
            <a:r>
              <a:rPr lang="zh-CN" altLang="en-US" sz="4800" dirty="0" smtClean="0"/>
              <a:t>智慧视频教室</a:t>
            </a:r>
            <a:endParaRPr lang="en-US" altLang="zh-CN" sz="4800" dirty="0" smtClean="0"/>
          </a:p>
          <a:p>
            <a:r>
              <a:rPr lang="zh-CN" altLang="en-US" sz="4800" dirty="0" smtClean="0"/>
              <a:t>解决方案</a:t>
            </a:r>
            <a:endParaRPr lang="zh-CN" alt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3628428"/>
            <a:ext cx="1476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2016.2.15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4129184"/>
            <a:ext cx="385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正</a:t>
            </a:r>
            <a:r>
              <a:rPr lang="zh-CN" altLang="en-US" sz="2000" dirty="0" smtClean="0"/>
              <a:t>联北京网络技术有限责任公司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49280"/>
            <a:ext cx="3419871" cy="77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2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2376264" cy="537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462524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选定设备清单及设备安装位置</a:t>
            </a:r>
            <a:endParaRPr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88976"/>
              </p:ext>
            </p:extLst>
          </p:nvPr>
        </p:nvGraphicFramePr>
        <p:xfrm>
          <a:off x="395536" y="1196752"/>
          <a:ext cx="8208912" cy="4525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1356"/>
                <a:gridCol w="2591615"/>
                <a:gridCol w="842595"/>
                <a:gridCol w="3153346"/>
              </a:tblGrid>
              <a:tr h="21877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300" u="none" strike="noStrike" dirty="0">
                          <a:effectLst/>
                        </a:rPr>
                        <a:t>设备型号</a:t>
                      </a:r>
                      <a:endParaRPr lang="zh-CN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300" u="none" strike="noStrike">
                          <a:effectLst/>
                        </a:rPr>
                        <a:t>设备用途</a:t>
                      </a:r>
                      <a:endParaRPr lang="zh-CN" altLang="en-US" sz="13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300" u="none" strike="noStrike">
                          <a:effectLst/>
                        </a:rPr>
                        <a:t>数量</a:t>
                      </a:r>
                      <a:endParaRPr lang="zh-CN" altLang="en-US" sz="13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300" u="none" strike="noStrike">
                          <a:effectLst/>
                        </a:rPr>
                        <a:t>安装位置</a:t>
                      </a:r>
                      <a:endParaRPr lang="zh-CN" altLang="en-US" sz="13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837" marR="6837" marT="6837" marB="0" anchor="ctr"/>
                </a:tc>
              </a:tr>
              <a:tr h="2871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CUCM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虚拟化呼叫控制去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地下一层工业智造数据云中心机房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</a:tr>
              <a:tr h="2324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TPS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虚拟化</a:t>
                      </a:r>
                      <a:r>
                        <a:rPr lang="en-US" sz="1100" u="none" strike="noStrike">
                          <a:effectLst/>
                        </a:rPr>
                        <a:t>MCU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地下一层工业智造数据云中心机房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</a:tr>
              <a:tr h="2666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Conductor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虚拟化</a:t>
                      </a:r>
                      <a:r>
                        <a:rPr lang="en-US" altLang="zh-CN" sz="1100" u="none" strike="noStrike">
                          <a:effectLst/>
                        </a:rPr>
                        <a:t>MCU</a:t>
                      </a:r>
                      <a:r>
                        <a:rPr lang="zh-CN" altLang="en-US" sz="1100" u="none" strike="noStrike">
                          <a:effectLst/>
                        </a:rPr>
                        <a:t>控制器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地下一层工业智造数据云中心机房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</a:tr>
              <a:tr h="239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TCS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录播服务器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地下一层工业智造数据云中心机房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</a:tr>
              <a:tr h="2187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SX20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视频终端</a:t>
                      </a:r>
                      <a:r>
                        <a:rPr lang="en-US" altLang="zh-CN" sz="1300" u="none" strike="noStrike">
                          <a:effectLst/>
                        </a:rPr>
                        <a:t>(</a:t>
                      </a:r>
                      <a:r>
                        <a:rPr lang="zh-CN" altLang="en-US" sz="1100" u="none" strike="noStrike">
                          <a:effectLst/>
                        </a:rPr>
                        <a:t>配</a:t>
                      </a:r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r>
                        <a:rPr lang="zh-CN" altLang="en-US" sz="1100" u="none" strike="noStrike">
                          <a:effectLst/>
                        </a:rPr>
                        <a:t>倍变焦摄像头</a:t>
                      </a:r>
                      <a:r>
                        <a:rPr lang="en-US" altLang="zh-CN" sz="1300" u="none" strike="noStrike">
                          <a:effectLst/>
                        </a:rPr>
                        <a:t>)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三楼数据中心机房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</a:tr>
              <a:tr h="2187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SX20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视频终端</a:t>
                      </a:r>
                      <a:r>
                        <a:rPr lang="en-US" altLang="zh-CN" sz="1300" u="none" strike="noStrike">
                          <a:effectLst/>
                        </a:rPr>
                        <a:t>(</a:t>
                      </a:r>
                      <a:r>
                        <a:rPr lang="zh-CN" altLang="en-US" sz="1100" u="none" strike="noStrike">
                          <a:effectLst/>
                        </a:rPr>
                        <a:t>配</a:t>
                      </a:r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r>
                        <a:rPr lang="zh-CN" altLang="en-US" sz="1100" u="none" strike="noStrike">
                          <a:effectLst/>
                        </a:rPr>
                        <a:t>倍变焦摄像头</a:t>
                      </a:r>
                      <a:r>
                        <a:rPr lang="en-US" altLang="zh-CN" sz="1300" u="none" strike="noStrike">
                          <a:effectLst/>
                        </a:rPr>
                        <a:t>)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u="none" strike="noStrike">
                          <a:effectLst/>
                        </a:rPr>
                        <a:t>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五楼学生活动室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</a:tr>
              <a:tr h="2187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SX20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视频终端</a:t>
                      </a:r>
                      <a:r>
                        <a:rPr lang="en-US" altLang="zh-CN" sz="1100" u="none" strike="noStrike">
                          <a:effectLst/>
                        </a:rPr>
                        <a:t>(</a:t>
                      </a:r>
                      <a:r>
                        <a:rPr lang="zh-CN" altLang="en-US" sz="1100" u="none" strike="noStrike">
                          <a:effectLst/>
                        </a:rPr>
                        <a:t>配</a:t>
                      </a:r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r>
                        <a:rPr lang="zh-CN" altLang="en-US" sz="1100" u="none" strike="noStrike">
                          <a:effectLst/>
                        </a:rPr>
                        <a:t>倍变焦摄像头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地下二层流水线实习场地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</a:tr>
              <a:tr h="2187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SX20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视频终端</a:t>
                      </a:r>
                      <a:r>
                        <a:rPr lang="en-US" altLang="zh-CN" sz="1100" u="none" strike="noStrike">
                          <a:effectLst/>
                        </a:rPr>
                        <a:t>(</a:t>
                      </a:r>
                      <a:r>
                        <a:rPr lang="zh-CN" altLang="en-US" sz="1100" u="none" strike="noStrike">
                          <a:effectLst/>
                        </a:rPr>
                        <a:t>配</a:t>
                      </a:r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r>
                        <a:rPr lang="zh-CN" altLang="en-US" sz="1100" u="none" strike="noStrike">
                          <a:effectLst/>
                        </a:rPr>
                        <a:t>倍变焦摄像头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地下二层柔性制造单元实习场地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</a:tr>
              <a:tr h="2187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SX20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视频终端</a:t>
                      </a:r>
                      <a:r>
                        <a:rPr lang="en-US" altLang="zh-CN" sz="1100" u="none" strike="noStrike">
                          <a:effectLst/>
                        </a:rPr>
                        <a:t>(</a:t>
                      </a:r>
                      <a:r>
                        <a:rPr lang="zh-CN" altLang="en-US" sz="1100" u="none" strike="noStrike">
                          <a:effectLst/>
                        </a:rPr>
                        <a:t>配</a:t>
                      </a:r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r>
                        <a:rPr lang="zh-CN" altLang="en-US" sz="1100" u="none" strike="noStrike">
                          <a:effectLst/>
                        </a:rPr>
                        <a:t>倍变焦摄像头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地下二层精雕数控实习场地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</a:tr>
              <a:tr h="2187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SX20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视频终端</a:t>
                      </a:r>
                      <a:r>
                        <a:rPr lang="en-US" altLang="zh-CN" sz="1100" u="none" strike="noStrike">
                          <a:effectLst/>
                        </a:rPr>
                        <a:t>(</a:t>
                      </a:r>
                      <a:r>
                        <a:rPr lang="zh-CN" altLang="en-US" sz="1100" u="none" strike="noStrike">
                          <a:effectLst/>
                        </a:rPr>
                        <a:t>配</a:t>
                      </a:r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r>
                        <a:rPr lang="zh-CN" altLang="en-US" sz="1100" u="none" strike="noStrike">
                          <a:effectLst/>
                        </a:rPr>
                        <a:t>倍变焦摄像头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地下二层智能生产线实习场地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</a:tr>
              <a:tr h="2187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SX20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视频终端</a:t>
                      </a:r>
                      <a:r>
                        <a:rPr lang="en-US" altLang="zh-CN" sz="1100" u="none" strike="noStrike">
                          <a:effectLst/>
                        </a:rPr>
                        <a:t>(</a:t>
                      </a:r>
                      <a:r>
                        <a:rPr lang="zh-CN" altLang="en-US" sz="1100" u="none" strike="noStrike">
                          <a:effectLst/>
                        </a:rPr>
                        <a:t>配</a:t>
                      </a:r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r>
                        <a:rPr lang="zh-CN" altLang="en-US" sz="1100" u="none" strike="noStrike">
                          <a:effectLst/>
                        </a:rPr>
                        <a:t>倍变焦摄像头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地下四层消失模铸造实习场地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</a:tr>
              <a:tr h="2187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SX80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视频终端</a:t>
                      </a:r>
                      <a:r>
                        <a:rPr lang="en-US" altLang="zh-CN" sz="1100" u="none" strike="noStrike">
                          <a:effectLst/>
                        </a:rPr>
                        <a:t>(</a:t>
                      </a:r>
                      <a:r>
                        <a:rPr lang="zh-CN" altLang="en-US" sz="1100" u="none" strike="noStrike">
                          <a:effectLst/>
                        </a:rPr>
                        <a:t>配双摄像头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地下二层车工实习场地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</a:tr>
              <a:tr h="2187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SX80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视频终端</a:t>
                      </a:r>
                      <a:r>
                        <a:rPr lang="en-US" altLang="zh-CN" sz="1100" u="none" strike="noStrike">
                          <a:effectLst/>
                        </a:rPr>
                        <a:t>(</a:t>
                      </a:r>
                      <a:r>
                        <a:rPr lang="zh-CN" altLang="en-US" sz="1100" u="none" strike="noStrike">
                          <a:effectLst/>
                        </a:rPr>
                        <a:t>配双摄像头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地下二层铣磨实习场地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</a:tr>
              <a:tr h="2187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DX80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视频终端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主任办公桌面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</a:tr>
              <a:tr h="2187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DX80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视频终端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 dirty="0">
                          <a:effectLst/>
                        </a:rPr>
                        <a:t>学生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活动室实习桌面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</a:tr>
              <a:tr h="2187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DX70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视频终端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教师办公桌面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</a:tr>
              <a:tr h="2187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DX70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视频终端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顾教授办公桌面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</a:tr>
              <a:tr h="2187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SX10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视频终端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顾教授办公室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</a:tr>
              <a:tr h="21877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300" u="none" strike="noStrike">
                          <a:effectLst/>
                        </a:rPr>
                        <a:t>移动支架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视频终端移动支架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u="none" strike="noStrike">
                          <a:effectLst/>
                        </a:rPr>
                        <a:t>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 dirty="0">
                          <a:effectLst/>
                        </a:rPr>
                        <a:t>与部分</a:t>
                      </a:r>
                      <a:r>
                        <a:rPr lang="en-US" altLang="zh-CN" sz="1100" u="none" strike="noStrike" dirty="0">
                          <a:effectLst/>
                        </a:rPr>
                        <a:t>SX80/SX20</a:t>
                      </a:r>
                      <a:r>
                        <a:rPr lang="zh-CN" altLang="en-US" sz="1100" u="none" strike="noStrike" dirty="0">
                          <a:effectLst/>
                        </a:rPr>
                        <a:t>视频终端配套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837" marR="6837" marT="683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32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云形 128"/>
          <p:cNvSpPr/>
          <p:nvPr/>
        </p:nvSpPr>
        <p:spPr>
          <a:xfrm rot="198897">
            <a:off x="251520" y="933929"/>
            <a:ext cx="3096344" cy="249507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2376264" cy="537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462524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整体拓扑</a:t>
            </a:r>
            <a:endParaRPr lang="zh-CN" altLang="en-US" sz="2800" dirty="0"/>
          </a:p>
        </p:txBody>
      </p:sp>
      <p:pic>
        <p:nvPicPr>
          <p:cNvPr id="2050" name="Picture 2" descr="C:\Users\whitley\Desktop\数据中心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9"/>
            <a:ext cx="1872208" cy="108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/>
          <p:cNvSpPr txBox="1"/>
          <p:nvPr/>
        </p:nvSpPr>
        <p:spPr>
          <a:xfrm>
            <a:off x="611560" y="1327646"/>
            <a:ext cx="228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工业</a:t>
            </a:r>
            <a:r>
              <a:rPr lang="zh-CN" altLang="en-US" dirty="0"/>
              <a:t>智</a:t>
            </a:r>
            <a:r>
              <a:rPr lang="zh-CN" altLang="en-US" dirty="0" smtClean="0"/>
              <a:t>造数据云中心</a:t>
            </a:r>
            <a:endParaRPr lang="zh-CN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24564" y="2788914"/>
            <a:ext cx="2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虚拟化视频会议系统</a:t>
            </a:r>
            <a:endParaRPr lang="zh-CN" altLang="en-US" dirty="0"/>
          </a:p>
        </p:txBody>
      </p:sp>
      <p:sp>
        <p:nvSpPr>
          <p:cNvPr id="132" name="云形 131"/>
          <p:cNvSpPr/>
          <p:nvPr/>
        </p:nvSpPr>
        <p:spPr>
          <a:xfrm>
            <a:off x="4067944" y="188640"/>
            <a:ext cx="4968552" cy="396044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云形 133"/>
          <p:cNvSpPr/>
          <p:nvPr/>
        </p:nvSpPr>
        <p:spPr>
          <a:xfrm>
            <a:off x="6084168" y="4368775"/>
            <a:ext cx="2520280" cy="215656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云形 134"/>
          <p:cNvSpPr/>
          <p:nvPr/>
        </p:nvSpPr>
        <p:spPr>
          <a:xfrm>
            <a:off x="2339752" y="4623669"/>
            <a:ext cx="2376264" cy="193466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直接连接符 137"/>
          <p:cNvCxnSpPr>
            <a:stCxn id="135" idx="3"/>
          </p:cNvCxnSpPr>
          <p:nvPr/>
        </p:nvCxnSpPr>
        <p:spPr>
          <a:xfrm flipH="1" flipV="1">
            <a:off x="2571725" y="2833836"/>
            <a:ext cx="956159" cy="19004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 flipV="1">
            <a:off x="2974820" y="2833837"/>
            <a:ext cx="3393252" cy="2057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H="1">
            <a:off x="2969866" y="2350832"/>
            <a:ext cx="1098078" cy="4603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whitley\Documents\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9" y="749040"/>
            <a:ext cx="1574160" cy="118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whitley\Documents\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84" y="712354"/>
            <a:ext cx="1661792" cy="125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whitley\Documents\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453" y="1858937"/>
            <a:ext cx="1569767" cy="118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whitley\Documents\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819" y="1836293"/>
            <a:ext cx="1637218" cy="123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4832520" y="3140968"/>
            <a:ext cx="370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精密仪器实验室 </a:t>
            </a:r>
            <a:r>
              <a:rPr lang="en-US" altLang="zh-CN" dirty="0" smtClean="0"/>
              <a:t>SX20 &amp; SX80</a:t>
            </a:r>
            <a:endParaRPr lang="zh-CN" altLang="en-US" dirty="0"/>
          </a:p>
        </p:txBody>
      </p:sp>
      <p:pic>
        <p:nvPicPr>
          <p:cNvPr id="153" name="Picture 96" descr="IlTempoFront Plain-01.jpg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1922" y="4730821"/>
            <a:ext cx="1356134" cy="969730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6516216" y="559274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教师办公桌面 </a:t>
            </a:r>
            <a:r>
              <a:rPr lang="en-US" altLang="zh-CN" dirty="0" smtClean="0"/>
              <a:t>DX80 &amp; DX70</a:t>
            </a:r>
            <a:endParaRPr lang="zh-CN" alt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69" y="1511799"/>
            <a:ext cx="1291488" cy="78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" name="object 6"/>
          <p:cNvSpPr/>
          <p:nvPr/>
        </p:nvSpPr>
        <p:spPr>
          <a:xfrm>
            <a:off x="2746055" y="4891093"/>
            <a:ext cx="1657007" cy="9417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60" name="TextBox 159"/>
          <p:cNvSpPr txBox="1"/>
          <p:nvPr/>
        </p:nvSpPr>
        <p:spPr>
          <a:xfrm>
            <a:off x="2571725" y="5860895"/>
            <a:ext cx="190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教学活动室 </a:t>
            </a:r>
            <a:r>
              <a:rPr lang="en-US" altLang="zh-CN" dirty="0" smtClean="0"/>
              <a:t>SX20</a:t>
            </a:r>
          </a:p>
        </p:txBody>
      </p:sp>
    </p:spTree>
    <p:extLst>
      <p:ext uri="{BB962C8B-B14F-4D97-AF65-F5344CB8AC3E}">
        <p14:creationId xmlns:p14="http://schemas.microsoft.com/office/powerpoint/2010/main" val="124656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2376264" cy="537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462524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整体系统介绍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74888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整体视频方案分为视频会议系统和视频终端：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视频会议系统：</a:t>
            </a:r>
            <a:endParaRPr lang="en-US" altLang="zh-CN" sz="2000" dirty="0" smtClean="0"/>
          </a:p>
          <a:p>
            <a:r>
              <a:rPr lang="zh-CN" altLang="en-US" sz="2000" dirty="0" smtClean="0"/>
              <a:t>包括呼叫控制器</a:t>
            </a:r>
            <a:r>
              <a:rPr lang="en-US" altLang="zh-CN" sz="2000" dirty="0" smtClean="0"/>
              <a:t>-CUCM,</a:t>
            </a:r>
            <a:r>
              <a:rPr lang="zh-CN" altLang="en-US" sz="2000" dirty="0" smtClean="0"/>
              <a:t>录播服务器</a:t>
            </a:r>
            <a:r>
              <a:rPr lang="en-US" altLang="zh-CN" sz="2000" dirty="0" smtClean="0"/>
              <a:t>-TCS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MCU</a:t>
            </a:r>
            <a:r>
              <a:rPr lang="zh-CN" altLang="en-US" sz="2000" dirty="0" smtClean="0"/>
              <a:t>管理器</a:t>
            </a:r>
            <a:r>
              <a:rPr lang="en-US" altLang="zh-CN" sz="2000" dirty="0" smtClean="0"/>
              <a:t>-Conductor</a:t>
            </a:r>
            <a:r>
              <a:rPr lang="zh-CN" altLang="en-US" sz="2000" dirty="0" smtClean="0"/>
              <a:t>，以及虚拟化</a:t>
            </a:r>
            <a:r>
              <a:rPr lang="en-US" altLang="zh-CN" sz="2000" dirty="0"/>
              <a:t>MCU-TP Server </a:t>
            </a:r>
            <a:r>
              <a:rPr lang="zh-CN" altLang="en-US" sz="2000" dirty="0" smtClean="0"/>
              <a:t>，均以虚拟化形式部署在地下二层的工业制造数据中心，提供终端视频注册，呼叫控制，会议录像，多视频点会议编解码等功能。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视频终端：</a:t>
            </a:r>
            <a:endParaRPr lang="en-US" altLang="zh-CN" sz="2000" dirty="0" smtClean="0"/>
          </a:p>
          <a:p>
            <a:r>
              <a:rPr lang="zh-CN" altLang="en-US" sz="2000" dirty="0" smtClean="0"/>
              <a:t>分别安装在教师办公桌面，活动教室，精密仪器教室，工业智造云中心机房等位置。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32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2376264" cy="537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462524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视频会议系统</a:t>
            </a:r>
            <a:endParaRPr lang="zh-CN" altLang="en-US" sz="2800" dirty="0"/>
          </a:p>
        </p:txBody>
      </p:sp>
      <p:sp>
        <p:nvSpPr>
          <p:cNvPr id="21" name="Trapezoid 8"/>
          <p:cNvSpPr/>
          <p:nvPr/>
        </p:nvSpPr>
        <p:spPr>
          <a:xfrm>
            <a:off x="5082932" y="2776324"/>
            <a:ext cx="3772732" cy="3128635"/>
          </a:xfrm>
          <a:prstGeom prst="trapezoid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dirty="0" smtClean="0"/>
          </a:p>
        </p:txBody>
      </p:sp>
      <p:sp>
        <p:nvSpPr>
          <p:cNvPr id="22" name="Rectangle 5"/>
          <p:cNvSpPr/>
          <p:nvPr/>
        </p:nvSpPr>
        <p:spPr>
          <a:xfrm>
            <a:off x="870630" y="1644953"/>
            <a:ext cx="2821488" cy="2580319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dirty="0" smtClean="0"/>
          </a:p>
        </p:txBody>
      </p:sp>
      <p:grpSp>
        <p:nvGrpSpPr>
          <p:cNvPr id="23" name="Group 26"/>
          <p:cNvGrpSpPr/>
          <p:nvPr/>
        </p:nvGrpSpPr>
        <p:grpSpPr>
          <a:xfrm>
            <a:off x="5308232" y="3690965"/>
            <a:ext cx="3382371" cy="2529176"/>
            <a:chOff x="3558219" y="2810412"/>
            <a:chExt cx="2537439" cy="1896882"/>
          </a:xfrm>
        </p:grpSpPr>
        <p:cxnSp>
          <p:nvCxnSpPr>
            <p:cNvPr id="24" name="Straight Connector 131"/>
            <p:cNvCxnSpPr/>
            <p:nvPr/>
          </p:nvCxnSpPr>
          <p:spPr>
            <a:xfrm flipH="1" flipV="1">
              <a:off x="5038149" y="2823328"/>
              <a:ext cx="792623" cy="1152707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grpSp>
          <p:nvGrpSpPr>
            <p:cNvPr id="25" name="Group 25"/>
            <p:cNvGrpSpPr/>
            <p:nvPr/>
          </p:nvGrpSpPr>
          <p:grpSpPr>
            <a:xfrm>
              <a:off x="3558219" y="2810412"/>
              <a:ext cx="2537439" cy="1896882"/>
              <a:chOff x="3558219" y="2810412"/>
              <a:chExt cx="2537439" cy="1896882"/>
            </a:xfrm>
          </p:grpSpPr>
          <p:cxnSp>
            <p:nvCxnSpPr>
              <p:cNvPr id="26" name="Straight Connector 125"/>
              <p:cNvCxnSpPr/>
              <p:nvPr/>
            </p:nvCxnSpPr>
            <p:spPr>
              <a:xfrm flipV="1">
                <a:off x="3760085" y="2859984"/>
                <a:ext cx="841146" cy="948827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27" name="Straight Connector 126"/>
              <p:cNvCxnSpPr/>
              <p:nvPr/>
            </p:nvCxnSpPr>
            <p:spPr>
              <a:xfrm flipV="1">
                <a:off x="4341848" y="2810412"/>
                <a:ext cx="359447" cy="127451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28" name="Straight Connector 127"/>
              <p:cNvCxnSpPr/>
              <p:nvPr/>
            </p:nvCxnSpPr>
            <p:spPr>
              <a:xfrm flipH="1" flipV="1">
                <a:off x="4804343" y="2859984"/>
                <a:ext cx="54403" cy="102395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29" name="Straight Connector 130"/>
              <p:cNvCxnSpPr/>
              <p:nvPr/>
            </p:nvCxnSpPr>
            <p:spPr>
              <a:xfrm flipH="1" flipV="1">
                <a:off x="4903453" y="2838862"/>
                <a:ext cx="411283" cy="13428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pic>
            <p:nvPicPr>
              <p:cNvPr id="30" name="Picture 5" descr="C:\Users\mjordy\Desktop\Collab_SRND\illustrations\new-icons\all\Media Control Unit_default_25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0930" y="3772369"/>
                <a:ext cx="467613" cy="4820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5" descr="C:\Users\mjordy\Desktop\Collab_SRND\illustrations\new-icons\all\Media Control Unit_default_25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8219" y="3762968"/>
                <a:ext cx="467613" cy="4820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5" descr="C:\Users\mjordy\Desktop\Collab_SRND\illustrations\new-icons\all\Media Control Unit_default_25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1634" y="3762968"/>
                <a:ext cx="467613" cy="4820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5" descr="C:\Users\mjordy\Desktop\Collab_SRND\illustrations\new-icons\all\Media Control Unit_default_25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0536" y="3762588"/>
                <a:ext cx="467613" cy="4820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5" descr="C:\Users\mjordy\Desktop\Collab_SRND\illustrations\new-icons\all\Media Control Unit_default_25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8045" y="3772369"/>
                <a:ext cx="467613" cy="4820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Rectangle 72"/>
              <p:cNvSpPr/>
              <p:nvPr/>
            </p:nvSpPr>
            <p:spPr>
              <a:xfrm>
                <a:off x="3729475" y="4239889"/>
                <a:ext cx="2104058" cy="467405"/>
              </a:xfrm>
              <a:prstGeom prst="rect">
                <a:avLst/>
              </a:prstGeom>
            </p:spPr>
            <p:txBody>
              <a:bodyPr wrap="square" lIns="68538" tIns="34270" rIns="68538" bIns="34270">
                <a:spAutoFit/>
              </a:bodyPr>
              <a:lstStyle/>
              <a:p>
                <a:pPr algn="ctr" defTabSz="609139"/>
                <a:r>
                  <a:rPr lang="en-US" sz="1200" b="1" dirty="0">
                    <a:solidFill>
                      <a:srgbClr val="000000"/>
                    </a:solidFill>
                    <a:cs typeface="Arial" charset="0"/>
                  </a:rPr>
                  <a:t>Virtual TP Server Pool</a:t>
                </a:r>
              </a:p>
              <a:p>
                <a:pPr algn="ctr" defTabSz="609139"/>
                <a:r>
                  <a:rPr lang="en-US" sz="1200" b="1" dirty="0">
                    <a:solidFill>
                      <a:srgbClr val="000000"/>
                    </a:solidFill>
                    <a:cs typeface="Arial" charset="0"/>
                  </a:rPr>
                  <a:t>(Scalable Conferencing ports by adding VTS Servers)</a:t>
                </a:r>
              </a:p>
            </p:txBody>
          </p:sp>
        </p:grpSp>
      </p:grpSp>
      <p:grpSp>
        <p:nvGrpSpPr>
          <p:cNvPr id="36" name="Group 65"/>
          <p:cNvGrpSpPr/>
          <p:nvPr/>
        </p:nvGrpSpPr>
        <p:grpSpPr>
          <a:xfrm>
            <a:off x="6532992" y="3154525"/>
            <a:ext cx="872614" cy="729924"/>
            <a:chOff x="5891416" y="2971801"/>
            <a:chExt cx="623684" cy="559949"/>
          </a:xfrm>
        </p:grpSpPr>
        <p:pic>
          <p:nvPicPr>
            <p:cNvPr id="37" name="Picture 5"/>
            <p:cNvPicPr>
              <a:picLocks noChangeAspect="1" noChangeArrowheads="1"/>
            </p:cNvPicPr>
            <p:nvPr/>
          </p:nvPicPr>
          <p:blipFill>
            <a:blip r:embed="rId4" cstate="screen">
              <a:clrChange>
                <a:clrFrom>
                  <a:srgbClr val="FFAEC9"/>
                </a:clrFrom>
                <a:clrTo>
                  <a:srgbClr val="FFAEC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1416" y="2971801"/>
              <a:ext cx="623684" cy="559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67" descr="Conductor from UC Icon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66531" y="3160727"/>
              <a:ext cx="323203" cy="321569"/>
            </a:xfrm>
            <a:prstGeom prst="rect">
              <a:avLst/>
            </a:prstGeom>
          </p:spPr>
        </p:pic>
      </p:grpSp>
      <p:sp>
        <p:nvSpPr>
          <p:cNvPr id="39" name="Rectangle 63"/>
          <p:cNvSpPr/>
          <p:nvPr/>
        </p:nvSpPr>
        <p:spPr>
          <a:xfrm>
            <a:off x="6333116" y="2897632"/>
            <a:ext cx="1330920" cy="323095"/>
          </a:xfrm>
          <a:prstGeom prst="rect">
            <a:avLst/>
          </a:prstGeom>
          <a:noFill/>
        </p:spPr>
        <p:txBody>
          <a:bodyPr wrap="square" lIns="91368" tIns="45685" rIns="91368" bIns="45685">
            <a:spAutoFit/>
          </a:bodyPr>
          <a:lstStyle/>
          <a:p>
            <a:pPr algn="ctr" defTabSz="609139"/>
            <a:r>
              <a:rPr lang="en-US" sz="1500" b="1" dirty="0">
                <a:solidFill>
                  <a:srgbClr val="000000"/>
                </a:solidFill>
                <a:latin typeface="Arial"/>
                <a:cs typeface="Arial" charset="0"/>
              </a:rPr>
              <a:t>Conductor</a:t>
            </a:r>
          </a:p>
        </p:txBody>
      </p:sp>
      <p:pic>
        <p:nvPicPr>
          <p:cNvPr id="40" name="Picture 1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6961" y="4661225"/>
            <a:ext cx="623859" cy="563208"/>
          </a:xfrm>
          <a:prstGeom prst="rect">
            <a:avLst/>
          </a:prstGeom>
        </p:spPr>
      </p:pic>
      <p:cxnSp>
        <p:nvCxnSpPr>
          <p:cNvPr id="41" name="Straight Connector 163"/>
          <p:cNvCxnSpPr/>
          <p:nvPr/>
        </p:nvCxnSpPr>
        <p:spPr>
          <a:xfrm flipV="1">
            <a:off x="1489920" y="3076717"/>
            <a:ext cx="646221" cy="1452929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2" name="Straight Connector 166"/>
          <p:cNvCxnSpPr/>
          <p:nvPr/>
        </p:nvCxnSpPr>
        <p:spPr>
          <a:xfrm flipV="1">
            <a:off x="1016431" y="2398124"/>
            <a:ext cx="1168473" cy="1770617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3" name="Straight Connector 169"/>
          <p:cNvCxnSpPr/>
          <p:nvPr/>
        </p:nvCxnSpPr>
        <p:spPr>
          <a:xfrm flipV="1">
            <a:off x="2305779" y="2461080"/>
            <a:ext cx="0" cy="255324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4" name="Straight Connector 170"/>
          <p:cNvCxnSpPr/>
          <p:nvPr/>
        </p:nvCxnSpPr>
        <p:spPr>
          <a:xfrm flipH="1" flipV="1">
            <a:off x="2325673" y="2930109"/>
            <a:ext cx="1053218" cy="1985816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5" name="Straight Connector 172"/>
          <p:cNvCxnSpPr/>
          <p:nvPr/>
        </p:nvCxnSpPr>
        <p:spPr>
          <a:xfrm flipH="1" flipV="1">
            <a:off x="1881865" y="2324379"/>
            <a:ext cx="2336193" cy="20320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6" name="Straight Connector 109"/>
          <p:cNvCxnSpPr/>
          <p:nvPr/>
        </p:nvCxnSpPr>
        <p:spPr>
          <a:xfrm flipV="1">
            <a:off x="459612" y="2398123"/>
            <a:ext cx="1866061" cy="1342632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47" name="Group 94"/>
          <p:cNvGrpSpPr>
            <a:grpSpLocks noChangeAspect="1"/>
          </p:cNvGrpSpPr>
          <p:nvPr/>
        </p:nvGrpSpPr>
        <p:grpSpPr>
          <a:xfrm>
            <a:off x="1338102" y="4337614"/>
            <a:ext cx="482618" cy="429577"/>
            <a:chOff x="-1906588" y="1524000"/>
            <a:chExt cx="2769492" cy="2464484"/>
          </a:xfrm>
        </p:grpSpPr>
        <p:pic>
          <p:nvPicPr>
            <p:cNvPr id="48" name="Picture 95" descr="laptop.png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906588" y="1524000"/>
              <a:ext cx="2769492" cy="24644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Picture 96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296988" y="1752600"/>
              <a:ext cx="517630" cy="992669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626958" y="2042123"/>
              <a:ext cx="990600" cy="777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39029" y="3764565"/>
            <a:ext cx="622027" cy="338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352" tIns="45677" rIns="91352" bIns="45677">
            <a:spAutoFit/>
          </a:bodyPr>
          <a:lstStyle/>
          <a:p>
            <a:pPr algn="r">
              <a:buClr>
                <a:srgbClr val="EC7023"/>
              </a:buClr>
              <a:buFont typeface="Wingdings" pitchFamily="1" charset="2"/>
              <a:buNone/>
            </a:pPr>
            <a:r>
              <a:rPr lang="nb-NO" sz="800" b="1" dirty="0" err="1">
                <a:solidFill>
                  <a:schemeClr val="tx1"/>
                </a:solidFill>
                <a:ea typeface="ＭＳ Ｐゴシック" pitchFamily="1" charset="-128"/>
                <a:cs typeface="Arial" charset="0"/>
              </a:rPr>
              <a:t>iOS</a:t>
            </a:r>
            <a:endParaRPr lang="nb-NO" sz="800" b="1" dirty="0">
              <a:solidFill>
                <a:schemeClr val="tx1"/>
              </a:solidFill>
              <a:ea typeface="ＭＳ Ｐゴシック" pitchFamily="1" charset="-128"/>
              <a:cs typeface="Arial" charset="0"/>
            </a:endParaRPr>
          </a:p>
          <a:p>
            <a:pPr algn="r">
              <a:buClr>
                <a:srgbClr val="EC7023"/>
              </a:buClr>
              <a:buFont typeface="Wingdings" pitchFamily="1" charset="2"/>
              <a:buNone/>
            </a:pPr>
            <a:r>
              <a:rPr lang="nb-NO" sz="800" b="1" dirty="0" err="1">
                <a:solidFill>
                  <a:schemeClr val="tx1"/>
                </a:solidFill>
                <a:ea typeface="ＭＳ Ｐゴシック" pitchFamily="1" charset="-128"/>
                <a:cs typeface="Arial" charset="0"/>
              </a:rPr>
              <a:t>Android</a:t>
            </a:r>
            <a:endParaRPr lang="nb-NO" sz="800" b="1" dirty="0">
              <a:solidFill>
                <a:schemeClr val="tx1"/>
              </a:solidFill>
              <a:ea typeface="ＭＳ Ｐゴシック" pitchFamily="1" charset="-128"/>
              <a:cs typeface="Arial" charset="0"/>
            </a:endParaRP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1125316" y="4725501"/>
            <a:ext cx="833159" cy="338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352" tIns="45677" rIns="91352" bIns="45677">
            <a:spAutoFit/>
          </a:bodyPr>
          <a:lstStyle/>
          <a:p>
            <a:pPr algn="ctr">
              <a:buClr>
                <a:srgbClr val="EC7023"/>
              </a:buClr>
              <a:buFont typeface="Wingdings" pitchFamily="1" charset="2"/>
              <a:buNone/>
            </a:pPr>
            <a:r>
              <a:rPr lang="nb-NO" sz="800" b="1" dirty="0">
                <a:solidFill>
                  <a:schemeClr val="tx1"/>
                </a:solidFill>
                <a:ea typeface="ＭＳ Ｐゴシック" pitchFamily="1" charset="-128"/>
                <a:cs typeface="Arial" charset="0"/>
              </a:rPr>
              <a:t>Windows</a:t>
            </a:r>
          </a:p>
          <a:p>
            <a:pPr algn="ctr">
              <a:buClr>
                <a:srgbClr val="EC7023"/>
              </a:buClr>
              <a:buFont typeface="Wingdings" pitchFamily="1" charset="2"/>
              <a:buNone/>
            </a:pPr>
            <a:r>
              <a:rPr lang="nb-NO" sz="800" b="1" dirty="0">
                <a:solidFill>
                  <a:schemeClr val="tx1"/>
                </a:solidFill>
                <a:ea typeface="ＭＳ Ｐゴシック" pitchFamily="1" charset="-128"/>
                <a:cs typeface="Arial" charset="0"/>
              </a:rPr>
              <a:t>Mac OS </a:t>
            </a:r>
            <a:r>
              <a:rPr lang="nb-NO" sz="800" b="1" dirty="0" err="1">
                <a:solidFill>
                  <a:schemeClr val="tx1"/>
                </a:solidFill>
                <a:ea typeface="ＭＳ Ｐゴシック" pitchFamily="1" charset="-128"/>
                <a:cs typeface="Arial" charset="0"/>
              </a:rPr>
              <a:t>X</a:t>
            </a:r>
            <a:endParaRPr lang="nb-NO" sz="800" b="1" dirty="0">
              <a:solidFill>
                <a:schemeClr val="tx1"/>
              </a:solidFill>
              <a:ea typeface="ＭＳ Ｐゴシック" pitchFamily="1" charset="-128"/>
              <a:cs typeface="Arial" charset="0"/>
            </a:endParaRP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1904405" y="5052037"/>
            <a:ext cx="833159" cy="338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352" tIns="45677" rIns="91352" bIns="45677">
            <a:spAutoFit/>
          </a:bodyPr>
          <a:lstStyle/>
          <a:p>
            <a:pPr algn="ctr">
              <a:buClr>
                <a:srgbClr val="EC7023"/>
              </a:buClr>
              <a:buFont typeface="Wingdings" pitchFamily="1" charset="2"/>
              <a:buNone/>
            </a:pPr>
            <a:r>
              <a:rPr lang="nb-NO" sz="800" b="1" dirty="0">
                <a:solidFill>
                  <a:schemeClr val="tx1"/>
                </a:solidFill>
                <a:ea typeface="ＭＳ Ｐゴシック" pitchFamily="1" charset="-128"/>
                <a:cs typeface="Arial" charset="0"/>
              </a:rPr>
              <a:t>Video </a:t>
            </a:r>
            <a:r>
              <a:rPr lang="nb-NO" sz="800" b="1" dirty="0" err="1">
                <a:solidFill>
                  <a:schemeClr val="tx1"/>
                </a:solidFill>
                <a:ea typeface="ＭＳ Ｐゴシック" pitchFamily="1" charset="-128"/>
                <a:cs typeface="Arial" charset="0"/>
              </a:rPr>
              <a:t>Telephony</a:t>
            </a:r>
            <a:endParaRPr lang="nb-NO" sz="800" b="1" dirty="0">
              <a:solidFill>
                <a:schemeClr val="tx1"/>
              </a:solidFill>
              <a:ea typeface="ＭＳ Ｐゴシック" pitchFamily="1" charset="-128"/>
              <a:cs typeface="Arial" charset="0"/>
            </a:endParaRPr>
          </a:p>
        </p:txBody>
      </p: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3737912" y="4461784"/>
            <a:ext cx="699811" cy="338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352" tIns="45677" rIns="91352" bIns="45677">
            <a:spAutoFit/>
          </a:bodyPr>
          <a:lstStyle/>
          <a:p>
            <a:pPr algn="ctr">
              <a:buClr>
                <a:srgbClr val="EC7023"/>
              </a:buClr>
              <a:buFont typeface="Wingdings" pitchFamily="1" charset="2"/>
              <a:buNone/>
            </a:pPr>
            <a:r>
              <a:rPr lang="nb-NO" sz="800" b="1" dirty="0">
                <a:solidFill>
                  <a:schemeClr val="tx1"/>
                </a:solidFill>
                <a:ea typeface="ＭＳ Ｐゴシック" pitchFamily="1" charset="-128"/>
                <a:cs typeface="Arial" charset="0"/>
              </a:rPr>
              <a:t>Video </a:t>
            </a:r>
          </a:p>
          <a:p>
            <a:pPr algn="ctr">
              <a:buClr>
                <a:srgbClr val="EC7023"/>
              </a:buClr>
              <a:buFont typeface="Wingdings" pitchFamily="1" charset="2"/>
              <a:buNone/>
            </a:pPr>
            <a:r>
              <a:rPr lang="nb-NO" sz="800" b="1" dirty="0" err="1">
                <a:solidFill>
                  <a:schemeClr val="tx1"/>
                </a:solidFill>
                <a:ea typeface="ＭＳ Ｐゴシック" pitchFamily="1" charset="-128"/>
                <a:cs typeface="Arial" charset="0"/>
              </a:rPr>
              <a:t>Endpoints</a:t>
            </a:r>
            <a:endParaRPr lang="nb-NO" sz="800" b="1" dirty="0">
              <a:solidFill>
                <a:schemeClr val="tx1"/>
              </a:solidFill>
              <a:ea typeface="ＭＳ Ｐゴシック" pitchFamily="1" charset="-128"/>
              <a:cs typeface="Arial" charset="0"/>
            </a:endParaRPr>
          </a:p>
        </p:txBody>
      </p:sp>
      <p:grpSp>
        <p:nvGrpSpPr>
          <p:cNvPr id="55" name="Group 101"/>
          <p:cNvGrpSpPr/>
          <p:nvPr/>
        </p:nvGrpSpPr>
        <p:grpSpPr>
          <a:xfrm>
            <a:off x="4070342" y="3104724"/>
            <a:ext cx="1296037" cy="457899"/>
            <a:chOff x="769766" y="1995911"/>
            <a:chExt cx="7334853" cy="2370945"/>
          </a:xfrm>
        </p:grpSpPr>
        <p:pic>
          <p:nvPicPr>
            <p:cNvPr id="56" name="Picture 102" descr="Solar Flare front.jp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9766" y="1995911"/>
              <a:ext cx="7334853" cy="2370945"/>
            </a:xfrm>
            <a:prstGeom prst="rect">
              <a:avLst/>
            </a:prstGeom>
          </p:spPr>
        </p:pic>
        <p:pic>
          <p:nvPicPr>
            <p:cNvPr id="57" name="Picture 103" descr="blond.PNG"/>
            <p:cNvPicPr>
              <a:picLocks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20666" y="2505432"/>
              <a:ext cx="1842390" cy="1005840"/>
            </a:xfrm>
            <a:prstGeom prst="rect">
              <a:avLst/>
            </a:prstGeom>
          </p:spPr>
        </p:pic>
        <p:pic>
          <p:nvPicPr>
            <p:cNvPr id="58" name="Picture 104" descr="Data.jpg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49613" y="3604864"/>
              <a:ext cx="1170113" cy="612284"/>
            </a:xfrm>
            <a:prstGeom prst="rect">
              <a:avLst/>
            </a:prstGeom>
          </p:spPr>
        </p:pic>
        <p:pic>
          <p:nvPicPr>
            <p:cNvPr id="59" name="Picture 105" descr="People 2.jpg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5298" y="2519080"/>
              <a:ext cx="1718620" cy="961200"/>
            </a:xfrm>
            <a:prstGeom prst="rect">
              <a:avLst/>
            </a:prstGeom>
          </p:spPr>
        </p:pic>
        <p:pic>
          <p:nvPicPr>
            <p:cNvPr id="60" name="Picture 107" descr="People 3.jp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69305" y="2512264"/>
              <a:ext cx="1792898" cy="973295"/>
            </a:xfrm>
            <a:prstGeom prst="rect">
              <a:avLst/>
            </a:prstGeom>
          </p:spPr>
        </p:pic>
      </p:grpSp>
      <p:pic>
        <p:nvPicPr>
          <p:cNvPr id="61" name="Bilde 2" descr="MonzaFront_images.psd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780"/>
          <a:stretch/>
        </p:blipFill>
        <p:spPr>
          <a:xfrm>
            <a:off x="3597306" y="3763534"/>
            <a:ext cx="915599" cy="666236"/>
          </a:xfrm>
          <a:prstGeom prst="rect">
            <a:avLst/>
          </a:prstGeom>
        </p:spPr>
      </p:pic>
      <p:grpSp>
        <p:nvGrpSpPr>
          <p:cNvPr id="62" name="Group 4"/>
          <p:cNvGrpSpPr/>
          <p:nvPr/>
        </p:nvGrpSpPr>
        <p:grpSpPr>
          <a:xfrm>
            <a:off x="1321068" y="2182050"/>
            <a:ext cx="1894000" cy="2155564"/>
            <a:chOff x="919284" y="1388847"/>
            <a:chExt cx="1420870" cy="1616673"/>
          </a:xfrm>
        </p:grpSpPr>
        <p:sp>
          <p:nvSpPr>
            <p:cNvPr id="63" name="Oval 74"/>
            <p:cNvSpPr>
              <a:spLocks noChangeArrowheads="1"/>
            </p:cNvSpPr>
            <p:nvPr/>
          </p:nvSpPr>
          <p:spPr bwMode="auto">
            <a:xfrm>
              <a:off x="919284" y="1388847"/>
              <a:ext cx="1420870" cy="1294860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 w="38100" cmpd="sng">
              <a:solidFill>
                <a:srgbClr val="0071A0"/>
              </a:solidFill>
              <a:prstDash val="dash"/>
            </a:ln>
            <a:effectLst>
              <a:glow rad="520700">
                <a:schemeClr val="accent5">
                  <a:lumMod val="60000"/>
                  <a:lumOff val="40000"/>
                  <a:alpha val="17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68526" tIns="34264" rIns="68526" bIns="34264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85"/>
            <p:cNvSpPr txBox="1">
              <a:spLocks noChangeArrowheads="1"/>
            </p:cNvSpPr>
            <p:nvPr/>
          </p:nvSpPr>
          <p:spPr bwMode="auto">
            <a:xfrm>
              <a:off x="1003838" y="1929607"/>
              <a:ext cx="1314259" cy="107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26" tIns="34264" rIns="68526" bIns="34264">
              <a:prstTxWarp prst="textArchUp">
                <a:avLst>
                  <a:gd name="adj" fmla="val 11198381"/>
                </a:avLst>
              </a:prstTxWarp>
              <a:spAutoFit/>
            </a:bodyPr>
            <a:lstStyle/>
            <a:p>
              <a:pPr algn="ctr"/>
              <a:endParaRPr lang="en-US" sz="1500" b="1" dirty="0">
                <a:solidFill>
                  <a:schemeClr val="bg1"/>
                </a:solidFill>
              </a:endParaRPr>
            </a:p>
            <a:p>
              <a:pPr algn="ctr"/>
              <a:endParaRPr lang="en-US" sz="15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Unified</a:t>
              </a:r>
            </a:p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Communications</a:t>
              </a:r>
            </a:p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Manager</a:t>
              </a:r>
            </a:p>
          </p:txBody>
        </p:sp>
        <p:pic>
          <p:nvPicPr>
            <p:cNvPr id="65" name="Picture 111"/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2609" b="98261" l="2667" r="96667">
                          <a14:foregroundMark x1="50000" y1="61739" x2="50000" y2="61739"/>
                          <a14:foregroundMark x1="49333" y1="52174" x2="49333" y2="52174"/>
                          <a14:foregroundMark x1="38000" y1="59130" x2="38000" y2="59130"/>
                          <a14:foregroundMark x1="38667" y1="65217" x2="38667" y2="65217"/>
                          <a14:foregroundMark x1="40667" y1="68696" x2="40667" y2="68696"/>
                          <a14:foregroundMark x1="50667" y1="40000" x2="50667" y2="40000"/>
                          <a14:foregroundMark x1="32667" y1="47826" x2="32667" y2="47826"/>
                          <a14:foregroundMark x1="28000" y1="65217" x2="28000" y2="65217"/>
                          <a14:foregroundMark x1="67333" y1="47826" x2="67333" y2="47826"/>
                          <a14:foregroundMark x1="71333" y1="63478" x2="71333" y2="634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9594" y="1929607"/>
              <a:ext cx="969584" cy="671145"/>
            </a:xfrm>
            <a:prstGeom prst="rect">
              <a:avLst/>
            </a:prstGeom>
          </p:spPr>
        </p:pic>
      </p:grpSp>
      <p:pic>
        <p:nvPicPr>
          <p:cNvPr id="66" name="Picture 8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0906" y="4618033"/>
            <a:ext cx="529747" cy="492691"/>
          </a:xfrm>
          <a:prstGeom prst="rect">
            <a:avLst/>
          </a:prstGeom>
        </p:spPr>
      </p:pic>
      <p:pic>
        <p:nvPicPr>
          <p:cNvPr id="67" name="Picture 1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4336" y="4417227"/>
            <a:ext cx="471604" cy="498699"/>
          </a:xfrm>
          <a:prstGeom prst="rect">
            <a:avLst/>
          </a:prstGeom>
        </p:spPr>
      </p:pic>
      <p:pic>
        <p:nvPicPr>
          <p:cNvPr id="68" name="Picture 115"/>
          <p:cNvPicPr>
            <a:picLocks noChangeAspect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3367" b="94233" l="3042" r="95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8717" y="3911845"/>
            <a:ext cx="725967" cy="907695"/>
          </a:xfrm>
          <a:prstGeom prst="rect">
            <a:avLst/>
          </a:prstGeom>
        </p:spPr>
      </p:pic>
      <p:pic>
        <p:nvPicPr>
          <p:cNvPr id="69" name="Picture 10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499" y="3315594"/>
            <a:ext cx="254280" cy="491353"/>
          </a:xfrm>
          <a:prstGeom prst="rect">
            <a:avLst/>
          </a:prstGeom>
        </p:spPr>
      </p:pic>
      <p:pic>
        <p:nvPicPr>
          <p:cNvPr id="70" name="Picture 12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015" y="4151979"/>
            <a:ext cx="582306" cy="408800"/>
          </a:xfrm>
          <a:prstGeom prst="rect">
            <a:avLst/>
          </a:prstGeom>
        </p:spPr>
      </p:pic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2671283" y="5065907"/>
            <a:ext cx="977659" cy="338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352" tIns="45677" rIns="91352" bIns="45677">
            <a:spAutoFit/>
          </a:bodyPr>
          <a:lstStyle/>
          <a:p>
            <a:pPr algn="ctr">
              <a:buClr>
                <a:srgbClr val="EC7023"/>
              </a:buClr>
              <a:buFont typeface="Wingdings" pitchFamily="1" charset="2"/>
              <a:buNone/>
            </a:pPr>
            <a:r>
              <a:rPr lang="nb-NO" sz="800" b="1" dirty="0">
                <a:solidFill>
                  <a:schemeClr val="tx1"/>
                </a:solidFill>
                <a:ea typeface="ＭＳ Ｐゴシック" pitchFamily="1" charset="-128"/>
                <a:cs typeface="Arial" charset="0"/>
              </a:rPr>
              <a:t>Personal</a:t>
            </a:r>
          </a:p>
          <a:p>
            <a:pPr algn="ctr">
              <a:buClr>
                <a:srgbClr val="EC7023"/>
              </a:buClr>
              <a:buFont typeface="Wingdings" pitchFamily="1" charset="2"/>
              <a:buNone/>
            </a:pPr>
            <a:r>
              <a:rPr lang="nb-NO" sz="800" b="1" dirty="0">
                <a:solidFill>
                  <a:schemeClr val="tx1"/>
                </a:solidFill>
                <a:ea typeface="ＭＳ Ｐゴシック" pitchFamily="1" charset="-128"/>
                <a:cs typeface="Arial" charset="0"/>
              </a:rPr>
              <a:t>TelePresence</a:t>
            </a:r>
          </a:p>
        </p:txBody>
      </p:sp>
      <p:cxnSp>
        <p:nvCxnSpPr>
          <p:cNvPr id="72" name="Straight Connector 89"/>
          <p:cNvCxnSpPr>
            <a:stCxn id="56" idx="1"/>
          </p:cNvCxnSpPr>
          <p:nvPr/>
        </p:nvCxnSpPr>
        <p:spPr>
          <a:xfrm flipH="1" flipV="1">
            <a:off x="3148781" y="3262489"/>
            <a:ext cx="921561" cy="71184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73" name="TextBox 72"/>
          <p:cNvSpPr txBox="1"/>
          <p:nvPr/>
        </p:nvSpPr>
        <p:spPr>
          <a:xfrm>
            <a:off x="1499421" y="1661079"/>
            <a:ext cx="1805752" cy="400087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CUCM </a:t>
            </a:r>
            <a:r>
              <a:rPr lang="zh-CN" altLang="en-US" dirty="0" smtClean="0">
                <a:solidFill>
                  <a:schemeClr val="bg1"/>
                </a:solidFill>
              </a:rPr>
              <a:t>呼叫控制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950191" y="4169021"/>
            <a:ext cx="2966593" cy="492443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所有多点资源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5" name="Straight Connector 137"/>
          <p:cNvCxnSpPr/>
          <p:nvPr/>
        </p:nvCxnSpPr>
        <p:spPr>
          <a:xfrm flipH="1" flipV="1">
            <a:off x="3049964" y="2572295"/>
            <a:ext cx="3648589" cy="819104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76" name="Rectangle 5"/>
          <p:cNvSpPr/>
          <p:nvPr/>
        </p:nvSpPr>
        <p:spPr>
          <a:xfrm>
            <a:off x="5476439" y="1719148"/>
            <a:ext cx="2841654" cy="925804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dirty="0" smtClean="0"/>
          </a:p>
        </p:txBody>
      </p:sp>
      <p:cxnSp>
        <p:nvCxnSpPr>
          <p:cNvPr id="77" name="Straight Connector 137"/>
          <p:cNvCxnSpPr>
            <a:endCxn id="63" idx="7"/>
          </p:cNvCxnSpPr>
          <p:nvPr/>
        </p:nvCxnSpPr>
        <p:spPr>
          <a:xfrm flipH="1">
            <a:off x="2937698" y="2153522"/>
            <a:ext cx="3894239" cy="2813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78" name="Group 3"/>
          <p:cNvGrpSpPr/>
          <p:nvPr/>
        </p:nvGrpSpPr>
        <p:grpSpPr>
          <a:xfrm>
            <a:off x="6161095" y="1840657"/>
            <a:ext cx="837481" cy="731638"/>
            <a:chOff x="2984822" y="1342424"/>
            <a:chExt cx="537785" cy="510377"/>
          </a:xfrm>
        </p:grpSpPr>
        <p:pic>
          <p:nvPicPr>
            <p:cNvPr id="79" name="Picture 5"/>
            <p:cNvPicPr>
              <a:picLocks noChangeAspect="1" noChangeArrowheads="1"/>
            </p:cNvPicPr>
            <p:nvPr/>
          </p:nvPicPr>
          <p:blipFill>
            <a:blip r:embed="rId4" cstate="screen">
              <a:clrChange>
                <a:clrFrom>
                  <a:srgbClr val="FFAEC9"/>
                </a:clrFrom>
                <a:clrTo>
                  <a:srgbClr val="FFAEC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4822" y="1342424"/>
              <a:ext cx="537785" cy="510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Oval 132"/>
            <p:cNvSpPr/>
            <p:nvPr/>
          </p:nvSpPr>
          <p:spPr>
            <a:xfrm>
              <a:off x="3062996" y="1516872"/>
              <a:ext cx="278451" cy="278378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>
              <a:outerShdw blurRad="1397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74319"/>
              <a:endParaRPr lang="en-US" sz="1000" dirty="0">
                <a:solidFill>
                  <a:prstClr val="white"/>
                </a:solidFill>
                <a:latin typeface="CiscoSansTT Light"/>
              </a:endParaRPr>
            </a:p>
          </p:txBody>
        </p:sp>
        <p:pic>
          <p:nvPicPr>
            <p:cNvPr id="81" name="Picture 133"/>
            <p:cNvPicPr>
              <a:picLocks noChangeAspect="1"/>
            </p:cNvPicPr>
            <p:nvPr/>
          </p:nvPicPr>
          <p:blipFill>
            <a:blip r:embed="rId24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03040" y="1561836"/>
              <a:ext cx="188502" cy="188452"/>
            </a:xfrm>
            <a:prstGeom prst="rect">
              <a:avLst/>
            </a:prstGeom>
          </p:spPr>
        </p:pic>
      </p:grpSp>
      <p:sp>
        <p:nvSpPr>
          <p:cNvPr id="82" name="Rectangle 134"/>
          <p:cNvSpPr/>
          <p:nvPr/>
        </p:nvSpPr>
        <p:spPr>
          <a:xfrm>
            <a:off x="6691517" y="1855849"/>
            <a:ext cx="1858666" cy="605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74319"/>
            <a:r>
              <a:rPr lang="en-US" altLang="zh-CN" sz="1600" dirty="0" smtClean="0">
                <a:solidFill>
                  <a:schemeClr val="bg1"/>
                </a:solidFill>
              </a:rPr>
              <a:t>TCS </a:t>
            </a:r>
            <a:r>
              <a:rPr lang="zh-CN" altLang="en-US" sz="1600" dirty="0" smtClean="0">
                <a:solidFill>
                  <a:schemeClr val="bg1"/>
                </a:solidFill>
              </a:rPr>
              <a:t>录</a:t>
            </a:r>
            <a:r>
              <a:rPr lang="zh-CN" altLang="en-US" sz="1600" dirty="0">
                <a:solidFill>
                  <a:schemeClr val="bg1"/>
                </a:solidFill>
              </a:rPr>
              <a:t>播服务器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6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2376264" cy="537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462524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视频终端介绍</a:t>
            </a:r>
            <a:endParaRPr lang="zh-CN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2"/>
            <a:ext cx="68580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87824" y="447499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扬声器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89798" y="200114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1080p30 </a:t>
            </a:r>
            <a:r>
              <a:rPr lang="en-US" altLang="zh-CN" sz="1200" dirty="0"/>
              <a:t>,</a:t>
            </a:r>
            <a:r>
              <a:rPr lang="en-US" altLang="zh-CN" sz="1200" dirty="0" smtClean="0"/>
              <a:t> 65°FOV</a:t>
            </a:r>
            <a:endParaRPr lang="zh-CN" altLang="en-US" sz="1200" dirty="0"/>
          </a:p>
        </p:txBody>
      </p:sp>
      <p:sp>
        <p:nvSpPr>
          <p:cNvPr id="8" name="TextBox 4"/>
          <p:cNvSpPr txBox="1"/>
          <p:nvPr/>
        </p:nvSpPr>
        <p:spPr>
          <a:xfrm>
            <a:off x="7367052" y="2578225"/>
            <a:ext cx="161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23</a:t>
            </a:r>
            <a:r>
              <a:rPr lang="zh-CN" altLang="en-US" sz="1200" dirty="0" smtClean="0"/>
              <a:t>寸显示屏 </a:t>
            </a:r>
            <a:r>
              <a:rPr lang="en-US" altLang="zh-CN" sz="1200" dirty="0" smtClean="0"/>
              <a:t>1920x1080 LCD</a:t>
            </a:r>
          </a:p>
          <a:p>
            <a:r>
              <a:rPr lang="zh-CN" altLang="en-US" sz="1200" dirty="0"/>
              <a:t>全触屏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93854" y="423563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静音指示灯</a:t>
            </a:r>
            <a:endParaRPr lang="zh-CN" altLang="en-US" sz="1200" dirty="0"/>
          </a:p>
        </p:txBody>
      </p:sp>
      <p:sp>
        <p:nvSpPr>
          <p:cNvPr id="10" name="TextBox 4"/>
          <p:cNvSpPr txBox="1"/>
          <p:nvPr/>
        </p:nvSpPr>
        <p:spPr>
          <a:xfrm>
            <a:off x="7906605" y="478277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开关；锁屏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901608" y="542587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双麦克风</a:t>
            </a:r>
            <a:endParaRPr lang="zh-CN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1038672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DX80</a:t>
            </a:r>
            <a:endParaRPr lang="zh-CN" altLang="en-US" sz="3200" dirty="0"/>
          </a:p>
        </p:txBody>
      </p:sp>
      <p:sp>
        <p:nvSpPr>
          <p:cNvPr id="33" name="Text Placeholder 1"/>
          <p:cNvSpPr txBox="1">
            <a:spLocks/>
          </p:cNvSpPr>
          <p:nvPr/>
        </p:nvSpPr>
        <p:spPr>
          <a:xfrm>
            <a:off x="0" y="1712944"/>
            <a:ext cx="3846860" cy="2762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tx1"/>
                </a:solidFill>
              </a:rPr>
              <a:t>特点：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1080p</a:t>
            </a:r>
            <a:r>
              <a:rPr lang="zh-CN" altLang="en-US" sz="1400" dirty="0" smtClean="0">
                <a:solidFill>
                  <a:schemeClr val="tx1"/>
                </a:solidFill>
              </a:rPr>
              <a:t>高清通信延伸至个人桌面；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如同拨打电话般的简易；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触摸屏控制，最真实的操作方式；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提供统一的思科协作体验；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桌面显示设备，与</a:t>
            </a:r>
            <a:r>
              <a:rPr lang="en-US" altLang="zh-CN" sz="1400" dirty="0" smtClean="0">
                <a:solidFill>
                  <a:schemeClr val="tx1"/>
                </a:solidFill>
              </a:rPr>
              <a:t>PC/Mac</a:t>
            </a:r>
            <a:r>
              <a:rPr lang="zh-CN" altLang="en-US" sz="1400" dirty="0" smtClean="0">
                <a:solidFill>
                  <a:schemeClr val="tx1"/>
                </a:solidFill>
              </a:rPr>
              <a:t>无缝整合；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专业的高清数字视音频接口丰富扩展能力；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Android 4.1</a:t>
            </a:r>
            <a:r>
              <a:rPr lang="zh-CN" altLang="en-US" sz="1400" dirty="0" smtClean="0">
                <a:solidFill>
                  <a:schemeClr val="tx1"/>
                </a:solidFill>
              </a:rPr>
              <a:t>，第三方应用程序无缝兼容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6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2376264" cy="537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462524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视频终端介绍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038672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</a:t>
            </a:r>
            <a:r>
              <a:rPr lang="en-US" altLang="zh-CN" sz="3200" dirty="0" smtClean="0"/>
              <a:t>X20</a:t>
            </a:r>
            <a:endParaRPr lang="zh-CN" altLang="en-US" sz="3200" dirty="0"/>
          </a:p>
        </p:txBody>
      </p:sp>
      <p:sp>
        <p:nvSpPr>
          <p:cNvPr id="5" name="object 6"/>
          <p:cNvSpPr txBox="1"/>
          <p:nvPr/>
        </p:nvSpPr>
        <p:spPr>
          <a:xfrm>
            <a:off x="6156176" y="2020746"/>
            <a:ext cx="282702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dirty="0" smtClean="0">
                <a:latin typeface="Arial"/>
                <a:cs typeface="Arial"/>
              </a:rPr>
              <a:t>性能：</a:t>
            </a:r>
            <a:endParaRPr lang="en-US" altLang="zh-CN"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600" dirty="0" smtClean="0">
                <a:latin typeface="Arial"/>
                <a:cs typeface="Arial"/>
              </a:rPr>
              <a:t>支持</a:t>
            </a:r>
            <a:r>
              <a:rPr lang="en-US" altLang="zh-CN" sz="1600" dirty="0" smtClean="0">
                <a:latin typeface="Arial"/>
                <a:cs typeface="Arial"/>
              </a:rPr>
              <a:t>1080</a:t>
            </a:r>
            <a:r>
              <a:rPr lang="zh-CN" altLang="en-US" sz="1600" dirty="0" smtClean="0">
                <a:latin typeface="Arial"/>
                <a:cs typeface="Arial"/>
              </a:rPr>
              <a:t>和内容分享</a:t>
            </a:r>
            <a:endParaRPr sz="500" dirty="0"/>
          </a:p>
          <a:p>
            <a:pPr marL="12700">
              <a:lnSpc>
                <a:spcPct val="100000"/>
              </a:lnSpc>
            </a:pPr>
            <a:r>
              <a:rPr lang="zh-CN" altLang="en-US" sz="3200" dirty="0">
                <a:latin typeface="Arial"/>
                <a:cs typeface="Arial"/>
              </a:rPr>
              <a:t>特点</a:t>
            </a:r>
            <a:r>
              <a:rPr lang="zh-CN" altLang="en-US" sz="3200" spc="-10" dirty="0" smtClean="0">
                <a:latin typeface="Arial"/>
                <a:cs typeface="Arial"/>
              </a:rPr>
              <a:t>：</a:t>
            </a:r>
            <a:endParaRPr lang="en-US" altLang="zh-CN" sz="3200" dirty="0"/>
          </a:p>
          <a:p>
            <a:pPr marL="12700">
              <a:lnSpc>
                <a:spcPct val="100000"/>
              </a:lnSpc>
            </a:pPr>
            <a:r>
              <a:rPr lang="zh-CN" altLang="en-US" sz="1600" spc="-10" dirty="0">
                <a:latin typeface="+mn-ea"/>
                <a:cs typeface="Arial"/>
              </a:rPr>
              <a:t>高度</a:t>
            </a:r>
            <a:r>
              <a:rPr lang="zh-CN" altLang="en-US" sz="1600" spc="-10" dirty="0" smtClean="0">
                <a:latin typeface="+mn-ea"/>
                <a:cs typeface="Arial"/>
              </a:rPr>
              <a:t>集成编解码器，麦克风，摄像头，方便部署，只需几分钟就可以部署完成</a:t>
            </a:r>
            <a:endParaRPr lang="en-US" altLang="zh-CN" sz="1600" spc="-10" dirty="0" smtClean="0">
              <a:latin typeface="+mn-ea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600" spc="-10" dirty="0" smtClean="0">
                <a:latin typeface="+mn-ea"/>
                <a:cs typeface="Arial"/>
              </a:rPr>
              <a:t>简单易用的同时功能强大</a:t>
            </a:r>
            <a:endParaRPr lang="en-US" altLang="zh-CN" sz="1600" spc="-10" dirty="0" smtClean="0">
              <a:latin typeface="+mn-ea"/>
              <a:cs typeface="Arial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94107" y="1930037"/>
            <a:ext cx="5516880" cy="3707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7" name="object 3"/>
          <p:cNvSpPr/>
          <p:nvPr/>
        </p:nvSpPr>
        <p:spPr>
          <a:xfrm>
            <a:off x="3004135" y="3524142"/>
            <a:ext cx="559308" cy="586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8" name="object 4"/>
          <p:cNvSpPr/>
          <p:nvPr/>
        </p:nvSpPr>
        <p:spPr>
          <a:xfrm>
            <a:off x="537972" y="1974615"/>
            <a:ext cx="5410149" cy="3600424"/>
          </a:xfrm>
          <a:custGeom>
            <a:avLst/>
            <a:gdLst/>
            <a:ahLst/>
            <a:cxnLst/>
            <a:rect l="l" t="t" r="r" b="b"/>
            <a:pathLst>
              <a:path w="5410149" h="3600424">
                <a:moveTo>
                  <a:pt x="5349824" y="0"/>
                </a:moveTo>
                <a:lnTo>
                  <a:pt x="49894" y="903"/>
                </a:lnTo>
                <a:lnTo>
                  <a:pt x="14318" y="21330"/>
                </a:lnTo>
                <a:lnTo>
                  <a:pt x="0" y="60325"/>
                </a:lnTo>
                <a:lnTo>
                  <a:pt x="905" y="3550547"/>
                </a:lnTo>
                <a:lnTo>
                  <a:pt x="21330" y="3586111"/>
                </a:lnTo>
                <a:lnTo>
                  <a:pt x="60350" y="3600424"/>
                </a:lnTo>
                <a:lnTo>
                  <a:pt x="5360298" y="3599521"/>
                </a:lnTo>
                <a:lnTo>
                  <a:pt x="5395866" y="3579100"/>
                </a:lnTo>
                <a:lnTo>
                  <a:pt x="5410149" y="3540074"/>
                </a:lnTo>
                <a:lnTo>
                  <a:pt x="5409252" y="49901"/>
                </a:lnTo>
                <a:lnTo>
                  <a:pt x="5388877" y="14330"/>
                </a:lnTo>
                <a:lnTo>
                  <a:pt x="5349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9" name="object 6"/>
          <p:cNvSpPr/>
          <p:nvPr/>
        </p:nvSpPr>
        <p:spPr>
          <a:xfrm>
            <a:off x="756235" y="2190642"/>
            <a:ext cx="5041646" cy="28655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56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0"/>
          <p:cNvSpPr/>
          <p:nvPr/>
        </p:nvSpPr>
        <p:spPr>
          <a:xfrm>
            <a:off x="60207" y="1129238"/>
            <a:ext cx="5859853" cy="4800533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3175">
            <a:noFill/>
          </a:ln>
          <a:effectLst>
            <a:outerShdw blurRad="50800" dist="12700" dir="2700000" algn="tl" rotWithShape="0">
              <a:schemeClr val="bg1">
                <a:lumMod val="75000"/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nb-NO" dirty="0" smtClean="0"/>
              <a:t>v</a:t>
            </a:r>
          </a:p>
        </p:txBody>
      </p:sp>
      <p:pic>
        <p:nvPicPr>
          <p:cNvPr id="5" name="Picture 7" descr="Carbon fron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868" y="1534903"/>
            <a:ext cx="5548336" cy="10045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527" y="2947133"/>
            <a:ext cx="5565158" cy="115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274" b="89516" l="3484" r="963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264" y="4492061"/>
            <a:ext cx="5326927" cy="105848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2376264" cy="537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462524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视频终端介绍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038672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SX80</a:t>
            </a:r>
            <a:endParaRPr lang="zh-CN" altLang="en-US" sz="320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6012160" y="1331059"/>
            <a:ext cx="3024336" cy="4354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100" dirty="0" smtClean="0">
                <a:solidFill>
                  <a:schemeClr val="tx1"/>
                </a:solidFill>
              </a:rPr>
              <a:t>特点：</a:t>
            </a:r>
            <a:endParaRPr lang="en-US" altLang="zh-CN" sz="21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100" dirty="0" smtClean="0">
                <a:solidFill>
                  <a:schemeClr val="tx1"/>
                </a:solidFill>
              </a:rPr>
              <a:t>19</a:t>
            </a:r>
            <a:r>
              <a:rPr lang="zh-CN" altLang="en-US" sz="2100" dirty="0" smtClean="0">
                <a:solidFill>
                  <a:schemeClr val="tx1"/>
                </a:solidFill>
              </a:rPr>
              <a:t>英寸</a:t>
            </a:r>
            <a:r>
              <a:rPr lang="en-US" altLang="zh-CN" sz="2100" dirty="0" smtClean="0">
                <a:solidFill>
                  <a:schemeClr val="tx1"/>
                </a:solidFill>
              </a:rPr>
              <a:t>1U</a:t>
            </a:r>
            <a:r>
              <a:rPr lang="zh-CN" altLang="en-US" sz="2100" dirty="0" smtClean="0">
                <a:solidFill>
                  <a:schemeClr val="tx1"/>
                </a:solidFill>
              </a:rPr>
              <a:t>机身；</a:t>
            </a:r>
            <a:endParaRPr lang="en-US" altLang="zh-CN" sz="21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100" dirty="0" smtClean="0">
                <a:solidFill>
                  <a:schemeClr val="tx1"/>
                </a:solidFill>
              </a:rPr>
              <a:t>标配</a:t>
            </a:r>
            <a:r>
              <a:rPr lang="en-US" altLang="zh-CN" sz="2100" dirty="0" smtClean="0">
                <a:solidFill>
                  <a:schemeClr val="tx1"/>
                </a:solidFill>
              </a:rPr>
              <a:t>10</a:t>
            </a:r>
            <a:r>
              <a:rPr lang="zh-CN" altLang="en-US" sz="2100" dirty="0" smtClean="0">
                <a:solidFill>
                  <a:schemeClr val="tx1"/>
                </a:solidFill>
              </a:rPr>
              <a:t>英寸触摸屏，操作简单；</a:t>
            </a:r>
            <a:endParaRPr lang="en-US" altLang="zh-CN" sz="21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100" dirty="0" smtClean="0">
                <a:solidFill>
                  <a:schemeClr val="tx1"/>
                </a:solidFill>
              </a:rPr>
              <a:t>专业会议室集成；</a:t>
            </a:r>
            <a:endParaRPr lang="en-US" altLang="zh-CN" sz="21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100" dirty="0" smtClean="0">
                <a:solidFill>
                  <a:schemeClr val="tx1"/>
                </a:solidFill>
              </a:rPr>
              <a:t>可搭配双摄像头；</a:t>
            </a:r>
            <a:endParaRPr lang="en-US" altLang="zh-CN" sz="21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100" dirty="0">
                <a:solidFill>
                  <a:schemeClr val="tx1"/>
                </a:solidFill>
              </a:rPr>
              <a:t>从礼堂、培训教室、报告厅到大中型会议室的复杂视音频集成</a:t>
            </a:r>
            <a:r>
              <a:rPr lang="zh-CN" altLang="en-US" sz="2100" dirty="0" smtClean="0">
                <a:solidFill>
                  <a:schemeClr val="tx1"/>
                </a:solidFill>
              </a:rPr>
              <a:t>环境。</a:t>
            </a:r>
            <a:endParaRPr lang="zh-CN" altLang="en-US" sz="2100" dirty="0">
              <a:solidFill>
                <a:schemeClr val="tx1"/>
              </a:solidFill>
            </a:endParaRPr>
          </a:p>
          <a:p>
            <a:pPr algn="l"/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2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2376264" cy="53705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681421" y="85759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2" descr="C:\桌面文件\5.13\LOGO(png)\官方LOGO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73488"/>
            <a:ext cx="1738716" cy="224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9"/>
          <p:cNvSpPr/>
          <p:nvPr/>
        </p:nvSpPr>
        <p:spPr>
          <a:xfrm>
            <a:off x="3995936" y="3122012"/>
            <a:ext cx="4609394" cy="20528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US" altLang="zh-CN" sz="1400" dirty="0">
                <a:cs typeface="Arial" panose="020B0604020202020204" pitchFamily="34" charset="0"/>
              </a:rPr>
              <a:t>Unity Network Technology Co.,Ltd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>
                <a:cs typeface="Arial" panose="020B0604020202020204" pitchFamily="34" charset="0"/>
              </a:rPr>
              <a:t>Address: Room 704, Tower E, Westinghouse, Suzhou Street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>
                <a:cs typeface="Arial" panose="020B0604020202020204" pitchFamily="34" charset="0"/>
              </a:rPr>
              <a:t>Tel: +86-10-</a:t>
            </a:r>
            <a:r>
              <a:rPr lang="en-US" altLang="zh-CN" sz="1400" dirty="0" smtClean="0">
                <a:cs typeface="Arial" panose="020B0604020202020204" pitchFamily="34" charset="0"/>
              </a:rPr>
              <a:t>82488177  82486265 </a:t>
            </a:r>
            <a:endParaRPr lang="en-US" altLang="zh-CN" sz="1400" dirty="0"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>
                <a:cs typeface="Arial" panose="020B0604020202020204" pitchFamily="34" charset="0"/>
              </a:rPr>
              <a:t>Fax: +86-10-82488236</a:t>
            </a:r>
            <a:endParaRPr lang="en-US" altLang="zh-CN" sz="1400" dirty="0" smtClean="0"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 smtClean="0">
                <a:cs typeface="Arial" panose="020B0604020202020204" pitchFamily="34" charset="0"/>
              </a:rPr>
              <a:t>email: support@unitynetech.com</a:t>
            </a:r>
            <a:r>
              <a:rPr lang="en-US" altLang="zh-CN" sz="1400" dirty="0">
                <a:cs typeface="Arial" panose="020B0604020202020204" pitchFamily="34" charset="0"/>
              </a:rPr>
              <a:t>  </a:t>
            </a:r>
            <a:endParaRPr lang="sv-SE" altLang="zh-CN" sz="1400" dirty="0"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sv-SE" altLang="zh-CN" sz="1400" dirty="0">
                <a:cs typeface="Arial" panose="020B0604020202020204" pitchFamily="34" charset="0"/>
              </a:rPr>
              <a:t>URL: </a:t>
            </a:r>
            <a:r>
              <a:rPr lang="sv-SE" altLang="zh-CN" sz="1400" dirty="0">
                <a:cs typeface="Arial" panose="020B0604020202020204" pitchFamily="34" charset="0"/>
                <a:hlinkClick r:id="rId4"/>
              </a:rPr>
              <a:t>http://</a:t>
            </a:r>
            <a:r>
              <a:rPr lang="sv-SE" altLang="zh-CN" sz="1400" dirty="0" smtClean="0">
                <a:cs typeface="Arial" panose="020B0604020202020204" pitchFamily="34" charset="0"/>
                <a:hlinkClick r:id="rId4"/>
              </a:rPr>
              <a:t>www.unitynetech.com</a:t>
            </a:r>
            <a:endParaRPr lang="sv-SE" altLang="zh-CN" sz="1400" dirty="0" smtClean="0"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defRPr/>
            </a:pPr>
            <a:endParaRPr lang="zh-CN" altLang="en-US" sz="1400" dirty="0"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1026635"/>
            <a:ext cx="33791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    谢！</a:t>
            </a:r>
            <a:endParaRPr lang="zh-CN" altLang="en-US" sz="6600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56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670</Words>
  <Application>Microsoft Office PowerPoint</Application>
  <PresentationFormat>全屏显示(4:3)</PresentationFormat>
  <Paragraphs>160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</cp:lastModifiedBy>
  <cp:revision>28</cp:revision>
  <dcterms:modified xsi:type="dcterms:W3CDTF">2016-02-15T09:52:06Z</dcterms:modified>
</cp:coreProperties>
</file>