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1" r:id="rId4"/>
    <p:sldId id="272" r:id="rId5"/>
    <p:sldId id="277" r:id="rId6"/>
    <p:sldId id="273" r:id="rId7"/>
    <p:sldId id="274" r:id="rId8"/>
    <p:sldId id="275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5266"/>
  </p:normalViewPr>
  <p:slideViewPr>
    <p:cSldViewPr snapToGrid="0" snapToObjects="1">
      <p:cViewPr varScale="1">
        <p:scale>
          <a:sx n="105" d="100"/>
          <a:sy n="105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905B9-5A77-3949-9D50-CC0ACDE7261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8007E-1794-874A-9E09-187CBAA0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8007E-1794-874A-9E09-187CBAA04E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C28A-37E9-1048-8179-C6852B53B05F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9114" y="6041362"/>
            <a:ext cx="317583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024870" y="604136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+mn-ea"/>
                <a:ea typeface="+mn-ea"/>
                <a:cs typeface="Lantinghei SC Demibold" charset="-122"/>
              </a:rPr>
              <a:t>基础工业训练中心</a:t>
            </a:r>
            <a:endParaRPr lang="en-US" dirty="0">
              <a:latin typeface="+mn-ea"/>
              <a:ea typeface="+mn-ea"/>
              <a:cs typeface="Lantinghei SC Demibold" charset="-122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56" y="406000"/>
            <a:ext cx="864000" cy="86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42F3-E89F-8442-9824-6E2934AE199B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AE23-18CE-EB49-A6BF-DD68F4559AB5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AAB9-29E7-0B45-9CE2-D7D92F914521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8FDA-579C-6048-85D3-8F243976ED3E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4DA-9631-2F4B-806C-401BBC1410A7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A988-FB2F-9345-9DC8-382DFD0EE0ED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0F06-281F-6E47-BC04-F2052671E916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1A75-638B-EA49-A2E0-32073B2DE532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D37-7B62-2748-AC42-D51A2864EB98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65-4278-1544-8C0D-543EEE240DB0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E81E-9A2B-6844-A2DD-8678792AA303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B6F-48A5-7E4A-9B80-F827833063D4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E29-6941-664D-8421-8F03E029149B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94B7-C092-164E-9BB7-F99445E79879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9F34-5D05-9B43-9CEB-449A57FC61E4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0663" y="6406487"/>
            <a:ext cx="68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EFD7-D3F8-E149-BC67-AB616DFAE7C0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7844" y="6406487"/>
            <a:ext cx="661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024870" y="604136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+mn-ea"/>
                <a:ea typeface="+mn-ea"/>
                <a:cs typeface="Lantinghei SC Demibold" charset="-122"/>
              </a:rPr>
              <a:t>基础工业训练中心</a:t>
            </a:r>
            <a:endParaRPr lang="en-US" dirty="0">
              <a:latin typeface="+mn-ea"/>
              <a:ea typeface="+mn-ea"/>
              <a:cs typeface="Lantinghei SC Demibold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7333" y="6041363"/>
            <a:ext cx="7910155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De-Yu Wang, FITC,</a:t>
            </a:r>
            <a:r>
              <a:rPr lang="en-US" altLang="zh-CN" baseline="0" dirty="0" smtClean="0"/>
              <a:t> Tsinghua University		Basics of Industrial Systems	Lecture 01 Introduction to manufacturing systems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56" y="406000"/>
            <a:ext cx="864000" cy="86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Microsoft YaHei" charset="0"/>
          <a:ea typeface="Microsoft YaHei" charset="0"/>
          <a:cs typeface="Microsoft YaHe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01</a:t>
            </a:r>
            <a:r>
              <a:rPr kumimoji="1" lang="zh-CN" altLang="en-US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制造系统导言</a:t>
            </a:r>
            <a:r>
              <a:rPr kumimoji="1" lang="en-US" altLang="zh-CN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/>
            </a:r>
            <a:br>
              <a:rPr kumimoji="1" lang="en-US" altLang="zh-CN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</a:br>
            <a:r>
              <a:rPr kumimoji="1" lang="en-US" altLang="zh-CN" sz="3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01</a:t>
            </a:r>
            <a:r>
              <a:rPr kumimoji="1" lang="zh-CN" altLang="en-US" sz="3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3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Introduction to Manufacturing Systems</a:t>
            </a:r>
            <a:endParaRPr kumimoji="1" lang="zh-CN" alt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803187"/>
            <a:ext cx="7766936" cy="1096899"/>
          </a:xfrm>
        </p:spPr>
        <p:txBody>
          <a:bodyPr/>
          <a:lstStyle/>
          <a:p>
            <a:r>
              <a:rPr kumimoji="1" lang="zh-CN" altLang="en-US" smtClean="0"/>
              <a:t>王德宇  </a:t>
            </a:r>
            <a:r>
              <a:rPr kumimoji="1" lang="zh-CN" altLang="en-US" smtClean="0"/>
              <a:t>清华大学基础工业训练中心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76983" y="529435"/>
            <a:ext cx="6797020" cy="1310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kumimoji="1" lang="zh-CN" altLang="en-US" sz="3000" dirty="0" smtClean="0">
                <a:solidFill>
                  <a:schemeClr val="bg1">
                    <a:lumMod val="50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工业系统基础</a:t>
            </a:r>
            <a:r>
              <a:rPr kumimoji="1" lang="zh-CN" altLang="en-US" sz="3000" dirty="0">
                <a:solidFill>
                  <a:schemeClr val="bg1">
                    <a:lumMod val="50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3000" dirty="0" smtClean="0">
                <a:solidFill>
                  <a:schemeClr val="bg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Basics of Industrial Systems</a:t>
            </a:r>
          </a:p>
          <a:p>
            <a:pPr lvl="0" algn="just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Building a miniature manufacturing system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小型制造系统</a:t>
            </a:r>
            <a:r>
              <a:rPr kumimoji="1" lang="zh-CN" alt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沙盘</a:t>
            </a:r>
            <a:endParaRPr kumimoji="1"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4085214"/>
            <a:ext cx="3377125" cy="25328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67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r>
              <a:rPr lang="zh-CN" altLang="en-US" dirty="0" smtClean="0"/>
              <a:t>教师信息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113"/>
            <a:ext cx="8596668" cy="4383250"/>
          </a:xfrm>
        </p:spPr>
        <p:txBody>
          <a:bodyPr/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wdy@tsinghua.edu.cn</a:t>
            </a:r>
            <a:endParaRPr lang="en-US" altLang="zh-CN" dirty="0" smtClean="0"/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6279</a:t>
            </a:r>
            <a:r>
              <a:rPr lang="zh-CN" altLang="en-US" dirty="0" smtClean="0"/>
              <a:t> </a:t>
            </a:r>
            <a:r>
              <a:rPr lang="en-US" altLang="zh-CN" dirty="0" smtClean="0"/>
              <a:t>7448</a:t>
            </a:r>
          </a:p>
          <a:p>
            <a:r>
              <a:rPr lang="zh-CN" altLang="en-US" dirty="0" smtClean="0"/>
              <a:t>办公室地点：李兆基科技大楼</a:t>
            </a:r>
            <a:r>
              <a:rPr lang="en-US" altLang="zh-CN" dirty="0" smtClean="0"/>
              <a:t>B643-1</a:t>
            </a:r>
            <a:r>
              <a:rPr lang="zh-CN" altLang="en-US" dirty="0" smtClean="0"/>
              <a:t>（大楼西北区）</a:t>
            </a:r>
            <a:endParaRPr lang="en-US" altLang="zh-CN" dirty="0" smtClean="0"/>
          </a:p>
          <a:p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Tuesday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16:00-17:00</a:t>
            </a:r>
            <a:r>
              <a:rPr lang="zh-CN" altLang="en-US" dirty="0" smtClean="0"/>
              <a:t>，或其他单独约定时间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" y="3450336"/>
            <a:ext cx="3883028" cy="2215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工业系统基础 </a:t>
            </a:r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学分，</a:t>
            </a:r>
            <a:r>
              <a:rPr lang="en-US" altLang="zh-CN" dirty="0" smtClean="0"/>
              <a:t>48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阶段一：名家讲座，了解产业系统，提高工程认识</a:t>
            </a:r>
            <a:endParaRPr lang="en-US" altLang="zh-CN" dirty="0" smtClean="0"/>
          </a:p>
          <a:p>
            <a:r>
              <a:rPr lang="zh-CN" altLang="en-US" dirty="0" smtClean="0"/>
              <a:t>阶段二：剖析产业案例，了解系统工程思维</a:t>
            </a:r>
            <a:endParaRPr lang="en-US" altLang="zh-CN" dirty="0" smtClean="0"/>
          </a:p>
          <a:p>
            <a:r>
              <a:rPr lang="zh-CN" altLang="en-US" b="1" u="sng" dirty="0" smtClean="0"/>
              <a:t>阶段三：开展团队小组研讨，实践工程项目</a:t>
            </a:r>
            <a:endParaRPr lang="en-US" altLang="zh-CN" b="1" u="sng" dirty="0" smtClean="0"/>
          </a:p>
          <a:p>
            <a:pPr lvl="1"/>
            <a:r>
              <a:rPr lang="zh-CN" altLang="en-US" dirty="0" smtClean="0"/>
              <a:t>课内</a:t>
            </a:r>
            <a:r>
              <a:rPr lang="en-US" altLang="zh-CN" dirty="0" smtClean="0"/>
              <a:t>15</a:t>
            </a:r>
            <a:r>
              <a:rPr lang="zh-CN" altLang="en-US" dirty="0" smtClean="0"/>
              <a:t>学时，课外</a:t>
            </a:r>
            <a:r>
              <a:rPr lang="en-US" altLang="zh-CN" dirty="0" smtClean="0"/>
              <a:t>50</a:t>
            </a:r>
            <a:r>
              <a:rPr lang="zh-CN" altLang="en-US" dirty="0" smtClean="0"/>
              <a:t>学时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5216"/>
          </a:xfrm>
        </p:spPr>
        <p:txBody>
          <a:bodyPr/>
          <a:lstStyle/>
          <a:p>
            <a:r>
              <a:rPr lang="zh-CN" altLang="en-US" dirty="0" smtClean="0"/>
              <a:t>课程教学安排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04543"/>
            <a:ext cx="4184035" cy="43231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课程内容</a:t>
            </a:r>
            <a:endParaRPr lang="en-US" altLang="zh-CN" dirty="0" smtClean="0"/>
          </a:p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制造系统导言，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第二节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系统组件纵览，</a:t>
            </a:r>
            <a:r>
              <a:rPr lang="en-US" altLang="zh-CN" dirty="0" smtClean="0"/>
              <a:t>1’</a:t>
            </a:r>
          </a:p>
          <a:p>
            <a:pPr lvl="1"/>
            <a:endParaRPr lang="en-US" dirty="0"/>
          </a:p>
          <a:p>
            <a:r>
              <a:rPr lang="zh-CN" altLang="en-US" dirty="0" smtClean="0"/>
              <a:t>第三节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布局、持续改善与信息化，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第四节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人因学与人机工程，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第五节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向更高效的未来制造迈进，</a:t>
            </a:r>
            <a:r>
              <a:rPr lang="en-US" altLang="zh-CN" dirty="0" smtClean="0"/>
              <a:t>1’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04543"/>
            <a:ext cx="4184034" cy="43231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实践环节</a:t>
            </a:r>
            <a:endParaRPr lang="en-US" altLang="zh-CN" dirty="0" smtClean="0"/>
          </a:p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认识各类工业系统组件，</a:t>
            </a:r>
            <a:r>
              <a:rPr lang="en-US" altLang="zh-CN" dirty="0" smtClean="0"/>
              <a:t>2’</a:t>
            </a:r>
          </a:p>
          <a:p>
            <a:r>
              <a:rPr lang="zh-CN" altLang="en-US" dirty="0" smtClean="0"/>
              <a:t>第二节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认识中心拥有的各类设备，</a:t>
            </a:r>
            <a:r>
              <a:rPr lang="en-US" altLang="zh-CN" dirty="0" smtClean="0"/>
              <a:t>1’</a:t>
            </a:r>
          </a:p>
          <a:p>
            <a:pPr lvl="1"/>
            <a:r>
              <a:rPr lang="zh-CN" altLang="en-US" dirty="0" smtClean="0"/>
              <a:t>开始搭建工业系统沙盘，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继续搭建沙盘，</a:t>
            </a:r>
            <a:r>
              <a:rPr lang="en-US" altLang="zh-CN" dirty="0" smtClean="0"/>
              <a:t>2’</a:t>
            </a:r>
          </a:p>
          <a:p>
            <a:r>
              <a:rPr lang="zh-CN" altLang="en-US" dirty="0" smtClean="0"/>
              <a:t>第四节</a:t>
            </a:r>
            <a:endParaRPr lang="en-US" altLang="zh-CN" dirty="0" smtClean="0"/>
          </a:p>
          <a:p>
            <a:pPr lvl="1"/>
            <a:r>
              <a:rPr lang="zh-CN" altLang="en-US" dirty="0"/>
              <a:t>尝试不同布局，计算系统效率，</a:t>
            </a:r>
            <a:r>
              <a:rPr lang="en-US" altLang="zh-CN" dirty="0"/>
              <a:t>2’</a:t>
            </a:r>
            <a:endParaRPr lang="en-US" altLang="zh-CN" dirty="0" smtClean="0"/>
          </a:p>
          <a:p>
            <a:r>
              <a:rPr lang="zh-CN" altLang="en-US" dirty="0" smtClean="0"/>
              <a:t>第五节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讨论及成果展示，</a:t>
            </a:r>
            <a:r>
              <a:rPr lang="en-US" altLang="zh-CN" dirty="0" smtClean="0"/>
              <a:t>2’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583751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＊</a:t>
            </a:r>
            <a:r>
              <a:rPr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内容后的数字代表课时数</a:t>
            </a:r>
            <a:endParaRPr lang="en-US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0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教学日历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761996"/>
              </p:ext>
            </p:extLst>
          </p:nvPr>
        </p:nvGraphicFramePr>
        <p:xfrm>
          <a:off x="677334" y="1930400"/>
          <a:ext cx="7649802" cy="372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13"/>
                <a:gridCol w="1941914"/>
                <a:gridCol w="4616875"/>
              </a:tblGrid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周次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日期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课程安排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3.11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课程案例考察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4.18-4.22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制造系统导言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4.25-4.29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系统组件纵览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5.5-5.6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布局、持续改善与信息化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5.9-5.13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人因学与人机工程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5.16-5.20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向更高效的未来制造迈进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14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5.27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统一汇报展示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46933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作业及展示均以</a:t>
            </a:r>
            <a:r>
              <a:rPr lang="zh-CN" altLang="en-US" dirty="0"/>
              <a:t>小组为单位（每组</a:t>
            </a:r>
            <a:r>
              <a:rPr lang="en-US" altLang="zh-CN" dirty="0"/>
              <a:t>3-4</a:t>
            </a:r>
            <a:r>
              <a:rPr lang="zh-CN" altLang="en-US" dirty="0"/>
              <a:t>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课下作业</a:t>
            </a:r>
            <a:r>
              <a:rPr lang="en-US" altLang="zh-CN" dirty="0" smtClean="0"/>
              <a:t>——40%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）课后调研报告，第一节课后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）编写中心工业系统组件</a:t>
            </a:r>
            <a:r>
              <a:rPr lang="en-US" altLang="zh-CN" dirty="0" err="1" smtClean="0"/>
              <a:t>MediaWiki</a:t>
            </a:r>
            <a:r>
              <a:rPr lang="zh-CN" altLang="en-US" dirty="0" smtClean="0"/>
              <a:t>条目，第二节课后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）搭建系统介绍，第二节课后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）未来制造企业蓝皮书</a:t>
            </a:r>
            <a:r>
              <a:rPr lang="zh-CN" altLang="en-US" smtClean="0"/>
              <a:t>，第五节课</a:t>
            </a:r>
            <a:r>
              <a:rPr lang="zh-CN" altLang="en-US" dirty="0" smtClean="0"/>
              <a:t>后期末上交</a:t>
            </a:r>
            <a:endParaRPr lang="en-US" dirty="0" smtClean="0"/>
          </a:p>
          <a:p>
            <a:r>
              <a:rPr lang="zh-CN" altLang="en-US" dirty="0" smtClean="0"/>
              <a:t>期末展示</a:t>
            </a:r>
            <a:r>
              <a:rPr lang="en-US" altLang="zh-CN" dirty="0" smtClean="0"/>
              <a:t>——30%</a:t>
            </a:r>
          </a:p>
          <a:p>
            <a:pPr lvl="1"/>
            <a:r>
              <a:rPr lang="zh-CN" altLang="en-US" dirty="0" smtClean="0"/>
              <a:t>未来现代化企业发展思路</a:t>
            </a:r>
            <a:endParaRPr lang="en-US" altLang="zh-CN" dirty="0" smtClean="0"/>
          </a:p>
          <a:p>
            <a:r>
              <a:rPr lang="zh-CN" altLang="en-US" dirty="0" smtClean="0"/>
              <a:t>平日表现</a:t>
            </a:r>
            <a:r>
              <a:rPr lang="en-US" altLang="zh-CN" dirty="0" smtClean="0"/>
              <a:t>——30%</a:t>
            </a:r>
          </a:p>
          <a:p>
            <a:pPr lvl="1"/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DON’T BE LATE!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本课程中，你将会学到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关于制造系统的基本知识</a:t>
            </a:r>
            <a:endParaRPr lang="en-US" altLang="zh-CN" dirty="0" smtClean="0"/>
          </a:p>
          <a:p>
            <a:r>
              <a:rPr lang="zh-CN" altLang="en-US" dirty="0" smtClean="0"/>
              <a:t>制造企业管理与业务改善的主要手段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其他技能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机电系统搭建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Wiki</a:t>
            </a:r>
            <a:r>
              <a:rPr lang="zh-CN" altLang="en-US" dirty="0" smtClean="0"/>
              <a:t>格式文档的编辑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团队研讨方法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2023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1411</TotalTime>
  <Words>426</Words>
  <Application>Microsoft Macintosh PowerPoint</Application>
  <PresentationFormat>Widescreen</PresentationFormat>
  <Paragraphs>100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Abadi MT Condensed Extra Bold</vt:lpstr>
      <vt:lpstr>Calibri</vt:lpstr>
      <vt:lpstr>Lantinghei SC Demibold</vt:lpstr>
      <vt:lpstr>Microsoft YaHei</vt:lpstr>
      <vt:lpstr>Trebuchet MS</vt:lpstr>
      <vt:lpstr>Wingdings 3</vt:lpstr>
      <vt:lpstr>华文新魏</vt:lpstr>
      <vt:lpstr>Arial</vt:lpstr>
      <vt:lpstr>平面</vt:lpstr>
      <vt:lpstr>01 制造系统导言 01 Introduction to Manufacturing Systems</vt:lpstr>
      <vt:lpstr>教师信息</vt:lpstr>
      <vt:lpstr>课程信息</vt:lpstr>
      <vt:lpstr>课程教学安排</vt:lpstr>
      <vt:lpstr>教学日历</vt:lpstr>
      <vt:lpstr>课程考核</vt:lpstr>
      <vt:lpstr>本课程中，你将会学到……</vt:lpstr>
      <vt:lpstr>PowerPoint Presentation</vt:lpstr>
      <vt:lpstr>PowerPoint Presentation</vt:lpstr>
      <vt:lpstr>本周作业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工业系统基础</dc:title>
  <dc:creator>Woody Wang</dc:creator>
  <cp:lastModifiedBy>Woody Wang</cp:lastModifiedBy>
  <cp:revision>89</cp:revision>
  <dcterms:created xsi:type="dcterms:W3CDTF">2015-11-03T12:35:43Z</dcterms:created>
  <dcterms:modified xsi:type="dcterms:W3CDTF">2016-02-18T05:24:30Z</dcterms:modified>
</cp:coreProperties>
</file>