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ody&#30340;\0%20China%20Traffic%20Accident%20Fatality\&#20107;&#25925;&#19982;&#27515;&#20129;&#24635;&#25968;&#21450;&#36235;&#21183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1.%20Accidents%20fatality%20rate%20of%20China%20grouped%20by%20vehicle%20usag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2.%20Human%20damage%20factor%20in%20China%20grouped%20by%20geometric%20aspect%20of%20crash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3.%20Accidents%20fatality%20rate%20of%20China%20grouped%20by%20geometric%20aspect%20of%20crash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4.%20Human%20damage%20factor%20in%20China%20grouped%20by%20traffic%20separ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5.%20Accidents%20fatality%20rate%20of%20China%20grouped%20by%20traffic%20separa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6.%20Human%20damage%20factor%20in%20China%20grouped%20by%20accident%20loca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7.%20Accidents%20fatality%20rate%20of%20China%20grouped%20by%20accident%20locat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8.%20Human%20damage%20factor%20in%20China%20grouped%20by%20accident%20time%20of%20the%20day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9.%20Accidents%20fatality%20rate%20of%20China%20grouped%20by%20accident%20time%20of%20the%20day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0.%20Human%20damage%20factor%20in%20China%20grouped%20by%20primary%20cau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.%20Human%20damage%20factor%20of%20China%20and%20other%20countrie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ody&#30340;\0%20China%20Traffic%20Accident%20Fatality\&#19981;&#21516;&#22240;&#32032;&#20998;&#35299;v1.3-with%20ICC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2.%20Human%20damage%20factor%20in%20China%20grouped%20by%20intersection%20control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3.%20Accidents%20fatality%20rate%20of%20China%20grouped%20by%20intersection%20control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4.%20Human%20damage%20factor%20in%20China%20grouped%20by%20driving%20experience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5.%20Accidents%20fatality%20rate%20of%20China%20grouped%20by%20driving%20experie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3.%20Fatality%20rate%20of%20various%20countr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4.%20Level%20of%20motorization%20in%20major%20economi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6.%20Vehicle%20mix%20of%20China,%20grouped%20by%20size%20and%20weight%20of%20vehic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5.%20Means%20of%20transportation%20of%20the%20victims%20in%20acciden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8.%20Human%20damage%20factor%20in%20China%20grouped%20by%20types%20of%20roa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9.%20Accidents%20fatality%20rate%20of%20China%20grouped%20by%20types%20of%20roa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0.%20Human%20damage%20factor%20in%20China%20grouped%20by%20vehicle%20us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2"/>
          <c:order val="0"/>
          <c:tx>
            <c:strRef>
              <c:f>总数!$C$1</c:f>
              <c:strCache>
                <c:ptCount val="1"/>
                <c:pt idx="0">
                  <c:v>Fatalities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总数!$A$2:$A$12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总数!$C$2:$C$12</c:f>
              <c:numCache>
                <c:formatCode>General</c:formatCode>
                <c:ptCount val="11"/>
                <c:pt idx="0">
                  <c:v>93853</c:v>
                </c:pt>
                <c:pt idx="1">
                  <c:v>105930</c:v>
                </c:pt>
                <c:pt idx="2">
                  <c:v>109381</c:v>
                </c:pt>
                <c:pt idx="3">
                  <c:v>104372</c:v>
                </c:pt>
                <c:pt idx="4">
                  <c:v>107077</c:v>
                </c:pt>
                <c:pt idx="5">
                  <c:v>98738</c:v>
                </c:pt>
                <c:pt idx="6">
                  <c:v>89455</c:v>
                </c:pt>
                <c:pt idx="7">
                  <c:v>81649</c:v>
                </c:pt>
                <c:pt idx="8">
                  <c:v>73484</c:v>
                </c:pt>
                <c:pt idx="9">
                  <c:v>67759</c:v>
                </c:pt>
                <c:pt idx="10">
                  <c:v>65225</c:v>
                </c:pt>
              </c:numCache>
            </c:numRef>
          </c:val>
        </c:ser>
        <c:marker val="1"/>
        <c:axId val="70454272"/>
        <c:axId val="70456448"/>
      </c:lineChart>
      <c:lineChart>
        <c:grouping val="standard"/>
        <c:ser>
          <c:idx val="0"/>
          <c:order val="1"/>
          <c:tx>
            <c:strRef>
              <c:f>总数!$E$1</c:f>
              <c:strCache>
                <c:ptCount val="1"/>
                <c:pt idx="0">
                  <c:v>F/A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triangle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总数!$A$2:$A$12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总数!$E$2:$E$12</c:f>
              <c:numCache>
                <c:formatCode>General</c:formatCode>
                <c:ptCount val="11"/>
                <c:pt idx="0">
                  <c:v>0.15211898128113044</c:v>
                </c:pt>
                <c:pt idx="1">
                  <c:v>0.14031968992699925</c:v>
                </c:pt>
                <c:pt idx="2">
                  <c:v>0.141476866325114</c:v>
                </c:pt>
                <c:pt idx="3">
                  <c:v>0.15636090707663025</c:v>
                </c:pt>
                <c:pt idx="4">
                  <c:v>0.206756660210972</c:v>
                </c:pt>
                <c:pt idx="5">
                  <c:v>0.21929399849862538</c:v>
                </c:pt>
                <c:pt idx="6">
                  <c:v>0.23616548876527638</c:v>
                </c:pt>
                <c:pt idx="7">
                  <c:v>0.24953164491196822</c:v>
                </c:pt>
                <c:pt idx="8">
                  <c:v>0.27708481018385989</c:v>
                </c:pt>
                <c:pt idx="9">
                  <c:v>0.28428242382033231</c:v>
                </c:pt>
                <c:pt idx="10">
                  <c:v>0.29712419312958777</c:v>
                </c:pt>
              </c:numCache>
            </c:numRef>
          </c:val>
        </c:ser>
        <c:marker val="1"/>
        <c:axId val="70469120"/>
        <c:axId val="70458752"/>
      </c:lineChart>
      <c:catAx>
        <c:axId val="70454272"/>
        <c:scaling>
          <c:orientation val="minMax"/>
        </c:scaling>
        <c:axPos val="b"/>
        <c:numFmt formatCode="General" sourceLinked="1"/>
        <c:tickLblPos val="nextTo"/>
        <c:crossAx val="70456448"/>
        <c:crosses val="autoZero"/>
        <c:auto val="1"/>
        <c:lblAlgn val="ctr"/>
        <c:lblOffset val="100"/>
      </c:catAx>
      <c:valAx>
        <c:axId val="7045644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fatalities</a:t>
                </a:r>
              </a:p>
              <a:p>
                <a:pPr>
                  <a:defRPr/>
                </a:pPr>
                <a:r>
                  <a:rPr lang="en-US"/>
                  <a:t>(in thousands)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70454272"/>
        <c:crosses val="autoZero"/>
        <c:crossBetween val="between"/>
        <c:dispUnits>
          <c:builtInUnit val="thousands"/>
        </c:dispUnits>
      </c:valAx>
      <c:valAx>
        <c:axId val="7045875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Fatalitie per accident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70469120"/>
        <c:crosses val="max"/>
        <c:crossBetween val="between"/>
      </c:valAx>
      <c:catAx>
        <c:axId val="70469120"/>
        <c:scaling>
          <c:orientation val="minMax"/>
        </c:scaling>
        <c:delete val="1"/>
        <c:axPos val="b"/>
        <c:numFmt formatCode="General" sourceLinked="1"/>
        <c:tickLblPos val="nextTo"/>
        <c:crossAx val="70458752"/>
        <c:crosses val="autoZero"/>
        <c:auto val="1"/>
        <c:lblAlgn val="ctr"/>
        <c:lblOffset val="100"/>
      </c:catAx>
    </c:plotArea>
    <c:legend>
      <c:legendPos val="r"/>
      <c:layout>
        <c:manualLayout>
          <c:xMode val="edge"/>
          <c:yMode val="edge"/>
          <c:x val="0.55834503968253979"/>
          <c:y val="0.45659305555555563"/>
          <c:w val="0.14206160714285718"/>
          <c:h val="0.25614527777777785"/>
        </c:manualLayout>
      </c:layout>
      <c:overlay val="1"/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011543267419053"/>
          <c:y val="3.6873232323232322E-2"/>
          <c:w val="0.61506240079365082"/>
          <c:h val="0.73895303030303028"/>
        </c:manualLayout>
      </c:layout>
      <c:lineChart>
        <c:grouping val="standard"/>
        <c:ser>
          <c:idx val="3"/>
          <c:order val="0"/>
          <c:tx>
            <c:strRef>
              <c:f>'C:\Users\DEYU\Desktop\My Research\[不同因素分解v1.3.xlsx]责任车性质'!$A$37</c:f>
              <c:strCache>
                <c:ptCount val="1"/>
                <c:pt idx="0">
                  <c:v>Freight vehicle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Research\[不同因素分解v1.3.xlsx]责任车性质'!$F$33:$L$33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Research\[不同因素分解v1.3.xlsx]责任车性质'!$F$37:$L$37</c:f>
              <c:numCache>
                <c:formatCode>General</c:formatCode>
                <c:ptCount val="7"/>
                <c:pt idx="0">
                  <c:v>0.26563310314709199</c:v>
                </c:pt>
                <c:pt idx="1">
                  <c:v>0.26680443143332799</c:v>
                </c:pt>
                <c:pt idx="2">
                  <c:v>0.25819040028155299</c:v>
                </c:pt>
                <c:pt idx="3">
                  <c:v>0.26702745206873379</c:v>
                </c:pt>
                <c:pt idx="4">
                  <c:v>0.28755743324940664</c:v>
                </c:pt>
                <c:pt idx="5">
                  <c:v>0.30295857988165825</c:v>
                </c:pt>
                <c:pt idx="6">
                  <c:v>0.31256407712405443</c:v>
                </c:pt>
              </c:numCache>
            </c:numRef>
          </c:val>
        </c:ser>
        <c:ser>
          <c:idx val="4"/>
          <c:order val="1"/>
          <c:tx>
            <c:strRef>
              <c:f>'C:\Users\DEYU\Desktop\My Research\[不同因素分解v1.3.xlsx]责任车性质'!$A$38</c:f>
              <c:strCache>
                <c:ptCount val="1"/>
                <c:pt idx="0">
                  <c:v>Private use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Research\[不同因素分解v1.3.xlsx]责任车性质'!$F$33:$L$33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Research\[不同因素分解v1.3.xlsx]责任车性质'!$F$38:$L$38</c:f>
              <c:numCache>
                <c:formatCode>General</c:formatCode>
                <c:ptCount val="7"/>
                <c:pt idx="0">
                  <c:v>0.15938358155913837</c:v>
                </c:pt>
                <c:pt idx="1">
                  <c:v>0.14950670228721424</c:v>
                </c:pt>
                <c:pt idx="2">
                  <c:v>0.14771536076445244</c:v>
                </c:pt>
                <c:pt idx="3">
                  <c:v>0.15150782034378088</c:v>
                </c:pt>
                <c:pt idx="4">
                  <c:v>0.16867423661193801</c:v>
                </c:pt>
                <c:pt idx="5">
                  <c:v>0.17160705725904987</c:v>
                </c:pt>
                <c:pt idx="6">
                  <c:v>0.17613426675069704</c:v>
                </c:pt>
              </c:numCache>
            </c:numRef>
          </c:val>
        </c:ser>
        <c:ser>
          <c:idx val="5"/>
          <c:order val="2"/>
          <c:tx>
            <c:strRef>
              <c:f>'C:\Users\DEYU\Desktop\My Research\[不同因素分解v1.3.xlsx]责任车性质'!$A$39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Research\[不同因素分解v1.3.xlsx]责任车性质'!$F$33:$L$33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Research\[不同因素分解v1.3.xlsx]责任车性质'!$F$39:$L$39</c:f>
              <c:numCache>
                <c:formatCode>General</c:formatCode>
                <c:ptCount val="7"/>
                <c:pt idx="0">
                  <c:v>0.18212201564442701</c:v>
                </c:pt>
                <c:pt idx="1">
                  <c:v>0.17363610944537028</c:v>
                </c:pt>
                <c:pt idx="2">
                  <c:v>0.1718325604982</c:v>
                </c:pt>
                <c:pt idx="3">
                  <c:v>0.17669463374097324</c:v>
                </c:pt>
                <c:pt idx="4">
                  <c:v>0.19419507773458472</c:v>
                </c:pt>
                <c:pt idx="5">
                  <c:v>0.19761493682994821</c:v>
                </c:pt>
                <c:pt idx="6">
                  <c:v>0.20427497651111801</c:v>
                </c:pt>
              </c:numCache>
            </c:numRef>
          </c:val>
        </c:ser>
        <c:marker val="1"/>
        <c:axId val="94001792"/>
        <c:axId val="95165056"/>
      </c:lineChart>
      <c:catAx>
        <c:axId val="94001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95165056"/>
        <c:crosses val="autoZero"/>
        <c:auto val="1"/>
        <c:lblAlgn val="ctr"/>
        <c:lblOffset val="100"/>
      </c:catAx>
      <c:valAx>
        <c:axId val="9516505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vehicle usage</a:t>
                </a:r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94001792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4244590333009775"/>
          <c:y val="0.26501746822958538"/>
          <c:w val="0.23747495983657024"/>
          <c:h val="0.33595815959641356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7732569444444443"/>
          <c:y val="4.0560555555555558E-2"/>
          <c:w val="0.61600089285714288"/>
          <c:h val="0.65419249999999995"/>
        </c:manualLayout>
      </c:layout>
      <c:lineChart>
        <c:grouping val="standard"/>
        <c:ser>
          <c:idx val="1"/>
          <c:order val="0"/>
          <c:tx>
            <c:strRef>
              <c:f>'C:\Users\DEYU\Desktop\My Research\[不同因素分解v1.3.xlsx]事故形态'!$A$54</c:f>
              <c:strCache>
                <c:ptCount val="1"/>
                <c:pt idx="0">
                  <c:v>Head-on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Research\[不同因素分解v1.3.xlsx]事故形态'!$B$54:$L$54</c:f>
              <c:numCache>
                <c:formatCode>General</c:formatCode>
                <c:ptCount val="11"/>
                <c:pt idx="0">
                  <c:v>1.0729614067849358</c:v>
                </c:pt>
                <c:pt idx="1">
                  <c:v>1.1171293377403271</c:v>
                </c:pt>
                <c:pt idx="2">
                  <c:v>1.1507234117765881</c:v>
                </c:pt>
                <c:pt idx="3">
                  <c:v>1.1858702969556438</c:v>
                </c:pt>
                <c:pt idx="4">
                  <c:v>1.2960502358853181</c:v>
                </c:pt>
                <c:pt idx="5">
                  <c:v>1.3253527399850462</c:v>
                </c:pt>
                <c:pt idx="6">
                  <c:v>1.4262467806134398</c:v>
                </c:pt>
                <c:pt idx="7">
                  <c:v>1.4605968694145051</c:v>
                </c:pt>
                <c:pt idx="8">
                  <c:v>1.4739770279971278</c:v>
                </c:pt>
                <c:pt idx="9">
                  <c:v>1.511587982832618</c:v>
                </c:pt>
                <c:pt idx="10">
                  <c:v>1.5259951184599243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Research\[不同因素分解v1.3.xlsx]事故形态'!$A$55</c:f>
              <c:strCache>
                <c:ptCount val="1"/>
                <c:pt idx="0">
                  <c:v>Side impact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Research\[不同因素分解v1.3.xlsx]事故形态'!$B$55:$L$55</c:f>
              <c:numCache>
                <c:formatCode>General</c:formatCode>
                <c:ptCount val="11"/>
                <c:pt idx="0">
                  <c:v>0.78033086503494886</c:v>
                </c:pt>
                <c:pt idx="1">
                  <c:v>0.87476066552567699</c:v>
                </c:pt>
                <c:pt idx="2">
                  <c:v>0.91092386979130358</c:v>
                </c:pt>
                <c:pt idx="3">
                  <c:v>0.94585916207691501</c:v>
                </c:pt>
                <c:pt idx="4">
                  <c:v>1.100534558278031</c:v>
                </c:pt>
                <c:pt idx="5">
                  <c:v>1.1944288252625901</c:v>
                </c:pt>
                <c:pt idx="6">
                  <c:v>1.2845547028377651</c:v>
                </c:pt>
                <c:pt idx="7">
                  <c:v>1.3319866939865779</c:v>
                </c:pt>
                <c:pt idx="8">
                  <c:v>1.3474350842012661</c:v>
                </c:pt>
                <c:pt idx="9">
                  <c:v>1.3615960941367051</c:v>
                </c:pt>
                <c:pt idx="10">
                  <c:v>1.3777088270504019</c:v>
                </c:pt>
              </c:numCache>
            </c:numRef>
          </c:val>
        </c:ser>
        <c:ser>
          <c:idx val="3"/>
          <c:order val="2"/>
          <c:tx>
            <c:strRef>
              <c:f>'C:\Users\DEYU\Desktop\My Research\[不同因素分解v1.3.xlsx]事故形态'!$A$56</c:f>
              <c:strCache>
                <c:ptCount val="1"/>
                <c:pt idx="0">
                  <c:v>Rear-end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Research\[不同因素分解v1.3.xlsx]事故形态'!$B$56:$L$56</c:f>
              <c:numCache>
                <c:formatCode>General</c:formatCode>
                <c:ptCount val="11"/>
                <c:pt idx="0">
                  <c:v>0.58864692847264899</c:v>
                </c:pt>
                <c:pt idx="1">
                  <c:v>0.68085858625539264</c:v>
                </c:pt>
                <c:pt idx="2">
                  <c:v>0.70322008406926051</c:v>
                </c:pt>
                <c:pt idx="3">
                  <c:v>0.68771567737142025</c:v>
                </c:pt>
                <c:pt idx="4">
                  <c:v>0.94928387532181902</c:v>
                </c:pt>
                <c:pt idx="5">
                  <c:v>1.266140021042832</c:v>
                </c:pt>
                <c:pt idx="6">
                  <c:v>1.440402148955616</c:v>
                </c:pt>
                <c:pt idx="7">
                  <c:v>1.4892286675073501</c:v>
                </c:pt>
                <c:pt idx="8">
                  <c:v>1.509485006518906</c:v>
                </c:pt>
                <c:pt idx="9">
                  <c:v>1.5438021811209199</c:v>
                </c:pt>
                <c:pt idx="10">
                  <c:v>1.6002783639384051</c:v>
                </c:pt>
              </c:numCache>
            </c:numRef>
          </c:val>
        </c:ser>
        <c:ser>
          <c:idx val="0"/>
          <c:order val="3"/>
          <c:tx>
            <c:strRef>
              <c:f>'C:\Users\DEYU\Desktop\My Research\[不同因素分解v1.3.xlsx]事故形态'!$A$85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Research\[不同因素分解v1.3.xlsx]事故形态'!$B$85:$L$85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67499136"/>
        <c:axId val="67501440"/>
      </c:lineChart>
      <c:catAx>
        <c:axId val="67499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67501440"/>
        <c:crosses val="autoZero"/>
        <c:auto val="1"/>
        <c:lblAlgn val="ctr"/>
        <c:lblOffset val="100"/>
      </c:catAx>
      <c:valAx>
        <c:axId val="6750144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geometric aspect of crashes 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8105555555555541E-3"/>
            </c:manualLayout>
          </c:layout>
        </c:title>
        <c:numFmt formatCode="General" sourceLinked="1"/>
        <c:tickLblPos val="nextTo"/>
        <c:crossAx val="6749913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6999342261252723"/>
          <c:y val="0.23317269833611357"/>
          <c:w val="0.22066383704555775"/>
          <c:h val="0.42122678504740907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7708075396825398"/>
          <c:y val="4.0560555555555558E-2"/>
          <c:w val="0.63962529761904763"/>
          <c:h val="0.61567499999999997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Research\[不同因素分解v1.3.xlsx]事故形态'!$A$70</c:f>
              <c:strCache>
                <c:ptCount val="1"/>
                <c:pt idx="0">
                  <c:v>Head-on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Research\[不同因素分解v1.3.xlsx]事故形态'!$B$70:$L$70</c:f>
              <c:numCache>
                <c:formatCode>General</c:formatCode>
                <c:ptCount val="11"/>
                <c:pt idx="0">
                  <c:v>0.20083105506283724</c:v>
                </c:pt>
                <c:pt idx="1">
                  <c:v>0.17753897899267401</c:v>
                </c:pt>
                <c:pt idx="2">
                  <c:v>0.17767001475646321</c:v>
                </c:pt>
                <c:pt idx="3">
                  <c:v>0.19037586965983072</c:v>
                </c:pt>
                <c:pt idx="4">
                  <c:v>0.19801825651527843</c:v>
                </c:pt>
                <c:pt idx="5">
                  <c:v>0.18946440686563656</c:v>
                </c:pt>
                <c:pt idx="6">
                  <c:v>0.17393772743440328</c:v>
                </c:pt>
                <c:pt idx="7">
                  <c:v>0.17564430600363401</c:v>
                </c:pt>
                <c:pt idx="8">
                  <c:v>0.19365171538555159</c:v>
                </c:pt>
                <c:pt idx="9">
                  <c:v>0.199384091206919</c:v>
                </c:pt>
                <c:pt idx="10">
                  <c:v>0.210828232294686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Research\[不同因素分解v1.3.xlsx]事故形态'!$A$71</c:f>
              <c:strCache>
                <c:ptCount val="1"/>
                <c:pt idx="0">
                  <c:v>Side impact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prstClr val="white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Research\[不同因素分解v1.3.xlsx]事故形态'!$B$71:$L$71</c:f>
              <c:numCache>
                <c:formatCode>General</c:formatCode>
                <c:ptCount val="11"/>
                <c:pt idx="0">
                  <c:v>0.14296924990039753</c:v>
                </c:pt>
                <c:pt idx="1">
                  <c:v>0.12681190170949724</c:v>
                </c:pt>
                <c:pt idx="2">
                  <c:v>0.12562078807747601</c:v>
                </c:pt>
                <c:pt idx="3">
                  <c:v>0.13456637667485297</c:v>
                </c:pt>
                <c:pt idx="4">
                  <c:v>0.13805330981656028</c:v>
                </c:pt>
                <c:pt idx="5">
                  <c:v>0.12795284857500624</c:v>
                </c:pt>
                <c:pt idx="6">
                  <c:v>0.12639078773328</c:v>
                </c:pt>
                <c:pt idx="7">
                  <c:v>0.13057477563882969</c:v>
                </c:pt>
                <c:pt idx="8">
                  <c:v>0.14289944647345137</c:v>
                </c:pt>
                <c:pt idx="9">
                  <c:v>0.14249597223943525</c:v>
                </c:pt>
                <c:pt idx="10">
                  <c:v>0.14627334149066337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Research\[不同因素分解v1.3.xlsx]事故形态'!$A$72</c:f>
              <c:strCache>
                <c:ptCount val="1"/>
                <c:pt idx="0">
                  <c:v>Rear-end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Research\[不同因素分解v1.3.xlsx]事故形态'!$B$72:$L$72</c:f>
              <c:numCache>
                <c:formatCode>General</c:formatCode>
                <c:ptCount val="11"/>
                <c:pt idx="0">
                  <c:v>0.17737050665157075</c:v>
                </c:pt>
                <c:pt idx="1">
                  <c:v>0.16380295179958188</c:v>
                </c:pt>
                <c:pt idx="2">
                  <c:v>0.17023120119329743</c:v>
                </c:pt>
                <c:pt idx="3">
                  <c:v>0.18660792528480397</c:v>
                </c:pt>
                <c:pt idx="4">
                  <c:v>0.20361788403812728</c:v>
                </c:pt>
                <c:pt idx="5">
                  <c:v>0.19861866034574388</c:v>
                </c:pt>
                <c:pt idx="6">
                  <c:v>0.20679408806004831</c:v>
                </c:pt>
                <c:pt idx="7">
                  <c:v>0.21709063966411501</c:v>
                </c:pt>
                <c:pt idx="8">
                  <c:v>0.23860421929994988</c:v>
                </c:pt>
                <c:pt idx="9">
                  <c:v>0.24002484086322037</c:v>
                </c:pt>
                <c:pt idx="10">
                  <c:v>0.25129758998961932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Research\[不同因素分解v1.3.xlsx]事故形态'!$A$86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Research\[不同因素分解v1.3.xlsx]事故形态'!$B$86:$L$86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</c:ser>
        <c:marker val="1"/>
        <c:axId val="89395200"/>
        <c:axId val="89398272"/>
      </c:lineChart>
      <c:catAx>
        <c:axId val="89395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2040000"/>
          <a:lstStyle/>
          <a:p>
            <a:pPr>
              <a:defRPr/>
            </a:pPr>
            <a:endParaRPr lang="zh-CN"/>
          </a:p>
        </c:txPr>
        <c:crossAx val="89398272"/>
        <c:crosses val="autoZero"/>
        <c:auto val="1"/>
        <c:lblAlgn val="ctr"/>
        <c:lblOffset val="100"/>
      </c:catAx>
      <c:valAx>
        <c:axId val="8939827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geometric aspect of crashes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  <a:p>
                <a:pPr>
                  <a:defRPr/>
                </a:pPr>
                <a:endParaRPr lang="zh-CN"/>
              </a:p>
            </c:rich>
          </c:tx>
          <c:layout/>
        </c:title>
        <c:numFmt formatCode="General" sourceLinked="1"/>
        <c:tickLblPos val="nextTo"/>
        <c:crossAx val="89395200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0715654761904765"/>
          <c:y val="0.22013583333333334"/>
          <c:w val="0.18823214285714285"/>
          <c:h val="0.4343937748739955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98780753968254"/>
          <c:y val="6.1178055555555555E-2"/>
          <c:w val="0.53228998015873019"/>
          <c:h val="0.63736293835103053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Research\[不同因素分解v1.3.xlsx]上下行隔离'!$A$20</c:f>
              <c:strCache>
                <c:ptCount val="1"/>
                <c:pt idx="0">
                  <c:v>Mixed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Research\[不同因素分解v1.3.xlsx]上下行隔离'!$B$20:$L$20</c:f>
              <c:numCache>
                <c:formatCode>General</c:formatCode>
                <c:ptCount val="11"/>
                <c:pt idx="0">
                  <c:v>0.96590548733583226</c:v>
                </c:pt>
                <c:pt idx="1">
                  <c:v>0.93611406270171449</c:v>
                </c:pt>
                <c:pt idx="2">
                  <c:v>0.92848527667734904</c:v>
                </c:pt>
                <c:pt idx="3">
                  <c:v>0.98823119643644597</c:v>
                </c:pt>
                <c:pt idx="4">
                  <c:v>1.2373718504042031</c:v>
                </c:pt>
                <c:pt idx="5">
                  <c:v>1.3083153670410101</c:v>
                </c:pt>
                <c:pt idx="6">
                  <c:v>1.39250812483685</c:v>
                </c:pt>
                <c:pt idx="7">
                  <c:v>1.4299226440093831</c:v>
                </c:pt>
                <c:pt idx="8">
                  <c:v>1.436042920472498</c:v>
                </c:pt>
                <c:pt idx="9">
                  <c:v>1.4413507900457858</c:v>
                </c:pt>
                <c:pt idx="10">
                  <c:v>1.4521878871070339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Research\[不同因素分解v1.3.xlsx]上下行隔离'!$A$21</c:f>
              <c:strCache>
                <c:ptCount val="1"/>
                <c:pt idx="0">
                  <c:v>Separated directions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Research\[不同因素分解v1.3.xlsx]上下行隔离'!$B$21:$L$21</c:f>
              <c:numCache>
                <c:formatCode>General</c:formatCode>
                <c:ptCount val="11"/>
                <c:pt idx="0">
                  <c:v>0.77069967316305987</c:v>
                </c:pt>
                <c:pt idx="1">
                  <c:v>0.86470285439118399</c:v>
                </c:pt>
                <c:pt idx="2">
                  <c:v>0.89500289290173296</c:v>
                </c:pt>
                <c:pt idx="3">
                  <c:v>0.9154069720242245</c:v>
                </c:pt>
                <c:pt idx="4">
                  <c:v>1.126734253261988</c:v>
                </c:pt>
                <c:pt idx="5">
                  <c:v>1.2727456358572</c:v>
                </c:pt>
                <c:pt idx="6">
                  <c:v>1.4223251552478831</c:v>
                </c:pt>
                <c:pt idx="7">
                  <c:v>1.4538998767533298</c:v>
                </c:pt>
                <c:pt idx="8">
                  <c:v>1.498495623632385</c:v>
                </c:pt>
                <c:pt idx="9">
                  <c:v>1.55156002115283</c:v>
                </c:pt>
                <c:pt idx="10">
                  <c:v>1.5701676516093031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Research\[不同因素分解v1.3.xlsx]上下行隔离'!$A$22</c:f>
              <c:strCache>
                <c:ptCount val="1"/>
                <c:pt idx="0">
                  <c:v>Separated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Research\[不同因素分解v1.3.xlsx]上下行隔离'!$B$22:$L$22</c:f>
              <c:numCache>
                <c:formatCode>General</c:formatCode>
                <c:ptCount val="11"/>
                <c:pt idx="0">
                  <c:v>0.72401918583199987</c:v>
                </c:pt>
                <c:pt idx="1">
                  <c:v>0.80965346534653504</c:v>
                </c:pt>
                <c:pt idx="2">
                  <c:v>0.84156862745098004</c:v>
                </c:pt>
                <c:pt idx="3">
                  <c:v>0.83387982984757325</c:v>
                </c:pt>
                <c:pt idx="4">
                  <c:v>1.0041160220994478</c:v>
                </c:pt>
                <c:pt idx="5">
                  <c:v>1.158739365815932</c:v>
                </c:pt>
                <c:pt idx="6">
                  <c:v>1.2270762898721108</c:v>
                </c:pt>
                <c:pt idx="7">
                  <c:v>1.2705763467837481</c:v>
                </c:pt>
                <c:pt idx="8">
                  <c:v>1.286358857543368</c:v>
                </c:pt>
                <c:pt idx="9">
                  <c:v>1.2736984652422498</c:v>
                </c:pt>
                <c:pt idx="10">
                  <c:v>1.302424620975527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Research\[不同因素分解v1.3.xlsx]上下行隔离'!$A$23</c:f>
              <c:strCache>
                <c:ptCount val="1"/>
                <c:pt idx="0">
                  <c:v>Separated directions and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Research\[不同因素分解v1.3.xlsx]上下行隔离'!$B$23:$L$23</c:f>
              <c:numCache>
                <c:formatCode>General</c:formatCode>
                <c:ptCount val="11"/>
                <c:pt idx="0">
                  <c:v>0.60641870508954099</c:v>
                </c:pt>
                <c:pt idx="1">
                  <c:v>0.70662506212372311</c:v>
                </c:pt>
                <c:pt idx="2">
                  <c:v>0.72201902821824604</c:v>
                </c:pt>
                <c:pt idx="3">
                  <c:v>0.73356834760932998</c:v>
                </c:pt>
                <c:pt idx="4">
                  <c:v>0.98927019058330101</c:v>
                </c:pt>
                <c:pt idx="5">
                  <c:v>1.1911875526397491</c:v>
                </c:pt>
                <c:pt idx="6">
                  <c:v>1.253451080641413</c:v>
                </c:pt>
                <c:pt idx="7">
                  <c:v>1.2992357436801878</c:v>
                </c:pt>
                <c:pt idx="8">
                  <c:v>1.3226656384551119</c:v>
                </c:pt>
                <c:pt idx="9">
                  <c:v>1.3203592814371259</c:v>
                </c:pt>
                <c:pt idx="10">
                  <c:v>1.3380270969706201</c:v>
                </c:pt>
              </c:numCache>
            </c:numRef>
          </c:val>
        </c:ser>
        <c:ser>
          <c:idx val="4"/>
          <c:order val="4"/>
          <c:tx>
            <c:strRef>
              <c:f>'C:\Users\DEYU\Desktop\My Research\[不同因素分解v1.3.xlsx]上下行隔离'!$A$24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Research\[不同因素分解v1.3.xlsx]上下行隔离'!$B$24:$L$24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89422464"/>
        <c:axId val="89445888"/>
      </c:lineChart>
      <c:catAx>
        <c:axId val="89422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2220000"/>
          <a:lstStyle/>
          <a:p>
            <a:pPr>
              <a:defRPr/>
            </a:pPr>
            <a:endParaRPr lang="zh-CN"/>
          </a:p>
        </c:txPr>
        <c:crossAx val="89445888"/>
        <c:crosses val="autoZero"/>
        <c:auto val="1"/>
        <c:lblAlgn val="ctr"/>
        <c:lblOffset val="100"/>
      </c:catAx>
      <c:valAx>
        <c:axId val="8944588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traffic separation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1.0709722222222235E-2"/>
            </c:manualLayout>
          </c:layout>
        </c:title>
        <c:numFmt formatCode="General" sourceLinked="1"/>
        <c:tickLblPos val="nextTo"/>
        <c:crossAx val="8942246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69340029107171697"/>
          <c:y val="0.15654219347250853"/>
          <c:w val="0.2839211408397635"/>
          <c:h val="0.70209734515323197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9169285714285714"/>
          <c:y val="7.8816944444444439E-2"/>
          <c:w val="0.53136021825396829"/>
          <c:h val="0.57636583333333335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Research\[不同因素分解v1.3.xlsx]上下行隔离'!$A$26</c:f>
              <c:strCache>
                <c:ptCount val="1"/>
                <c:pt idx="0">
                  <c:v>Mixed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Research\[不同因素分解v1.3.xlsx]上下行隔离'!$B$26:$L$26</c:f>
              <c:numCache>
                <c:formatCode>General</c:formatCode>
                <c:ptCount val="11"/>
                <c:pt idx="0">
                  <c:v>0.1897944987290266</c:v>
                </c:pt>
                <c:pt idx="1">
                  <c:v>0.16866412244107701</c:v>
                </c:pt>
                <c:pt idx="2">
                  <c:v>0.17178395947473701</c:v>
                </c:pt>
                <c:pt idx="3">
                  <c:v>0.18251132531211331</c:v>
                </c:pt>
                <c:pt idx="4">
                  <c:v>0.18961901665018704</c:v>
                </c:pt>
                <c:pt idx="5">
                  <c:v>0.17673493624541928</c:v>
                </c:pt>
                <c:pt idx="6">
                  <c:v>0.17241576055947747</c:v>
                </c:pt>
                <c:pt idx="7">
                  <c:v>0.17731246884547153</c:v>
                </c:pt>
                <c:pt idx="8">
                  <c:v>0.19558911972715601</c:v>
                </c:pt>
                <c:pt idx="9">
                  <c:v>0.19628991417846031</c:v>
                </c:pt>
                <c:pt idx="10">
                  <c:v>0.20276008982049756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Research\[不同因素分解v1.3.xlsx]上下行隔离'!$A$27</c:f>
              <c:strCache>
                <c:ptCount val="1"/>
                <c:pt idx="0">
                  <c:v>Separated directions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Research\[不同因素分解v1.3.xlsx]上下行隔离'!$B$27:$L$27</c:f>
              <c:numCache>
                <c:formatCode>General</c:formatCode>
                <c:ptCount val="11"/>
                <c:pt idx="0">
                  <c:v>0.18531171057970425</c:v>
                </c:pt>
                <c:pt idx="1">
                  <c:v>0.15951032165146456</c:v>
                </c:pt>
                <c:pt idx="2">
                  <c:v>0.16188629172195601</c:v>
                </c:pt>
                <c:pt idx="3">
                  <c:v>0.174559676475283</c:v>
                </c:pt>
                <c:pt idx="4">
                  <c:v>0.18073664303388301</c:v>
                </c:pt>
                <c:pt idx="5">
                  <c:v>0.17855442418370004</c:v>
                </c:pt>
                <c:pt idx="6">
                  <c:v>0.20179174271433531</c:v>
                </c:pt>
                <c:pt idx="7">
                  <c:v>0.20422772104038001</c:v>
                </c:pt>
                <c:pt idx="8">
                  <c:v>0.21712147485625621</c:v>
                </c:pt>
                <c:pt idx="9">
                  <c:v>0.22918492550394387</c:v>
                </c:pt>
                <c:pt idx="10">
                  <c:v>0.232057764065453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Research\[不同因素分解v1.3.xlsx]上下行隔离'!$A$28</c:f>
              <c:strCache>
                <c:ptCount val="1"/>
                <c:pt idx="0">
                  <c:v>Separated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Research\[不同因素分解v1.3.xlsx]上下行隔离'!$B$28:$L$28</c:f>
              <c:numCache>
                <c:formatCode>General</c:formatCode>
                <c:ptCount val="11"/>
                <c:pt idx="0">
                  <c:v>0.15910056055716038</c:v>
                </c:pt>
                <c:pt idx="1">
                  <c:v>0.14448520669859721</c:v>
                </c:pt>
                <c:pt idx="2">
                  <c:v>0.14164254999100701</c:v>
                </c:pt>
                <c:pt idx="3">
                  <c:v>0.15301911189046569</c:v>
                </c:pt>
                <c:pt idx="4">
                  <c:v>0.14935761644061687</c:v>
                </c:pt>
                <c:pt idx="5">
                  <c:v>0.14970799265810128</c:v>
                </c:pt>
                <c:pt idx="6">
                  <c:v>0.12302642612424802</c:v>
                </c:pt>
                <c:pt idx="7">
                  <c:v>0.13103694155719553</c:v>
                </c:pt>
                <c:pt idx="8">
                  <c:v>0.14541120381406453</c:v>
                </c:pt>
                <c:pt idx="9">
                  <c:v>0.14778499704666331</c:v>
                </c:pt>
                <c:pt idx="10">
                  <c:v>0.16109342982953301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Research\[不同因素分解v1.3.xlsx]上下行隔离'!$A$29</c:f>
              <c:strCache>
                <c:ptCount val="1"/>
                <c:pt idx="0">
                  <c:v>Separated directions and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Research\[不同因素分解v1.3.xlsx]上下行隔离'!$B$29:$L$29</c:f>
              <c:numCache>
                <c:formatCode>General</c:formatCode>
                <c:ptCount val="11"/>
                <c:pt idx="0">
                  <c:v>0.16962389027370187</c:v>
                </c:pt>
                <c:pt idx="1">
                  <c:v>0.15324555077766847</c:v>
                </c:pt>
                <c:pt idx="2">
                  <c:v>0.14807393276799047</c:v>
                </c:pt>
                <c:pt idx="3">
                  <c:v>0.16328944190423825</c:v>
                </c:pt>
                <c:pt idx="4">
                  <c:v>0.17519049960056501</c:v>
                </c:pt>
                <c:pt idx="5">
                  <c:v>0.16802619827329601</c:v>
                </c:pt>
                <c:pt idx="6">
                  <c:v>0.14628448531593047</c:v>
                </c:pt>
                <c:pt idx="7">
                  <c:v>0.15269436445907028</c:v>
                </c:pt>
                <c:pt idx="8">
                  <c:v>0.172772325332815</c:v>
                </c:pt>
                <c:pt idx="9">
                  <c:v>0.17789655544757604</c:v>
                </c:pt>
                <c:pt idx="10">
                  <c:v>0.18146652255532253</c:v>
                </c:pt>
              </c:numCache>
            </c:numRef>
          </c:val>
        </c:ser>
        <c:ser>
          <c:idx val="4"/>
          <c:order val="4"/>
          <c:tx>
            <c:strRef>
              <c:f>'C:\Users\DEYU\Desktop\My Research\[不同因素分解v1.3.xlsx]上下行隔离'!$A$30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Research\[不同因素分解v1.3.xlsx]上下行隔离'!$B$30:$L$30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</c:ser>
        <c:marker val="1"/>
        <c:axId val="91118208"/>
        <c:axId val="91178112"/>
      </c:lineChart>
      <c:catAx>
        <c:axId val="91118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2220000"/>
          <a:lstStyle/>
          <a:p>
            <a:pPr>
              <a:defRPr/>
            </a:pPr>
            <a:endParaRPr lang="zh-CN"/>
          </a:p>
        </c:txPr>
        <c:crossAx val="91178112"/>
        <c:crosses val="autoZero"/>
        <c:auto val="1"/>
        <c:lblAlgn val="ctr"/>
        <c:lblOffset val="100"/>
      </c:catAx>
      <c:valAx>
        <c:axId val="9117811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traffic separation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5.227678571428568E-3"/>
              <c:y val="8.2613888888888858E-3"/>
            </c:manualLayout>
          </c:layout>
        </c:title>
        <c:numFmt formatCode="General" sourceLinked="1"/>
        <c:tickLblPos val="nextTo"/>
        <c:crossAx val="9111820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1368124999999993"/>
          <c:y val="9.8346388888888886E-2"/>
          <c:w val="0.28128210135543841"/>
          <c:h val="0.75755738588269528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483845375751224"/>
          <c:y val="4.0560555555555558E-2"/>
          <c:w val="0.65781011904761899"/>
          <c:h val="0.71121611111111116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Research\[不同因素分解v1.3.xlsx]事故位置'!$A$30</c:f>
              <c:strCache>
                <c:ptCount val="1"/>
                <c:pt idx="0">
                  <c:v>Motorway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Research\[不同因素分解v1.3.xlsx]事故位置'!$B$29:$F$29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Research\[不同因素分解v1.3.xlsx]事故位置'!$B$30:$F$30</c:f>
              <c:numCache>
                <c:formatCode>General</c:formatCode>
                <c:ptCount val="5"/>
                <c:pt idx="0">
                  <c:v>1.3644587696805646</c:v>
                </c:pt>
                <c:pt idx="1">
                  <c:v>1.4008842794247958</c:v>
                </c:pt>
                <c:pt idx="2">
                  <c:v>1.4221853722562741</c:v>
                </c:pt>
                <c:pt idx="3">
                  <c:v>1.443718469381652</c:v>
                </c:pt>
                <c:pt idx="4">
                  <c:v>1.4643333617190379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Research\[不同因素分解v1.3.xlsx]事故位置'!$A$32</c:f>
              <c:strCache>
                <c:ptCount val="1"/>
                <c:pt idx="0">
                  <c:v>Mixed road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Research\[不同因素分解v1.3.xlsx]事故位置'!$B$29:$F$29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Research\[不同因素分解v1.3.xlsx]事故位置'!$B$32:$F$32</c:f>
              <c:numCache>
                <c:formatCode>General</c:formatCode>
                <c:ptCount val="5"/>
                <c:pt idx="0">
                  <c:v>1.4204114981801923</c:v>
                </c:pt>
                <c:pt idx="1">
                  <c:v>1.4608515579176651</c:v>
                </c:pt>
                <c:pt idx="2">
                  <c:v>1.4605333526053288</c:v>
                </c:pt>
                <c:pt idx="3">
                  <c:v>1.4584207181442597</c:v>
                </c:pt>
                <c:pt idx="4">
                  <c:v>1.4683064429192558</c:v>
                </c:pt>
              </c:numCache>
            </c:numRef>
          </c:val>
        </c:ser>
        <c:ser>
          <c:idx val="7"/>
          <c:order val="2"/>
          <c:tx>
            <c:strRef>
              <c:f>'C:\Users\DEYU\Desktop\My Research\[不同因素分解v1.3.xlsx]事故位置'!$A$37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Research\[不同因素分解v1.3.xlsx]事故位置'!$B$29:$F$29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Research\[不同因素分解v1.3.xlsx]事故位置'!$B$37:$F$37</c:f>
              <c:numCache>
                <c:formatCode>General</c:formatCode>
                <c:ptCount val="5"/>
                <c:pt idx="0">
                  <c:v>1.374393118979041</c:v>
                </c:pt>
                <c:pt idx="1">
                  <c:v>1.4122197127829565</c:v>
                </c:pt>
                <c:pt idx="2">
                  <c:v>1.4268374534320738</c:v>
                </c:pt>
                <c:pt idx="3">
                  <c:v>1.438567490801381</c:v>
                </c:pt>
                <c:pt idx="4">
                  <c:v>1.454530546052542</c:v>
                </c:pt>
              </c:numCache>
            </c:numRef>
          </c:val>
        </c:ser>
        <c:marker val="1"/>
        <c:axId val="91130112"/>
        <c:axId val="91136768"/>
      </c:lineChart>
      <c:catAx>
        <c:axId val="9113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91136768"/>
        <c:crosses val="autoZero"/>
        <c:auto val="1"/>
        <c:lblAlgn val="ctr"/>
        <c:lblOffset val="100"/>
      </c:catAx>
      <c:valAx>
        <c:axId val="91136768"/>
        <c:scaling>
          <c:orientation val="minMax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accident location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1.1789166666666665E-2"/>
            </c:manualLayout>
          </c:layout>
        </c:title>
        <c:numFmt formatCode="General" sourceLinked="1"/>
        <c:tickLblPos val="nextTo"/>
        <c:crossAx val="91130112"/>
        <c:crosses val="autoZero"/>
        <c:crossBetween val="between"/>
      </c:valAx>
      <c:spPr>
        <a:ln>
          <a:noFill/>
        </a:ln>
      </c:spPr>
    </c:plotArea>
    <c:legend>
      <c:legendPos val="r"/>
      <c:layout/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22571071428571429"/>
          <c:y val="4.0560555555555558E-2"/>
          <c:w val="0.6074787282572035"/>
          <c:h val="0.70842614749379385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Research\[不同因素分解v1.3.xlsx]事故位置'!$A$39</c:f>
              <c:strCache>
                <c:ptCount val="1"/>
                <c:pt idx="0">
                  <c:v>Motorway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Research\[不同因素分解v1.3.xlsx]事故位置'!$B$38:$F$38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Research\[不同因素分解v1.3.xlsx]事故位置'!$B$39:$F$39</c:f>
              <c:numCache>
                <c:formatCode>General</c:formatCode>
                <c:ptCount val="5"/>
                <c:pt idx="0">
                  <c:v>0.17551701427003324</c:v>
                </c:pt>
                <c:pt idx="1">
                  <c:v>0.18083418679840244</c:v>
                </c:pt>
                <c:pt idx="2">
                  <c:v>0.19783859949817301</c:v>
                </c:pt>
                <c:pt idx="3">
                  <c:v>0.20225500216384401</c:v>
                </c:pt>
                <c:pt idx="4">
                  <c:v>0.20869598929963001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Research\[不同因素分解v1.3.xlsx]事故位置'!$A$41</c:f>
              <c:strCache>
                <c:ptCount val="1"/>
                <c:pt idx="0">
                  <c:v>Mixed road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Research\[不同因素分解v1.3.xlsx]事故位置'!$B$38:$F$38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Research\[不同因素分解v1.3.xlsx]事故位置'!$B$41:$F$41</c:f>
              <c:numCache>
                <c:formatCode>General</c:formatCode>
                <c:ptCount val="5"/>
                <c:pt idx="0">
                  <c:v>0.164528876969394</c:v>
                </c:pt>
                <c:pt idx="1">
                  <c:v>0.169697069017789</c:v>
                </c:pt>
                <c:pt idx="2">
                  <c:v>0.18845685671024431</c:v>
                </c:pt>
                <c:pt idx="3">
                  <c:v>0.19072260412014</c:v>
                </c:pt>
                <c:pt idx="4">
                  <c:v>0.19809600724398288</c:v>
                </c:pt>
              </c:numCache>
            </c:numRef>
          </c:val>
        </c:ser>
        <c:ser>
          <c:idx val="7"/>
          <c:order val="2"/>
          <c:tx>
            <c:strRef>
              <c:f>'C:\Users\DEYU\Desktop\My Research\[不同因素分解v1.3.xlsx]事故位置'!$A$46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Research\[不同因素分解v1.3.xlsx]事故位置'!$B$38:$F$38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Research\[不同因素分解v1.3.xlsx]事故位置'!$B$46:$F$46</c:f>
              <c:numCache>
                <c:formatCode>General</c:formatCode>
                <c:ptCount val="5"/>
                <c:pt idx="0">
                  <c:v>0.1718325604982</c:v>
                </c:pt>
                <c:pt idx="1">
                  <c:v>0.17669463374097324</c:v>
                </c:pt>
                <c:pt idx="2">
                  <c:v>0.19419507773458472</c:v>
                </c:pt>
                <c:pt idx="3">
                  <c:v>0.19761493682994821</c:v>
                </c:pt>
                <c:pt idx="4">
                  <c:v>0.20427497651111801</c:v>
                </c:pt>
              </c:numCache>
            </c:numRef>
          </c:val>
        </c:ser>
        <c:marker val="1"/>
        <c:axId val="71432832"/>
        <c:axId val="78180736"/>
      </c:lineChart>
      <c:catAx>
        <c:axId val="71432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78180736"/>
        <c:crosses val="autoZero"/>
        <c:auto val="1"/>
        <c:lblAlgn val="ctr"/>
        <c:lblOffset val="100"/>
      </c:catAx>
      <c:valAx>
        <c:axId val="7818073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accident location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9086805555555551E-2"/>
              <c:y val="4.4088333333333334E-2"/>
            </c:manualLayout>
          </c:layout>
        </c:title>
        <c:numFmt formatCode="General" sourceLinked="1"/>
        <c:tickLblPos val="nextTo"/>
        <c:crossAx val="71432832"/>
        <c:crosses val="autoZero"/>
        <c:crossBetween val="between"/>
      </c:valAx>
      <c:spPr>
        <a:ln>
          <a:noFill/>
        </a:ln>
      </c:spPr>
    </c:plotArea>
    <c:legend>
      <c:legendPos val="r"/>
      <c:layout/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271894841269841"/>
          <c:y val="6.1178055555555555E-2"/>
          <c:w val="0.60851087630420009"/>
          <c:h val="0.6124411111111111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Research\[不同因素分解v1.3.xlsx]事发点钟'!$A$27</c:f>
              <c:strCache>
                <c:ptCount val="1"/>
                <c:pt idx="0">
                  <c:v>22:00-01:59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Research\[不同因素分解v1.3.xlsx]事发点钟'!$B$27:$L$27</c:f>
              <c:numCache>
                <c:formatCode>General</c:formatCode>
                <c:ptCount val="11"/>
                <c:pt idx="0">
                  <c:v>0.81370401712380325</c:v>
                </c:pt>
                <c:pt idx="1">
                  <c:v>0.87985429463502562</c:v>
                </c:pt>
                <c:pt idx="2">
                  <c:v>0.87509723994150213</c:v>
                </c:pt>
                <c:pt idx="3">
                  <c:v>0.91899382394732798</c:v>
                </c:pt>
                <c:pt idx="4">
                  <c:v>1.1679148600709499</c:v>
                </c:pt>
                <c:pt idx="5">
                  <c:v>1.3299346788376134</c:v>
                </c:pt>
                <c:pt idx="6">
                  <c:v>1.4374830685876119</c:v>
                </c:pt>
                <c:pt idx="7">
                  <c:v>1.4814578376182461</c:v>
                </c:pt>
                <c:pt idx="8">
                  <c:v>1.4993234100135318</c:v>
                </c:pt>
                <c:pt idx="9">
                  <c:v>1.5278925619834711</c:v>
                </c:pt>
                <c:pt idx="10">
                  <c:v>1.5451590434176918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Research\[不同因素分解v1.3.xlsx]事发点钟'!$A$28</c:f>
              <c:strCache>
                <c:ptCount val="1"/>
                <c:pt idx="0">
                  <c:v>02:00-05:59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Research\[不同因素分解v1.3.xlsx]事发点钟'!$B$28:$L$28</c:f>
              <c:numCache>
                <c:formatCode>General</c:formatCode>
                <c:ptCount val="11"/>
                <c:pt idx="0">
                  <c:v>0.84471184646667563</c:v>
                </c:pt>
                <c:pt idx="1">
                  <c:v>0.82732704696106796</c:v>
                </c:pt>
                <c:pt idx="2">
                  <c:v>0.86457185668327097</c:v>
                </c:pt>
                <c:pt idx="3">
                  <c:v>0.95190820653529851</c:v>
                </c:pt>
                <c:pt idx="4">
                  <c:v>1.2026074932508071</c:v>
                </c:pt>
                <c:pt idx="5">
                  <c:v>1.3546763767285821</c:v>
                </c:pt>
                <c:pt idx="6">
                  <c:v>1.483475783475783</c:v>
                </c:pt>
                <c:pt idx="7">
                  <c:v>1.491640105127775</c:v>
                </c:pt>
                <c:pt idx="8">
                  <c:v>1.533733443708609</c:v>
                </c:pt>
                <c:pt idx="9">
                  <c:v>1.5647923672479858</c:v>
                </c:pt>
                <c:pt idx="10">
                  <c:v>1.5840869427256861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Research\[不同因素分解v1.3.xlsx]事发点钟'!$A$29</c:f>
              <c:strCache>
                <c:ptCount val="1"/>
                <c:pt idx="0">
                  <c:v>06:00-09:59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Research\[不同因素分解v1.3.xlsx]事发点钟'!$B$29:$L$29</c:f>
              <c:numCache>
                <c:formatCode>General</c:formatCode>
                <c:ptCount val="11"/>
                <c:pt idx="0">
                  <c:v>0.802804037970134</c:v>
                </c:pt>
                <c:pt idx="1">
                  <c:v>0.83206670538455096</c:v>
                </c:pt>
                <c:pt idx="2">
                  <c:v>0.84473152172182697</c:v>
                </c:pt>
                <c:pt idx="3">
                  <c:v>0.86730255227713404</c:v>
                </c:pt>
                <c:pt idx="4">
                  <c:v>1.1019389518141678</c:v>
                </c:pt>
                <c:pt idx="5">
                  <c:v>1.2387481914990679</c:v>
                </c:pt>
                <c:pt idx="6">
                  <c:v>1.3549749915019671</c:v>
                </c:pt>
                <c:pt idx="7">
                  <c:v>1.4028296218066598</c:v>
                </c:pt>
                <c:pt idx="8">
                  <c:v>1.4015290728011003</c:v>
                </c:pt>
                <c:pt idx="9">
                  <c:v>1.3885409079873761</c:v>
                </c:pt>
                <c:pt idx="10">
                  <c:v>1.4244663172695811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Research\[不同因素分解v1.3.xlsx]事发点钟'!$A$30</c:f>
              <c:strCache>
                <c:ptCount val="1"/>
                <c:pt idx="0">
                  <c:v>10:00-13:59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Research\[不同因素分解v1.3.xlsx]事发点钟'!$B$30:$L$30</c:f>
              <c:numCache>
                <c:formatCode>General</c:formatCode>
                <c:ptCount val="11"/>
                <c:pt idx="0">
                  <c:v>0.77797323476363411</c:v>
                </c:pt>
                <c:pt idx="1">
                  <c:v>0.80232153221126001</c:v>
                </c:pt>
                <c:pt idx="2">
                  <c:v>0.80920315598396486</c:v>
                </c:pt>
                <c:pt idx="3">
                  <c:v>0.81282687642844476</c:v>
                </c:pt>
                <c:pt idx="4">
                  <c:v>1.0844756872598278</c:v>
                </c:pt>
                <c:pt idx="5">
                  <c:v>1.2260646148800078</c:v>
                </c:pt>
                <c:pt idx="6">
                  <c:v>1.35226175144881</c:v>
                </c:pt>
                <c:pt idx="7">
                  <c:v>1.391877488322518</c:v>
                </c:pt>
                <c:pt idx="8">
                  <c:v>1.40107692607839</c:v>
                </c:pt>
                <c:pt idx="9">
                  <c:v>1.4197567613539719</c:v>
                </c:pt>
                <c:pt idx="10">
                  <c:v>1.435840862113013</c:v>
                </c:pt>
              </c:numCache>
            </c:numRef>
          </c:val>
        </c:ser>
        <c:ser>
          <c:idx val="4"/>
          <c:order val="4"/>
          <c:tx>
            <c:strRef>
              <c:f>'C:\Users\DEYU\Desktop\My Research\[不同因素分解v1.3.xlsx]事发点钟'!$A$31</c:f>
              <c:strCache>
                <c:ptCount val="1"/>
                <c:pt idx="0">
                  <c:v>14:00-17:59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Research\[不同因素分解v1.3.xlsx]事发点钟'!$B$31:$L$31</c:f>
              <c:numCache>
                <c:formatCode>General</c:formatCode>
                <c:ptCount val="11"/>
                <c:pt idx="0">
                  <c:v>0.82598163942434999</c:v>
                </c:pt>
                <c:pt idx="1">
                  <c:v>0.85617220258611326</c:v>
                </c:pt>
                <c:pt idx="2">
                  <c:v>0.85880358966558912</c:v>
                </c:pt>
                <c:pt idx="3">
                  <c:v>0.88361574881634586</c:v>
                </c:pt>
                <c:pt idx="4">
                  <c:v>1.1221713429356419</c:v>
                </c:pt>
                <c:pt idx="5">
                  <c:v>1.2412918902888148</c:v>
                </c:pt>
                <c:pt idx="6">
                  <c:v>1.3531801404393231</c:v>
                </c:pt>
                <c:pt idx="7">
                  <c:v>1.3965762444034759</c:v>
                </c:pt>
                <c:pt idx="8">
                  <c:v>1.4217729643000401</c:v>
                </c:pt>
                <c:pt idx="9">
                  <c:v>1.440832646035787</c:v>
                </c:pt>
                <c:pt idx="10">
                  <c:v>1.4506863193023578</c:v>
                </c:pt>
              </c:numCache>
            </c:numRef>
          </c:val>
        </c:ser>
        <c:ser>
          <c:idx val="5"/>
          <c:order val="5"/>
          <c:tx>
            <c:strRef>
              <c:f>'C:\Users\DEYU\Desktop\My Research\[不同因素分解v1.3.xlsx]事发点钟'!$A$32</c:f>
              <c:strCache>
                <c:ptCount val="1"/>
                <c:pt idx="0">
                  <c:v>18:00-21:59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Research\[不同因素分解v1.3.xlsx]事发点钟'!$B$32:$L$32</c:f>
              <c:numCache>
                <c:formatCode>General</c:formatCode>
                <c:ptCount val="11"/>
                <c:pt idx="0">
                  <c:v>0.93084609799107965</c:v>
                </c:pt>
                <c:pt idx="1">
                  <c:v>0.96912284503189305</c:v>
                </c:pt>
                <c:pt idx="2">
                  <c:v>0.96026631330596857</c:v>
                </c:pt>
                <c:pt idx="3">
                  <c:v>0.99496722930831749</c:v>
                </c:pt>
                <c:pt idx="4">
                  <c:v>1.1888329383886305</c:v>
                </c:pt>
                <c:pt idx="5">
                  <c:v>1.2824470963515751</c:v>
                </c:pt>
                <c:pt idx="6">
                  <c:v>1.3730378879352541</c:v>
                </c:pt>
                <c:pt idx="7">
                  <c:v>1.4021843479995471</c:v>
                </c:pt>
                <c:pt idx="8">
                  <c:v>1.4149671252891758</c:v>
                </c:pt>
                <c:pt idx="9">
                  <c:v>1.4236492046077878</c:v>
                </c:pt>
                <c:pt idx="10">
                  <c:v>1.427847239298617</c:v>
                </c:pt>
              </c:numCache>
            </c:numRef>
          </c:val>
        </c:ser>
        <c:ser>
          <c:idx val="6"/>
          <c:order val="6"/>
          <c:tx>
            <c:strRef>
              <c:f>'C:\Users\DEYU\Desktop\My Research\[不同因素分解v1.3.xlsx]事发点钟'!$A$33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Research\[不同因素分解v1.3.xlsx]事发点钟'!$B$33:$L$33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91434368"/>
        <c:axId val="91441408"/>
      </c:lineChart>
      <c:catAx>
        <c:axId val="9143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91441408"/>
        <c:crosses val="autoZero"/>
        <c:auto val="1"/>
        <c:lblAlgn val="ctr"/>
        <c:lblOffset val="100"/>
      </c:catAx>
      <c:valAx>
        <c:axId val="9144140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Human damage by time of day</a:t>
                </a:r>
                <a:endParaRPr lang="zh-CN" dirty="0"/>
              </a:p>
              <a:p>
                <a:pPr>
                  <a:defRPr/>
                </a:pPr>
                <a:r>
                  <a:rPr lang="en-US" dirty="0"/>
                  <a:t>(human damage/accident)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1.4521825396825398E-3"/>
              <c:y val="1.2058333333333302E-3"/>
            </c:manualLayout>
          </c:layout>
        </c:title>
        <c:numFmt formatCode="General" sourceLinked="1"/>
        <c:tickLblPos val="nextTo"/>
        <c:crossAx val="9143436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7960947261945401"/>
          <c:y val="5.6043266570508406E-2"/>
          <c:w val="0.20527717725460587"/>
          <c:h val="0.74660490968041138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8539325396825396"/>
          <c:y val="4.0560555555555558E-2"/>
          <c:w val="0.60178623138102705"/>
          <c:h val="0.63470611111111108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Research\[不同因素分解v1.3.xlsx]事发点钟'!$A$35</c:f>
              <c:strCache>
                <c:ptCount val="1"/>
                <c:pt idx="0">
                  <c:v>22:00-01:59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Research\[不同因素分解v1.3.xlsx]事发点钟'!$B$35:$L$35</c:f>
              <c:numCache>
                <c:formatCode>General</c:formatCode>
                <c:ptCount val="11"/>
                <c:pt idx="0">
                  <c:v>0.20356039519163147</c:v>
                </c:pt>
                <c:pt idx="1">
                  <c:v>0.18565249156335928</c:v>
                </c:pt>
                <c:pt idx="2">
                  <c:v>0.18656141473764137</c:v>
                </c:pt>
                <c:pt idx="3">
                  <c:v>0.20916063254902631</c:v>
                </c:pt>
                <c:pt idx="4">
                  <c:v>0.21222348357009269</c:v>
                </c:pt>
                <c:pt idx="5">
                  <c:v>0.21063236937802104</c:v>
                </c:pt>
                <c:pt idx="6">
                  <c:v>0.20596549538282372</c:v>
                </c:pt>
                <c:pt idx="7">
                  <c:v>0.213754064324049</c:v>
                </c:pt>
                <c:pt idx="8">
                  <c:v>0.23051029368718931</c:v>
                </c:pt>
                <c:pt idx="9">
                  <c:v>0.23932274059048925</c:v>
                </c:pt>
                <c:pt idx="10">
                  <c:v>0.24444778362133757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Research\[不同因素分解v1.3.xlsx]事发点钟'!$A$36</c:f>
              <c:strCache>
                <c:ptCount val="1"/>
                <c:pt idx="0">
                  <c:v>02:00-05:59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Research\[不同因素分解v1.3.xlsx]事发点钟'!$B$36:$L$36</c:f>
              <c:numCache>
                <c:formatCode>General</c:formatCode>
                <c:ptCount val="11"/>
                <c:pt idx="0">
                  <c:v>0.27161511574226732</c:v>
                </c:pt>
                <c:pt idx="1">
                  <c:v>0.24485132313942337</c:v>
                </c:pt>
                <c:pt idx="2">
                  <c:v>0.24505556121928787</c:v>
                </c:pt>
                <c:pt idx="3">
                  <c:v>0.2539175095644885</c:v>
                </c:pt>
                <c:pt idx="4">
                  <c:v>0.28547963206307508</c:v>
                </c:pt>
                <c:pt idx="5">
                  <c:v>0.28316873546555532</c:v>
                </c:pt>
                <c:pt idx="6">
                  <c:v>0.276870878945011</c:v>
                </c:pt>
                <c:pt idx="7">
                  <c:v>0.28348641049672002</c:v>
                </c:pt>
                <c:pt idx="8">
                  <c:v>0.29622633022983963</c:v>
                </c:pt>
                <c:pt idx="9">
                  <c:v>0.30531260932580551</c:v>
                </c:pt>
                <c:pt idx="10">
                  <c:v>0.30757674395312756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Research\[不同因素分解v1.3.xlsx]事发点钟'!$A$37</c:f>
              <c:strCache>
                <c:ptCount val="1"/>
                <c:pt idx="0">
                  <c:v>06:00-09:59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Research\[不同因素分解v1.3.xlsx]事发点钟'!$B$37:$L$37</c:f>
              <c:numCache>
                <c:formatCode>General</c:formatCode>
                <c:ptCount val="11"/>
                <c:pt idx="0">
                  <c:v>0.17197768283975001</c:v>
                </c:pt>
                <c:pt idx="1">
                  <c:v>0.14962757630447987</c:v>
                </c:pt>
                <c:pt idx="2">
                  <c:v>0.15419261827810088</c:v>
                </c:pt>
                <c:pt idx="3">
                  <c:v>0.16063407658065887</c:v>
                </c:pt>
                <c:pt idx="4">
                  <c:v>0.17014757122361063</c:v>
                </c:pt>
                <c:pt idx="5">
                  <c:v>0.15842084218944047</c:v>
                </c:pt>
                <c:pt idx="6">
                  <c:v>0.16252732681073701</c:v>
                </c:pt>
                <c:pt idx="7">
                  <c:v>0.16476726980088804</c:v>
                </c:pt>
                <c:pt idx="8">
                  <c:v>0.18106769400110131</c:v>
                </c:pt>
                <c:pt idx="9">
                  <c:v>0.18682029583522847</c:v>
                </c:pt>
                <c:pt idx="10">
                  <c:v>0.194030654366632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Research\[不同因素分解v1.3.xlsx]事发点钟'!$A$38</c:f>
              <c:strCache>
                <c:ptCount val="1"/>
                <c:pt idx="0">
                  <c:v>10:00-13:59</c:v>
                </c:pt>
              </c:strCache>
            </c:strRef>
          </c:tx>
          <c:spPr>
            <a:ln w="25400">
              <a:solidFill>
                <a:prstClr val="black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Research\[不同因素分解v1.3.xlsx]事发点钟'!$B$38:$L$38</c:f>
              <c:numCache>
                <c:formatCode>General</c:formatCode>
                <c:ptCount val="11"/>
                <c:pt idx="0">
                  <c:v>0.16072280420554469</c:v>
                </c:pt>
                <c:pt idx="1">
                  <c:v>0.13972648635477625</c:v>
                </c:pt>
                <c:pt idx="2">
                  <c:v>0.13945051934879688</c:v>
                </c:pt>
                <c:pt idx="3">
                  <c:v>0.14574780058651043</c:v>
                </c:pt>
                <c:pt idx="4">
                  <c:v>0.15308217136140231</c:v>
                </c:pt>
                <c:pt idx="5">
                  <c:v>0.143487720925255</c:v>
                </c:pt>
                <c:pt idx="6">
                  <c:v>0.14375564219318901</c:v>
                </c:pt>
                <c:pt idx="7">
                  <c:v>0.14801968490636247</c:v>
                </c:pt>
                <c:pt idx="8">
                  <c:v>0.16392118638167524</c:v>
                </c:pt>
                <c:pt idx="9">
                  <c:v>0.16708599155359904</c:v>
                </c:pt>
                <c:pt idx="10">
                  <c:v>0.172071882632677</c:v>
                </c:pt>
              </c:numCache>
            </c:numRef>
          </c:val>
        </c:ser>
        <c:ser>
          <c:idx val="4"/>
          <c:order val="4"/>
          <c:tx>
            <c:strRef>
              <c:f>'C:\Users\DEYU\Desktop\My Research\[不同因素分解v1.3.xlsx]事发点钟'!$A$39</c:f>
              <c:strCache>
                <c:ptCount val="1"/>
                <c:pt idx="0">
                  <c:v>14:00-17:59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Research\[不同因素分解v1.3.xlsx]事发点钟'!$B$39:$L$39</c:f>
              <c:numCache>
                <c:formatCode>General</c:formatCode>
                <c:ptCount val="11"/>
                <c:pt idx="0">
                  <c:v>0.164382998997815</c:v>
                </c:pt>
                <c:pt idx="1">
                  <c:v>0.14491852459646956</c:v>
                </c:pt>
                <c:pt idx="2">
                  <c:v>0.14315714900184701</c:v>
                </c:pt>
                <c:pt idx="3">
                  <c:v>0.15541674304488237</c:v>
                </c:pt>
                <c:pt idx="4">
                  <c:v>0.16126543209876537</c:v>
                </c:pt>
                <c:pt idx="5">
                  <c:v>0.15397183836733447</c:v>
                </c:pt>
                <c:pt idx="6">
                  <c:v>0.15169356917729043</c:v>
                </c:pt>
                <c:pt idx="7">
                  <c:v>0.15815229689975124</c:v>
                </c:pt>
                <c:pt idx="8">
                  <c:v>0.175145578476956</c:v>
                </c:pt>
                <c:pt idx="9">
                  <c:v>0.17717549557621237</c:v>
                </c:pt>
                <c:pt idx="10">
                  <c:v>0.18504977474701828</c:v>
                </c:pt>
              </c:numCache>
            </c:numRef>
          </c:val>
        </c:ser>
        <c:ser>
          <c:idx val="5"/>
          <c:order val="5"/>
          <c:tx>
            <c:strRef>
              <c:f>'C:\Users\DEYU\Desktop\My Research\[不同因素分解v1.3.xlsx]事发点钟'!$A$40</c:f>
              <c:strCache>
                <c:ptCount val="1"/>
                <c:pt idx="0">
                  <c:v>18:00-21:59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Research\[不同因素分解v1.3.xlsx]事发点钟'!$B$40:$L$40</c:f>
              <c:numCache>
                <c:formatCode>General</c:formatCode>
                <c:ptCount val="11"/>
                <c:pt idx="0">
                  <c:v>0.19722521451654801</c:v>
                </c:pt>
                <c:pt idx="1">
                  <c:v>0.17661156216374788</c:v>
                </c:pt>
                <c:pt idx="2">
                  <c:v>0.17632170600034988</c:v>
                </c:pt>
                <c:pt idx="3">
                  <c:v>0.18935743117404547</c:v>
                </c:pt>
                <c:pt idx="4">
                  <c:v>0.19421218094812431</c:v>
                </c:pt>
                <c:pt idx="5">
                  <c:v>0.18401142992508401</c:v>
                </c:pt>
                <c:pt idx="6">
                  <c:v>0.17782953843228624</c:v>
                </c:pt>
                <c:pt idx="7">
                  <c:v>0.18283910549948931</c:v>
                </c:pt>
                <c:pt idx="8">
                  <c:v>0.20404651012703237</c:v>
                </c:pt>
                <c:pt idx="9">
                  <c:v>0.20559903672486537</c:v>
                </c:pt>
                <c:pt idx="10">
                  <c:v>0.21177436875712147</c:v>
                </c:pt>
              </c:numCache>
            </c:numRef>
          </c:val>
        </c:ser>
        <c:ser>
          <c:idx val="6"/>
          <c:order val="6"/>
          <c:tx>
            <c:strRef>
              <c:f>'C:\Users\DEYU\Desktop\My Research\[不同因素分解v1.3.xlsx]事发点钟'!$A$41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Research\[不同因素分解v1.3.xlsx]事发点钟'!$B$41:$L$41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</c:ser>
        <c:marker val="1"/>
        <c:axId val="94203904"/>
        <c:axId val="94206976"/>
      </c:lineChart>
      <c:catAx>
        <c:axId val="94203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94206976"/>
        <c:crosses val="autoZero"/>
        <c:auto val="1"/>
        <c:lblAlgn val="ctr"/>
        <c:lblOffset val="100"/>
      </c:catAx>
      <c:valAx>
        <c:axId val="9420697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time of day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1521031746031746E-2"/>
              <c:y val="1.1789166666666665E-2"/>
            </c:manualLayout>
          </c:layout>
        </c:title>
        <c:numFmt formatCode="General" sourceLinked="1"/>
        <c:tickLblPos val="nextTo"/>
        <c:crossAx val="9420390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9464523809523813"/>
          <c:y val="8.2815E-2"/>
          <c:w val="0.205354767217031"/>
          <c:h val="0.65308721149638826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4759990079365079"/>
          <c:y val="6.1178055555555555E-2"/>
          <c:w val="0.55904943016242958"/>
          <c:h val="0.60944722222222225"/>
        </c:manualLayout>
      </c:layout>
      <c:lineChart>
        <c:grouping val="standard"/>
        <c:ser>
          <c:idx val="1"/>
          <c:order val="0"/>
          <c:tx>
            <c:strRef>
              <c:f>'C:\Users\DEYU\Desktop\My Research\[不同因素分解v1.3.xlsx]事故原因'!$K$1</c:f>
              <c:strCache>
                <c:ptCount val="1"/>
                <c:pt idx="0">
                  <c:v>Speeding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Research\[不同因素分解v1.3.xlsx]事故原因'!$K$2:$K$12</c:f>
              <c:numCache>
                <c:formatCode>General</c:formatCode>
                <c:ptCount val="11"/>
                <c:pt idx="0">
                  <c:v>1.0378948948197757</c:v>
                </c:pt>
                <c:pt idx="1">
                  <c:v>1.03173046927225</c:v>
                </c:pt>
                <c:pt idx="2">
                  <c:v>1.072036288957595</c:v>
                </c:pt>
                <c:pt idx="3">
                  <c:v>1.065928127533099</c:v>
                </c:pt>
                <c:pt idx="4">
                  <c:v>1.2261531780252521</c:v>
                </c:pt>
                <c:pt idx="5">
                  <c:v>1.3114234165796177</c:v>
                </c:pt>
                <c:pt idx="6">
                  <c:v>1.4152681353523198</c:v>
                </c:pt>
                <c:pt idx="7">
                  <c:v>1.4367067817361958</c:v>
                </c:pt>
                <c:pt idx="8">
                  <c:v>1.4602462360008899</c:v>
                </c:pt>
                <c:pt idx="9">
                  <c:v>1.487411421425594</c:v>
                </c:pt>
                <c:pt idx="10">
                  <c:v>1.496575499885084</c:v>
                </c:pt>
              </c:numCache>
            </c:numRef>
          </c:val>
        </c:ser>
        <c:ser>
          <c:idx val="4"/>
          <c:order val="1"/>
          <c:tx>
            <c:strRef>
              <c:f>'C:\Users\DEYU\Desktop\My Research\[不同因素分解v1.3.xlsx]事故原因'!$N$1</c:f>
              <c:strCache>
                <c:ptCount val="1"/>
                <c:pt idx="0">
                  <c:v>Inadequate operation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Research\[不同因素分解v1.3.xlsx]事故原因'!$N$2:$N$12</c:f>
              <c:numCache>
                <c:formatCode>General</c:formatCode>
                <c:ptCount val="11"/>
                <c:pt idx="0">
                  <c:v>0.80814907523293</c:v>
                </c:pt>
                <c:pt idx="1">
                  <c:v>0.83993872692502802</c:v>
                </c:pt>
                <c:pt idx="2">
                  <c:v>0.83100748808713398</c:v>
                </c:pt>
                <c:pt idx="3">
                  <c:v>0.844145925060652</c:v>
                </c:pt>
                <c:pt idx="4">
                  <c:v>1.2239978005739118</c:v>
                </c:pt>
                <c:pt idx="5">
                  <c:v>1.2600611977269418</c:v>
                </c:pt>
                <c:pt idx="6">
                  <c:v>1.2337342892281751</c:v>
                </c:pt>
                <c:pt idx="7">
                  <c:v>1.3461727787349251</c:v>
                </c:pt>
                <c:pt idx="8">
                  <c:v>1.3849248927038618</c:v>
                </c:pt>
                <c:pt idx="9">
                  <c:v>1.4139344262295039</c:v>
                </c:pt>
                <c:pt idx="10">
                  <c:v>1.4193548387096731</c:v>
                </c:pt>
              </c:numCache>
            </c:numRef>
          </c:val>
        </c:ser>
        <c:ser>
          <c:idx val="5"/>
          <c:order val="2"/>
          <c:tx>
            <c:strRef>
              <c:f>'C:\Users\DEYU\Desktop\My Research\[不同因素分解v1.3.xlsx]事故原因'!$O$1</c:f>
              <c:strCache>
                <c:ptCount val="1"/>
                <c:pt idx="0">
                  <c:v>Fail to yield to traffic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Research\[不同因素分解v1.3.xlsx]事故原因'!$O$2:$O$12</c:f>
              <c:numCache>
                <c:formatCode>General</c:formatCode>
                <c:ptCount val="11"/>
                <c:pt idx="0">
                  <c:v>0.61506174710205297</c:v>
                </c:pt>
                <c:pt idx="1">
                  <c:v>0.70844415690221096</c:v>
                </c:pt>
                <c:pt idx="2">
                  <c:v>0.72851090608740598</c:v>
                </c:pt>
                <c:pt idx="3">
                  <c:v>0.80091821395197704</c:v>
                </c:pt>
                <c:pt idx="4">
                  <c:v>1.0718276566025531</c:v>
                </c:pt>
                <c:pt idx="5">
                  <c:v>1.1708111187985841</c:v>
                </c:pt>
                <c:pt idx="6">
                  <c:v>1.2685855611057848</c:v>
                </c:pt>
                <c:pt idx="7">
                  <c:v>1.3067651193226799</c:v>
                </c:pt>
                <c:pt idx="8">
                  <c:v>1.3189797604295739</c:v>
                </c:pt>
                <c:pt idx="9">
                  <c:v>1.3177442854754255</c:v>
                </c:pt>
                <c:pt idx="10">
                  <c:v>1.3336321451170638</c:v>
                </c:pt>
              </c:numCache>
            </c:numRef>
          </c:val>
        </c:ser>
        <c:ser>
          <c:idx val="0"/>
          <c:order val="3"/>
          <c:tx>
            <c:strRef>
              <c:f>'C:\Users\DEYU\Desktop\My Research\[不同因素分解v1.3.xlsx]事故原因'!$P$1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Research\[不同因素分解v1.3.xlsx]事故原因'!$P$2:$P$12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90051328"/>
        <c:axId val="90059136"/>
      </c:lineChart>
      <c:catAx>
        <c:axId val="90051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2100000"/>
          <a:lstStyle/>
          <a:p>
            <a:pPr>
              <a:defRPr/>
            </a:pPr>
            <a:endParaRPr lang="zh-CN"/>
          </a:p>
        </c:txPr>
        <c:crossAx val="90059136"/>
        <c:crosses val="autoZero"/>
        <c:auto val="1"/>
        <c:lblAlgn val="ctr"/>
        <c:lblOffset val="100"/>
      </c:catAx>
      <c:valAx>
        <c:axId val="9005913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causes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2613888888888858E-3"/>
            </c:manualLayout>
          </c:layout>
        </c:title>
        <c:numFmt formatCode="General" sourceLinked="1"/>
        <c:tickLblPos val="nextTo"/>
        <c:crossAx val="9005132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281063492063492"/>
          <c:y val="0.1809638888888889"/>
          <c:w val="0.26936604029721462"/>
          <c:h val="0.49015779241266982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plotArea>
      <c:layout>
        <c:manualLayout>
          <c:layoutTarget val="inner"/>
          <c:xMode val="edge"/>
          <c:yMode val="edge"/>
          <c:x val="0.13607460317460318"/>
          <c:y val="5.8199444444444443E-2"/>
          <c:w val="0.76831001984126979"/>
          <c:h val="0.69484694444444439"/>
        </c:manualLayout>
      </c:layout>
      <c:lineChart>
        <c:grouping val="standard"/>
        <c:ser>
          <c:idx val="1"/>
          <c:order val="0"/>
          <c:tx>
            <c:strRef>
              <c:f>'C:\Users\DEYU\Desktop\My Research\[同欧美国家对比.xlsx]Total'!$B$1</c:f>
              <c:strCache>
                <c:ptCount val="1"/>
                <c:pt idx="0">
                  <c:v>DE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Research\[同欧美国家对比.xlsx]Total'!$A$12:$A$23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Research\[同欧美国家对比.xlsx]Total'!$B$12:$B$23</c:f>
              <c:numCache>
                <c:formatCode>General</c:formatCode>
                <c:ptCount val="12"/>
                <c:pt idx="0">
                  <c:v>0.21767131430283101</c:v>
                </c:pt>
                <c:pt idx="1">
                  <c:v>0.211392526656207</c:v>
                </c:pt>
                <c:pt idx="2">
                  <c:v>0.21107686743767301</c:v>
                </c:pt>
                <c:pt idx="3">
                  <c:v>0.20746585518375901</c:v>
                </c:pt>
                <c:pt idx="4">
                  <c:v>0.19718360924070469</c:v>
                </c:pt>
                <c:pt idx="5">
                  <c:v>0.19467859690717587</c:v>
                </c:pt>
                <c:pt idx="6">
                  <c:v>0.19121574648439343</c:v>
                </c:pt>
                <c:pt idx="7">
                  <c:v>0.18688097027629524</c:v>
                </c:pt>
                <c:pt idx="8">
                  <c:v>0.18028978101839743</c:v>
                </c:pt>
                <c:pt idx="9">
                  <c:v>0.173689718356068</c:v>
                </c:pt>
                <c:pt idx="10">
                  <c:v>0.15544416202077743</c:v>
                </c:pt>
                <c:pt idx="11">
                  <c:v>0.16785145780761601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Research\[同欧美国家对比.xlsx]Total'!$C$1</c:f>
              <c:strCache>
                <c:ptCount val="1"/>
                <c:pt idx="0">
                  <c:v>IT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Research\[同欧美国家对比.xlsx]Total'!$A$12:$A$23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Research\[同欧美国家对比.xlsx]Total'!$C$12:$C$23</c:f>
              <c:numCache>
                <c:formatCode>General</c:formatCode>
                <c:ptCount val="12"/>
                <c:pt idx="1">
                  <c:v>1.4457696693272479</c:v>
                </c:pt>
                <c:pt idx="2">
                  <c:v>1.4524042772850194</c:v>
                </c:pt>
                <c:pt idx="3">
                  <c:v>1.4390794027058198</c:v>
                </c:pt>
                <c:pt idx="4">
                  <c:v>1.4345694020625288</c:v>
                </c:pt>
                <c:pt idx="5">
                  <c:v>1.4194116911795278</c:v>
                </c:pt>
                <c:pt idx="6">
                  <c:v>1.422033335993045</c:v>
                </c:pt>
                <c:pt idx="7">
                  <c:v>1.4336244087530485</c:v>
                </c:pt>
                <c:pt idx="8">
                  <c:v>1.4407456967615531</c:v>
                </c:pt>
                <c:pt idx="9">
                  <c:v>1.4460780672596598</c:v>
                </c:pt>
                <c:pt idx="10">
                  <c:v>1.4513679968212521</c:v>
                </c:pt>
                <c:pt idx="11">
                  <c:v>1.4388342621499826</c:v>
                </c:pt>
              </c:numCache>
            </c:numRef>
          </c:val>
        </c:ser>
        <c:ser>
          <c:idx val="3"/>
          <c:order val="2"/>
          <c:tx>
            <c:strRef>
              <c:f>'C:\Users\DEYU\Desktop\My Research\[同欧美国家对比.xlsx]Total'!$D$1</c:f>
              <c:strCache>
                <c:ptCount val="1"/>
                <c:pt idx="0">
                  <c:v>FR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Research\[同欧美国家对比.xlsx]Total'!$A$12:$A$23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Research\[同欧美国家对比.xlsx]Total'!$D$12:$D$23</c:f>
              <c:numCache>
                <c:formatCode>General</c:formatCode>
                <c:ptCount val="12"/>
                <c:pt idx="0">
                  <c:v>1.4003943146102638</c:v>
                </c:pt>
                <c:pt idx="1">
                  <c:v>1.384770225705598</c:v>
                </c:pt>
                <c:pt idx="2">
                  <c:v>1.375566511804305</c:v>
                </c:pt>
                <c:pt idx="3">
                  <c:v>1.3484814896918693</c:v>
                </c:pt>
                <c:pt idx="4">
                  <c:v>1.3345707928328838</c:v>
                </c:pt>
                <c:pt idx="5">
                  <c:v>1.3415439219165983</c:v>
                </c:pt>
                <c:pt idx="6">
                  <c:v>1.3302867673610681</c:v>
                </c:pt>
                <c:pt idx="7">
                  <c:v>1.3266684713062353</c:v>
                </c:pt>
                <c:pt idx="8">
                  <c:v>1.3166458576664379</c:v>
                </c:pt>
                <c:pt idx="9">
                  <c:v>1.3165594966466161</c:v>
                </c:pt>
                <c:pt idx="10">
                  <c:v>1.3145434549994051</c:v>
                </c:pt>
                <c:pt idx="11">
                  <c:v>1.3105007381889759</c:v>
                </c:pt>
              </c:numCache>
            </c:numRef>
          </c:val>
        </c:ser>
        <c:ser>
          <c:idx val="4"/>
          <c:order val="3"/>
          <c:tx>
            <c:strRef>
              <c:f>'C:\Users\DEYU\Desktop\My Research\[同欧美国家对比.xlsx]Total'!$E$1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Research\[同欧美国家对比.xlsx]Total'!$A$12:$A$23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Research\[同欧美国家对比.xlsx]Total'!$E$12:$E$23</c:f>
              <c:numCache>
                <c:formatCode>General</c:formatCode>
                <c:ptCount val="12"/>
                <c:pt idx="0">
                  <c:v>1.3692692307692298</c:v>
                </c:pt>
                <c:pt idx="1">
                  <c:v>1.368777292576419</c:v>
                </c:pt>
                <c:pt idx="2">
                  <c:v>1.3623018018018065</c:v>
                </c:pt>
                <c:pt idx="3">
                  <c:v>1.3575140186915891</c:v>
                </c:pt>
                <c:pt idx="4">
                  <c:v>1.35855555555556</c:v>
                </c:pt>
                <c:pt idx="5">
                  <c:v>1.3628190954773858</c:v>
                </c:pt>
                <c:pt idx="6">
                  <c:v>1.3659894179894134</c:v>
                </c:pt>
                <c:pt idx="7">
                  <c:v>1.36234065934066</c:v>
                </c:pt>
                <c:pt idx="8">
                  <c:v>1.3481754385964921</c:v>
                </c:pt>
                <c:pt idx="9">
                  <c:v>1.3550121951219511</c:v>
                </c:pt>
                <c:pt idx="10">
                  <c:v>1.3561688311688358</c:v>
                </c:pt>
              </c:numCache>
            </c:numRef>
          </c:val>
        </c:ser>
        <c:ser>
          <c:idx val="5"/>
          <c:order val="4"/>
          <c:tx>
            <c:strRef>
              <c:f>'C:\Users\DEYU\Desktop\My Research\[同欧美国家对比.xlsx]Total'!$F$1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Research\[同欧美国家对比.xlsx]Total'!$A$12:$A$23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Research\[同欧美国家对比.xlsx]Total'!$F$12:$F$23</c:f>
              <c:numCache>
                <c:formatCode>General</c:formatCode>
                <c:ptCount val="12"/>
                <c:pt idx="0">
                  <c:v>0.50529949837525601</c:v>
                </c:pt>
                <c:pt idx="1">
                  <c:v>0.48630175441482132</c:v>
                </c:pt>
                <c:pt idx="2">
                  <c:v>0.470060205443317</c:v>
                </c:pt>
                <c:pt idx="3">
                  <c:v>0.46325945743925201</c:v>
                </c:pt>
                <c:pt idx="4">
                  <c:v>0.4580491235517975</c:v>
                </c:pt>
                <c:pt idx="5">
                  <c:v>0.44525574938914031</c:v>
                </c:pt>
                <c:pt idx="6">
                  <c:v>0.43818494334623675</c:v>
                </c:pt>
                <c:pt idx="7">
                  <c:v>0.42028363840154276</c:v>
                </c:pt>
                <c:pt idx="8">
                  <c:v>0.41012272567540176</c:v>
                </c:pt>
                <c:pt idx="9">
                  <c:v>0.40891632971129038</c:v>
                </c:pt>
                <c:pt idx="10">
                  <c:v>0.41923129086633143</c:v>
                </c:pt>
              </c:numCache>
            </c:numRef>
          </c:val>
        </c:ser>
        <c:ser>
          <c:idx val="6"/>
          <c:order val="5"/>
          <c:tx>
            <c:strRef>
              <c:f>'C:\Users\DEYU\Desktop\My Research\[同欧美国家对比.xlsx]Total'!$G$1</c:f>
              <c:strCache>
                <c:ptCount val="1"/>
                <c:pt idx="0">
                  <c:v>CN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Research\[同欧美国家对比.xlsx]Total'!$A$12:$A$23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Research\[同欧美国家对比.xlsx]Total'!$G$12:$G$23</c:f>
              <c:numCache>
                <c:formatCode>General</c:formatCode>
                <c:ptCount val="12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73500544"/>
        <c:axId val="73347072"/>
      </c:lineChart>
      <c:catAx>
        <c:axId val="73500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73347072"/>
        <c:crosses val="autoZero"/>
        <c:auto val="1"/>
        <c:lblAlgn val="ctr"/>
        <c:lblOffset val="100"/>
      </c:catAx>
      <c:valAx>
        <c:axId val="733470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(injuries or fatalities per 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5.0396825396825393E-3"/>
              <c:y val="8.8105555555555541E-3"/>
            </c:manualLayout>
          </c:layout>
        </c:title>
        <c:numFmt formatCode="General" sourceLinked="1"/>
        <c:tickLblPos val="nextTo"/>
        <c:crossAx val="7350054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16939464285714287"/>
          <c:y val="4.1884722222222212E-2"/>
          <c:w val="0.54467993932499181"/>
          <c:h val="0.58100194444444442"/>
        </c:manualLayout>
      </c:layout>
      <c:lineChart>
        <c:grouping val="standard"/>
        <c:ser>
          <c:idx val="1"/>
          <c:order val="0"/>
          <c:tx>
            <c:strRef>
              <c:f>事故原因!$G$81</c:f>
              <c:strCache>
                <c:ptCount val="1"/>
                <c:pt idx="0">
                  <c:v>Speeding</c:v>
                </c:pt>
              </c:strCache>
            </c:strRef>
          </c:tx>
          <c:spPr>
            <a:ln w="25400">
              <a:solidFill>
                <a:prstClr val="black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事故原因!$G$82:$G$92</c:f>
              <c:numCache>
                <c:formatCode>General</c:formatCode>
                <c:ptCount val="11"/>
                <c:pt idx="0">
                  <c:v>0.19282305875548272</c:v>
                </c:pt>
                <c:pt idx="1">
                  <c:v>0.19960260895857609</c:v>
                </c:pt>
                <c:pt idx="2">
                  <c:v>0.20360819316674741</c:v>
                </c:pt>
                <c:pt idx="3">
                  <c:v>0.20459653569919747</c:v>
                </c:pt>
                <c:pt idx="4">
                  <c:v>0.23287584593004867</c:v>
                </c:pt>
                <c:pt idx="5">
                  <c:v>0.23192330528724334</c:v>
                </c:pt>
                <c:pt idx="6">
                  <c:v>0.22843237605979275</c:v>
                </c:pt>
                <c:pt idx="7">
                  <c:v>0.23857329924549495</c:v>
                </c:pt>
                <c:pt idx="8">
                  <c:v>0.26878634736013407</c:v>
                </c:pt>
                <c:pt idx="9">
                  <c:v>0.26634531849900511</c:v>
                </c:pt>
                <c:pt idx="10">
                  <c:v>0.28054548805209167</c:v>
                </c:pt>
              </c:numCache>
            </c:numRef>
          </c:val>
        </c:ser>
        <c:ser>
          <c:idx val="2"/>
          <c:order val="1"/>
          <c:tx>
            <c:strRef>
              <c:f>事故原因!$H$81</c:f>
              <c:strCache>
                <c:ptCount val="1"/>
                <c:pt idx="0">
                  <c:v>Inadequate operation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diamond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事故原因!$H$82:$H$92</c:f>
              <c:numCache>
                <c:formatCode>General</c:formatCode>
                <c:ptCount val="11"/>
                <c:pt idx="0">
                  <c:v>0.1574491516674128</c:v>
                </c:pt>
                <c:pt idx="1">
                  <c:v>0.15190446873511701</c:v>
                </c:pt>
                <c:pt idx="2">
                  <c:v>0.15606238615174056</c:v>
                </c:pt>
                <c:pt idx="3">
                  <c:v>0.16816577075239078</c:v>
                </c:pt>
                <c:pt idx="4">
                  <c:v>0.18300506787584425</c:v>
                </c:pt>
                <c:pt idx="5">
                  <c:v>0.18859131802308104</c:v>
                </c:pt>
                <c:pt idx="6">
                  <c:v>0.18945269760995892</c:v>
                </c:pt>
                <c:pt idx="7">
                  <c:v>0.1778498948715608</c:v>
                </c:pt>
                <c:pt idx="8">
                  <c:v>0.19878623539285944</c:v>
                </c:pt>
                <c:pt idx="9">
                  <c:v>0.20305522914218571</c:v>
                </c:pt>
                <c:pt idx="10">
                  <c:v>0.20951972555746179</c:v>
                </c:pt>
              </c:numCache>
            </c:numRef>
          </c:val>
        </c:ser>
        <c:ser>
          <c:idx val="3"/>
          <c:order val="2"/>
          <c:tx>
            <c:strRef>
              <c:f>事故原因!$I$81</c:f>
              <c:strCache>
                <c:ptCount val="1"/>
                <c:pt idx="0">
                  <c:v>Fail to yield to traffic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triangle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事故原因!$I$82:$I$92</c:f>
              <c:numCache>
                <c:formatCode>General</c:formatCode>
                <c:ptCount val="11"/>
                <c:pt idx="0">
                  <c:v>9.0808307260230231E-2</c:v>
                </c:pt>
                <c:pt idx="1">
                  <c:v>8.5488153422062882E-2</c:v>
                </c:pt>
                <c:pt idx="2">
                  <c:v>8.8248904794224745E-2</c:v>
                </c:pt>
                <c:pt idx="3">
                  <c:v>9.5655996888686284E-2</c:v>
                </c:pt>
                <c:pt idx="4">
                  <c:v>0.10746328504836852</c:v>
                </c:pt>
                <c:pt idx="5">
                  <c:v>0.11421255098257332</c:v>
                </c:pt>
                <c:pt idx="6">
                  <c:v>0.11515275889490291</c:v>
                </c:pt>
                <c:pt idx="7">
                  <c:v>0.12643891341172414</c:v>
                </c:pt>
                <c:pt idx="8">
                  <c:v>0.14251937681045979</c:v>
                </c:pt>
                <c:pt idx="9">
                  <c:v>0.14848649628421262</c:v>
                </c:pt>
                <c:pt idx="10">
                  <c:v>0.15396781463761824</c:v>
                </c:pt>
              </c:numCache>
            </c:numRef>
          </c:val>
        </c:ser>
        <c:ser>
          <c:idx val="4"/>
          <c:order val="3"/>
          <c:tx>
            <c:strRef>
              <c:f>事故原因!$J$81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  <a:prstDash val="dash"/>
            </a:ln>
          </c:spPr>
          <c:marker>
            <c:symbol val="plus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事故原因!$J$82:$J$92</c:f>
              <c:numCache>
                <c:formatCode>General</c:formatCode>
                <c:ptCount val="11"/>
                <c:pt idx="0">
                  <c:v>0.18310136682703398</c:v>
                </c:pt>
                <c:pt idx="1">
                  <c:v>0.16236597870987018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0.17363610944536984</c:v>
                </c:pt>
                <c:pt idx="6">
                  <c:v>0.17183256049820014</c:v>
                </c:pt>
                <c:pt idx="7">
                  <c:v>0.17669463374097324</c:v>
                </c:pt>
                <c:pt idx="8">
                  <c:v>0.19419507773458436</c:v>
                </c:pt>
                <c:pt idx="9">
                  <c:v>0.19761493682994841</c:v>
                </c:pt>
                <c:pt idx="10">
                  <c:v>0.20427497651111806</c:v>
                </c:pt>
              </c:numCache>
            </c:numRef>
          </c:val>
        </c:ser>
        <c:marker val="1"/>
        <c:axId val="95189632"/>
        <c:axId val="95204096"/>
      </c:lineChart>
      <c:catAx>
        <c:axId val="95189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95204096"/>
        <c:crosses val="autoZero"/>
        <c:auto val="1"/>
        <c:lblAlgn val="ctr"/>
        <c:lblOffset val="100"/>
      </c:catAx>
      <c:valAx>
        <c:axId val="9520409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Fatality rate by primary cause</a:t>
                </a:r>
                <a:endParaRPr lang="zh-CN" dirty="0"/>
              </a:p>
              <a:p>
                <a:pPr>
                  <a:defRPr/>
                </a:pPr>
                <a:r>
                  <a:rPr lang="en-US" dirty="0"/>
                  <a:t>(fatality/human damage) 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"/>
              <c:y val="1.0134722222222222E-2"/>
            </c:manualLayout>
          </c:layout>
        </c:title>
        <c:numFmt formatCode="General" sourceLinked="1"/>
        <c:tickLblPos val="nextTo"/>
        <c:crossAx val="95189632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2073966628744901"/>
          <c:y val="0.20726333544170403"/>
          <c:w val="0.27564827455441787"/>
          <c:h val="0.42481551760489245"/>
        </c:manualLayout>
      </c:layout>
      <c:spPr>
        <a:ln>
          <a:noFill/>
        </a:ln>
      </c:spPr>
    </c:legend>
    <c:plotVisOnly val="1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7617777777777777"/>
          <c:y val="4.0560555555555558E-2"/>
          <c:w val="0.56340337301587307"/>
          <c:h val="0.63179194444444442"/>
        </c:manualLayout>
      </c:layout>
      <c:lineChart>
        <c:grouping val="standard"/>
        <c:ser>
          <c:idx val="2"/>
          <c:order val="0"/>
          <c:tx>
            <c:strRef>
              <c:f>'C:\Users\DEYU\Desktop\My Research\[不同因素分解v1.3.xlsx]交通控制'!$A$26</c:f>
              <c:strCache>
                <c:ptCount val="1"/>
                <c:pt idx="0">
                  <c:v>Signs and markings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Research\[不同因素分解v1.3.xlsx]交通控制'!$B$26:$K$26</c:f>
              <c:numCache>
                <c:formatCode>General</c:formatCode>
                <c:ptCount val="10"/>
                <c:pt idx="0">
                  <c:v>0.72462427055505363</c:v>
                </c:pt>
                <c:pt idx="1">
                  <c:v>0.82263501068297751</c:v>
                </c:pt>
                <c:pt idx="2">
                  <c:v>0.84386526479524759</c:v>
                </c:pt>
                <c:pt idx="3">
                  <c:v>0.87313133823050026</c:v>
                </c:pt>
                <c:pt idx="4">
                  <c:v>1.0866982403928698</c:v>
                </c:pt>
                <c:pt idx="5">
                  <c:v>1.2433914088314768</c:v>
                </c:pt>
                <c:pt idx="6">
                  <c:v>1.412559234067245</c:v>
                </c:pt>
                <c:pt idx="7">
                  <c:v>1.4346815343091859</c:v>
                </c:pt>
                <c:pt idx="8">
                  <c:v>1.4508099880404408</c:v>
                </c:pt>
                <c:pt idx="9">
                  <c:v>1.4788292621386721</c:v>
                </c:pt>
              </c:numCache>
            </c:numRef>
          </c:val>
        </c:ser>
        <c:ser>
          <c:idx val="5"/>
          <c:order val="1"/>
          <c:tx>
            <c:strRef>
              <c:f>'C:\Users\DEYU\Desktop\My Research\[不同因素分解v1.3.xlsx]交通控制'!$A$29</c:f>
              <c:strCache>
                <c:ptCount val="1"/>
                <c:pt idx="0">
                  <c:v>Uncontrolled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Research\[不同因素分解v1.3.xlsx]交通控制'!$B$29:$K$29</c:f>
              <c:numCache>
                <c:formatCode>General</c:formatCode>
                <c:ptCount val="10"/>
                <c:pt idx="0">
                  <c:v>0.98763021781889826</c:v>
                </c:pt>
                <c:pt idx="1">
                  <c:v>1.0535952264554018</c:v>
                </c:pt>
                <c:pt idx="2">
                  <c:v>1.09415110671448</c:v>
                </c:pt>
                <c:pt idx="3">
                  <c:v>1.1293982061872898</c:v>
                </c:pt>
                <c:pt idx="4">
                  <c:v>1.256383074476709</c:v>
                </c:pt>
                <c:pt idx="5">
                  <c:v>1.3169056926872678</c:v>
                </c:pt>
                <c:pt idx="6">
                  <c:v>1.4468982583753518</c:v>
                </c:pt>
                <c:pt idx="7">
                  <c:v>1.4474549411041198</c:v>
                </c:pt>
                <c:pt idx="8">
                  <c:v>1.4484791478988919</c:v>
                </c:pt>
                <c:pt idx="9">
                  <c:v>1.4446179877651959</c:v>
                </c:pt>
              </c:numCache>
            </c:numRef>
          </c:val>
        </c:ser>
        <c:ser>
          <c:idx val="0"/>
          <c:order val="2"/>
          <c:tx>
            <c:strRef>
              <c:f>'C:\Users\DEYU\Desktop\My Research\[不同因素分解v1.3.xlsx]交通控制'!$A$30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Research\[不同因素分解v1.3.xlsx]交通控制'!$B$30:$K$30</c:f>
              <c:numCache>
                <c:formatCode>General</c:formatCode>
                <c:ptCount val="10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1.4122197127829565</c:v>
                </c:pt>
                <c:pt idx="7">
                  <c:v>1.4268374534320738</c:v>
                </c:pt>
                <c:pt idx="8">
                  <c:v>1.438567490801381</c:v>
                </c:pt>
                <c:pt idx="9">
                  <c:v>1.454530546052542</c:v>
                </c:pt>
              </c:numCache>
            </c:numRef>
          </c:val>
        </c:ser>
        <c:marker val="1"/>
        <c:axId val="98530816"/>
        <c:axId val="98579200"/>
      </c:lineChart>
      <c:catAx>
        <c:axId val="98530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2040000"/>
          <a:lstStyle/>
          <a:p>
            <a:pPr>
              <a:defRPr/>
            </a:pPr>
            <a:endParaRPr lang="zh-CN"/>
          </a:p>
        </c:txPr>
        <c:crossAx val="98579200"/>
        <c:crosses val="autoZero"/>
        <c:auto val="1"/>
        <c:lblAlgn val="ctr"/>
        <c:lblOffset val="100"/>
      </c:catAx>
      <c:valAx>
        <c:axId val="9857920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intersection control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4.831646825396824E-3"/>
              <c:y val="1.1789166666666665E-2"/>
            </c:manualLayout>
          </c:layout>
        </c:title>
        <c:numFmt formatCode="General" sourceLinked="1"/>
        <c:tickLblPos val="nextTo"/>
        <c:crossAx val="9853081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3759632936507935"/>
          <c:y val="0.23934944444444442"/>
          <c:w val="0.24602470238095239"/>
          <c:h val="0.29552333333333336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904329365079365"/>
          <c:y val="6.1178055555555555E-2"/>
          <c:w val="0.54193629119259201"/>
          <c:h val="0.61205694444444447"/>
        </c:manualLayout>
      </c:layout>
      <c:lineChart>
        <c:grouping val="standard"/>
        <c:ser>
          <c:idx val="2"/>
          <c:order val="0"/>
          <c:tx>
            <c:strRef>
              <c:f>'C:\Users\DEYU\Desktop\My Research\[不同因素分解v1.3.xlsx]交通控制'!$A$34</c:f>
              <c:strCache>
                <c:ptCount val="1"/>
                <c:pt idx="0">
                  <c:v>Signs and markings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Research\[不同因素分解v1.3.xlsx]交通控制'!$B$31:$K$31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Research\[不同因素分解v1.3.xlsx]交通控制'!$B$34:$K$34</c:f>
              <c:numCache>
                <c:formatCode>General</c:formatCode>
                <c:ptCount val="10"/>
                <c:pt idx="0">
                  <c:v>0.18279370571758125</c:v>
                </c:pt>
                <c:pt idx="1">
                  <c:v>0.16083963056255204</c:v>
                </c:pt>
                <c:pt idx="2">
                  <c:v>0.16283852330759788</c:v>
                </c:pt>
                <c:pt idx="3">
                  <c:v>0.18023257882173804</c:v>
                </c:pt>
                <c:pt idx="4">
                  <c:v>0.187084825993379</c:v>
                </c:pt>
                <c:pt idx="5">
                  <c:v>0.18199517531237944</c:v>
                </c:pt>
                <c:pt idx="6">
                  <c:v>0.18706116829077221</c:v>
                </c:pt>
                <c:pt idx="7">
                  <c:v>0.204477523126851</c:v>
                </c:pt>
                <c:pt idx="8">
                  <c:v>0.20947637152092644</c:v>
                </c:pt>
                <c:pt idx="9">
                  <c:v>0.21608710024846231</c:v>
                </c:pt>
              </c:numCache>
            </c:numRef>
          </c:val>
        </c:ser>
        <c:ser>
          <c:idx val="5"/>
          <c:order val="1"/>
          <c:tx>
            <c:strRef>
              <c:f>'C:\Users\DEYU\Desktop\My Research\[不同因素分解v1.3.xlsx]交通控制'!$A$37</c:f>
              <c:strCache>
                <c:ptCount val="1"/>
                <c:pt idx="0">
                  <c:v>Uncontrolled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Research\[不同因素分解v1.3.xlsx]交通控制'!$B$31:$K$31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Research\[不同因素分解v1.3.xlsx]交通控制'!$B$37:$K$37</c:f>
              <c:numCache>
                <c:formatCode>General</c:formatCode>
                <c:ptCount val="10"/>
                <c:pt idx="0">
                  <c:v>0.18841648718024484</c:v>
                </c:pt>
                <c:pt idx="1">
                  <c:v>0.16913606142659204</c:v>
                </c:pt>
                <c:pt idx="2">
                  <c:v>0.16984830187217156</c:v>
                </c:pt>
                <c:pt idx="3">
                  <c:v>0.17819780801856988</c:v>
                </c:pt>
                <c:pt idx="4">
                  <c:v>0.18800098704896231</c:v>
                </c:pt>
                <c:pt idx="5">
                  <c:v>0.17494706674936453</c:v>
                </c:pt>
                <c:pt idx="6">
                  <c:v>0.167973153318908</c:v>
                </c:pt>
                <c:pt idx="7">
                  <c:v>0.18520152625601588</c:v>
                </c:pt>
                <c:pt idx="8">
                  <c:v>0.18473160961065288</c:v>
                </c:pt>
                <c:pt idx="9">
                  <c:v>0.19251984663283031</c:v>
                </c:pt>
              </c:numCache>
            </c:numRef>
          </c:val>
        </c:ser>
        <c:ser>
          <c:idx val="0"/>
          <c:order val="2"/>
          <c:tx>
            <c:strRef>
              <c:f>'C:\Users\DEYU\Desktop\My Research\[不同因素分解v1.3.xlsx]交通控制'!$A$38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Research\[不同因素分解v1.3.xlsx]交通控制'!$B$31:$K$31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Research\[不同因素分解v1.3.xlsx]交通控制'!$B$38:$K$38</c:f>
              <c:numCache>
                <c:formatCode>General</c:formatCode>
                <c:ptCount val="10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0.17669463374097324</c:v>
                </c:pt>
                <c:pt idx="7">
                  <c:v>0.19419507773458472</c:v>
                </c:pt>
                <c:pt idx="8">
                  <c:v>0.19761493682994821</c:v>
                </c:pt>
                <c:pt idx="9">
                  <c:v>0.20427497651111801</c:v>
                </c:pt>
              </c:numCache>
            </c:numRef>
          </c:val>
        </c:ser>
        <c:marker val="1"/>
        <c:axId val="83796352"/>
        <c:axId val="91820032"/>
      </c:lineChart>
      <c:catAx>
        <c:axId val="83796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80000"/>
          <a:lstStyle/>
          <a:p>
            <a:pPr>
              <a:defRPr/>
            </a:pPr>
            <a:endParaRPr lang="zh-CN"/>
          </a:p>
        </c:txPr>
        <c:crossAx val="91820032"/>
        <c:crosses val="autoZero"/>
        <c:auto val="1"/>
        <c:lblAlgn val="ctr"/>
        <c:lblOffset val="100"/>
      </c:catAx>
      <c:valAx>
        <c:axId val="9182003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driver experience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2613888888888858E-3"/>
            </c:manualLayout>
          </c:layout>
        </c:title>
        <c:numFmt formatCode="General" sourceLinked="1"/>
        <c:tickLblPos val="nextTo"/>
        <c:crossAx val="83796352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4117242063492061"/>
          <c:y val="0.25803277777777783"/>
          <c:w val="0.25882760019794115"/>
          <c:h val="0.27997684113015375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6483845375751224"/>
          <c:y val="6.4705882352941321E-2"/>
          <c:w val="0.80467056354290889"/>
          <c:h val="0.66888166666666671"/>
        </c:manualLayout>
      </c:layout>
      <c:lineChart>
        <c:grouping val="standard"/>
        <c:ser>
          <c:idx val="1"/>
          <c:order val="0"/>
          <c:tx>
            <c:strRef>
              <c:f>'C:\Users\DEYU\Desktop\My Research\[不同因素分解v1.3.xlsx]驾龄'!$A$32</c:f>
              <c:strCache>
                <c:ptCount val="1"/>
                <c:pt idx="0">
                  <c:v>1&lt;a&lt;3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Research\[不同因素分解v1.3.xlsx]驾龄'!$B$32:$L$32</c:f>
              <c:numCache>
                <c:formatCode>General</c:formatCode>
                <c:ptCount val="11"/>
                <c:pt idx="0">
                  <c:v>0.76202249369788999</c:v>
                </c:pt>
                <c:pt idx="1">
                  <c:v>0.79529728164950064</c:v>
                </c:pt>
                <c:pt idx="2">
                  <c:v>0.81199188882481099</c:v>
                </c:pt>
                <c:pt idx="3">
                  <c:v>0.82886601161581863</c:v>
                </c:pt>
                <c:pt idx="4">
                  <c:v>1.0793342724474291</c:v>
                </c:pt>
                <c:pt idx="5">
                  <c:v>1.2049898629560281</c:v>
                </c:pt>
                <c:pt idx="6">
                  <c:v>1.34487903163788</c:v>
                </c:pt>
                <c:pt idx="7">
                  <c:v>1.38965983286696</c:v>
                </c:pt>
                <c:pt idx="8">
                  <c:v>1.3989401771566621</c:v>
                </c:pt>
                <c:pt idx="9">
                  <c:v>1.405640164456545</c:v>
                </c:pt>
                <c:pt idx="10">
                  <c:v>1.4361736027021814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Research\[不同因素分解v1.3.xlsx]驾龄'!$A$33</c:f>
              <c:strCache>
                <c:ptCount val="1"/>
                <c:pt idx="0">
                  <c:v>3&lt;a&lt;5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Research\[不同因素分解v1.3.xlsx]驾龄'!$B$33:$L$33</c:f>
              <c:numCache>
                <c:formatCode>General</c:formatCode>
                <c:ptCount val="11"/>
                <c:pt idx="0">
                  <c:v>0.72402530153115763</c:v>
                </c:pt>
                <c:pt idx="1">
                  <c:v>0.77635976478219804</c:v>
                </c:pt>
                <c:pt idx="2">
                  <c:v>0.79299130215555425</c:v>
                </c:pt>
                <c:pt idx="3">
                  <c:v>0.79211566312378912</c:v>
                </c:pt>
                <c:pt idx="4">
                  <c:v>1.06955147897832</c:v>
                </c:pt>
                <c:pt idx="5">
                  <c:v>1.1978184680548021</c:v>
                </c:pt>
                <c:pt idx="6">
                  <c:v>1.3366755547720321</c:v>
                </c:pt>
                <c:pt idx="7">
                  <c:v>1.3788607508376818</c:v>
                </c:pt>
                <c:pt idx="8">
                  <c:v>1.3939950644365273</c:v>
                </c:pt>
                <c:pt idx="9">
                  <c:v>1.4009692302585677</c:v>
                </c:pt>
                <c:pt idx="10">
                  <c:v>1.4047017601042977</c:v>
                </c:pt>
              </c:numCache>
            </c:numRef>
          </c:val>
        </c:ser>
        <c:ser>
          <c:idx val="3"/>
          <c:order val="2"/>
          <c:tx>
            <c:strRef>
              <c:f>'C:\Users\DEYU\Desktop\My Research\[不同因素分解v1.3.xlsx]驾龄'!$A$34</c:f>
              <c:strCache>
                <c:ptCount val="1"/>
                <c:pt idx="0">
                  <c:v>5&lt;a&lt;10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Research\[不同因素分解v1.3.xlsx]驾龄'!$B$34:$L$34</c:f>
              <c:numCache>
                <c:formatCode>General</c:formatCode>
                <c:ptCount val="11"/>
                <c:pt idx="0">
                  <c:v>0.71401148427589112</c:v>
                </c:pt>
                <c:pt idx="1">
                  <c:v>0.74472778995341005</c:v>
                </c:pt>
                <c:pt idx="2">
                  <c:v>0.76210121831342925</c:v>
                </c:pt>
                <c:pt idx="3">
                  <c:v>0.78814585491904665</c:v>
                </c:pt>
                <c:pt idx="4">
                  <c:v>1.0686966811076928</c:v>
                </c:pt>
                <c:pt idx="5">
                  <c:v>1.2258165610418561</c:v>
                </c:pt>
                <c:pt idx="6">
                  <c:v>1.3485539697819511</c:v>
                </c:pt>
                <c:pt idx="7">
                  <c:v>1.3753887309814421</c:v>
                </c:pt>
                <c:pt idx="8">
                  <c:v>1.4067717272585418</c:v>
                </c:pt>
                <c:pt idx="9">
                  <c:v>1.4094869715307681</c:v>
                </c:pt>
                <c:pt idx="10">
                  <c:v>1.4393378572897351</c:v>
                </c:pt>
              </c:numCache>
            </c:numRef>
          </c:val>
        </c:ser>
        <c:ser>
          <c:idx val="4"/>
          <c:order val="3"/>
          <c:tx>
            <c:strRef>
              <c:f>'C:\Users\DEYU\Desktop\My Research\[不同因素分解v1.3.xlsx]驾龄'!$A$35</c:f>
              <c:strCache>
                <c:ptCount val="1"/>
                <c:pt idx="0">
                  <c:v>10&lt;a&lt;15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Research\[不同因素分解v1.3.xlsx]驾龄'!$B$35:$L$35</c:f>
              <c:numCache>
                <c:formatCode>General</c:formatCode>
                <c:ptCount val="11"/>
                <c:pt idx="0">
                  <c:v>0.69209649607420054</c:v>
                </c:pt>
                <c:pt idx="1">
                  <c:v>0.74693307200929326</c:v>
                </c:pt>
                <c:pt idx="2">
                  <c:v>0.74674056811740364</c:v>
                </c:pt>
                <c:pt idx="3">
                  <c:v>0.85989140406119524</c:v>
                </c:pt>
                <c:pt idx="4">
                  <c:v>1.126331761058152</c:v>
                </c:pt>
                <c:pt idx="5">
                  <c:v>1.2374913988007425</c:v>
                </c:pt>
                <c:pt idx="6">
                  <c:v>1.3532055278470501</c:v>
                </c:pt>
                <c:pt idx="7">
                  <c:v>1.428864791765792</c:v>
                </c:pt>
                <c:pt idx="8">
                  <c:v>1.4253336468928171</c:v>
                </c:pt>
                <c:pt idx="9">
                  <c:v>1.4622213186962119</c:v>
                </c:pt>
                <c:pt idx="10">
                  <c:v>1.4535880570541631</c:v>
                </c:pt>
              </c:numCache>
            </c:numRef>
          </c:val>
        </c:ser>
        <c:ser>
          <c:idx val="7"/>
          <c:order val="4"/>
          <c:tx>
            <c:strRef>
              <c:f>'C:\Users\DEYU\Desktop\My Research\[不同因素分解v1.3.xlsx]驾龄'!$A$38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Research\[不同因素分解v1.3.xlsx]驾龄'!$B$38:$L$38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97068160"/>
        <c:axId val="100376960"/>
      </c:lineChart>
      <c:catAx>
        <c:axId val="97068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100376960"/>
        <c:crosses val="autoZero"/>
        <c:auto val="1"/>
        <c:lblAlgn val="ctr"/>
        <c:lblOffset val="100"/>
      </c:catAx>
      <c:valAx>
        <c:axId val="1003769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driving experience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0518849206349215E-3"/>
              <c:y val="0"/>
            </c:manualLayout>
          </c:layout>
        </c:title>
        <c:numFmt formatCode="General" sourceLinked="1"/>
        <c:tickLblPos val="nextTo"/>
        <c:crossAx val="97068160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1236607142857153"/>
          <c:y val="0.17976055555555556"/>
          <c:w val="0.18517083333333301"/>
          <c:h val="0.53907096471069116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7791795634920635"/>
          <c:y val="4.1150277777777779E-2"/>
          <c:w val="0.81578244047619053"/>
          <c:h val="0.69319592403890762"/>
        </c:manualLayout>
      </c:layout>
      <c:lineChart>
        <c:grouping val="standard"/>
        <c:ser>
          <c:idx val="1"/>
          <c:order val="0"/>
          <c:tx>
            <c:strRef>
              <c:f>'C:\Users\DEYU\Desktop\My Research\[不同因素分解v1.3.xlsx]驾龄'!$A$42</c:f>
              <c:strCache>
                <c:ptCount val="1"/>
                <c:pt idx="0">
                  <c:v>1&lt;a&lt;3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Research\[不同因素分解v1.3.xlsx]驾龄'!$B$42:$L$42</c:f>
              <c:numCache>
                <c:formatCode>General</c:formatCode>
                <c:ptCount val="11"/>
                <c:pt idx="0">
                  <c:v>0.15059800241745747</c:v>
                </c:pt>
                <c:pt idx="1">
                  <c:v>0.13586407721391172</c:v>
                </c:pt>
                <c:pt idx="2">
                  <c:v>0.13756959241185004</c:v>
                </c:pt>
                <c:pt idx="3">
                  <c:v>0.16408578218718231</c:v>
                </c:pt>
                <c:pt idx="4">
                  <c:v>0.18384926236006147</c:v>
                </c:pt>
                <c:pt idx="5">
                  <c:v>0.17339977566518897</c:v>
                </c:pt>
                <c:pt idx="6">
                  <c:v>0.16055580969807887</c:v>
                </c:pt>
                <c:pt idx="7">
                  <c:v>0.16511650206155887</c:v>
                </c:pt>
                <c:pt idx="8">
                  <c:v>0.18546095998514528</c:v>
                </c:pt>
                <c:pt idx="9">
                  <c:v>0.18680481173271801</c:v>
                </c:pt>
                <c:pt idx="10">
                  <c:v>0.19378744175726753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Research\[不同因素分解v1.3.xlsx]驾龄'!$A$43</c:f>
              <c:strCache>
                <c:ptCount val="1"/>
                <c:pt idx="0">
                  <c:v>3&lt;a&lt;5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Research\[不同因素分解v1.3.xlsx]驾龄'!$B$43:$L$43</c:f>
              <c:numCache>
                <c:formatCode>General</c:formatCode>
                <c:ptCount val="11"/>
                <c:pt idx="0">
                  <c:v>0.14724263896835504</c:v>
                </c:pt>
                <c:pt idx="1">
                  <c:v>0.133614269626185</c:v>
                </c:pt>
                <c:pt idx="2">
                  <c:v>0.13748648820499831</c:v>
                </c:pt>
                <c:pt idx="3">
                  <c:v>0.15405949798574528</c:v>
                </c:pt>
                <c:pt idx="4">
                  <c:v>0.16784020220920101</c:v>
                </c:pt>
                <c:pt idx="5">
                  <c:v>0.16187883339591888</c:v>
                </c:pt>
                <c:pt idx="6">
                  <c:v>0.16891702524028601</c:v>
                </c:pt>
                <c:pt idx="7">
                  <c:v>0.17643655359386434</c:v>
                </c:pt>
                <c:pt idx="8">
                  <c:v>0.19347351442790001</c:v>
                </c:pt>
                <c:pt idx="9">
                  <c:v>0.197858175184211</c:v>
                </c:pt>
                <c:pt idx="10">
                  <c:v>0.20256982916147037</c:v>
                </c:pt>
              </c:numCache>
            </c:numRef>
          </c:val>
        </c:ser>
        <c:ser>
          <c:idx val="3"/>
          <c:order val="2"/>
          <c:tx>
            <c:strRef>
              <c:f>'C:\Users\DEYU\Desktop\My Research\[不同因素分解v1.3.xlsx]驾龄'!$A$44</c:f>
              <c:strCache>
                <c:ptCount val="1"/>
                <c:pt idx="0">
                  <c:v>5&lt;a&lt;10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Research\[不同因素分解v1.3.xlsx]驾龄'!$B$44:$L$44</c:f>
              <c:numCache>
                <c:formatCode>General</c:formatCode>
                <c:ptCount val="11"/>
                <c:pt idx="0">
                  <c:v>0.14849795441262456</c:v>
                </c:pt>
                <c:pt idx="1">
                  <c:v>0.13233029954590628</c:v>
                </c:pt>
                <c:pt idx="2">
                  <c:v>0.13179854990326201</c:v>
                </c:pt>
                <c:pt idx="3">
                  <c:v>0.16096996958945828</c:v>
                </c:pt>
                <c:pt idx="4">
                  <c:v>0.17147500290196704</c:v>
                </c:pt>
                <c:pt idx="5">
                  <c:v>0.17254211288810628</c:v>
                </c:pt>
                <c:pt idx="6">
                  <c:v>0.16725117159616437</c:v>
                </c:pt>
                <c:pt idx="7">
                  <c:v>0.175074761129075</c:v>
                </c:pt>
                <c:pt idx="8">
                  <c:v>0.19075809671694804</c:v>
                </c:pt>
                <c:pt idx="9">
                  <c:v>0.20176163356841531</c:v>
                </c:pt>
                <c:pt idx="10">
                  <c:v>0.21292949496392644</c:v>
                </c:pt>
              </c:numCache>
            </c:numRef>
          </c:val>
        </c:ser>
        <c:ser>
          <c:idx val="4"/>
          <c:order val="3"/>
          <c:tx>
            <c:strRef>
              <c:f>'C:\Users\DEYU\Desktop\My Research\[不同因素分解v1.3.xlsx]驾龄'!$A$45</c:f>
              <c:strCache>
                <c:ptCount val="1"/>
                <c:pt idx="0">
                  <c:v>10&lt;a&lt;15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Research\[不同因素分解v1.3.xlsx]驾龄'!$B$45:$L$45</c:f>
              <c:numCache>
                <c:formatCode>General</c:formatCode>
                <c:ptCount val="11"/>
                <c:pt idx="0">
                  <c:v>0.15152028252824137</c:v>
                </c:pt>
                <c:pt idx="1">
                  <c:v>0.13525595859957701</c:v>
                </c:pt>
                <c:pt idx="2">
                  <c:v>0.13661156095366572</c:v>
                </c:pt>
                <c:pt idx="3">
                  <c:v>0.16651288853007337</c:v>
                </c:pt>
                <c:pt idx="4">
                  <c:v>0.181040794213254</c:v>
                </c:pt>
                <c:pt idx="5">
                  <c:v>0.17819789763550201</c:v>
                </c:pt>
                <c:pt idx="6">
                  <c:v>0.170157218820187</c:v>
                </c:pt>
                <c:pt idx="7">
                  <c:v>0.17756239484015737</c:v>
                </c:pt>
                <c:pt idx="8">
                  <c:v>0.19844494400561025</c:v>
                </c:pt>
                <c:pt idx="9">
                  <c:v>0.20319306701269801</c:v>
                </c:pt>
                <c:pt idx="10">
                  <c:v>0.21361567989424701</c:v>
                </c:pt>
              </c:numCache>
            </c:numRef>
          </c:val>
        </c:ser>
        <c:ser>
          <c:idx val="7"/>
          <c:order val="4"/>
          <c:tx>
            <c:strRef>
              <c:f>'C:\Users\DEYU\Desktop\My Research\[不同因素分解v1.3.xlsx]驾龄'!$A$48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Research\[不同因素分解v1.3.xlsx]驾龄'!$B$48:$L$48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</c:ser>
        <c:marker val="1"/>
        <c:axId val="101513088"/>
        <c:axId val="101721216"/>
      </c:lineChart>
      <c:catAx>
        <c:axId val="101513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101721216"/>
        <c:crosses val="autoZero"/>
        <c:auto val="1"/>
        <c:lblAlgn val="ctr"/>
        <c:lblOffset val="100"/>
      </c:catAx>
      <c:valAx>
        <c:axId val="10172121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Fatality rate by driver experience</a:t>
                </a:r>
              </a:p>
              <a:p>
                <a:pPr>
                  <a:defRPr/>
                </a:pPr>
                <a:r>
                  <a:rPr lang="en-US" dirty="0"/>
                  <a:t>(fatality/human damage)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"/>
              <c:y val="9.40027777777778E-3"/>
            </c:manualLayout>
          </c:layout>
        </c:title>
        <c:numFmt formatCode="General" sourceLinked="1"/>
        <c:tickLblPos val="nextTo"/>
        <c:crossAx val="10151308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1821418650793654"/>
          <c:y val="0.28045027777777776"/>
          <c:w val="0.17549464285714353"/>
          <c:h val="0.43595599814729064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647162698412698"/>
          <c:y val="4.7037037037037169E-2"/>
          <c:w val="0.68981805555555542"/>
          <c:h val="0.64630083333333332"/>
        </c:manualLayout>
      </c:layout>
      <c:lineChart>
        <c:grouping val="standard"/>
        <c:ser>
          <c:idx val="1"/>
          <c:order val="0"/>
          <c:tx>
            <c:strRef>
              <c:f>'C:\Users\DEYU\Desktop\My Research\[同欧美国家对比.xlsx]Total'!$B$1</c:f>
              <c:strCache>
                <c:ptCount val="1"/>
                <c:pt idx="0">
                  <c:v>DE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Research\[同欧美国家对比.xlsx]Total'!$A$39:$A$50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Research\[同欧美国家对比.xlsx]Total'!$B$39:$B$50</c:f>
              <c:numCache>
                <c:formatCode>General</c:formatCode>
                <c:ptCount val="12"/>
                <c:pt idx="0">
                  <c:v>1.4666413853632999E-2</c:v>
                </c:pt>
                <c:pt idx="1">
                  <c:v>1.3905275913200127E-2</c:v>
                </c:pt>
                <c:pt idx="2">
                  <c:v>1.4158156666770101E-2</c:v>
                </c:pt>
                <c:pt idx="3">
                  <c:v>1.4106740218821899E-2</c:v>
                </c:pt>
                <c:pt idx="4">
                  <c:v>1.30995945897463E-2</c:v>
                </c:pt>
                <c:pt idx="5">
                  <c:v>1.2217299751141676E-2</c:v>
                </c:pt>
                <c:pt idx="6">
                  <c:v>1.191077795558552E-2</c:v>
                </c:pt>
                <c:pt idx="7">
                  <c:v>1.1341344919884122E-2</c:v>
                </c:pt>
                <c:pt idx="8">
                  <c:v>1.08264574728432E-2</c:v>
                </c:pt>
                <c:pt idx="9">
                  <c:v>1.0332907772825299E-2</c:v>
                </c:pt>
                <c:pt idx="10">
                  <c:v>9.732723615194571E-3</c:v>
                </c:pt>
                <c:pt idx="11">
                  <c:v>1.0114185087821101E-2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Research\[同欧美国家对比.xlsx]Total'!$C$1</c:f>
              <c:strCache>
                <c:ptCount val="1"/>
                <c:pt idx="0">
                  <c:v>IT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Research\[同欧美国家对比.xlsx]Total'!$A$39:$A$50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Research\[同欧美国家对比.xlsx]Total'!$C$39:$C$50</c:f>
              <c:numCache>
                <c:formatCode>General</c:formatCode>
                <c:ptCount val="12"/>
                <c:pt idx="1">
                  <c:v>1.865493109558293E-2</c:v>
                </c:pt>
                <c:pt idx="2">
                  <c:v>1.8107717571490496E-2</c:v>
                </c:pt>
                <c:pt idx="3">
                  <c:v>1.8077997344630607E-2</c:v>
                </c:pt>
                <c:pt idx="4">
                  <c:v>1.7526531710654807E-2</c:v>
                </c:pt>
                <c:pt idx="5">
                  <c:v>1.7077960390168907E-2</c:v>
                </c:pt>
                <c:pt idx="6">
                  <c:v>1.6741677888818043E-2</c:v>
                </c:pt>
                <c:pt idx="7">
                  <c:v>1.5502540954383704E-2</c:v>
                </c:pt>
                <c:pt idx="8">
                  <c:v>1.4977652391669604E-2</c:v>
                </c:pt>
                <c:pt idx="9">
                  <c:v>1.3602319168130129E-2</c:v>
                </c:pt>
                <c:pt idx="10">
                  <c:v>1.3330074146500524E-2</c:v>
                </c:pt>
                <c:pt idx="11">
                  <c:v>1.3045873482065335E-2</c:v>
                </c:pt>
              </c:numCache>
            </c:numRef>
          </c:val>
        </c:ser>
        <c:ser>
          <c:idx val="3"/>
          <c:order val="2"/>
          <c:tx>
            <c:strRef>
              <c:f>'C:\Users\DEYU\Desktop\My Research\[同欧美国家对比.xlsx]Total'!$D$1</c:f>
              <c:strCache>
                <c:ptCount val="1"/>
                <c:pt idx="0">
                  <c:v>FR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Research\[同欧美国家对比.xlsx]Total'!$A$39:$A$50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Research\[同欧美国家对比.xlsx]Total'!$D$39:$D$50</c:f>
              <c:numCache>
                <c:formatCode>General</c:formatCode>
                <c:ptCount val="12"/>
                <c:pt idx="0">
                  <c:v>4.5022384542884104E-2</c:v>
                </c:pt>
                <c:pt idx="1">
                  <c:v>4.7753069619274419E-2</c:v>
                </c:pt>
                <c:pt idx="2">
                  <c:v>4.9916942949111504E-2</c:v>
                </c:pt>
                <c:pt idx="3">
                  <c:v>4.7106690777576933E-2</c:v>
                </c:pt>
                <c:pt idx="4">
                  <c:v>4.5911248782456775E-2</c:v>
                </c:pt>
                <c:pt idx="5">
                  <c:v>4.689842496075642E-2</c:v>
                </c:pt>
                <c:pt idx="6">
                  <c:v>4.4077728064099417E-2</c:v>
                </c:pt>
                <c:pt idx="7">
                  <c:v>4.2848795689151495E-2</c:v>
                </c:pt>
                <c:pt idx="8">
                  <c:v>4.3589978893273408E-2</c:v>
                </c:pt>
                <c:pt idx="9">
                  <c:v>4.4881153696681976E-2</c:v>
                </c:pt>
                <c:pt idx="10">
                  <c:v>4.5131312674527677E-2</c:v>
                </c:pt>
                <c:pt idx="11">
                  <c:v>4.6506442603328105E-2</c:v>
                </c:pt>
              </c:numCache>
            </c:numRef>
          </c:val>
        </c:ser>
        <c:ser>
          <c:idx val="4"/>
          <c:order val="3"/>
          <c:tx>
            <c:strRef>
              <c:f>'C:\Users\DEYU\Desktop\My Research\[同欧美国家对比.xlsx]Total'!$E$1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Research\[同欧美国家对比.xlsx]Total'!$A$39:$A$50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Research\[同欧美国家对比.xlsx]Total'!$E$39:$E$50</c:f>
              <c:numCache>
                <c:formatCode>General</c:formatCode>
                <c:ptCount val="12"/>
                <c:pt idx="0">
                  <c:v>1.0639526355377005E-2</c:v>
                </c:pt>
                <c:pt idx="1">
                  <c:v>1.1006540118041202E-2</c:v>
                </c:pt>
                <c:pt idx="2">
                  <c:v>1.1344736485347107E-2</c:v>
                </c:pt>
                <c:pt idx="3">
                  <c:v>1.2075398956310998E-2</c:v>
                </c:pt>
                <c:pt idx="4">
                  <c:v>1.1453625440489903E-2</c:v>
                </c:pt>
                <c:pt idx="5">
                  <c:v>1.1803053823547805E-2</c:v>
                </c:pt>
                <c:pt idx="6">
                  <c:v>1.2286382721596498E-2</c:v>
                </c:pt>
                <c:pt idx="7">
                  <c:v>1.1881619384866138E-2</c:v>
                </c:pt>
                <c:pt idx="8">
                  <c:v>1.100903104911123E-2</c:v>
                </c:pt>
                <c:pt idx="9">
                  <c:v>9.9990099990100254E-3</c:v>
                </c:pt>
                <c:pt idx="10">
                  <c:v>8.8580320804405067E-3</c:v>
                </c:pt>
              </c:numCache>
            </c:numRef>
          </c:val>
        </c:ser>
        <c:ser>
          <c:idx val="5"/>
          <c:order val="4"/>
          <c:tx>
            <c:strRef>
              <c:f>'C:\Users\DEYU\Desktop\My Research\[同欧美国家对比.xlsx]Total'!$F$1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Research\[同欧美国家对比.xlsx]Total'!$A$39:$A$50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Research\[同欧美国家对比.xlsx]Total'!$F$39:$F$50</c:f>
              <c:numCache>
                <c:formatCode>General</c:formatCode>
                <c:ptCount val="12"/>
                <c:pt idx="0">
                  <c:v>1.2983274496664025E-2</c:v>
                </c:pt>
                <c:pt idx="1">
                  <c:v>1.3722865501868738E-2</c:v>
                </c:pt>
                <c:pt idx="2">
                  <c:v>1.4485831304149203E-2</c:v>
                </c:pt>
                <c:pt idx="3">
                  <c:v>1.4628763237744698E-2</c:v>
                </c:pt>
                <c:pt idx="4">
                  <c:v>1.5129905404536705E-2</c:v>
                </c:pt>
                <c:pt idx="5">
                  <c:v>1.5865167588822702E-2</c:v>
                </c:pt>
                <c:pt idx="6">
                  <c:v>1.6317130312389721E-2</c:v>
                </c:pt>
                <c:pt idx="7">
                  <c:v>1.6296362418397704E-2</c:v>
                </c:pt>
                <c:pt idx="8">
                  <c:v>1.5703100085600621E-2</c:v>
                </c:pt>
                <c:pt idx="9">
                  <c:v>1.5051364675424799E-2</c:v>
                </c:pt>
                <c:pt idx="10">
                  <c:v>1.4474292889968498E-2</c:v>
                </c:pt>
              </c:numCache>
            </c:numRef>
          </c:val>
        </c:ser>
        <c:ser>
          <c:idx val="6"/>
          <c:order val="5"/>
          <c:tx>
            <c:strRef>
              <c:f>'C:\Users\DEYU\Desktop\My Research\[同欧美国家对比.xlsx]Total'!$G$1</c:f>
              <c:strCache>
                <c:ptCount val="1"/>
                <c:pt idx="0">
                  <c:v>CN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Research\[同欧美国家对比.xlsx]Total'!$A$39:$A$50</c:f>
              <c:numCache>
                <c:formatCode>General</c:formatCode>
                <c:ptCount val="1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</c:numCache>
            </c:numRef>
          </c:cat>
          <c:val>
            <c:numRef>
              <c:f>'C:\Users\DEYU\Desktop\My Research\[同欧美国家对比.xlsx]Total'!$G$39:$G$50</c:f>
              <c:numCache>
                <c:formatCode>General</c:formatCode>
                <c:ptCount val="12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</c:ser>
        <c:marker val="1"/>
        <c:axId val="33208192"/>
        <c:axId val="33673984"/>
      </c:lineChart>
      <c:catAx>
        <c:axId val="33208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80000"/>
          <a:lstStyle/>
          <a:p>
            <a:pPr>
              <a:defRPr/>
            </a:pPr>
            <a:endParaRPr lang="zh-CN"/>
          </a:p>
        </c:txPr>
        <c:crossAx val="33673984"/>
        <c:crosses val="autoZero"/>
        <c:auto val="1"/>
        <c:lblAlgn val="ctr"/>
        <c:lblOffset val="100"/>
      </c:catAx>
      <c:valAx>
        <c:axId val="33673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(fatalities per human</a:t>
                </a:r>
                <a:r>
                  <a:rPr lang="zh-CN"/>
                  <a:t> </a:t>
                </a:r>
                <a:r>
                  <a:rPr lang="en-US"/>
                  <a:t>damage)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33208192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7148809523809612"/>
          <c:y val="0.14959722222222244"/>
          <c:w val="0.10835317460317502"/>
          <c:h val="0.55969444444444838"/>
        </c:manualLayout>
      </c:layout>
      <c:spPr>
        <a:ln>
          <a:noFill/>
        </a:ln>
      </c:spPr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0.14138968253968254"/>
          <c:y val="3.4701055542364564E-2"/>
          <c:w val="0.70860317460317446"/>
          <c:h val="0.69289305555555558"/>
        </c:manualLayout>
      </c:layout>
      <c:lineChart>
        <c:grouping val="standard"/>
        <c:ser>
          <c:idx val="4"/>
          <c:order val="0"/>
          <c:tx>
            <c:strRef>
              <c:f>'C:\Users\DEYU\Desktop\My Research\[同欧美国家对比.xlsx]机动化率'!$A$6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Research\[同欧美国家对比.xlsx]机动化率'!$B$6:$K$6</c:f>
              <c:numCache>
                <c:formatCode>General</c:formatCode>
                <c:ptCount val="10"/>
                <c:pt idx="0">
                  <c:v>753.84495077296026</c:v>
                </c:pt>
                <c:pt idx="1">
                  <c:v>778.40432819008288</c:v>
                </c:pt>
                <c:pt idx="2">
                  <c:v>768.12510039113431</c:v>
                </c:pt>
                <c:pt idx="3">
                  <c:v>768.18481352910385</c:v>
                </c:pt>
                <c:pt idx="4">
                  <c:v>779.61776043885868</c:v>
                </c:pt>
                <c:pt idx="5">
                  <c:v>784.74308393561353</c:v>
                </c:pt>
                <c:pt idx="6">
                  <c:v>785.99343123064966</c:v>
                </c:pt>
                <c:pt idx="7">
                  <c:v>782.38345417478752</c:v>
                </c:pt>
                <c:pt idx="8">
                  <c:v>777.54955563697172</c:v>
                </c:pt>
                <c:pt idx="9">
                  <c:v>764.30599462528096</c:v>
                </c:pt>
              </c:numCache>
            </c:numRef>
          </c:val>
        </c:ser>
        <c:ser>
          <c:idx val="2"/>
          <c:order val="1"/>
          <c:tx>
            <c:strRef>
              <c:f>'C:\Users\DEYU\Desktop\My Research\[同欧美国家对比.xlsx]机动化率'!$A$4</c:f>
              <c:strCache>
                <c:ptCount val="1"/>
                <c:pt idx="0">
                  <c:v>Italy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Research\[同欧美国家对比.xlsx]机动化率'!$B$4:$K$4</c:f>
              <c:numCache>
                <c:formatCode>General</c:formatCode>
                <c:ptCount val="10"/>
                <c:pt idx="0">
                  <c:v>572</c:v>
                </c:pt>
                <c:pt idx="1">
                  <c:v>584</c:v>
                </c:pt>
                <c:pt idx="2">
                  <c:v>591</c:v>
                </c:pt>
                <c:pt idx="4">
                  <c:v>587</c:v>
                </c:pt>
                <c:pt idx="5">
                  <c:v>593</c:v>
                </c:pt>
                <c:pt idx="6">
                  <c:v>601</c:v>
                </c:pt>
                <c:pt idx="7">
                  <c:v>603</c:v>
                </c:pt>
                <c:pt idx="9">
                  <c:v>606</c:v>
                </c:pt>
              </c:numCache>
            </c:numRef>
          </c:val>
        </c:ser>
        <c:ser>
          <c:idx val="0"/>
          <c:order val="2"/>
          <c:tx>
            <c:strRef>
              <c:f>'C:\Users\DEYU\Desktop\My Research\[同欧美国家对比.xlsx]机动化率'!$A$2</c:f>
              <c:strCache>
                <c:ptCount val="1"/>
                <c:pt idx="0">
                  <c:v>German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Research\[同欧美国家对比.xlsx]机动化率'!$B$2:$K$2</c:f>
              <c:numCache>
                <c:formatCode>General</c:formatCode>
                <c:ptCount val="10"/>
                <c:pt idx="0">
                  <c:v>533</c:v>
                </c:pt>
                <c:pt idx="1">
                  <c:v>540</c:v>
                </c:pt>
                <c:pt idx="2">
                  <c:v>542</c:v>
                </c:pt>
                <c:pt idx="3">
                  <c:v>545</c:v>
                </c:pt>
                <c:pt idx="4">
                  <c:v>550</c:v>
                </c:pt>
                <c:pt idx="5">
                  <c:v>559</c:v>
                </c:pt>
                <c:pt idx="6">
                  <c:v>565</c:v>
                </c:pt>
                <c:pt idx="7">
                  <c:v>500</c:v>
                </c:pt>
                <c:pt idx="8">
                  <c:v>503</c:v>
                </c:pt>
                <c:pt idx="9">
                  <c:v>509</c:v>
                </c:pt>
              </c:numCache>
            </c:numRef>
          </c:val>
        </c:ser>
        <c:ser>
          <c:idx val="1"/>
          <c:order val="3"/>
          <c:tx>
            <c:strRef>
              <c:f>'C:\Users\DEYU\Desktop\My Research\[同欧美国家对比.xlsx]机动化率'!$A$3</c:f>
              <c:strCache>
                <c:ptCount val="1"/>
                <c:pt idx="0">
                  <c:v>France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Research\[同欧美国家对比.xlsx]机动化率'!$B$3:$K$3</c:f>
              <c:numCache>
                <c:formatCode>General</c:formatCode>
                <c:ptCount val="10"/>
                <c:pt idx="0">
                  <c:v>463</c:v>
                </c:pt>
                <c:pt idx="1">
                  <c:v>471</c:v>
                </c:pt>
                <c:pt idx="2">
                  <c:v>475</c:v>
                </c:pt>
                <c:pt idx="3">
                  <c:v>478</c:v>
                </c:pt>
                <c:pt idx="4">
                  <c:v>480</c:v>
                </c:pt>
                <c:pt idx="5">
                  <c:v>480</c:v>
                </c:pt>
                <c:pt idx="6">
                  <c:v>483</c:v>
                </c:pt>
                <c:pt idx="7">
                  <c:v>482</c:v>
                </c:pt>
              </c:numCache>
            </c:numRef>
          </c:val>
        </c:ser>
        <c:ser>
          <c:idx val="3"/>
          <c:order val="4"/>
          <c:tx>
            <c:strRef>
              <c:f>'C:\Users\DEYU\Desktop\My Research\[同欧美国家对比.xlsx]机动化率'!$A$5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Research\[同欧美国家对比.xlsx]机动化率'!$B$5:$K$5</c:f>
              <c:numCache>
                <c:formatCode>General</c:formatCode>
                <c:ptCount val="10"/>
                <c:pt idx="0">
                  <c:v>426</c:v>
                </c:pt>
                <c:pt idx="1">
                  <c:v>437</c:v>
                </c:pt>
                <c:pt idx="2">
                  <c:v>447</c:v>
                </c:pt>
                <c:pt idx="3">
                  <c:v>453</c:v>
                </c:pt>
                <c:pt idx="4">
                  <c:v>465</c:v>
                </c:pt>
                <c:pt idx="5">
                  <c:v>471</c:v>
                </c:pt>
                <c:pt idx="6">
                  <c:v>461</c:v>
                </c:pt>
                <c:pt idx="7">
                  <c:v>464</c:v>
                </c:pt>
                <c:pt idx="8">
                  <c:v>464</c:v>
                </c:pt>
                <c:pt idx="9">
                  <c:v>459</c:v>
                </c:pt>
              </c:numCache>
            </c:numRef>
          </c:val>
        </c:ser>
        <c:ser>
          <c:idx val="5"/>
          <c:order val="5"/>
          <c:tx>
            <c:strRef>
              <c:f>'C:\Users\DEYU\Desktop\My Research\[同欧美国家对比.xlsx]机动化率'!$A$7</c:f>
              <c:strCache>
                <c:ptCount val="1"/>
                <c:pt idx="0">
                  <c:v>China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Research\[同欧美国家对比.xlsx]机动化率'!$B$7:$K$7</c:f>
              <c:numCache>
                <c:formatCode>General</c:formatCode>
                <c:ptCount val="10"/>
                <c:pt idx="0">
                  <c:v>6.7359144094742867</c:v>
                </c:pt>
                <c:pt idx="1">
                  <c:v>7.7880072398473681</c:v>
                </c:pt>
                <c:pt idx="2">
                  <c:v>9.3603886246331349</c:v>
                </c:pt>
                <c:pt idx="3">
                  <c:v>11.443492459006292</c:v>
                </c:pt>
                <c:pt idx="4">
                  <c:v>13.35435194017909</c:v>
                </c:pt>
                <c:pt idx="5">
                  <c:v>16.308661170424287</c:v>
                </c:pt>
                <c:pt idx="6">
                  <c:v>19.928554257196726</c:v>
                </c:pt>
                <c:pt idx="7">
                  <c:v>24.188439328232189</c:v>
                </c:pt>
                <c:pt idx="8">
                  <c:v>28.907109832683116</c:v>
                </c:pt>
                <c:pt idx="9">
                  <c:v>36.306397901835901</c:v>
                </c:pt>
              </c:numCache>
            </c:numRef>
          </c:val>
        </c:ser>
        <c:marker val="1"/>
        <c:axId val="33162368"/>
        <c:axId val="33179520"/>
      </c:lineChart>
      <c:catAx>
        <c:axId val="33162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</c:title>
        <c:numFmt formatCode="General" sourceLinked="1"/>
        <c:tickLblPos val="nextTo"/>
        <c:crossAx val="33179520"/>
        <c:crosses val="autoZero"/>
        <c:auto val="1"/>
        <c:lblAlgn val="ctr"/>
        <c:lblOffset val="100"/>
      </c:catAx>
      <c:valAx>
        <c:axId val="331795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Ownership of vehicle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per</a:t>
                </a:r>
                <a:r>
                  <a:rPr lang="zh-CN"/>
                  <a:t> </a:t>
                </a:r>
                <a:r>
                  <a:rPr lang="en-US"/>
                  <a:t>1,000 capita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9.0391388888888882E-2"/>
            </c:manualLayout>
          </c:layout>
        </c:title>
        <c:numFmt formatCode="General" sourceLinked="1"/>
        <c:tickLblPos val="nextTo"/>
        <c:crossAx val="3316236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513668650793651"/>
          <c:y val="0.16024777777777777"/>
          <c:w val="0.14863313492063501"/>
          <c:h val="0.55969444444444838"/>
        </c:manualLayout>
      </c:layout>
      <c:spPr>
        <a:ln>
          <a:noFill/>
        </a:ln>
      </c:spPr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0.137321167977349"/>
          <c:y val="4.0560555555555558E-2"/>
          <c:w val="0.57306366375363449"/>
          <c:h val="0.71328388888888894"/>
        </c:manualLayout>
      </c:layout>
      <c:areaChart>
        <c:grouping val="percentStacked"/>
        <c:ser>
          <c:idx val="0"/>
          <c:order val="0"/>
          <c:tx>
            <c:strRef>
              <c:f>'C:\Users\DEYU\Desktop\My Research\[Statistics of traffic accidents.xlsx]车辆类型'!$K$30</c:f>
              <c:strCache>
                <c:ptCount val="1"/>
                <c:pt idx="0">
                  <c:v>Light passenger cars</c:v>
                </c:pt>
              </c:strCache>
            </c:strRef>
          </c:tx>
          <c:spPr>
            <a:pattFill prst="smGrid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accidents.xlsx]车辆类型'!$K$31:$K$39</c:f>
              <c:numCache>
                <c:formatCode>General</c:formatCode>
                <c:ptCount val="9"/>
                <c:pt idx="0">
                  <c:v>1022.08</c:v>
                </c:pt>
                <c:pt idx="1">
                  <c:v>1287.0899999999999</c:v>
                </c:pt>
                <c:pt idx="2">
                  <c:v>1533.31</c:v>
                </c:pt>
                <c:pt idx="3">
                  <c:v>1918.6699999999998</c:v>
                </c:pt>
                <c:pt idx="4">
                  <c:v>2395.23</c:v>
                </c:pt>
                <c:pt idx="5">
                  <c:v>2961.6499999999987</c:v>
                </c:pt>
                <c:pt idx="6">
                  <c:v>3595.3300000000022</c:v>
                </c:pt>
                <c:pt idx="7">
                  <c:v>4591.34</c:v>
                </c:pt>
                <c:pt idx="8">
                  <c:v>5861.6100000000024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Research\[Statistics of traffic accidents.xlsx]车辆类型'!$L$30</c:f>
              <c:strCache>
                <c:ptCount val="1"/>
                <c:pt idx="0">
                  <c:v>Motorcycles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accidents.xlsx]车辆类型'!$L$31:$L$39</c:f>
              <c:numCache>
                <c:formatCode>General</c:formatCode>
                <c:ptCount val="9"/>
                <c:pt idx="0">
                  <c:v>5037.1413000000002</c:v>
                </c:pt>
                <c:pt idx="1">
                  <c:v>5929.5167000000001</c:v>
                </c:pt>
                <c:pt idx="2">
                  <c:v>6754.0749999999998</c:v>
                </c:pt>
                <c:pt idx="3">
                  <c:v>7556.4725000000008</c:v>
                </c:pt>
                <c:pt idx="4">
                  <c:v>8131.3715000000002</c:v>
                </c:pt>
                <c:pt idx="5">
                  <c:v>8709.661299999987</c:v>
                </c:pt>
                <c:pt idx="6">
                  <c:v>8953.7775000000001</c:v>
                </c:pt>
                <c:pt idx="7">
                  <c:v>9453.0657999999348</c:v>
                </c:pt>
                <c:pt idx="8">
                  <c:v>10000.4714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Research\[Statistics of traffic accidents.xlsx]车辆类型'!$M$30</c:f>
              <c:strCache>
                <c:ptCount val="1"/>
                <c:pt idx="0">
                  <c:v>Trucks and buses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accidents.xlsx]车辆类型'!$M$31:$M$39</c:f>
              <c:numCache>
                <c:formatCode>General</c:formatCode>
                <c:ptCount val="9"/>
                <c:pt idx="0">
                  <c:v>992.4899999999999</c:v>
                </c:pt>
                <c:pt idx="1">
                  <c:v>1045.22</c:v>
                </c:pt>
                <c:pt idx="2">
                  <c:v>1095.6099999999999</c:v>
                </c:pt>
                <c:pt idx="3">
                  <c:v>1169.33</c:v>
                </c:pt>
                <c:pt idx="4">
                  <c:v>1210.6299999999999</c:v>
                </c:pt>
                <c:pt idx="5">
                  <c:v>1288.3899999999999</c:v>
                </c:pt>
                <c:pt idx="6">
                  <c:v>1369.6499999999999</c:v>
                </c:pt>
                <c:pt idx="7">
                  <c:v>1622.34</c:v>
                </c:pt>
                <c:pt idx="8">
                  <c:v>1860.06</c:v>
                </c:pt>
              </c:numCache>
            </c:numRef>
          </c:val>
        </c:ser>
        <c:axId val="33772672"/>
        <c:axId val="33775616"/>
      </c:areaChart>
      <c:catAx>
        <c:axId val="33772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33775616"/>
        <c:crosses val="autoZero"/>
        <c:auto val="1"/>
        <c:lblAlgn val="ctr"/>
        <c:lblOffset val="100"/>
      </c:catAx>
      <c:valAx>
        <c:axId val="337756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Proportion of vehicle (%)</a:t>
                </a:r>
                <a:endParaRPr lang="zh-CN"/>
              </a:p>
            </c:rich>
          </c:tx>
          <c:layout/>
        </c:title>
        <c:numFmt formatCode="0%" sourceLinked="1"/>
        <c:tickLblPos val="nextTo"/>
        <c:crossAx val="33772672"/>
        <c:crosses val="autoZero"/>
        <c:crossBetween val="midCat"/>
      </c:valAx>
    </c:plotArea>
    <c:legend>
      <c:legendPos val="r"/>
      <c:layout/>
      <c:spPr>
        <a:ln>
          <a:noFill/>
        </a:ln>
      </c:spPr>
    </c:legend>
    <c:plotVisOnly val="1"/>
    <c:dispBlanksAs val="zero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13732103174603225"/>
          <c:y val="5.5436507936508027E-2"/>
          <c:w val="0.68180813492063497"/>
          <c:h val="0.7371467592592591"/>
        </c:manualLayout>
      </c:layout>
      <c:barChart>
        <c:barDir val="col"/>
        <c:grouping val="percentStacked"/>
        <c:ser>
          <c:idx val="0"/>
          <c:order val="0"/>
          <c:tx>
            <c:strRef>
              <c:f>'C:\Users\DEYU\Desktop\My Research\[同欧美国家对比.xlsx]All-交通方式'!$K$19</c:f>
              <c:strCache>
                <c:ptCount val="1"/>
                <c:pt idx="0">
                  <c:v>Vehicle 4+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</c:spPr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Research\[同欧美国家对比.xlsx]All-交通方式'!$L$19:$Q$19</c:f>
              <c:numCache>
                <c:formatCode>General</c:formatCode>
                <c:ptCount val="6"/>
                <c:pt idx="0">
                  <c:v>22184</c:v>
                </c:pt>
                <c:pt idx="1">
                  <c:v>23303</c:v>
                </c:pt>
                <c:pt idx="2">
                  <c:v>931</c:v>
                </c:pt>
                <c:pt idx="3">
                  <c:v>3299</c:v>
                </c:pt>
                <c:pt idx="4">
                  <c:v>2323</c:v>
                </c:pt>
                <c:pt idx="5">
                  <c:v>2170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Research\[同欧美国家对比.xlsx]All-交通方式'!$K$20</c:f>
              <c:strCache>
                <c:ptCount val="1"/>
                <c:pt idx="0">
                  <c:v>Bikes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</c:spPr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Research\[同欧美国家对比.xlsx]All-交通方式'!$L$20:$Q$20</c:f>
              <c:numCache>
                <c:formatCode>General</c:formatCode>
                <c:ptCount val="6"/>
                <c:pt idx="0">
                  <c:v>24917</c:v>
                </c:pt>
                <c:pt idx="1">
                  <c:v>5302</c:v>
                </c:pt>
                <c:pt idx="2">
                  <c:v>514</c:v>
                </c:pt>
                <c:pt idx="3">
                  <c:v>561</c:v>
                </c:pt>
                <c:pt idx="4">
                  <c:v>1121</c:v>
                </c:pt>
                <c:pt idx="5">
                  <c:v>1177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Research\[同欧美国家对比.xlsx]All-交通方式'!$K$21</c:f>
              <c:strCache>
                <c:ptCount val="1"/>
                <c:pt idx="0">
                  <c:v>Pedestrian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</c:spPr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Research\[同欧美国家对比.xlsx]All-交通方式'!$L$21:$Q$21</c:f>
              <c:numCache>
                <c:formatCode>General</c:formatCode>
                <c:ptCount val="6"/>
                <c:pt idx="0">
                  <c:v>16281</c:v>
                </c:pt>
                <c:pt idx="1">
                  <c:v>4280</c:v>
                </c:pt>
                <c:pt idx="2">
                  <c:v>405</c:v>
                </c:pt>
                <c:pt idx="4">
                  <c:v>519</c:v>
                </c:pt>
                <c:pt idx="5">
                  <c:v>614</c:v>
                </c:pt>
              </c:numCache>
            </c:numRef>
          </c:val>
        </c:ser>
        <c:overlap val="100"/>
        <c:axId val="52585984"/>
        <c:axId val="53237248"/>
      </c:barChart>
      <c:catAx>
        <c:axId val="525859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Country</a:t>
                </a:r>
                <a:endParaRPr lang="zh-CN"/>
              </a:p>
            </c:rich>
          </c:tx>
          <c:layout/>
        </c:title>
        <c:numFmt formatCode="General" sourceLinked="0"/>
        <c:tickLblPos val="nextTo"/>
        <c:crossAx val="53237248"/>
        <c:crosses val="autoZero"/>
        <c:auto val="1"/>
        <c:lblAlgn val="ctr"/>
        <c:lblOffset val="100"/>
      </c:catAx>
      <c:valAx>
        <c:axId val="5323724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Proportion of fatalities (%)</a:t>
                </a:r>
                <a:endParaRPr lang="zh-CN"/>
              </a:p>
            </c:rich>
          </c:tx>
          <c:layout/>
        </c:title>
        <c:numFmt formatCode="0%" sourceLinked="1"/>
        <c:tickLblPos val="nextTo"/>
        <c:crossAx val="5258598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2754265873015898"/>
          <c:y val="0.28266666666666757"/>
          <c:w val="0.15733829365079444"/>
          <c:h val="0.35403134920634899"/>
        </c:manualLayout>
      </c:layout>
      <c:spPr>
        <a:ln>
          <a:noFill/>
        </a:ln>
      </c:spPr>
    </c:legend>
    <c:plotVisOnly val="1"/>
    <c:dispBlanksAs val="gap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515942460317461"/>
          <c:y val="7.11199494949495E-2"/>
          <c:w val="0.61801771226947355"/>
          <c:h val="0.63850984848484849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Research\[不同因素分解v1.3.xlsx]道路类型'!$A$35</c:f>
              <c:strCache>
                <c:ptCount val="1"/>
                <c:pt idx="0">
                  <c:v>Expressway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Research\[不同因素分解v1.3.xlsx]道路类型'!$B$35:$L$35</c:f>
              <c:numCache>
                <c:formatCode>General</c:formatCode>
                <c:ptCount val="11"/>
                <c:pt idx="0">
                  <c:v>0.50863088200520201</c:v>
                </c:pt>
                <c:pt idx="1">
                  <c:v>0.53429676368817525</c:v>
                </c:pt>
                <c:pt idx="2">
                  <c:v>0.54641856067002059</c:v>
                </c:pt>
                <c:pt idx="3">
                  <c:v>0.55536861847367525</c:v>
                </c:pt>
                <c:pt idx="4">
                  <c:v>0.87664514019455975</c:v>
                </c:pt>
                <c:pt idx="5">
                  <c:v>1.2157639806252738</c:v>
                </c:pt>
                <c:pt idx="6">
                  <c:v>1.6465493348115348</c:v>
                </c:pt>
                <c:pt idx="7">
                  <c:v>1.6708185053380831</c:v>
                </c:pt>
                <c:pt idx="8">
                  <c:v>1.8261430678466131</c:v>
                </c:pt>
                <c:pt idx="9">
                  <c:v>2.0561932874166402</c:v>
                </c:pt>
                <c:pt idx="10">
                  <c:v>2.0658762886597941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Research\[不同因素分解v1.3.xlsx]道路类型'!$A$36</c:f>
              <c:strCache>
                <c:ptCount val="1"/>
                <c:pt idx="0">
                  <c:v>Class 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Research\[不同因素分解v1.3.xlsx]道路类型'!$B$36:$L$36</c:f>
              <c:numCache>
                <c:formatCode>General</c:formatCode>
                <c:ptCount val="11"/>
                <c:pt idx="0">
                  <c:v>0.81750407217140764</c:v>
                </c:pt>
                <c:pt idx="1">
                  <c:v>0.89714423112492203</c:v>
                </c:pt>
                <c:pt idx="2">
                  <c:v>0.87038339480229687</c:v>
                </c:pt>
                <c:pt idx="3">
                  <c:v>0.95080041414463312</c:v>
                </c:pt>
                <c:pt idx="4">
                  <c:v>1.1792821949570145</c:v>
                </c:pt>
                <c:pt idx="5">
                  <c:v>1.3149166397130181</c:v>
                </c:pt>
                <c:pt idx="6">
                  <c:v>1.403147323739518</c:v>
                </c:pt>
                <c:pt idx="7">
                  <c:v>1.4331626275253018</c:v>
                </c:pt>
                <c:pt idx="8">
                  <c:v>1.4710853436839779</c:v>
                </c:pt>
                <c:pt idx="9">
                  <c:v>1.462174812234672</c:v>
                </c:pt>
                <c:pt idx="10">
                  <c:v>1.460085592011412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Research\[不同因素分解v1.3.xlsx]道路类型'!$A$37</c:f>
              <c:strCache>
                <c:ptCount val="1"/>
                <c:pt idx="0">
                  <c:v>Class 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Research\[不同因素分解v1.3.xlsx]道路类型'!$B$37:$L$37</c:f>
              <c:numCache>
                <c:formatCode>General</c:formatCode>
                <c:ptCount val="11"/>
                <c:pt idx="0">
                  <c:v>0.96080059029699305</c:v>
                </c:pt>
                <c:pt idx="1">
                  <c:v>0.99278834519142256</c:v>
                </c:pt>
                <c:pt idx="2">
                  <c:v>1.0098159509202451</c:v>
                </c:pt>
                <c:pt idx="3">
                  <c:v>1.0826624254025461</c:v>
                </c:pt>
                <c:pt idx="4">
                  <c:v>1.281962466094861</c:v>
                </c:pt>
                <c:pt idx="5">
                  <c:v>1.3722989308547839</c:v>
                </c:pt>
                <c:pt idx="6">
                  <c:v>1.4684562533408079</c:v>
                </c:pt>
                <c:pt idx="7">
                  <c:v>1.5168613587457718</c:v>
                </c:pt>
                <c:pt idx="8">
                  <c:v>1.5249801744647153</c:v>
                </c:pt>
                <c:pt idx="9">
                  <c:v>1.5444938585345178</c:v>
                </c:pt>
                <c:pt idx="10">
                  <c:v>1.5616996786724771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Research\[不同因素分解v1.3.xlsx]道路类型'!$A$38</c:f>
              <c:strCache>
                <c:ptCount val="1"/>
                <c:pt idx="0">
                  <c:v>Class III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Research\[不同因素分解v1.3.xlsx]道路类型'!$B$38:$L$38</c:f>
              <c:numCache>
                <c:formatCode>General</c:formatCode>
                <c:ptCount val="11"/>
                <c:pt idx="0">
                  <c:v>1.0414481993187661</c:v>
                </c:pt>
                <c:pt idx="1">
                  <c:v>1.0520448258388271</c:v>
                </c:pt>
                <c:pt idx="2">
                  <c:v>1.0739297633366638</c:v>
                </c:pt>
                <c:pt idx="3">
                  <c:v>1.095885337950776</c:v>
                </c:pt>
                <c:pt idx="4">
                  <c:v>1.3045549645837076</c:v>
                </c:pt>
                <c:pt idx="5">
                  <c:v>1.381613943749646</c:v>
                </c:pt>
                <c:pt idx="6">
                  <c:v>1.4877908129246116</c:v>
                </c:pt>
                <c:pt idx="7">
                  <c:v>1.5183810194371539</c:v>
                </c:pt>
                <c:pt idx="8">
                  <c:v>1.518642255779767</c:v>
                </c:pt>
                <c:pt idx="9">
                  <c:v>1.5225167385123359</c:v>
                </c:pt>
                <c:pt idx="10">
                  <c:v>1.5321123152027141</c:v>
                </c:pt>
              </c:numCache>
            </c:numRef>
          </c:val>
        </c:ser>
        <c:ser>
          <c:idx val="7"/>
          <c:order val="4"/>
          <c:tx>
            <c:strRef>
              <c:f>'C:\Users\DEYU\Desktop\My Research\[不同因素分解v1.3.xlsx]道路类型'!$A$42</c:f>
              <c:strCache>
                <c:ptCount val="1"/>
                <c:pt idx="0">
                  <c:v>Urban road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Research\[不同因素分解v1.3.xlsx]道路类型'!$B$42:$L$42</c:f>
              <c:numCache>
                <c:formatCode>General</c:formatCode>
                <c:ptCount val="11"/>
                <c:pt idx="0">
                  <c:v>0.5993207306627355</c:v>
                </c:pt>
                <c:pt idx="1">
                  <c:v>0.65935719576945251</c:v>
                </c:pt>
                <c:pt idx="2">
                  <c:v>0.67729228508890305</c:v>
                </c:pt>
                <c:pt idx="3">
                  <c:v>0.69539154066041564</c:v>
                </c:pt>
                <c:pt idx="4">
                  <c:v>0.94164444720034812</c:v>
                </c:pt>
                <c:pt idx="5">
                  <c:v>1.1091649308843019</c:v>
                </c:pt>
                <c:pt idx="6">
                  <c:v>1.23236989980658</c:v>
                </c:pt>
                <c:pt idx="7">
                  <c:v>1.277647813845644</c:v>
                </c:pt>
                <c:pt idx="8">
                  <c:v>1.283483522142121</c:v>
                </c:pt>
                <c:pt idx="9">
                  <c:v>1.2837293078308538</c:v>
                </c:pt>
                <c:pt idx="10">
                  <c:v>1.3011474738900441</c:v>
                </c:pt>
              </c:numCache>
            </c:numRef>
          </c:val>
        </c:ser>
        <c:ser>
          <c:idx val="4"/>
          <c:order val="5"/>
          <c:tx>
            <c:strRef>
              <c:f>'C:\Users\DEYU\Desktop\My Research\[不同因素分解v1.3.xlsx]道路类型'!$A$100</c:f>
              <c:strCache>
                <c:ptCount val="1"/>
                <c:pt idx="0">
                  <c:v>Average 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Research\[不同因素分解v1.3.xlsx]道路类型'!$B$100:$L$100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</c:ser>
        <c:marker val="1"/>
        <c:axId val="61203968"/>
        <c:axId val="61313408"/>
      </c:lineChart>
      <c:catAx>
        <c:axId val="61203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61313408"/>
        <c:crosses val="autoZero"/>
        <c:auto val="1"/>
        <c:lblAlgn val="ctr"/>
        <c:lblOffset val="100"/>
      </c:catAx>
      <c:valAx>
        <c:axId val="6131340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road class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7.5595238095238094E-3"/>
              <c:y val="1.6599747474747475E-2"/>
            </c:manualLayout>
          </c:layout>
        </c:title>
        <c:numFmt formatCode="General" sourceLinked="1"/>
        <c:tickLblPos val="nextTo"/>
        <c:crossAx val="61203968"/>
        <c:crosses val="autoZero"/>
        <c:crossBetween val="between"/>
      </c:valAx>
      <c:spPr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09346435837191"/>
          <c:y val="0.14390626193778128"/>
          <c:w val="0.20331209200824374"/>
          <c:h val="0.58269106067623899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5515515873015873"/>
          <c:y val="4.0560555555555558E-2"/>
          <c:w val="0.60307066780380525"/>
          <c:h val="0.63059944444444449"/>
        </c:manualLayout>
      </c:layout>
      <c:lineChart>
        <c:grouping val="standard"/>
        <c:ser>
          <c:idx val="0"/>
          <c:order val="0"/>
          <c:tx>
            <c:strRef>
              <c:f>'C:\Users\DEYU\Desktop\My Research\[不同因素分解v1.3.xlsx]道路类型'!$A$46</c:f>
              <c:strCache>
                <c:ptCount val="1"/>
                <c:pt idx="0">
                  <c:v>Expressway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Research\[不同因素分解v1.3.xlsx]道路类型'!$B$46:$L$46</c:f>
              <c:numCache>
                <c:formatCode>General</c:formatCode>
                <c:ptCount val="11"/>
                <c:pt idx="0">
                  <c:v>0.25127847512784912</c:v>
                </c:pt>
                <c:pt idx="1">
                  <c:v>0.23977142857142947</c:v>
                </c:pt>
                <c:pt idx="2">
                  <c:v>0.24270704573547647</c:v>
                </c:pt>
                <c:pt idx="3">
                  <c:v>0.26167063965037701</c:v>
                </c:pt>
                <c:pt idx="4">
                  <c:v>0.29070309585975457</c:v>
                </c:pt>
                <c:pt idx="5">
                  <c:v>0.29006700470843899</c:v>
                </c:pt>
                <c:pt idx="6">
                  <c:v>0.279720574001599</c:v>
                </c:pt>
                <c:pt idx="7">
                  <c:v>0.29189660180075594</c:v>
                </c:pt>
                <c:pt idx="8">
                  <c:v>0.3049974760222115</c:v>
                </c:pt>
                <c:pt idx="9">
                  <c:v>0.32050191407911532</c:v>
                </c:pt>
                <c:pt idx="10">
                  <c:v>0.31438694545636076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Research\[不同因素分解v1.3.xlsx]道路类型'!$A$47</c:f>
              <c:strCache>
                <c:ptCount val="1"/>
                <c:pt idx="0">
                  <c:v>Class 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Research\[不同因素分解v1.3.xlsx]道路类型'!$B$47:$L$47</c:f>
              <c:numCache>
                <c:formatCode>General</c:formatCode>
                <c:ptCount val="11"/>
                <c:pt idx="0">
                  <c:v>0.22165172299282188</c:v>
                </c:pt>
                <c:pt idx="1">
                  <c:v>0.19360890629832</c:v>
                </c:pt>
                <c:pt idx="2">
                  <c:v>0.195746861388675</c:v>
                </c:pt>
                <c:pt idx="3">
                  <c:v>0.20256318974724147</c:v>
                </c:pt>
                <c:pt idx="4">
                  <c:v>0.21221864951768538</c:v>
                </c:pt>
                <c:pt idx="5">
                  <c:v>0.20874795948031047</c:v>
                </c:pt>
                <c:pt idx="6">
                  <c:v>0.21318773211343131</c:v>
                </c:pt>
                <c:pt idx="7">
                  <c:v>0.21414704144509253</c:v>
                </c:pt>
                <c:pt idx="8">
                  <c:v>0.22968504725961075</c:v>
                </c:pt>
                <c:pt idx="9">
                  <c:v>0.22742499813891201</c:v>
                </c:pt>
                <c:pt idx="10">
                  <c:v>0.23495388463342237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Research\[不同因素分解v1.3.xlsx]道路类型'!$A$48</c:f>
              <c:strCache>
                <c:ptCount val="1"/>
                <c:pt idx="0">
                  <c:v>Class 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Research\[不同因素分解v1.3.xlsx]道路类型'!$B$48:$L$48</c:f>
              <c:numCache>
                <c:formatCode>General</c:formatCode>
                <c:ptCount val="11"/>
                <c:pt idx="0">
                  <c:v>0.20752320541127331</c:v>
                </c:pt>
                <c:pt idx="1">
                  <c:v>0.18700638650546078</c:v>
                </c:pt>
                <c:pt idx="2">
                  <c:v>0.18911181578401401</c:v>
                </c:pt>
                <c:pt idx="3">
                  <c:v>0.20093342520248028</c:v>
                </c:pt>
                <c:pt idx="4">
                  <c:v>0.22010321805887087</c:v>
                </c:pt>
                <c:pt idx="5">
                  <c:v>0.21727623656166653</c:v>
                </c:pt>
                <c:pt idx="6">
                  <c:v>0.21530607715186231</c:v>
                </c:pt>
                <c:pt idx="7">
                  <c:v>0.22190359419173825</c:v>
                </c:pt>
                <c:pt idx="8">
                  <c:v>0.24026229341856628</c:v>
                </c:pt>
                <c:pt idx="9">
                  <c:v>0.24139254912177321</c:v>
                </c:pt>
                <c:pt idx="10">
                  <c:v>0.25264871172803499</c:v>
                </c:pt>
              </c:numCache>
            </c:numRef>
          </c:val>
        </c:ser>
        <c:ser>
          <c:idx val="3"/>
          <c:order val="3"/>
          <c:tx>
            <c:strRef>
              <c:f>'C:\Users\DEYU\Desktop\My Research\[不同因素分解v1.3.xlsx]道路类型'!$A$49</c:f>
              <c:strCache>
                <c:ptCount val="1"/>
                <c:pt idx="0">
                  <c:v>Class III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Research\[不同因素分解v1.3.xlsx]道路类型'!$B$49:$L$49</c:f>
              <c:numCache>
                <c:formatCode>General</c:formatCode>
                <c:ptCount val="11"/>
                <c:pt idx="0">
                  <c:v>0.19642988387476137</c:v>
                </c:pt>
                <c:pt idx="1">
                  <c:v>0.18389633770786956</c:v>
                </c:pt>
                <c:pt idx="2">
                  <c:v>0.18427902134304988</c:v>
                </c:pt>
                <c:pt idx="3">
                  <c:v>0.20235453142267401</c:v>
                </c:pt>
                <c:pt idx="4">
                  <c:v>0.20985256893320187</c:v>
                </c:pt>
                <c:pt idx="5">
                  <c:v>0.20171414528251724</c:v>
                </c:pt>
                <c:pt idx="6">
                  <c:v>0.19839145338485201</c:v>
                </c:pt>
                <c:pt idx="7">
                  <c:v>0.20195320733506625</c:v>
                </c:pt>
                <c:pt idx="8">
                  <c:v>0.22076733544526653</c:v>
                </c:pt>
                <c:pt idx="9">
                  <c:v>0.21720883534136556</c:v>
                </c:pt>
                <c:pt idx="10">
                  <c:v>0.22518756214408375</c:v>
                </c:pt>
              </c:numCache>
            </c:numRef>
          </c:val>
        </c:ser>
        <c:ser>
          <c:idx val="7"/>
          <c:order val="4"/>
          <c:tx>
            <c:strRef>
              <c:f>'C:\Users\DEYU\Desktop\My Research\[不同因素分解v1.3.xlsx]道路类型'!$A$53</c:f>
              <c:strCache>
                <c:ptCount val="1"/>
                <c:pt idx="0">
                  <c:v>Urban road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Research\[不同因素分解v1.3.xlsx]道路类型'!$B$53:$L$53</c:f>
              <c:numCache>
                <c:formatCode>General</c:formatCode>
                <c:ptCount val="11"/>
                <c:pt idx="0">
                  <c:v>0.12896149435793547</c:v>
                </c:pt>
                <c:pt idx="1">
                  <c:v>0.11275351748153019</c:v>
                </c:pt>
                <c:pt idx="2">
                  <c:v>0.10980205526072602</c:v>
                </c:pt>
                <c:pt idx="3">
                  <c:v>0.11762656684464914</c:v>
                </c:pt>
                <c:pt idx="4">
                  <c:v>0.11641720279996585</c:v>
                </c:pt>
                <c:pt idx="5">
                  <c:v>0.107258938244854</c:v>
                </c:pt>
                <c:pt idx="6">
                  <c:v>0.10333387881402598</c:v>
                </c:pt>
                <c:pt idx="7">
                  <c:v>0.113456100979495</c:v>
                </c:pt>
                <c:pt idx="8">
                  <c:v>0.12858446755799843</c:v>
                </c:pt>
                <c:pt idx="9">
                  <c:v>0.13420636511436337</c:v>
                </c:pt>
                <c:pt idx="10">
                  <c:v>0.13775950045434401</c:v>
                </c:pt>
              </c:numCache>
            </c:numRef>
          </c:val>
        </c:ser>
        <c:ser>
          <c:idx val="4"/>
          <c:order val="5"/>
          <c:tx>
            <c:strRef>
              <c:f>'C:\Users\DEYU\Desktop\My Research\[不同因素分解v1.3.xlsx]道路类型'!$A$101</c:f>
              <c:strCache>
                <c:ptCount val="1"/>
                <c:pt idx="0">
                  <c:v>Average 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Research\[不同因素分解v1.3.xlsx]道路类型'!$B$101:$L$101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</c:ser>
        <c:marker val="1"/>
        <c:axId val="61663488"/>
        <c:axId val="61716736"/>
      </c:lineChart>
      <c:catAx>
        <c:axId val="61663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txPr>
          <a:bodyPr rot="-1980000" vert="horz" anchor="ctr" anchorCtr="1"/>
          <a:lstStyle/>
          <a:p>
            <a:pPr>
              <a:defRPr/>
            </a:pPr>
            <a:endParaRPr lang="zh-CN"/>
          </a:p>
        </c:txPr>
        <c:crossAx val="61716736"/>
        <c:crosses val="autoZero"/>
        <c:auto val="1"/>
        <c:lblAlgn val="ctr"/>
        <c:lblOffset val="100"/>
      </c:catAx>
      <c:valAx>
        <c:axId val="6171673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road class</a:t>
                </a:r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6166348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80893909042225"/>
          <c:y val="0.220023158869847"/>
          <c:w val="0.20399274083182953"/>
          <c:h val="0.48348309402501238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>
        <c:manualLayout>
          <c:layoutTarget val="inner"/>
          <c:xMode val="edge"/>
          <c:yMode val="edge"/>
          <c:x val="0.1477404761904762"/>
          <c:y val="3.5307638888888881E-2"/>
          <c:w val="0.63137222222222222"/>
          <c:h val="0.72261413837294253"/>
        </c:manualLayout>
      </c:layout>
      <c:lineChart>
        <c:grouping val="standard"/>
        <c:ser>
          <c:idx val="3"/>
          <c:order val="0"/>
          <c:tx>
            <c:strRef>
              <c:f>'C:\Users\DEYU\Desktop\My Research\[不同因素分解v1.3.xlsx]责任车性质'!$A$29</c:f>
              <c:strCache>
                <c:ptCount val="1"/>
                <c:pt idx="0">
                  <c:v>Freight vehicle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Research\[不同因素分解v1.3.xlsx]责任车性质'!$F$1:$L$1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Research\[不同因素分解v1.3.xlsx]责任车性质'!$F$29:$L$29</c:f>
              <c:numCache>
                <c:formatCode>General</c:formatCode>
                <c:ptCount val="7"/>
                <c:pt idx="0">
                  <c:v>1.1408301589113901</c:v>
                </c:pt>
                <c:pt idx="1">
                  <c:v>1.2594707923655251</c:v>
                </c:pt>
                <c:pt idx="2">
                  <c:v>1.3790164870458919</c:v>
                </c:pt>
                <c:pt idx="3">
                  <c:v>1.4122315669143459</c:v>
                </c:pt>
                <c:pt idx="4">
                  <c:v>1.4547730894191158</c:v>
                </c:pt>
                <c:pt idx="5">
                  <c:v>1.4736803320969758</c:v>
                </c:pt>
                <c:pt idx="6">
                  <c:v>1.5043657802432899</c:v>
                </c:pt>
              </c:numCache>
            </c:numRef>
          </c:val>
        </c:ser>
        <c:ser>
          <c:idx val="4"/>
          <c:order val="1"/>
          <c:tx>
            <c:strRef>
              <c:f>'C:\Users\DEYU\Desktop\My Research\[不同因素分解v1.3.xlsx]责任车性质'!$A$30</c:f>
              <c:strCache>
                <c:ptCount val="1"/>
                <c:pt idx="0">
                  <c:v>Private use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Research\[不同因素分解v1.3.xlsx]责任车性质'!$F$1:$L$1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Research\[不同因素分解v1.3.xlsx]责任车性质'!$F$30:$L$30</c:f>
              <c:numCache>
                <c:formatCode>General</c:formatCode>
                <c:ptCount val="7"/>
                <c:pt idx="0">
                  <c:v>1.2253760886777498</c:v>
                </c:pt>
                <c:pt idx="1">
                  <c:v>1.2929929550791557</c:v>
                </c:pt>
                <c:pt idx="2">
                  <c:v>1.36670319506163</c:v>
                </c:pt>
                <c:pt idx="3">
                  <c:v>1.4079227480967991</c:v>
                </c:pt>
                <c:pt idx="4">
                  <c:v>1.414471363846008</c:v>
                </c:pt>
                <c:pt idx="5">
                  <c:v>1.424136766692113</c:v>
                </c:pt>
                <c:pt idx="6">
                  <c:v>1.4298459964766719</c:v>
                </c:pt>
              </c:numCache>
            </c:numRef>
          </c:val>
        </c:ser>
        <c:ser>
          <c:idx val="5"/>
          <c:order val="2"/>
          <c:tx>
            <c:strRef>
              <c:f>'C:\Users\DEYU\Desktop\My Research\[不同因素分解v1.3.xlsx]责任车性质'!$A$31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  <a:effectLst/>
            </c:spPr>
          </c:marker>
          <c:cat>
            <c:numRef>
              <c:f>'C:\Users\DEYU\Desktop\My Research\[不同因素分解v1.3.xlsx]责任车性质'!$F$1:$L$1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Research\[不同因素分解v1.3.xlsx]责任车性质'!$F$31:$L$31</c:f>
              <c:numCache>
                <c:formatCode>General</c:formatCode>
                <c:ptCount val="7"/>
                <c:pt idx="0">
                  <c:v>1.135264506486912</c:v>
                </c:pt>
                <c:pt idx="1">
                  <c:v>1.2629515784423899</c:v>
                </c:pt>
                <c:pt idx="2">
                  <c:v>1.374393118979041</c:v>
                </c:pt>
                <c:pt idx="3">
                  <c:v>1.4122197127829565</c:v>
                </c:pt>
                <c:pt idx="4">
                  <c:v>1.4268374534320738</c:v>
                </c:pt>
                <c:pt idx="5">
                  <c:v>1.438567490801381</c:v>
                </c:pt>
                <c:pt idx="6">
                  <c:v>1.454530546052542</c:v>
                </c:pt>
              </c:numCache>
            </c:numRef>
          </c:val>
        </c:ser>
        <c:marker val="1"/>
        <c:axId val="83088128"/>
        <c:axId val="83756160"/>
      </c:lineChart>
      <c:catAx>
        <c:axId val="83088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0997132936507935"/>
              <c:y val="0.92357939814814816"/>
            </c:manualLayout>
          </c:layout>
        </c:title>
        <c:numFmt formatCode="General" sourceLinked="1"/>
        <c:tickLblPos val="nextTo"/>
        <c:crossAx val="83756160"/>
        <c:crosses val="autoZero"/>
        <c:auto val="1"/>
        <c:lblAlgn val="ctr"/>
        <c:lblOffset val="100"/>
      </c:catAx>
      <c:valAx>
        <c:axId val="837561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vehicle usage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2.3548379629629624E-2"/>
            </c:manualLayout>
          </c:layout>
        </c:title>
        <c:numFmt formatCode="General" sourceLinked="1"/>
        <c:tickLblPos val="nextTo"/>
        <c:crossAx val="8308812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5736190476190468"/>
          <c:y val="0.22894236111111108"/>
          <c:w val="0.23678623364952026"/>
          <c:h val="0.34671033606934298"/>
        </c:manualLayout>
      </c:layout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094C-8C32-4611-BB05-CB86222E8926}" type="datetimeFigureOut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357222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42910" y="1428736"/>
          <a:ext cx="1008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428596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142984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14282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500174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142984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357222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428736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500098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285784" y="164305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14346" y="1428736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500098" y="1214422"/>
          <a:ext cx="100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14346" y="1357298"/>
          <a:ext cx="1008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428660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85784" y="1785926"/>
          <a:ext cx="100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231</Words>
  <Application>Microsoft Office PowerPoint</Application>
  <PresentationFormat>全屏显示(4:3)</PresentationFormat>
  <Paragraphs>67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WANG</cp:lastModifiedBy>
  <cp:revision>17</cp:revision>
  <dcterms:created xsi:type="dcterms:W3CDTF">2014-01-06T23:54:24Z</dcterms:created>
  <dcterms:modified xsi:type="dcterms:W3CDTF">2014-01-09T13:06:17Z</dcterms:modified>
</cp:coreProperties>
</file>