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811" autoAdjust="0"/>
  </p:normalViewPr>
  <p:slideViewPr>
    <p:cSldViewPr snapToGrid="0" snapToObjects="1">
      <p:cViewPr varScale="1">
        <p:scale>
          <a:sx n="108" d="100"/>
          <a:sy n="108" d="100"/>
        </p:scale>
        <p:origin x="-1296" y="-11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9B51-0EF5-E144-9247-83D4238D861D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983C-D612-C142-B8BD-ED47611E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7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9B51-0EF5-E144-9247-83D4238D861D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983C-D612-C142-B8BD-ED47611E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3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9B51-0EF5-E144-9247-83D4238D861D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983C-D612-C142-B8BD-ED47611E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9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9B51-0EF5-E144-9247-83D4238D861D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983C-D612-C142-B8BD-ED47611E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7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9B51-0EF5-E144-9247-83D4238D861D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983C-D612-C142-B8BD-ED47611E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8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9B51-0EF5-E144-9247-83D4238D861D}" type="datetimeFigureOut">
              <a:rPr lang="en-US" smtClean="0"/>
              <a:t>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983C-D612-C142-B8BD-ED47611E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8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9B51-0EF5-E144-9247-83D4238D861D}" type="datetimeFigureOut">
              <a:rPr lang="en-US" smtClean="0"/>
              <a:t>3/11/15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983C-D612-C142-B8BD-ED47611E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9B51-0EF5-E144-9247-83D4238D861D}" type="datetimeFigureOut">
              <a:rPr lang="en-US" smtClean="0"/>
              <a:t>3/11/15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983C-D612-C142-B8BD-ED47611E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4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9B51-0EF5-E144-9247-83D4238D861D}" type="datetimeFigureOut">
              <a:rPr lang="en-US" smtClean="0"/>
              <a:t>3/11/15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983C-D612-C142-B8BD-ED47611E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9B51-0EF5-E144-9247-83D4238D861D}" type="datetimeFigureOut">
              <a:rPr lang="en-US" smtClean="0"/>
              <a:t>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983C-D612-C142-B8BD-ED47611E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7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9B51-0EF5-E144-9247-83D4238D861D}" type="datetimeFigureOut">
              <a:rPr lang="en-US" smtClean="0"/>
              <a:t>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983C-D612-C142-B8BD-ED47611E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4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C9B51-0EF5-E144-9247-83D4238D861D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B983C-D612-C142-B8BD-ED47611EC4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02000" y="-1"/>
            <a:ext cx="0" cy="6876000"/>
          </a:xfrm>
          <a:prstGeom prst="line">
            <a:avLst/>
          </a:prstGeom>
          <a:ln w="12700" cmpd="sng">
            <a:solidFill>
              <a:schemeClr val="tx1"/>
            </a:solidFill>
            <a:prstDash val="lg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6604000" y="-1"/>
            <a:ext cx="0" cy="6876000"/>
          </a:xfrm>
          <a:prstGeom prst="line">
            <a:avLst/>
          </a:prstGeom>
          <a:ln w="12700" cmpd="sng">
            <a:solidFill>
              <a:schemeClr val="tx1"/>
            </a:solidFill>
            <a:prstDash val="lg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94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20" Type="http://schemas.microsoft.com/office/2007/relationships/hdphoto" Target="../media/hdphoto8.wdp"/><Relationship Id="rId21" Type="http://schemas.openxmlformats.org/officeDocument/2006/relationships/image" Target="../media/image12.png"/><Relationship Id="rId22" Type="http://schemas.microsoft.com/office/2007/relationships/hdphoto" Target="../media/hdphoto9.wdp"/><Relationship Id="rId23" Type="http://schemas.openxmlformats.org/officeDocument/2006/relationships/image" Target="../media/image13.png"/><Relationship Id="rId24" Type="http://schemas.microsoft.com/office/2007/relationships/hdphoto" Target="../media/hdphoto10.wdp"/><Relationship Id="rId10" Type="http://schemas.microsoft.com/office/2007/relationships/hdphoto" Target="../media/hdphoto3.wdp"/><Relationship Id="rId11" Type="http://schemas.openxmlformats.org/officeDocument/2006/relationships/image" Target="../media/image7.png"/><Relationship Id="rId12" Type="http://schemas.microsoft.com/office/2007/relationships/hdphoto" Target="../media/hdphoto4.wdp"/><Relationship Id="rId13" Type="http://schemas.openxmlformats.org/officeDocument/2006/relationships/image" Target="../media/image8.png"/><Relationship Id="rId14" Type="http://schemas.microsoft.com/office/2007/relationships/hdphoto" Target="../media/hdphoto5.wdp"/><Relationship Id="rId15" Type="http://schemas.openxmlformats.org/officeDocument/2006/relationships/image" Target="../media/image9.png"/><Relationship Id="rId16" Type="http://schemas.microsoft.com/office/2007/relationships/hdphoto" Target="../media/hdphoto6.wdp"/><Relationship Id="rId17" Type="http://schemas.openxmlformats.org/officeDocument/2006/relationships/image" Target="../media/image10.jpeg"/><Relationship Id="rId18" Type="http://schemas.microsoft.com/office/2007/relationships/hdphoto" Target="../media/hdphoto7.wdp"/><Relationship Id="rId19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9" Type="http://schemas.microsoft.com/office/2007/relationships/hdphoto" Target="../media/hdphoto14.wdp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microsoft.com/office/2007/relationships/hdphoto" Target="../media/hdphoto19.wdp"/><Relationship Id="rId24" Type="http://schemas.openxmlformats.org/officeDocument/2006/relationships/image" Target="../media/image27.png"/><Relationship Id="rId10" Type="http://schemas.openxmlformats.org/officeDocument/2006/relationships/image" Target="../media/image18.png"/><Relationship Id="rId11" Type="http://schemas.microsoft.com/office/2007/relationships/hdphoto" Target="../media/hdphoto15.wdp"/><Relationship Id="rId12" Type="http://schemas.openxmlformats.org/officeDocument/2006/relationships/image" Target="../media/image19.png"/><Relationship Id="rId13" Type="http://schemas.microsoft.com/office/2007/relationships/hdphoto" Target="../media/hdphoto16.wdp"/><Relationship Id="rId14" Type="http://schemas.openxmlformats.org/officeDocument/2006/relationships/image" Target="../media/image20.png"/><Relationship Id="rId15" Type="http://schemas.microsoft.com/office/2007/relationships/hdphoto" Target="../media/hdphoto17.wdp"/><Relationship Id="rId16" Type="http://schemas.openxmlformats.org/officeDocument/2006/relationships/image" Target="../media/image21.png"/><Relationship Id="rId17" Type="http://schemas.microsoft.com/office/2007/relationships/hdphoto" Target="../media/hdphoto18.wdp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microsoft.com/office/2007/relationships/hdphoto" Target="../media/hdphoto11.wdp"/><Relationship Id="rId4" Type="http://schemas.openxmlformats.org/officeDocument/2006/relationships/image" Target="../media/image15.png"/><Relationship Id="rId5" Type="http://schemas.microsoft.com/office/2007/relationships/hdphoto" Target="../media/hdphoto12.wdp"/><Relationship Id="rId6" Type="http://schemas.openxmlformats.org/officeDocument/2006/relationships/image" Target="../media/image16.jpeg"/><Relationship Id="rId7" Type="http://schemas.microsoft.com/office/2007/relationships/hdphoto" Target="../media/hdphoto13.wdp"/><Relationship Id="rId8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LogoXLP_en-9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9343" y="342233"/>
            <a:ext cx="1070168" cy="598301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7146642" y="1276457"/>
            <a:ext cx="2288954" cy="27949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/>
              <a:buNone/>
            </a:pPr>
            <a:r>
              <a:rPr lang="zh-CN" altLang="en-US" sz="1800" dirty="0" smtClean="0">
                <a:latin typeface="华文细黑"/>
                <a:ea typeface="华文细黑"/>
                <a:cs typeface="华文细黑"/>
              </a:rPr>
              <a:t>极限学习过程</a:t>
            </a:r>
            <a:endParaRPr lang="en-US" sz="1800" dirty="0">
              <a:latin typeface="华文细黑"/>
              <a:ea typeface="华文细黑"/>
              <a:cs typeface="华文细黑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817731" y="6239189"/>
            <a:ext cx="2897396" cy="525008"/>
            <a:chOff x="-1398362" y="4925458"/>
            <a:chExt cx="10665250" cy="193254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09760" y="4925458"/>
              <a:ext cx="3960386" cy="193254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84467" y="5044399"/>
              <a:ext cx="3082421" cy="143368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398362" y="5066441"/>
              <a:ext cx="3494430" cy="1411642"/>
            </a:xfrm>
            <a:prstGeom prst="rect">
              <a:avLst/>
            </a:prstGeom>
          </p:spPr>
        </p:pic>
      </p:grpSp>
      <p:cxnSp>
        <p:nvCxnSpPr>
          <p:cNvPr id="21" name="Straight Connector 20"/>
          <p:cNvCxnSpPr/>
          <p:nvPr/>
        </p:nvCxnSpPr>
        <p:spPr>
          <a:xfrm>
            <a:off x="7146642" y="3861132"/>
            <a:ext cx="215326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817732" y="4588778"/>
            <a:ext cx="28973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en-US" altLang="zh-CN" sz="1200" dirty="0" smtClean="0">
                <a:latin typeface="Myriad Pro"/>
                <a:ea typeface="华文细黑"/>
                <a:cs typeface="Myriad Pro"/>
              </a:rPr>
              <a:t>“Education systems in many countries are not yet relevant to fast-changing </a:t>
            </a:r>
            <a:r>
              <a:rPr lang="en-US" altLang="zh-CN" sz="1200" dirty="0" err="1" smtClean="0">
                <a:latin typeface="Myriad Pro"/>
                <a:ea typeface="华文细黑"/>
                <a:cs typeface="Myriad Pro"/>
              </a:rPr>
              <a:t>labour</a:t>
            </a:r>
            <a:r>
              <a:rPr lang="en-US" altLang="zh-CN" sz="1200" dirty="0" smtClean="0">
                <a:latin typeface="Myriad Pro"/>
                <a:ea typeface="华文细黑"/>
                <a:cs typeface="Myriad Pro"/>
              </a:rPr>
              <a:t> market opportunities.”</a:t>
            </a:r>
          </a:p>
          <a:p>
            <a:pPr marL="45720" indent="0" algn="r">
              <a:buNone/>
            </a:pPr>
            <a:r>
              <a:rPr lang="en-US" sz="1200" dirty="0" smtClean="0">
                <a:latin typeface="Myriad Pro"/>
                <a:ea typeface="华文细黑"/>
                <a:cs typeface="Myriad Pro"/>
              </a:rPr>
              <a:t>UNESCO Education Strategy 2015-2012</a:t>
            </a:r>
            <a:endParaRPr lang="en-US" sz="1200" dirty="0">
              <a:latin typeface="Myriad Pro"/>
              <a:cs typeface="Myriad Pr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48626" y="2175693"/>
            <a:ext cx="2482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yriad Pro"/>
                <a:cs typeface="Myriad Pro"/>
              </a:rPr>
              <a:t>A crowd learning methodology designed for the needs of Internet Era</a:t>
            </a:r>
            <a:endParaRPr lang="en-US" sz="1600" dirty="0">
              <a:latin typeface="Myriad Pro"/>
              <a:cs typeface="Myriad Pro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5316" y="525035"/>
            <a:ext cx="2482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Myriad Pro"/>
                <a:cs typeface="Myriad Pro"/>
              </a:rPr>
              <a:t>Learners will design learning activities for their </a:t>
            </a:r>
            <a:r>
              <a:rPr lang="en-US" sz="1600" i="1" dirty="0" smtClean="0">
                <a:solidFill>
                  <a:srgbClr val="FF0000"/>
                </a:solidFill>
                <a:latin typeface="Myriad Pro"/>
                <a:cs typeface="Myriad Pro"/>
              </a:rPr>
              <a:t>peers</a:t>
            </a:r>
            <a:r>
              <a:rPr lang="en-US" sz="1600" i="1" dirty="0" smtClean="0">
                <a:latin typeface="Myriad Pro"/>
                <a:cs typeface="Myriad Pro"/>
              </a:rPr>
              <a:t> to practice.</a:t>
            </a:r>
            <a:endParaRPr lang="en-US" sz="1600" i="1" dirty="0">
              <a:latin typeface="Myriad Pro"/>
              <a:cs typeface="Myriad Pro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5316" y="1555948"/>
            <a:ext cx="2482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lvl="1">
              <a:buClr>
                <a:srgbClr val="F79646">
                  <a:lumMod val="75000"/>
                </a:srgbClr>
              </a:buClr>
              <a:buFont typeface="Georgia" pitchFamily="18" charset="0"/>
              <a:buNone/>
            </a:pPr>
            <a:r>
              <a:rPr lang="zh-CN" altLang="en-US" sz="800" dirty="0" smtClean="0">
                <a:latin typeface="华文细黑"/>
                <a:ea typeface="华文细黑"/>
                <a:cs typeface="华文细黑"/>
              </a:rPr>
              <a:t>挑战设计方：决定学习主题，并测试学习过程的资源和知识内容需求，产生初步的学习成果。</a:t>
            </a:r>
            <a:endParaRPr lang="en-US" altLang="zh-CN" sz="800" dirty="0" smtClean="0">
              <a:latin typeface="华文细黑"/>
              <a:ea typeface="华文细黑"/>
              <a:cs typeface="华文细黑"/>
            </a:endParaRPr>
          </a:p>
          <a:p>
            <a:pPr marL="1588" lvl="1">
              <a:buClr>
                <a:srgbClr val="F79646">
                  <a:lumMod val="75000"/>
                </a:srgbClr>
              </a:buClr>
              <a:buFont typeface="Georgia" pitchFamily="18" charset="0"/>
              <a:buNone/>
            </a:pPr>
            <a:endParaRPr lang="en-US" altLang="zh-CN" sz="800" dirty="0">
              <a:latin typeface="华文细黑"/>
              <a:ea typeface="华文细黑"/>
              <a:cs typeface="华文细黑"/>
            </a:endParaRPr>
          </a:p>
          <a:p>
            <a:pPr marL="1588" lvl="1">
              <a:buClr>
                <a:srgbClr val="F79646">
                  <a:lumMod val="75000"/>
                </a:srgbClr>
              </a:buClr>
              <a:buFont typeface="Georgia" pitchFamily="18" charset="0"/>
              <a:buNone/>
            </a:pPr>
            <a:r>
              <a:rPr lang="zh-CN" altLang="en-US" sz="800" dirty="0" smtClean="0">
                <a:latin typeface="华文细黑"/>
                <a:ea typeface="华文细黑"/>
                <a:cs typeface="华文细黑"/>
              </a:rPr>
              <a:t>任务执行方：体验经过测试的学习过程，提供反馈数据，见证学习方式的可复制性。</a:t>
            </a:r>
            <a:endParaRPr lang="en-US" altLang="zh-CN" sz="800" dirty="0">
              <a:latin typeface="华文细黑"/>
              <a:ea typeface="华文细黑"/>
              <a:cs typeface="华文细黑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857075" y="3129161"/>
            <a:ext cx="1259345" cy="3348818"/>
          </a:xfrm>
          <a:prstGeom prst="rect">
            <a:avLst/>
          </a:prstGeom>
          <a:solidFill>
            <a:srgbClr val="000000">
              <a:alpha val="47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latin typeface="华文细黑"/>
              <a:ea typeface="华文细黑"/>
              <a:cs typeface="华文细黑"/>
            </a:endParaRPr>
          </a:p>
          <a:p>
            <a:r>
              <a:rPr lang="zh-CN" altLang="en-US" sz="1000" dirty="0" smtClean="0">
                <a:latin typeface="华文细黑"/>
                <a:ea typeface="华文细黑"/>
                <a:cs typeface="华文细黑"/>
              </a:rPr>
              <a:t>赞助者</a:t>
            </a:r>
            <a:endParaRPr lang="en-US" sz="1000" dirty="0" smtClean="0">
              <a:latin typeface="华文细黑"/>
              <a:ea typeface="华文细黑"/>
              <a:cs typeface="华文细黑"/>
            </a:endParaRPr>
          </a:p>
          <a:p>
            <a:endParaRPr lang="en-US" sz="1000" dirty="0" smtClean="0">
              <a:latin typeface="华文细黑"/>
              <a:ea typeface="华文细黑"/>
              <a:cs typeface="华文细黑"/>
            </a:endParaRPr>
          </a:p>
          <a:p>
            <a:endParaRPr lang="en-US" sz="1000" dirty="0">
              <a:latin typeface="华文细黑"/>
              <a:ea typeface="华文细黑"/>
              <a:cs typeface="华文细黑"/>
            </a:endParaRPr>
          </a:p>
          <a:p>
            <a:r>
              <a:rPr lang="zh-CN" altLang="en-US" sz="1000" dirty="0" smtClean="0">
                <a:latin typeface="华文细黑"/>
                <a:ea typeface="华文细黑"/>
                <a:cs typeface="华文细黑"/>
              </a:rPr>
              <a:t>资金</a:t>
            </a:r>
            <a:endParaRPr lang="en-US" sz="1000" dirty="0" smtClean="0">
              <a:latin typeface="华文细黑"/>
              <a:ea typeface="华文细黑"/>
              <a:cs typeface="华文细黑"/>
            </a:endParaRPr>
          </a:p>
          <a:p>
            <a:endParaRPr lang="en-US" sz="1000" dirty="0">
              <a:latin typeface="华文细黑"/>
              <a:ea typeface="华文细黑"/>
              <a:cs typeface="华文细黑"/>
            </a:endParaRPr>
          </a:p>
          <a:p>
            <a:endParaRPr lang="en-US" altLang="zh-CN" sz="1000" dirty="0" smtClean="0">
              <a:latin typeface="华文细黑"/>
              <a:ea typeface="华文细黑"/>
              <a:cs typeface="华文细黑"/>
            </a:endParaRPr>
          </a:p>
          <a:p>
            <a:r>
              <a:rPr lang="zh-CN" altLang="en-US" sz="1000" dirty="0" smtClean="0">
                <a:latin typeface="华文细黑"/>
                <a:ea typeface="华文细黑"/>
                <a:cs typeface="华文细黑"/>
              </a:rPr>
              <a:t>时间</a:t>
            </a:r>
            <a:endParaRPr lang="en-US" sz="1000" dirty="0" smtClean="0">
              <a:latin typeface="华文细黑"/>
              <a:ea typeface="华文细黑"/>
              <a:cs typeface="华文细黑"/>
            </a:endParaRPr>
          </a:p>
          <a:p>
            <a:endParaRPr lang="en-US" sz="1000" dirty="0" smtClean="0">
              <a:latin typeface="华文细黑"/>
              <a:ea typeface="华文细黑"/>
              <a:cs typeface="华文细黑"/>
            </a:endParaRPr>
          </a:p>
          <a:p>
            <a:endParaRPr lang="en-US" sz="1000" dirty="0">
              <a:latin typeface="华文细黑"/>
              <a:ea typeface="华文细黑"/>
              <a:cs typeface="华文细黑"/>
            </a:endParaRPr>
          </a:p>
          <a:p>
            <a:r>
              <a:rPr lang="zh-CN" altLang="en-US" sz="1000" dirty="0" smtClean="0">
                <a:latin typeface="华文细黑"/>
                <a:ea typeface="华文细黑"/>
                <a:cs typeface="华文细黑"/>
              </a:rPr>
              <a:t>器材</a:t>
            </a:r>
            <a:endParaRPr lang="en-US" sz="1000" dirty="0" smtClean="0">
              <a:latin typeface="华文细黑"/>
              <a:ea typeface="华文细黑"/>
              <a:cs typeface="华文细黑"/>
            </a:endParaRPr>
          </a:p>
          <a:p>
            <a:endParaRPr lang="en-US" sz="1000" dirty="0" smtClean="0">
              <a:latin typeface="华文细黑"/>
              <a:ea typeface="华文细黑"/>
              <a:cs typeface="华文细黑"/>
            </a:endParaRPr>
          </a:p>
          <a:p>
            <a:endParaRPr lang="en-US" sz="1000" dirty="0">
              <a:latin typeface="华文细黑"/>
              <a:ea typeface="华文细黑"/>
              <a:cs typeface="华文细黑"/>
            </a:endParaRPr>
          </a:p>
          <a:p>
            <a:r>
              <a:rPr lang="zh-CN" altLang="en-US" sz="1000" dirty="0" smtClean="0">
                <a:latin typeface="华文细黑"/>
                <a:ea typeface="华文细黑"/>
                <a:cs typeface="华文细黑"/>
              </a:rPr>
              <a:t>物资</a:t>
            </a:r>
            <a:endParaRPr lang="en-US" sz="1000" dirty="0" smtClean="0">
              <a:latin typeface="华文细黑"/>
              <a:ea typeface="华文细黑"/>
              <a:cs typeface="华文细黑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11793" y="3129161"/>
            <a:ext cx="1259345" cy="3348818"/>
          </a:xfrm>
          <a:prstGeom prst="rect">
            <a:avLst/>
          </a:prstGeom>
          <a:solidFill>
            <a:srgbClr val="000000">
              <a:alpha val="47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华文细黑"/>
              <a:ea typeface="华文细黑"/>
              <a:cs typeface="华文细黑"/>
            </a:endParaRPr>
          </a:p>
          <a:p>
            <a:pPr algn="ctr"/>
            <a:endParaRPr lang="en-US" sz="1000" dirty="0">
              <a:latin typeface="华文细黑"/>
              <a:ea typeface="华文细黑"/>
              <a:cs typeface="华文细黑"/>
            </a:endParaRPr>
          </a:p>
          <a:p>
            <a:pPr algn="ctr"/>
            <a:r>
              <a:rPr lang="zh-CN" altLang="en-US" sz="1000" dirty="0" smtClean="0">
                <a:latin typeface="华文细黑"/>
                <a:ea typeface="华文细黑"/>
                <a:cs typeface="华文细黑"/>
              </a:rPr>
              <a:t>全网联通的</a:t>
            </a:r>
            <a:endParaRPr lang="en-US" altLang="zh-CN" sz="1000" dirty="0" smtClean="0">
              <a:latin typeface="华文细黑"/>
              <a:ea typeface="华文细黑"/>
              <a:cs typeface="华文细黑"/>
            </a:endParaRPr>
          </a:p>
          <a:p>
            <a:pPr algn="ctr"/>
            <a:r>
              <a:rPr lang="zh-CN" altLang="en-US" sz="1000" dirty="0" smtClean="0">
                <a:latin typeface="华文细黑"/>
                <a:ea typeface="华文细黑"/>
                <a:cs typeface="华文细黑"/>
              </a:rPr>
              <a:t>任务执行场景</a:t>
            </a:r>
            <a:endParaRPr lang="en-US" altLang="zh-CN" sz="1000" dirty="0" smtClean="0">
              <a:latin typeface="华文细黑"/>
              <a:ea typeface="华文细黑"/>
              <a:cs typeface="华文细黑"/>
            </a:endParaRPr>
          </a:p>
          <a:p>
            <a:pPr algn="ctr"/>
            <a:endParaRPr lang="en-US" sz="1000" dirty="0" smtClean="0">
              <a:latin typeface="华文细黑"/>
              <a:ea typeface="华文细黑"/>
              <a:cs typeface="华文细黑"/>
            </a:endParaRPr>
          </a:p>
          <a:p>
            <a:pPr algn="ctr"/>
            <a:endParaRPr lang="en-US" sz="1000" dirty="0">
              <a:latin typeface="华文细黑"/>
              <a:ea typeface="华文细黑"/>
              <a:cs typeface="华文细黑"/>
            </a:endParaRPr>
          </a:p>
          <a:p>
            <a:pPr algn="ctr"/>
            <a:endParaRPr lang="en-US" sz="1000" dirty="0" smtClean="0">
              <a:latin typeface="华文细黑"/>
              <a:ea typeface="华文细黑"/>
              <a:cs typeface="华文细黑"/>
            </a:endParaRPr>
          </a:p>
          <a:p>
            <a:pPr algn="ctr"/>
            <a:endParaRPr lang="en-US" sz="1000" dirty="0" smtClean="0">
              <a:latin typeface="华文细黑"/>
              <a:ea typeface="华文细黑"/>
              <a:cs typeface="华文细黑"/>
            </a:endParaRPr>
          </a:p>
          <a:p>
            <a:pPr algn="ctr"/>
            <a:r>
              <a:rPr lang="zh-CN" altLang="en-US" sz="1000" dirty="0" smtClean="0">
                <a:latin typeface="华文细黑"/>
                <a:ea typeface="华文细黑"/>
                <a:cs typeface="华文细黑"/>
              </a:rPr>
              <a:t>数字出版流程</a:t>
            </a:r>
            <a:endParaRPr lang="en-US" sz="1000" dirty="0" smtClean="0">
              <a:latin typeface="华文细黑"/>
              <a:ea typeface="华文细黑"/>
              <a:cs typeface="华文细黑"/>
            </a:endParaRPr>
          </a:p>
          <a:p>
            <a:pPr algn="ctr"/>
            <a:endParaRPr lang="en-US" sz="1000" dirty="0" smtClean="0">
              <a:latin typeface="华文细黑"/>
              <a:ea typeface="华文细黑"/>
              <a:cs typeface="华文细黑"/>
            </a:endParaRPr>
          </a:p>
          <a:p>
            <a:pPr algn="ctr"/>
            <a:endParaRPr lang="en-US" sz="1000" dirty="0" smtClean="0">
              <a:latin typeface="华文细黑"/>
              <a:ea typeface="华文细黑"/>
              <a:cs typeface="华文细黑"/>
            </a:endParaRPr>
          </a:p>
          <a:p>
            <a:pPr algn="ctr"/>
            <a:endParaRPr lang="en-US" sz="1000" dirty="0" smtClean="0">
              <a:latin typeface="华文细黑"/>
              <a:ea typeface="华文细黑"/>
              <a:cs typeface="华文细黑"/>
            </a:endParaRPr>
          </a:p>
          <a:p>
            <a:pPr algn="ctr"/>
            <a:endParaRPr lang="en-US" sz="1000" dirty="0" smtClean="0">
              <a:latin typeface="华文细黑"/>
              <a:ea typeface="华文细黑"/>
              <a:cs typeface="华文细黑"/>
            </a:endParaRPr>
          </a:p>
          <a:p>
            <a:pPr algn="ctr"/>
            <a:r>
              <a:rPr lang="zh-CN" altLang="en-US" sz="1000" dirty="0" smtClean="0">
                <a:latin typeface="华文细黑"/>
                <a:ea typeface="华文细黑"/>
                <a:cs typeface="华文细黑"/>
              </a:rPr>
              <a:t>学习活动的</a:t>
            </a:r>
            <a:endParaRPr lang="en-US" altLang="zh-CN" sz="1000" dirty="0" smtClean="0">
              <a:latin typeface="华文细黑"/>
              <a:ea typeface="华文细黑"/>
              <a:cs typeface="华文细黑"/>
            </a:endParaRPr>
          </a:p>
          <a:p>
            <a:pPr algn="ctr"/>
            <a:r>
              <a:rPr lang="zh-CN" altLang="en-US" sz="1000" dirty="0" smtClean="0">
                <a:latin typeface="华文细黑"/>
                <a:ea typeface="华文细黑"/>
                <a:cs typeface="华文细黑"/>
              </a:rPr>
              <a:t>迭代设计</a:t>
            </a:r>
            <a:endParaRPr lang="en-US" sz="1000" dirty="0" smtClean="0">
              <a:latin typeface="华文细黑"/>
              <a:ea typeface="华文细黑"/>
              <a:cs typeface="华文细黑"/>
            </a:endParaRPr>
          </a:p>
          <a:p>
            <a:pPr algn="ctr"/>
            <a:endParaRPr lang="en-US" sz="1000" dirty="0" smtClean="0">
              <a:latin typeface="华文细黑"/>
              <a:ea typeface="华文细黑"/>
              <a:cs typeface="华文细黑"/>
            </a:endParaRPr>
          </a:p>
          <a:p>
            <a:pPr algn="ctr"/>
            <a:endParaRPr lang="en-US" sz="1000" dirty="0" smtClean="0">
              <a:latin typeface="华文细黑"/>
              <a:ea typeface="华文细黑"/>
              <a:cs typeface="华文细黑"/>
            </a:endParaRPr>
          </a:p>
          <a:p>
            <a:pPr algn="ctr"/>
            <a:r>
              <a:rPr lang="zh-CN" altLang="en-US" sz="1000" dirty="0" smtClean="0">
                <a:latin typeface="华文细黑"/>
                <a:ea typeface="华文细黑"/>
                <a:cs typeface="华文细黑"/>
              </a:rPr>
              <a:t>学习服务的</a:t>
            </a:r>
            <a:endParaRPr lang="en-US" altLang="zh-CN" sz="1000" dirty="0" smtClean="0">
              <a:latin typeface="华文细黑"/>
              <a:ea typeface="华文细黑"/>
              <a:cs typeface="华文细黑"/>
            </a:endParaRPr>
          </a:p>
          <a:p>
            <a:pPr algn="ctr"/>
            <a:r>
              <a:rPr lang="zh-CN" altLang="en-US" sz="1000" dirty="0" smtClean="0">
                <a:latin typeface="华文细黑"/>
                <a:ea typeface="华文细黑"/>
                <a:cs typeface="华文细黑"/>
              </a:rPr>
              <a:t>产品开发</a:t>
            </a:r>
            <a:endParaRPr lang="en-US" sz="1000" dirty="0" smtClean="0">
              <a:latin typeface="华文细黑"/>
              <a:ea typeface="华文细黑"/>
              <a:cs typeface="华文细黑"/>
            </a:endParaRPr>
          </a:p>
        </p:txBody>
      </p:sp>
      <p:pic>
        <p:nvPicPr>
          <p:cNvPr id="41" name="Picture 40" descr="noun_931.png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-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5730" y="4260454"/>
            <a:ext cx="352842" cy="352842"/>
          </a:xfrm>
          <a:prstGeom prst="rect">
            <a:avLst/>
          </a:prstGeom>
        </p:spPr>
      </p:pic>
      <p:pic>
        <p:nvPicPr>
          <p:cNvPr id="42" name="Picture 41" descr="noun_42812_cc.png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17348" y="3770913"/>
            <a:ext cx="509606" cy="348511"/>
          </a:xfrm>
          <a:prstGeom prst="rect">
            <a:avLst/>
          </a:prstGeom>
        </p:spPr>
      </p:pic>
      <p:pic>
        <p:nvPicPr>
          <p:cNvPr id="43" name="Picture 42" descr="noun_1303_cc.png"/>
          <p:cNvPicPr>
            <a:picLocks noChangeAspect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06522" y="4707860"/>
            <a:ext cx="331258" cy="315174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1935335" y="2740308"/>
            <a:ext cx="1110377" cy="273071"/>
          </a:xfrm>
          <a:prstGeom prst="rect">
            <a:avLst/>
          </a:prstGeom>
          <a:solidFill>
            <a:srgbClr val="000000">
              <a:alpha val="58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rgbClr val="FF0000"/>
                </a:solidFill>
                <a:latin typeface="华文细黑"/>
                <a:ea typeface="华文细黑"/>
                <a:cs typeface="华文细黑"/>
              </a:rPr>
              <a:t>输入</a:t>
            </a:r>
            <a:endParaRPr lang="en-US" sz="1000" dirty="0">
              <a:solidFill>
                <a:srgbClr val="FF0000"/>
              </a:solidFill>
              <a:latin typeface="华文细黑"/>
              <a:ea typeface="华文细黑"/>
              <a:cs typeface="华文细黑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90053" y="2740308"/>
            <a:ext cx="1110377" cy="273071"/>
          </a:xfrm>
          <a:prstGeom prst="rect">
            <a:avLst/>
          </a:prstGeom>
          <a:solidFill>
            <a:srgbClr val="000000">
              <a:alpha val="58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华文细黑"/>
                <a:ea typeface="华文细黑"/>
                <a:cs typeface="华文细黑"/>
              </a:rPr>
              <a:t>学习体验</a:t>
            </a:r>
            <a:endParaRPr lang="en-US" sz="1000" dirty="0">
              <a:latin typeface="华文细黑"/>
              <a:ea typeface="华文细黑"/>
              <a:cs typeface="华文细黑"/>
            </a:endParaRPr>
          </a:p>
        </p:txBody>
      </p:sp>
      <p:pic>
        <p:nvPicPr>
          <p:cNvPr id="46" name="Picture 45" descr="noun_30495_cc.png"/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66355" y="5624464"/>
            <a:ext cx="411594" cy="344713"/>
          </a:xfrm>
          <a:prstGeom prst="rect">
            <a:avLst/>
          </a:prstGeom>
        </p:spPr>
      </p:pic>
      <p:pic>
        <p:nvPicPr>
          <p:cNvPr id="47" name="Picture 46" descr="noun_68255_cc.png"/>
          <p:cNvPicPr>
            <a:picLocks noChangeAspect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563943" y="5154775"/>
            <a:ext cx="416417" cy="376207"/>
          </a:xfrm>
          <a:prstGeom prst="rect">
            <a:avLst/>
          </a:prstGeom>
        </p:spPr>
      </p:pic>
      <p:pic>
        <p:nvPicPr>
          <p:cNvPr id="48" name="Picture 47" descr="noun_21038.png"/>
          <p:cNvPicPr>
            <a:picLocks noChangeAspect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678" y="5761286"/>
            <a:ext cx="271574" cy="271574"/>
          </a:xfrm>
          <a:prstGeom prst="rect">
            <a:avLst/>
          </a:prstGeom>
        </p:spPr>
      </p:pic>
      <p:pic>
        <p:nvPicPr>
          <p:cNvPr id="49" name="Picture 48" descr="noun_18218_cc.png"/>
          <p:cNvPicPr>
            <a:picLocks noChangeAspect="1"/>
          </p:cNvPicPr>
          <p:nvPr/>
        </p:nvPicPr>
        <p:blipFill rotWithShape="1"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0982" y="4870669"/>
            <a:ext cx="349575" cy="310839"/>
          </a:xfrm>
          <a:prstGeom prst="rect">
            <a:avLst/>
          </a:prstGeom>
        </p:spPr>
      </p:pic>
      <p:pic>
        <p:nvPicPr>
          <p:cNvPr id="50" name="Picture 49" descr="noun_14749_cc.png"/>
          <p:cNvPicPr>
            <a:picLocks noChangeAspect="1"/>
          </p:cNvPicPr>
          <p:nvPr/>
        </p:nvPicPr>
        <p:blipFill rotWithShape="1"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00926" y="4027124"/>
            <a:ext cx="481079" cy="462638"/>
          </a:xfrm>
          <a:prstGeom prst="rect">
            <a:avLst/>
          </a:prstGeom>
        </p:spPr>
      </p:pic>
      <p:pic>
        <p:nvPicPr>
          <p:cNvPr id="51" name="Picture 50" descr="noun_50800_cc.png"/>
          <p:cNvPicPr>
            <a:picLocks noChangeAspect="1"/>
          </p:cNvPicPr>
          <p:nvPr/>
        </p:nvPicPr>
        <p:blipFill rotWithShape="1"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rightnessContrast bright="100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7146" y="3215124"/>
            <a:ext cx="468639" cy="394385"/>
          </a:xfrm>
          <a:prstGeom prst="rect">
            <a:avLst/>
          </a:prstGeom>
        </p:spPr>
      </p:pic>
      <p:sp>
        <p:nvSpPr>
          <p:cNvPr id="52" name="Right Arrow 51"/>
          <p:cNvSpPr/>
          <p:nvPr/>
        </p:nvSpPr>
        <p:spPr>
          <a:xfrm flipH="1">
            <a:off x="1571138" y="2770761"/>
            <a:ext cx="241894" cy="216334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95000"/>
                  <a:alpha val="40000"/>
                </a:schemeClr>
              </a:gs>
              <a:gs pos="100000">
                <a:schemeClr val="dk1">
                  <a:shade val="82000"/>
                  <a:satMod val="125000"/>
                  <a:lumMod val="74000"/>
                  <a:alpha val="40000"/>
                </a:schemeClr>
              </a:gs>
            </a:gsLst>
            <a:lin ang="5400000" scaled="0"/>
            <a:tileRect/>
          </a:gradFill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华文细黑"/>
              <a:ea typeface="华文细黑"/>
              <a:cs typeface="华文细黑"/>
            </a:endParaRPr>
          </a:p>
        </p:txBody>
      </p:sp>
      <p:sp>
        <p:nvSpPr>
          <p:cNvPr id="55" name="Right Arrow 54"/>
          <p:cNvSpPr/>
          <p:nvPr/>
        </p:nvSpPr>
        <p:spPr>
          <a:xfrm flipH="1">
            <a:off x="69899" y="2770761"/>
            <a:ext cx="241894" cy="216334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95000"/>
                  <a:alpha val="40000"/>
                </a:schemeClr>
              </a:gs>
              <a:gs pos="100000">
                <a:schemeClr val="dk1">
                  <a:shade val="82000"/>
                  <a:satMod val="125000"/>
                  <a:lumMod val="74000"/>
                  <a:alpha val="40000"/>
                </a:schemeClr>
              </a:gs>
            </a:gsLst>
            <a:lin ang="5400000" scaled="0"/>
            <a:tileRect/>
          </a:gradFill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华文细黑"/>
              <a:ea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133473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8249155" y="2770762"/>
            <a:ext cx="1464901" cy="3707218"/>
            <a:chOff x="6591050" y="1052778"/>
            <a:chExt cx="2143760" cy="5425202"/>
          </a:xfrm>
        </p:grpSpPr>
        <p:sp>
          <p:nvSpPr>
            <p:cNvPr id="3" name="Rectangle 2"/>
            <p:cNvSpPr/>
            <p:nvPr/>
          </p:nvSpPr>
          <p:spPr>
            <a:xfrm>
              <a:off x="6906880" y="1617195"/>
              <a:ext cx="1827930" cy="4860785"/>
            </a:xfrm>
            <a:prstGeom prst="rect">
              <a:avLst/>
            </a:prstGeom>
            <a:solidFill>
              <a:srgbClr val="000000">
                <a:alpha val="47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latin typeface="华文细黑"/>
                <a:ea typeface="华文细黑"/>
                <a:cs typeface="华文细黑"/>
              </a:endParaRPr>
            </a:p>
            <a:p>
              <a:pPr algn="ctr"/>
              <a:endParaRPr lang="en-US" sz="1000" dirty="0" smtClean="0">
                <a:latin typeface="华文细黑"/>
                <a:ea typeface="华文细黑"/>
                <a:cs typeface="华文细黑"/>
              </a:endParaRPr>
            </a:p>
            <a:p>
              <a:pPr algn="ctr"/>
              <a:endParaRPr lang="en-US" sz="1000" dirty="0" smtClean="0">
                <a:latin typeface="华文细黑"/>
                <a:ea typeface="华文细黑"/>
                <a:cs typeface="华文细黑"/>
              </a:endParaRPr>
            </a:p>
            <a:p>
              <a:pPr algn="ctr"/>
              <a:endParaRPr lang="en-US" sz="1000" dirty="0">
                <a:latin typeface="华文细黑"/>
                <a:ea typeface="华文细黑"/>
                <a:cs typeface="华文细黑"/>
              </a:endParaRPr>
            </a:p>
            <a:p>
              <a:pPr algn="ctr"/>
              <a:r>
                <a:rPr lang="zh-CN" altLang="en-US" sz="1000" dirty="0" smtClean="0">
                  <a:latin typeface="华文细黑"/>
                  <a:ea typeface="华文细黑"/>
                  <a:cs typeface="华文细黑"/>
                </a:rPr>
                <a:t>符合物联网时代的</a:t>
              </a:r>
              <a:r>
                <a:rPr lang="en-US" sz="1000" dirty="0" smtClean="0">
                  <a:latin typeface="华文细黑"/>
                  <a:ea typeface="华文细黑"/>
                  <a:cs typeface="华文细黑"/>
                </a:rPr>
                <a:t> </a:t>
              </a:r>
              <a:br>
                <a:rPr lang="en-US" sz="1000" dirty="0" smtClean="0">
                  <a:latin typeface="华文细黑"/>
                  <a:ea typeface="华文细黑"/>
                  <a:cs typeface="华文细黑"/>
                </a:rPr>
              </a:br>
              <a:r>
                <a:rPr lang="zh-CN" altLang="en-US" sz="1000" dirty="0" smtClean="0">
                  <a:latin typeface="华文细黑"/>
                  <a:ea typeface="华文细黑"/>
                  <a:cs typeface="华文细黑"/>
                </a:rPr>
                <a:t>生活与职业素养</a:t>
              </a:r>
              <a:endParaRPr lang="en-US" sz="1000" dirty="0" smtClean="0">
                <a:latin typeface="华文细黑"/>
                <a:ea typeface="华文细黑"/>
                <a:cs typeface="华文细黑"/>
              </a:endParaRPr>
            </a:p>
            <a:p>
              <a:pPr algn="ctr"/>
              <a:endParaRPr lang="en-US" sz="1000" dirty="0" smtClean="0">
                <a:latin typeface="华文细黑"/>
                <a:ea typeface="华文细黑"/>
                <a:cs typeface="华文细黑"/>
              </a:endParaRPr>
            </a:p>
            <a:p>
              <a:pPr algn="ctr"/>
              <a:endParaRPr lang="en-US" sz="1000" dirty="0" smtClean="0">
                <a:latin typeface="华文细黑"/>
                <a:ea typeface="华文细黑"/>
                <a:cs typeface="华文细黑"/>
              </a:endParaRPr>
            </a:p>
            <a:p>
              <a:pPr algn="ctr"/>
              <a:endParaRPr lang="en-US" sz="1000" dirty="0" smtClean="0">
                <a:latin typeface="华文细黑"/>
                <a:ea typeface="华文细黑"/>
                <a:cs typeface="华文细黑"/>
              </a:endParaRPr>
            </a:p>
            <a:p>
              <a:pPr algn="ctr"/>
              <a:endParaRPr lang="en-US" sz="1000" dirty="0">
                <a:latin typeface="华文细黑"/>
                <a:ea typeface="华文细黑"/>
                <a:cs typeface="华文细黑"/>
              </a:endParaRPr>
            </a:p>
            <a:p>
              <a:pPr algn="ctr"/>
              <a:r>
                <a:rPr lang="zh-CN" altLang="en-US" sz="1000" dirty="0" smtClean="0">
                  <a:latin typeface="华文细黑"/>
                  <a:ea typeface="华文细黑"/>
                  <a:cs typeface="华文细黑"/>
                </a:rPr>
                <a:t>开源工具</a:t>
              </a:r>
              <a:endParaRPr lang="en-US" sz="1000" dirty="0" smtClean="0">
                <a:latin typeface="华文细黑"/>
                <a:ea typeface="华文细黑"/>
                <a:cs typeface="华文细黑"/>
              </a:endParaRPr>
            </a:p>
            <a:p>
              <a:pPr algn="ctr"/>
              <a:endParaRPr lang="en-US" sz="1000" dirty="0" smtClean="0">
                <a:latin typeface="华文细黑"/>
                <a:ea typeface="华文细黑"/>
                <a:cs typeface="华文细黑"/>
              </a:endParaRPr>
            </a:p>
            <a:p>
              <a:pPr algn="ctr"/>
              <a:endParaRPr lang="en-US" sz="1000" dirty="0">
                <a:latin typeface="华文细黑"/>
                <a:ea typeface="华文细黑"/>
                <a:cs typeface="华文细黑"/>
              </a:endParaRPr>
            </a:p>
            <a:p>
              <a:pPr algn="ctr"/>
              <a:endParaRPr lang="en-US" sz="1000" dirty="0" smtClean="0">
                <a:latin typeface="华文细黑"/>
                <a:ea typeface="华文细黑"/>
                <a:cs typeface="华文细黑"/>
              </a:endParaRPr>
            </a:p>
            <a:p>
              <a:pPr algn="ctr"/>
              <a:endParaRPr lang="en-US" sz="1000" dirty="0" smtClean="0">
                <a:latin typeface="华文细黑"/>
                <a:ea typeface="华文细黑"/>
                <a:cs typeface="华文细黑"/>
              </a:endParaRPr>
            </a:p>
            <a:p>
              <a:pPr algn="ctr"/>
              <a:r>
                <a:rPr lang="zh-CN" altLang="en-US" sz="1000" dirty="0" smtClean="0">
                  <a:latin typeface="华文细黑"/>
                  <a:ea typeface="华文细黑"/>
                  <a:cs typeface="华文细黑"/>
                </a:rPr>
                <a:t>群体学习的技能</a:t>
              </a:r>
              <a:endParaRPr lang="en-US" sz="1000" dirty="0" smtClean="0">
                <a:latin typeface="华文细黑"/>
                <a:ea typeface="华文细黑"/>
                <a:cs typeface="华文细黑"/>
              </a:endParaRPr>
            </a:p>
            <a:p>
              <a:pPr algn="ctr"/>
              <a:endParaRPr lang="en-US" sz="1000" dirty="0">
                <a:latin typeface="华文细黑"/>
                <a:ea typeface="华文细黑"/>
                <a:cs typeface="华文细黑"/>
              </a:endParaRPr>
            </a:p>
            <a:p>
              <a:pPr algn="ctr"/>
              <a:endParaRPr lang="en-US" sz="1000" dirty="0" smtClean="0">
                <a:latin typeface="华文细黑"/>
                <a:ea typeface="华文细黑"/>
                <a:cs typeface="华文细黑"/>
              </a:endParaRPr>
            </a:p>
            <a:p>
              <a:pPr algn="ctr"/>
              <a:endParaRPr lang="en-US" sz="1000" dirty="0" smtClean="0">
                <a:latin typeface="华文细黑"/>
                <a:ea typeface="华文细黑"/>
                <a:cs typeface="华文细黑"/>
              </a:endParaRPr>
            </a:p>
            <a:p>
              <a:pPr algn="ctr"/>
              <a:endParaRPr lang="en-US" sz="1000" dirty="0" smtClean="0">
                <a:latin typeface="华文细黑"/>
                <a:ea typeface="华文细黑"/>
                <a:cs typeface="华文细黑"/>
              </a:endParaRPr>
            </a:p>
            <a:p>
              <a:pPr algn="ctr"/>
              <a:r>
                <a:rPr lang="zh-CN" altLang="en-US" sz="1000" dirty="0" smtClean="0">
                  <a:latin typeface="华文细黑"/>
                  <a:ea typeface="华文细黑"/>
                  <a:cs typeface="华文细黑"/>
                </a:rPr>
                <a:t>分布式的智慧</a:t>
              </a:r>
              <a:endParaRPr lang="en-US" sz="1000" dirty="0" smtClean="0">
                <a:latin typeface="华文细黑"/>
                <a:ea typeface="华文细黑"/>
                <a:cs typeface="华文细黑"/>
              </a:endParaRPr>
            </a:p>
            <a:p>
              <a:pPr algn="ctr"/>
              <a:endParaRPr lang="en-US" sz="1000" dirty="0">
                <a:latin typeface="华文细黑"/>
                <a:ea typeface="华文细黑"/>
                <a:cs typeface="华文细黑"/>
              </a:endParaRPr>
            </a:p>
            <a:p>
              <a:pPr algn="ctr"/>
              <a:endParaRPr lang="en-US" sz="1000" dirty="0" smtClean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20474" y="1052778"/>
              <a:ext cx="1611704" cy="396360"/>
            </a:xfrm>
            <a:prstGeom prst="rect">
              <a:avLst/>
            </a:prstGeom>
            <a:solidFill>
              <a:srgbClr val="000000">
                <a:alpha val="58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solidFill>
                    <a:srgbClr val="FF0000"/>
                  </a:solidFill>
                  <a:latin typeface="华文细黑"/>
                  <a:ea typeface="华文细黑"/>
                  <a:cs typeface="华文细黑"/>
                </a:rPr>
                <a:t>产出</a:t>
              </a:r>
              <a:endParaRPr lang="en-US" sz="1100" dirty="0">
                <a:solidFill>
                  <a:srgbClr val="FF0000"/>
                </a:solidFill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6591050" y="1096981"/>
              <a:ext cx="351107" cy="314007"/>
            </a:xfrm>
            <a:prstGeom prst="rightArrow">
              <a:avLst/>
            </a:prstGeom>
            <a:gradFill flip="none" rotWithShape="1">
              <a:gsLst>
                <a:gs pos="0">
                  <a:schemeClr val="dk1">
                    <a:lumMod val="95000"/>
                    <a:alpha val="40000"/>
                  </a:schemeClr>
                </a:gs>
                <a:gs pos="100000">
                  <a:schemeClr val="dk1">
                    <a:shade val="82000"/>
                    <a:satMod val="125000"/>
                    <a:lumMod val="74000"/>
                    <a:alpha val="40000"/>
                  </a:schemeClr>
                </a:gs>
              </a:gsLst>
              <a:lin ang="5400000" scaled="0"/>
              <a:tileRect/>
            </a:gradFill>
            <a:ln>
              <a:solidFill>
                <a:srgbClr val="FFFFF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华文细黑"/>
                <a:ea typeface="华文细黑"/>
                <a:cs typeface="华文细黑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524334" y="1921669"/>
              <a:ext cx="577342" cy="433069"/>
              <a:chOff x="611461" y="5198492"/>
              <a:chExt cx="1728556" cy="1296602"/>
            </a:xfrm>
          </p:grpSpPr>
          <p:pic>
            <p:nvPicPr>
              <p:cNvPr id="8" name="Picture 7" descr="noun_115_cc.png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11461" y="5198492"/>
                <a:ext cx="1728556" cy="1296602"/>
              </a:xfrm>
              <a:prstGeom prst="rect">
                <a:avLst/>
              </a:prstGeom>
            </p:spPr>
          </p:pic>
          <p:pic>
            <p:nvPicPr>
              <p:cNvPr id="9" name="Picture 8" descr="noun_1870_cc.png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128853" y="5389821"/>
                <a:ext cx="670957" cy="593211"/>
              </a:xfrm>
              <a:prstGeom prst="rect">
                <a:avLst/>
              </a:prstGeom>
            </p:spPr>
          </p:pic>
        </p:grpSp>
        <p:pic>
          <p:nvPicPr>
            <p:cNvPr id="10" name="Picture 9" descr="noun_38250.png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22142" y="3196539"/>
              <a:ext cx="469310" cy="469310"/>
            </a:xfrm>
            <a:prstGeom prst="rect">
              <a:avLst/>
            </a:prstGeom>
          </p:spPr>
        </p:pic>
        <p:pic>
          <p:nvPicPr>
            <p:cNvPr id="11" name="Picture 10" descr="noun_27466.png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61867" y="4198345"/>
              <a:ext cx="546068" cy="546068"/>
            </a:xfrm>
            <a:prstGeom prst="rect">
              <a:avLst/>
            </a:prstGeom>
          </p:spPr>
        </p:pic>
        <p:pic>
          <p:nvPicPr>
            <p:cNvPr id="12" name="Picture 11" descr="noun_25479_cc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91611" y="5238580"/>
              <a:ext cx="442789" cy="428731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1890812" y="2770762"/>
            <a:ext cx="1249084" cy="3707218"/>
            <a:chOff x="529661" y="1052778"/>
            <a:chExt cx="1827930" cy="5425202"/>
          </a:xfrm>
        </p:grpSpPr>
        <p:sp>
          <p:nvSpPr>
            <p:cNvPr id="18" name="Rectangle 17"/>
            <p:cNvSpPr/>
            <p:nvPr/>
          </p:nvSpPr>
          <p:spPr>
            <a:xfrm>
              <a:off x="529661" y="1617195"/>
              <a:ext cx="1827930" cy="4860785"/>
            </a:xfrm>
            <a:prstGeom prst="rect">
              <a:avLst/>
            </a:prstGeom>
            <a:solidFill>
              <a:srgbClr val="000000">
                <a:alpha val="47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latin typeface="华文细黑"/>
                <a:ea typeface="华文细黑"/>
                <a:cs typeface="华文细黑"/>
              </a:endParaRPr>
            </a:p>
            <a:p>
              <a:pPr algn="ctr"/>
              <a:endParaRPr lang="en-US" sz="1000" dirty="0" smtClean="0">
                <a:latin typeface="华文细黑"/>
                <a:ea typeface="华文细黑"/>
                <a:cs typeface="华文细黑"/>
              </a:endParaRPr>
            </a:p>
            <a:p>
              <a:pPr algn="ctr"/>
              <a:r>
                <a:rPr lang="zh-CN" altLang="en-US" sz="1000" dirty="0" smtClean="0">
                  <a:latin typeface="华文细黑"/>
                  <a:ea typeface="华文细黑"/>
                  <a:cs typeface="华文细黑"/>
                </a:rPr>
                <a:t>学生</a:t>
              </a:r>
              <a:r>
                <a:rPr lang="en-US" sz="1000" dirty="0" smtClean="0">
                  <a:latin typeface="华文细黑"/>
                  <a:ea typeface="华文细黑"/>
                  <a:cs typeface="华文细黑"/>
                </a:rPr>
                <a:t>,</a:t>
              </a:r>
              <a:endParaRPr lang="en-US" sz="1000" dirty="0">
                <a:latin typeface="华文细黑"/>
                <a:ea typeface="华文细黑"/>
                <a:cs typeface="华文细黑"/>
              </a:endParaRPr>
            </a:p>
            <a:p>
              <a:pPr algn="ctr"/>
              <a:r>
                <a:rPr lang="zh-CN" altLang="en-US" sz="1000" dirty="0" smtClean="0">
                  <a:latin typeface="华文细黑"/>
                  <a:ea typeface="华文细黑"/>
                  <a:cs typeface="华文细黑"/>
                </a:rPr>
                <a:t>教师</a:t>
              </a:r>
              <a:r>
                <a:rPr lang="en-US" sz="1000" dirty="0" smtClean="0">
                  <a:latin typeface="华文细黑"/>
                  <a:ea typeface="华文细黑"/>
                  <a:cs typeface="华文细黑"/>
                </a:rPr>
                <a:t>, </a:t>
              </a:r>
              <a:br>
                <a:rPr lang="en-US" sz="1000" dirty="0" smtClean="0">
                  <a:latin typeface="华文细黑"/>
                  <a:ea typeface="华文细黑"/>
                  <a:cs typeface="华文细黑"/>
                </a:rPr>
              </a:br>
              <a:r>
                <a:rPr lang="zh-CN" altLang="en-US" sz="1000" dirty="0" smtClean="0">
                  <a:latin typeface="华文细黑"/>
                  <a:ea typeface="华文细黑"/>
                  <a:cs typeface="华文细黑"/>
                </a:rPr>
                <a:t>产业专家</a:t>
              </a:r>
              <a:endParaRPr lang="en-US" altLang="zh-CN" sz="1000" dirty="0" smtClean="0">
                <a:latin typeface="华文细黑"/>
                <a:ea typeface="华文细黑"/>
                <a:cs typeface="华文细黑"/>
              </a:endParaRPr>
            </a:p>
            <a:p>
              <a:pPr algn="ctr"/>
              <a:endParaRPr lang="en-US" altLang="zh-CN" sz="1000" dirty="0" smtClean="0">
                <a:latin typeface="华文细黑"/>
                <a:ea typeface="华文细黑"/>
                <a:cs typeface="华文细黑"/>
              </a:endParaRPr>
            </a:p>
            <a:p>
              <a:pPr algn="ctr"/>
              <a:endParaRPr lang="en-US" sz="1000" dirty="0" smtClean="0">
                <a:latin typeface="华文细黑"/>
                <a:ea typeface="华文细黑"/>
                <a:cs typeface="华文细黑"/>
              </a:endParaRPr>
            </a:p>
            <a:p>
              <a:pPr algn="ctr"/>
              <a:endParaRPr lang="en-US" sz="1000" dirty="0">
                <a:latin typeface="华文细黑"/>
                <a:ea typeface="华文细黑"/>
                <a:cs typeface="华文细黑"/>
              </a:endParaRPr>
            </a:p>
            <a:p>
              <a:pPr algn="ctr"/>
              <a:endParaRPr lang="en-US" sz="1000" dirty="0" smtClean="0">
                <a:latin typeface="华文细黑"/>
                <a:ea typeface="华文细黑"/>
                <a:cs typeface="华文细黑"/>
              </a:endParaRPr>
            </a:p>
            <a:p>
              <a:pPr algn="ctr"/>
              <a:r>
                <a:rPr lang="zh-CN" altLang="en-US" sz="1000" dirty="0" smtClean="0">
                  <a:solidFill>
                    <a:srgbClr val="FF0000"/>
                  </a:solidFill>
                  <a:latin typeface="华文细黑"/>
                  <a:ea typeface="华文细黑"/>
                  <a:cs typeface="华文细黑"/>
                </a:rPr>
                <a:t>挑战设计方</a:t>
              </a:r>
              <a:endParaRPr lang="en-US" sz="1000" dirty="0" smtClean="0">
                <a:solidFill>
                  <a:srgbClr val="FF0000"/>
                </a:solidFill>
                <a:latin typeface="华文细黑"/>
                <a:ea typeface="华文细黑"/>
                <a:cs typeface="华文细黑"/>
              </a:endParaRPr>
            </a:p>
            <a:p>
              <a:pPr algn="ctr"/>
              <a:endParaRPr lang="en-US" sz="1000" dirty="0">
                <a:latin typeface="华文细黑"/>
                <a:ea typeface="华文细黑"/>
                <a:cs typeface="华文细黑"/>
              </a:endParaRPr>
            </a:p>
            <a:p>
              <a:pPr algn="ctr"/>
              <a:endParaRPr lang="en-US" sz="1000" dirty="0" smtClean="0">
                <a:latin typeface="华文细黑"/>
                <a:ea typeface="华文细黑"/>
                <a:cs typeface="华文细黑"/>
              </a:endParaRPr>
            </a:p>
            <a:p>
              <a:pPr algn="ctr"/>
              <a:endParaRPr lang="en-US" sz="1000" dirty="0">
                <a:latin typeface="华文细黑"/>
                <a:ea typeface="华文细黑"/>
                <a:cs typeface="华文细黑"/>
              </a:endParaRPr>
            </a:p>
            <a:p>
              <a:pPr algn="ctr"/>
              <a:endParaRPr lang="en-US" sz="1000" dirty="0" smtClean="0">
                <a:latin typeface="华文细黑"/>
                <a:ea typeface="华文细黑"/>
                <a:cs typeface="华文细黑"/>
              </a:endParaRPr>
            </a:p>
            <a:p>
              <a:pPr algn="ctr"/>
              <a:endParaRPr lang="en-US" sz="1000" dirty="0" smtClean="0">
                <a:latin typeface="华文细黑"/>
                <a:ea typeface="华文细黑"/>
                <a:cs typeface="华文细黑"/>
              </a:endParaRPr>
            </a:p>
            <a:p>
              <a:pPr algn="ctr"/>
              <a:r>
                <a:rPr lang="zh-CN" altLang="en-US" sz="1000" dirty="0" smtClean="0">
                  <a:solidFill>
                    <a:srgbClr val="FF0000"/>
                  </a:solidFill>
                  <a:latin typeface="华文细黑"/>
                  <a:ea typeface="华文细黑"/>
                  <a:cs typeface="华文细黑"/>
                </a:rPr>
                <a:t>任务执行方</a:t>
              </a:r>
              <a:endParaRPr lang="en-US" sz="1000" dirty="0" smtClean="0">
                <a:solidFill>
                  <a:srgbClr val="FF0000"/>
                </a:solidFill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3255" y="1052778"/>
              <a:ext cx="1611704" cy="396360"/>
            </a:xfrm>
            <a:prstGeom prst="rect">
              <a:avLst/>
            </a:prstGeom>
            <a:solidFill>
              <a:srgbClr val="000000">
                <a:alpha val="58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华文细黑"/>
                  <a:ea typeface="华文细黑"/>
                  <a:cs typeface="华文细黑"/>
                </a:rPr>
                <a:t>参与方</a:t>
              </a:r>
              <a:endParaRPr lang="en-US" sz="1000" dirty="0">
                <a:latin typeface="华文细黑"/>
                <a:ea typeface="华文细黑"/>
                <a:cs typeface="华文细黑"/>
              </a:endParaRPr>
            </a:p>
          </p:txBody>
        </p:sp>
        <p:pic>
          <p:nvPicPr>
            <p:cNvPr id="20" name="Picture 19" descr="noun_33928_cc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6599" y="2076504"/>
              <a:ext cx="570263" cy="587977"/>
            </a:xfrm>
            <a:prstGeom prst="rect">
              <a:avLst/>
            </a:prstGeom>
          </p:spPr>
        </p:pic>
        <p:pic>
          <p:nvPicPr>
            <p:cNvPr id="21" name="Picture 20" descr="noun_15641_cc.png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8776" y="3824258"/>
              <a:ext cx="689700" cy="419821"/>
            </a:xfrm>
            <a:prstGeom prst="rect">
              <a:avLst/>
            </a:prstGeom>
          </p:spPr>
        </p:pic>
        <p:pic>
          <p:nvPicPr>
            <p:cNvPr id="22" name="Picture 21" descr="noun_32176_cc.png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97308" y="4852914"/>
              <a:ext cx="588528" cy="574382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3275688" y="2728931"/>
            <a:ext cx="5014300" cy="3758843"/>
            <a:chOff x="-2290" y="0"/>
            <a:chExt cx="9148579" cy="6858000"/>
          </a:xfrm>
        </p:grpSpPr>
        <p:sp>
          <p:nvSpPr>
            <p:cNvPr id="24" name="Rectangle 4"/>
            <p:cNvSpPr/>
            <p:nvPr/>
          </p:nvSpPr>
          <p:spPr>
            <a:xfrm>
              <a:off x="4762611" y="3453657"/>
              <a:ext cx="4381389" cy="777866"/>
            </a:xfrm>
            <a:prstGeom prst="rect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rgbClr val="FFFFFF"/>
                </a:solidFill>
                <a:latin typeface="黑体"/>
                <a:ea typeface="黑体"/>
                <a:cs typeface="黑体"/>
              </a:endParaRPr>
            </a:p>
          </p:txBody>
        </p:sp>
        <p:sp>
          <p:nvSpPr>
            <p:cNvPr id="25" name="Rectangle 4"/>
            <p:cNvSpPr/>
            <p:nvPr/>
          </p:nvSpPr>
          <p:spPr>
            <a:xfrm>
              <a:off x="-2290" y="1247130"/>
              <a:ext cx="3396140" cy="777866"/>
            </a:xfrm>
            <a:prstGeom prst="rect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rgbClr val="FFFFFF"/>
                </a:solidFill>
                <a:latin typeface="黑体"/>
                <a:ea typeface="黑体"/>
                <a:cs typeface="黑体"/>
              </a:endParaRPr>
            </a:p>
          </p:txBody>
        </p:sp>
        <p:sp>
          <p:nvSpPr>
            <p:cNvPr id="26" name="等腰三角形 2"/>
            <p:cNvSpPr/>
            <p:nvPr/>
          </p:nvSpPr>
          <p:spPr>
            <a:xfrm rot="14153648">
              <a:off x="4716619" y="1418586"/>
              <a:ext cx="546976" cy="2572475"/>
            </a:xfrm>
            <a:prstGeom prst="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黑体"/>
                <a:ea typeface="黑体"/>
                <a:cs typeface="黑体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-2290" y="0"/>
              <a:ext cx="9146290" cy="6858000"/>
            </a:xfrm>
            <a:prstGeom prst="rect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rgbClr val="FFFFFF"/>
                </a:solidFill>
                <a:latin typeface="黑体"/>
                <a:ea typeface="黑体"/>
                <a:cs typeface="黑体"/>
              </a:endParaRPr>
            </a:p>
          </p:txBody>
        </p:sp>
        <p:pic>
          <p:nvPicPr>
            <p:cNvPr id="28" name="Picture 5" descr="tree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90" y="2375232"/>
              <a:ext cx="5337989" cy="3269518"/>
            </a:xfrm>
            <a:prstGeom prst="rect">
              <a:avLst/>
            </a:prstGeom>
          </p:spPr>
        </p:pic>
        <p:sp>
          <p:nvSpPr>
            <p:cNvPr id="29" name="Rectangle 35"/>
            <p:cNvSpPr/>
            <p:nvPr/>
          </p:nvSpPr>
          <p:spPr>
            <a:xfrm>
              <a:off x="4580" y="4664061"/>
              <a:ext cx="9141709" cy="6422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黑体"/>
                <a:ea typeface="黑体"/>
                <a:cs typeface="黑体"/>
              </a:endParaRPr>
            </a:p>
          </p:txBody>
        </p:sp>
        <p:grpSp>
          <p:nvGrpSpPr>
            <p:cNvPr id="30" name="Group 103"/>
            <p:cNvGrpSpPr/>
            <p:nvPr/>
          </p:nvGrpSpPr>
          <p:grpSpPr>
            <a:xfrm>
              <a:off x="166349" y="4062628"/>
              <a:ext cx="1267085" cy="1267085"/>
              <a:chOff x="1820292" y="2566185"/>
              <a:chExt cx="1818258" cy="1818258"/>
            </a:xfrm>
            <a:noFill/>
          </p:grpSpPr>
          <p:sp>
            <p:nvSpPr>
              <p:cNvPr id="31" name="Oval 104"/>
              <p:cNvSpPr/>
              <p:nvPr/>
            </p:nvSpPr>
            <p:spPr>
              <a:xfrm>
                <a:off x="1820292" y="2566185"/>
                <a:ext cx="1818258" cy="1818258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b="1" dirty="0" smtClean="0">
                    <a:latin typeface="黑体"/>
                    <a:ea typeface="黑体"/>
                    <a:cs typeface="黑体"/>
                  </a:rPr>
                  <a:t>产生想法</a:t>
                </a:r>
                <a:endParaRPr lang="en-US" altLang="zh-CN" sz="800" b="1" dirty="0" smtClean="0">
                  <a:latin typeface="黑体"/>
                  <a:ea typeface="黑体"/>
                  <a:cs typeface="黑体"/>
                </a:endParaRPr>
              </a:p>
              <a:p>
                <a:pPr algn="ctr"/>
                <a:r>
                  <a:rPr lang="zh-CN" altLang="en-US" sz="800" b="1" dirty="0" smtClean="0">
                    <a:latin typeface="黑体"/>
                    <a:ea typeface="黑体"/>
                    <a:cs typeface="黑体"/>
                  </a:rPr>
                  <a:t>阐述目标</a:t>
                </a:r>
                <a:endParaRPr lang="en-US" sz="800" b="1" dirty="0">
                  <a:latin typeface="黑体"/>
                  <a:ea typeface="黑体"/>
                  <a:cs typeface="黑体"/>
                </a:endParaRPr>
              </a:p>
            </p:txBody>
          </p:sp>
          <p:sp>
            <p:nvSpPr>
              <p:cNvPr id="32" name="Oval 105"/>
              <p:cNvSpPr/>
              <p:nvPr/>
            </p:nvSpPr>
            <p:spPr>
              <a:xfrm>
                <a:off x="1912367" y="2663340"/>
                <a:ext cx="1621408" cy="1621408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latin typeface="黑体"/>
                  <a:ea typeface="黑体"/>
                  <a:cs typeface="黑体"/>
                </a:endParaRPr>
              </a:p>
            </p:txBody>
          </p:sp>
        </p:grpSp>
        <p:grpSp>
          <p:nvGrpSpPr>
            <p:cNvPr id="33" name="Group 100"/>
            <p:cNvGrpSpPr/>
            <p:nvPr/>
          </p:nvGrpSpPr>
          <p:grpSpPr>
            <a:xfrm>
              <a:off x="1205958" y="4062628"/>
              <a:ext cx="1267085" cy="1267085"/>
              <a:chOff x="1820292" y="2428401"/>
              <a:chExt cx="1818258" cy="1818258"/>
            </a:xfrm>
            <a:noFill/>
          </p:grpSpPr>
          <p:sp>
            <p:nvSpPr>
              <p:cNvPr id="34" name="Oval 101"/>
              <p:cNvSpPr/>
              <p:nvPr/>
            </p:nvSpPr>
            <p:spPr>
              <a:xfrm>
                <a:off x="1820292" y="2428401"/>
                <a:ext cx="1818258" cy="1818258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b="1" dirty="0" smtClean="0">
                    <a:latin typeface="黑体"/>
                    <a:ea typeface="黑体"/>
                    <a:cs typeface="黑体"/>
                  </a:rPr>
                  <a:t>资源规划</a:t>
                </a:r>
                <a:endParaRPr lang="en-US" sz="800" b="1" dirty="0">
                  <a:latin typeface="黑体"/>
                  <a:ea typeface="黑体"/>
                  <a:cs typeface="黑体"/>
                </a:endParaRPr>
              </a:p>
            </p:txBody>
          </p:sp>
          <p:sp>
            <p:nvSpPr>
              <p:cNvPr id="35" name="Oval 102"/>
              <p:cNvSpPr/>
              <p:nvPr/>
            </p:nvSpPr>
            <p:spPr>
              <a:xfrm>
                <a:off x="1912367" y="2525556"/>
                <a:ext cx="1621408" cy="1621408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黑体"/>
                  <a:ea typeface="黑体"/>
                  <a:cs typeface="黑体"/>
                </a:endParaRPr>
              </a:p>
            </p:txBody>
          </p:sp>
        </p:grpSp>
        <p:grpSp>
          <p:nvGrpSpPr>
            <p:cNvPr id="36" name="Group 106"/>
            <p:cNvGrpSpPr/>
            <p:nvPr/>
          </p:nvGrpSpPr>
          <p:grpSpPr>
            <a:xfrm>
              <a:off x="2199779" y="4062628"/>
              <a:ext cx="1267085" cy="1267085"/>
              <a:chOff x="1820292" y="2566185"/>
              <a:chExt cx="1818258" cy="1818258"/>
            </a:xfrm>
            <a:noFill/>
          </p:grpSpPr>
          <p:sp>
            <p:nvSpPr>
              <p:cNvPr id="37" name="Oval 107"/>
              <p:cNvSpPr/>
              <p:nvPr/>
            </p:nvSpPr>
            <p:spPr>
              <a:xfrm>
                <a:off x="1820292" y="2566185"/>
                <a:ext cx="1818258" cy="1818258"/>
              </a:xfrm>
              <a:prstGeom prst="ellipse">
                <a:avLst/>
              </a:prstGeom>
              <a:solidFill>
                <a:srgbClr val="17375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b="1" dirty="0" smtClean="0">
                    <a:latin typeface="黑体"/>
                    <a:ea typeface="黑体"/>
                    <a:cs typeface="黑体"/>
                  </a:rPr>
                  <a:t>信息交换</a:t>
                </a:r>
                <a:endParaRPr lang="en-US" altLang="zh-CN" sz="800" b="1" dirty="0" smtClean="0">
                  <a:latin typeface="黑体"/>
                  <a:ea typeface="黑体"/>
                  <a:cs typeface="黑体"/>
                </a:endParaRPr>
              </a:p>
              <a:p>
                <a:pPr algn="ctr"/>
                <a:r>
                  <a:rPr lang="zh-CN" altLang="en-US" sz="800" b="1" dirty="0" smtClean="0">
                    <a:latin typeface="黑体"/>
                    <a:ea typeface="黑体"/>
                    <a:cs typeface="黑体"/>
                  </a:rPr>
                  <a:t>内容审核</a:t>
                </a:r>
                <a:endParaRPr lang="en-US" sz="800" b="1" dirty="0">
                  <a:latin typeface="黑体"/>
                  <a:ea typeface="黑体"/>
                  <a:cs typeface="黑体"/>
                </a:endParaRPr>
              </a:p>
            </p:txBody>
          </p:sp>
          <p:sp>
            <p:nvSpPr>
              <p:cNvPr id="38" name="Oval 108"/>
              <p:cNvSpPr/>
              <p:nvPr/>
            </p:nvSpPr>
            <p:spPr>
              <a:xfrm>
                <a:off x="1912367" y="2663340"/>
                <a:ext cx="1621408" cy="1621408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黑体"/>
                  <a:ea typeface="黑体"/>
                  <a:cs typeface="黑体"/>
                </a:endParaRPr>
              </a:p>
            </p:txBody>
          </p:sp>
        </p:grpSp>
        <p:grpSp>
          <p:nvGrpSpPr>
            <p:cNvPr id="39" name="Group 109"/>
            <p:cNvGrpSpPr/>
            <p:nvPr/>
          </p:nvGrpSpPr>
          <p:grpSpPr>
            <a:xfrm>
              <a:off x="3239388" y="4093989"/>
              <a:ext cx="1267085" cy="1267085"/>
              <a:chOff x="1820292" y="2428401"/>
              <a:chExt cx="1818258" cy="1818258"/>
            </a:xfrm>
            <a:noFill/>
          </p:grpSpPr>
          <p:sp>
            <p:nvSpPr>
              <p:cNvPr id="40" name="Oval 110"/>
              <p:cNvSpPr/>
              <p:nvPr/>
            </p:nvSpPr>
            <p:spPr>
              <a:xfrm>
                <a:off x="1820292" y="2428401"/>
                <a:ext cx="1818258" cy="1818258"/>
              </a:xfrm>
              <a:prstGeom prst="ellipse">
                <a:avLst/>
              </a:prstGeom>
              <a:solidFill>
                <a:srgbClr val="17375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b="1" dirty="0" smtClean="0">
                    <a:latin typeface="黑体"/>
                    <a:ea typeface="黑体"/>
                    <a:cs typeface="黑体"/>
                  </a:rPr>
                  <a:t>产品开发</a:t>
                </a:r>
                <a:endParaRPr lang="en-US" sz="800" b="1" dirty="0">
                  <a:latin typeface="黑体"/>
                  <a:ea typeface="黑体"/>
                  <a:cs typeface="黑体"/>
                </a:endParaRPr>
              </a:p>
            </p:txBody>
          </p:sp>
          <p:sp>
            <p:nvSpPr>
              <p:cNvPr id="41" name="Oval 111"/>
              <p:cNvSpPr/>
              <p:nvPr/>
            </p:nvSpPr>
            <p:spPr>
              <a:xfrm>
                <a:off x="1912367" y="2525556"/>
                <a:ext cx="1621408" cy="1621408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黑体"/>
                  <a:ea typeface="黑体"/>
                  <a:cs typeface="黑体"/>
                </a:endParaRPr>
              </a:p>
            </p:txBody>
          </p:sp>
        </p:grpSp>
        <p:grpSp>
          <p:nvGrpSpPr>
            <p:cNvPr id="42" name="Group 112"/>
            <p:cNvGrpSpPr/>
            <p:nvPr/>
          </p:nvGrpSpPr>
          <p:grpSpPr>
            <a:xfrm>
              <a:off x="4566261" y="4104109"/>
              <a:ext cx="1267085" cy="1267085"/>
              <a:chOff x="1820292" y="2428401"/>
              <a:chExt cx="1818258" cy="1818258"/>
            </a:xfrm>
          </p:grpSpPr>
          <p:sp>
            <p:nvSpPr>
              <p:cNvPr id="43" name="Oval 113"/>
              <p:cNvSpPr/>
              <p:nvPr/>
            </p:nvSpPr>
            <p:spPr>
              <a:xfrm>
                <a:off x="1820292" y="2428401"/>
                <a:ext cx="1818258" cy="181825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b="1" dirty="0" smtClean="0">
                    <a:latin typeface="黑体"/>
                    <a:ea typeface="黑体"/>
                    <a:cs typeface="黑体"/>
                  </a:rPr>
                  <a:t>数字出版</a:t>
                </a:r>
                <a:endParaRPr lang="en-US" altLang="zh-CN" sz="800" b="1" dirty="0" smtClean="0">
                  <a:latin typeface="黑体"/>
                  <a:ea typeface="黑体"/>
                  <a:cs typeface="黑体"/>
                </a:endParaRPr>
              </a:p>
              <a:p>
                <a:pPr algn="ctr"/>
                <a:r>
                  <a:rPr lang="zh-CN" altLang="en-US" sz="800" b="1" dirty="0" smtClean="0">
                    <a:latin typeface="黑体"/>
                    <a:ea typeface="黑体"/>
                    <a:cs typeface="黑体"/>
                  </a:rPr>
                  <a:t>媒体发布</a:t>
                </a:r>
                <a:endParaRPr lang="en-US" sz="800" b="1" dirty="0">
                  <a:latin typeface="黑体"/>
                  <a:ea typeface="黑体"/>
                  <a:cs typeface="黑体"/>
                </a:endParaRPr>
              </a:p>
            </p:txBody>
          </p:sp>
          <p:sp>
            <p:nvSpPr>
              <p:cNvPr id="44" name="Oval 114"/>
              <p:cNvSpPr/>
              <p:nvPr/>
            </p:nvSpPr>
            <p:spPr>
              <a:xfrm>
                <a:off x="1912367" y="2525556"/>
                <a:ext cx="1621408" cy="1621408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latin typeface="黑体"/>
                  <a:ea typeface="黑体"/>
                  <a:cs typeface="黑体"/>
                </a:endParaRPr>
              </a:p>
            </p:txBody>
          </p:sp>
        </p:grpSp>
        <p:grpSp>
          <p:nvGrpSpPr>
            <p:cNvPr id="45" name="组合 6"/>
            <p:cNvGrpSpPr/>
            <p:nvPr/>
          </p:nvGrpSpPr>
          <p:grpSpPr>
            <a:xfrm>
              <a:off x="3877267" y="144211"/>
              <a:ext cx="4868310" cy="3106349"/>
              <a:chOff x="95075" y="1107756"/>
              <a:chExt cx="8271721" cy="5501837"/>
            </a:xfrm>
          </p:grpSpPr>
          <p:pic>
            <p:nvPicPr>
              <p:cNvPr id="46" name="Picture 2"/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0942" y="1107756"/>
                <a:ext cx="7475854" cy="5501837"/>
              </a:xfrm>
              <a:prstGeom prst="rect">
                <a:avLst/>
              </a:prstGeom>
            </p:spPr>
          </p:pic>
          <p:pic>
            <p:nvPicPr>
              <p:cNvPr id="47" name="Picture 1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41022" y="3191933"/>
                <a:ext cx="749920" cy="499533"/>
              </a:xfrm>
              <a:prstGeom prst="rect">
                <a:avLst/>
              </a:prstGeom>
            </p:spPr>
          </p:pic>
          <p:pic>
            <p:nvPicPr>
              <p:cNvPr id="48" name="Picture 3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5075" y="3947438"/>
                <a:ext cx="795867" cy="426672"/>
              </a:xfrm>
              <a:prstGeom prst="rect">
                <a:avLst/>
              </a:prstGeom>
            </p:spPr>
          </p:pic>
        </p:grpSp>
        <p:pic>
          <p:nvPicPr>
            <p:cNvPr id="49" name="Picture 1" descr="LogoXLP_en-9.png"/>
            <p:cNvPicPr>
              <a:picLocks noChangeAspect="1"/>
            </p:cNvPicPr>
            <p:nvPr/>
          </p:nvPicPr>
          <p:blipFill>
            <a:blip r:embed="rId22" cstate="print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47884" y="6252443"/>
              <a:ext cx="686156" cy="383610"/>
            </a:xfrm>
            <a:prstGeom prst="rect">
              <a:avLst/>
            </a:prstGeom>
          </p:spPr>
        </p:pic>
        <p:sp>
          <p:nvSpPr>
            <p:cNvPr id="50" name="Content Placeholder 2"/>
            <p:cNvSpPr txBox="1">
              <a:spLocks/>
            </p:cNvSpPr>
            <p:nvPr/>
          </p:nvSpPr>
          <p:spPr>
            <a:xfrm>
              <a:off x="491040" y="340203"/>
              <a:ext cx="4379184" cy="63770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54864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82296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09728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389888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664208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6596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8600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87752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" indent="0">
                <a:buNone/>
              </a:pPr>
              <a:r>
                <a:rPr lang="zh-CN" altLang="en-US" sz="800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网络化学习的运作模型</a:t>
              </a:r>
              <a:endParaRPr lang="en-US" sz="800" dirty="0" smtClean="0">
                <a:solidFill>
                  <a:schemeClr val="bg1"/>
                </a:solidFill>
                <a:latin typeface="黑体"/>
                <a:ea typeface="黑体"/>
                <a:cs typeface="黑体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079829" y="3528364"/>
              <a:ext cx="3785790" cy="5233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00" dirty="0" smtClean="0">
                  <a:solidFill>
                    <a:srgbClr val="FFFFFF"/>
                  </a:solidFill>
                  <a:latin typeface="黑体"/>
                  <a:ea typeface="黑体"/>
                  <a:cs typeface="黑体"/>
                </a:rPr>
                <a:t>内容：</a:t>
              </a:r>
              <a:r>
                <a:rPr lang="zh-CN" altLang="en-US" sz="800" dirty="0" smtClean="0">
                  <a:solidFill>
                    <a:srgbClr val="FFFFFF"/>
                  </a:solidFill>
                  <a:latin typeface="黑体"/>
                  <a:ea typeface="黑体"/>
                  <a:cs typeface="黑体"/>
                </a:rPr>
                <a:t>项</a:t>
              </a:r>
              <a:r>
                <a:rPr lang="zh-CN" altLang="en-US" sz="800" dirty="0" smtClean="0">
                  <a:solidFill>
                    <a:srgbClr val="FFFFFF"/>
                  </a:solidFill>
                  <a:latin typeface="黑体"/>
                  <a:ea typeface="黑体"/>
                  <a:cs typeface="黑体"/>
                </a:rPr>
                <a:t>目化学习的工作流</a:t>
              </a:r>
              <a:endParaRPr lang="en-US" altLang="zh-CN" sz="800" dirty="0" smtClean="0">
                <a:solidFill>
                  <a:srgbClr val="FFFFFF"/>
                </a:solidFill>
                <a:latin typeface="黑体"/>
                <a:ea typeface="黑体"/>
                <a:cs typeface="黑体"/>
              </a:endParaRPr>
            </a:p>
            <a:p>
              <a:r>
                <a:rPr lang="zh-CN" altLang="zh-CN" sz="800" dirty="0">
                  <a:solidFill>
                    <a:srgbClr val="FFFFFF"/>
                  </a:solidFill>
                  <a:latin typeface="黑体"/>
                  <a:ea typeface="黑体"/>
                  <a:cs typeface="黑体"/>
                </a:rPr>
                <a:t>（</a:t>
              </a:r>
              <a:r>
                <a:rPr lang="zh-CN" altLang="en-US" sz="800" dirty="0" smtClean="0">
                  <a:solidFill>
                    <a:srgbClr val="FFFFFF"/>
                  </a:solidFill>
                  <a:latin typeface="黑体"/>
                  <a:ea typeface="黑体"/>
                  <a:cs typeface="黑体"/>
                </a:rPr>
                <a:t>阶段性）模型</a:t>
              </a:r>
              <a:endParaRPr lang="en-US" sz="800" dirty="0">
                <a:solidFill>
                  <a:srgbClr val="FFFFFF"/>
                </a:solidFill>
                <a:latin typeface="黑体"/>
                <a:ea typeface="黑体"/>
                <a:cs typeface="黑体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66349" y="1461628"/>
              <a:ext cx="3605399" cy="3330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00" dirty="0" smtClean="0">
                  <a:solidFill>
                    <a:srgbClr val="FFFFFF"/>
                  </a:solidFill>
                  <a:latin typeface="黑体"/>
                  <a:ea typeface="黑体"/>
                  <a:cs typeface="黑体"/>
                </a:rPr>
                <a:t>机制：</a:t>
              </a:r>
              <a:r>
                <a:rPr lang="zh-CN" altLang="en-US" sz="800" dirty="0" smtClean="0">
                  <a:solidFill>
                    <a:srgbClr val="FFFFFF"/>
                  </a:solidFill>
                  <a:latin typeface="黑体"/>
                  <a:ea typeface="黑体"/>
                  <a:cs typeface="黑体"/>
                </a:rPr>
                <a:t>驱动</a:t>
              </a:r>
              <a:r>
                <a:rPr lang="zh-CN" altLang="en-US" sz="800" dirty="0" smtClean="0">
                  <a:solidFill>
                    <a:srgbClr val="FFFFFF"/>
                  </a:solidFill>
                  <a:latin typeface="黑体"/>
                  <a:ea typeface="黑体"/>
                  <a:cs typeface="黑体"/>
                </a:rPr>
                <a:t>群众的四力模型（</a:t>
              </a:r>
              <a:r>
                <a:rPr lang="en-US" altLang="zh-CN" sz="800" dirty="0" err="1" smtClean="0">
                  <a:solidFill>
                    <a:srgbClr val="FFFFFF"/>
                  </a:solidFill>
                  <a:latin typeface="黑体"/>
                  <a:ea typeface="黑体"/>
                  <a:cs typeface="黑体"/>
                </a:rPr>
                <a:t>Lessig</a:t>
              </a:r>
              <a:r>
                <a:rPr lang="en-US" altLang="zh-CN" sz="800" dirty="0" smtClean="0">
                  <a:solidFill>
                    <a:srgbClr val="FFFFFF"/>
                  </a:solidFill>
                  <a:latin typeface="黑体"/>
                  <a:ea typeface="黑体"/>
                  <a:cs typeface="黑体"/>
                </a:rPr>
                <a:t>)</a:t>
              </a:r>
              <a:endParaRPr lang="en-US" sz="800" dirty="0">
                <a:solidFill>
                  <a:srgbClr val="FFFFFF"/>
                </a:solidFill>
                <a:latin typeface="黑体"/>
                <a:ea typeface="黑体"/>
                <a:cs typeface="黑体"/>
              </a:endParaRPr>
            </a:p>
          </p:txBody>
        </p:sp>
        <p:sp>
          <p:nvSpPr>
            <p:cNvPr id="53" name="Rectangle 4"/>
            <p:cNvSpPr/>
            <p:nvPr/>
          </p:nvSpPr>
          <p:spPr>
            <a:xfrm>
              <a:off x="6095353" y="5449929"/>
              <a:ext cx="3050936" cy="777866"/>
            </a:xfrm>
            <a:prstGeom prst="rect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rgbClr val="FFFFFF"/>
                </a:solidFill>
                <a:latin typeface="黑体"/>
                <a:ea typeface="黑体"/>
                <a:cs typeface="黑体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095351" y="5524637"/>
              <a:ext cx="2938687" cy="5233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00" dirty="0" smtClean="0">
                  <a:solidFill>
                    <a:srgbClr val="FFFFFF"/>
                  </a:solidFill>
                  <a:latin typeface="黑体"/>
                  <a:ea typeface="黑体"/>
                  <a:cs typeface="黑体"/>
                </a:rPr>
                <a:t>成效：</a:t>
              </a:r>
              <a:r>
                <a:rPr lang="zh-CN" altLang="en-US" sz="800" dirty="0" smtClean="0">
                  <a:solidFill>
                    <a:srgbClr val="FFFFFF"/>
                  </a:solidFill>
                  <a:latin typeface="黑体"/>
                  <a:ea typeface="黑体"/>
                  <a:cs typeface="黑体"/>
                </a:rPr>
                <a:t>项</a:t>
              </a:r>
              <a:r>
                <a:rPr lang="zh-CN" altLang="en-US" sz="800" dirty="0" smtClean="0">
                  <a:solidFill>
                    <a:srgbClr val="FFFFFF"/>
                  </a:solidFill>
                  <a:latin typeface="黑体"/>
                  <a:ea typeface="黑体"/>
                  <a:cs typeface="黑体"/>
                </a:rPr>
                <a:t>目化学习的数据采集</a:t>
              </a:r>
              <a:endParaRPr lang="en-US" altLang="zh-CN" sz="800" dirty="0" smtClean="0">
                <a:solidFill>
                  <a:srgbClr val="FFFFFF"/>
                </a:solidFill>
                <a:latin typeface="黑体"/>
                <a:ea typeface="黑体"/>
                <a:cs typeface="黑体"/>
              </a:endParaRPr>
            </a:p>
            <a:p>
              <a:r>
                <a:rPr lang="zh-CN" altLang="en-US" sz="800" dirty="0" smtClean="0">
                  <a:solidFill>
                    <a:srgbClr val="FFFFFF"/>
                  </a:solidFill>
                  <a:latin typeface="黑体"/>
                  <a:ea typeface="黑体"/>
                  <a:cs typeface="黑体"/>
                </a:rPr>
                <a:t>与群体行为的可视化分析</a:t>
              </a:r>
              <a:endParaRPr lang="en-US" altLang="zh-CN" sz="800" dirty="0" smtClean="0">
                <a:solidFill>
                  <a:srgbClr val="FFFFFF"/>
                </a:solidFill>
                <a:latin typeface="黑体"/>
                <a:ea typeface="黑体"/>
                <a:cs typeface="黑体"/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9126" y="5647766"/>
              <a:ext cx="5764220" cy="853818"/>
            </a:xfrm>
            <a:prstGeom prst="rect">
              <a:avLst/>
            </a:prstGeom>
          </p:spPr>
        </p:pic>
      </p:grpSp>
      <p:sp>
        <p:nvSpPr>
          <p:cNvPr id="57" name="Right Arrow 56"/>
          <p:cNvSpPr/>
          <p:nvPr/>
        </p:nvSpPr>
        <p:spPr>
          <a:xfrm>
            <a:off x="3304211" y="2800967"/>
            <a:ext cx="239923" cy="214571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95000"/>
                  <a:alpha val="40000"/>
                </a:schemeClr>
              </a:gs>
              <a:gs pos="100000">
                <a:schemeClr val="dk1">
                  <a:shade val="82000"/>
                  <a:satMod val="125000"/>
                  <a:lumMod val="74000"/>
                  <a:alpha val="40000"/>
                </a:schemeClr>
              </a:gs>
            </a:gsLst>
            <a:lin ang="5400000" scaled="0"/>
            <a:tileRect/>
          </a:gradFill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华文细黑"/>
              <a:ea typeface="华文细黑"/>
              <a:cs typeface="华文细黑"/>
            </a:endParaRPr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3403286" y="157973"/>
            <a:ext cx="2063565" cy="308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Clr>
                <a:srgbClr val="F79646">
                  <a:lumMod val="75000"/>
                </a:srgbClr>
              </a:buClr>
              <a:buNone/>
            </a:pPr>
            <a:r>
              <a:rPr lang="en-US" altLang="zh-CN" sz="1000" dirty="0" smtClean="0">
                <a:solidFill>
                  <a:srgbClr val="000000"/>
                </a:solidFill>
                <a:latin typeface="华文细黑"/>
                <a:ea typeface="华文细黑"/>
                <a:cs typeface="华文细黑"/>
              </a:rPr>
              <a:t>XLP</a:t>
            </a:r>
            <a:r>
              <a:rPr lang="zh-CN" altLang="en-US" sz="1000" dirty="0" smtClean="0">
                <a:solidFill>
                  <a:srgbClr val="000000"/>
                </a:solidFill>
                <a:latin typeface="华文细黑"/>
                <a:ea typeface="华文细黑"/>
                <a:cs typeface="华文细黑"/>
              </a:rPr>
              <a:t>的学习方法体系</a:t>
            </a:r>
            <a:endParaRPr lang="en-US" sz="1000" dirty="0" smtClean="0">
              <a:solidFill>
                <a:srgbClr val="000000"/>
              </a:solidFill>
              <a:latin typeface="华文细黑"/>
              <a:ea typeface="华文细黑"/>
              <a:cs typeface="华文细黑"/>
            </a:endParaRPr>
          </a:p>
        </p:txBody>
      </p:sp>
      <p:sp>
        <p:nvSpPr>
          <p:cNvPr id="59" name="Content Placeholder 2"/>
          <p:cNvSpPr txBox="1">
            <a:spLocks/>
          </p:cNvSpPr>
          <p:nvPr/>
        </p:nvSpPr>
        <p:spPr>
          <a:xfrm>
            <a:off x="3440060" y="434394"/>
            <a:ext cx="3177722" cy="2294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000" dirty="0" smtClean="0">
                <a:solidFill>
                  <a:srgbClr val="000000"/>
                </a:solidFill>
                <a:latin typeface="华文细黑"/>
                <a:ea typeface="华文细黑"/>
                <a:cs typeface="华文细黑"/>
              </a:rPr>
              <a:t>内容：基于项目导向的跨学科学习活动</a:t>
            </a:r>
            <a:endParaRPr lang="en-US" altLang="zh-CN" sz="1000" dirty="0" smtClean="0">
              <a:solidFill>
                <a:srgbClr val="000000"/>
              </a:solidFill>
              <a:latin typeface="华文细黑"/>
              <a:ea typeface="华文细黑"/>
              <a:cs typeface="华文细黑"/>
            </a:endParaRPr>
          </a:p>
          <a:p>
            <a:pPr marL="320040" lvl="1" indent="0">
              <a:buNone/>
            </a:pPr>
            <a:r>
              <a:rPr lang="zh-CN" altLang="en-US" sz="1000" dirty="0" smtClean="0">
                <a:solidFill>
                  <a:srgbClr val="000000"/>
                </a:solidFill>
                <a:latin typeface="华文细黑"/>
                <a:ea typeface="华文细黑"/>
                <a:cs typeface="华文细黑"/>
              </a:rPr>
              <a:t>运用互联网／物联网相关技术</a:t>
            </a:r>
            <a:r>
              <a:rPr lang="en-US" altLang="zh-CN" sz="1000" dirty="0" smtClean="0">
                <a:solidFill>
                  <a:srgbClr val="000000"/>
                </a:solidFill>
                <a:latin typeface="华文细黑"/>
                <a:ea typeface="华文细黑"/>
                <a:cs typeface="华文细黑"/>
              </a:rPr>
              <a:t> </a:t>
            </a:r>
            <a:r>
              <a:rPr lang="zh-CN" altLang="en-US" sz="1000" dirty="0" smtClean="0">
                <a:solidFill>
                  <a:srgbClr val="000000"/>
                </a:solidFill>
                <a:latin typeface="华文细黑"/>
                <a:ea typeface="华文细黑"/>
                <a:cs typeface="华文细黑"/>
              </a:rPr>
              <a:t>体验工业</a:t>
            </a:r>
            <a:r>
              <a:rPr lang="en-US" altLang="zh-CN" sz="1000" dirty="0" smtClean="0">
                <a:solidFill>
                  <a:srgbClr val="000000"/>
                </a:solidFill>
                <a:latin typeface="华文细黑"/>
                <a:ea typeface="华文细黑"/>
                <a:cs typeface="华文细黑"/>
              </a:rPr>
              <a:t>4.0</a:t>
            </a:r>
            <a:r>
              <a:rPr lang="zh-CN" altLang="en-US" sz="1000" dirty="0" smtClean="0">
                <a:solidFill>
                  <a:srgbClr val="000000"/>
                </a:solidFill>
                <a:latin typeface="华文细黑"/>
                <a:ea typeface="华文细黑"/>
                <a:cs typeface="华文细黑"/>
              </a:rPr>
              <a:t>时代的数字化</a:t>
            </a:r>
            <a:r>
              <a:rPr lang="zh-CN" altLang="en-US" sz="1000" dirty="0" smtClean="0">
                <a:solidFill>
                  <a:srgbClr val="000000"/>
                </a:solidFill>
                <a:latin typeface="华文细黑"/>
                <a:ea typeface="华文细黑"/>
                <a:cs typeface="华文细黑"/>
              </a:rPr>
              <a:t>工作流</a:t>
            </a:r>
            <a:endParaRPr lang="en-US" altLang="zh-CN" sz="1000" dirty="0" smtClean="0">
              <a:solidFill>
                <a:srgbClr val="000000"/>
              </a:solidFill>
              <a:latin typeface="华文细黑"/>
              <a:ea typeface="华文细黑"/>
              <a:cs typeface="华文细黑"/>
            </a:endParaRPr>
          </a:p>
          <a:p>
            <a:pPr marL="0" indent="0">
              <a:buNone/>
            </a:pPr>
            <a:r>
              <a:rPr lang="zh-CN" altLang="en-US" sz="1000" dirty="0" smtClean="0">
                <a:solidFill>
                  <a:srgbClr val="000000"/>
                </a:solidFill>
                <a:latin typeface="华文细黑"/>
                <a:ea typeface="华文细黑"/>
                <a:cs typeface="华文细黑"/>
              </a:rPr>
              <a:t>机制：驱动行为动机的协调服务</a:t>
            </a:r>
            <a:endParaRPr lang="en-US" altLang="zh-CN" sz="1000" dirty="0" smtClean="0">
              <a:solidFill>
                <a:srgbClr val="000000"/>
              </a:solidFill>
              <a:latin typeface="华文细黑"/>
              <a:ea typeface="华文细黑"/>
              <a:cs typeface="华文细黑"/>
            </a:endParaRPr>
          </a:p>
          <a:p>
            <a:pPr marL="320040" lvl="1" indent="0">
              <a:buNone/>
            </a:pPr>
            <a:r>
              <a:rPr lang="zh-CN" altLang="en-US" sz="1000" dirty="0" smtClean="0">
                <a:solidFill>
                  <a:srgbClr val="000000"/>
                </a:solidFill>
                <a:latin typeface="华文细黑"/>
                <a:ea typeface="华文细黑"/>
                <a:cs typeface="华文细黑"/>
              </a:rPr>
              <a:t>技术架构：现场技术指导与服务</a:t>
            </a:r>
            <a:r>
              <a:rPr lang="en-US" altLang="zh-CN" sz="1000" dirty="0" smtClean="0">
                <a:solidFill>
                  <a:srgbClr val="000000"/>
                </a:solidFill>
                <a:latin typeface="华文细黑"/>
                <a:ea typeface="华文细黑"/>
                <a:cs typeface="华文细黑"/>
              </a:rPr>
              <a:t>   </a:t>
            </a:r>
            <a:r>
              <a:rPr lang="zh-CN" altLang="en-US" sz="1000" dirty="0" smtClean="0">
                <a:solidFill>
                  <a:srgbClr val="000000"/>
                </a:solidFill>
                <a:latin typeface="华文细黑"/>
                <a:ea typeface="华文细黑"/>
                <a:cs typeface="华文细黑"/>
              </a:rPr>
              <a:t>法律：冲突协调与记录</a:t>
            </a:r>
            <a:endParaRPr lang="en-US" altLang="zh-CN" sz="1000" dirty="0">
              <a:solidFill>
                <a:srgbClr val="000000"/>
              </a:solidFill>
              <a:latin typeface="华文细黑"/>
              <a:ea typeface="华文细黑"/>
              <a:cs typeface="华文细黑"/>
            </a:endParaRPr>
          </a:p>
          <a:p>
            <a:pPr marL="320040" lvl="1" indent="0">
              <a:buNone/>
            </a:pPr>
            <a:r>
              <a:rPr lang="zh-CN" altLang="en-US" sz="1000" dirty="0" smtClean="0">
                <a:solidFill>
                  <a:srgbClr val="000000"/>
                </a:solidFill>
                <a:latin typeface="华文细黑"/>
                <a:ea typeface="华文细黑"/>
                <a:cs typeface="华文细黑"/>
              </a:rPr>
              <a:t>市场：物资与服务的交换与交易</a:t>
            </a:r>
            <a:r>
              <a:rPr lang="en-US" altLang="zh-CN" sz="1000" dirty="0" smtClean="0">
                <a:solidFill>
                  <a:srgbClr val="000000"/>
                </a:solidFill>
                <a:latin typeface="华文细黑"/>
                <a:ea typeface="华文细黑"/>
                <a:cs typeface="华文细黑"/>
              </a:rPr>
              <a:t>   </a:t>
            </a:r>
            <a:r>
              <a:rPr lang="zh-CN" altLang="en-US" sz="1000" dirty="0" smtClean="0">
                <a:solidFill>
                  <a:srgbClr val="000000"/>
                </a:solidFill>
                <a:latin typeface="华文细黑"/>
                <a:ea typeface="华文细黑"/>
                <a:cs typeface="华文细黑"/>
              </a:rPr>
              <a:t>常态：各类媒体的内容发</a:t>
            </a:r>
            <a:r>
              <a:rPr lang="zh-CN" altLang="en-US" sz="1000" dirty="0" smtClean="0">
                <a:solidFill>
                  <a:srgbClr val="000000"/>
                </a:solidFill>
                <a:latin typeface="华文细黑"/>
                <a:ea typeface="华文细黑"/>
                <a:cs typeface="华文细黑"/>
              </a:rPr>
              <a:t>布</a:t>
            </a:r>
            <a:endParaRPr lang="en-US" altLang="zh-CN" sz="1000" dirty="0" smtClean="0">
              <a:solidFill>
                <a:srgbClr val="000000"/>
              </a:solidFill>
              <a:latin typeface="华文细黑"/>
              <a:ea typeface="华文细黑"/>
              <a:cs typeface="华文细黑"/>
            </a:endParaRPr>
          </a:p>
          <a:p>
            <a:pPr marL="0" indent="0">
              <a:buNone/>
            </a:pPr>
            <a:r>
              <a:rPr lang="zh-CN" altLang="en-US" sz="1000" dirty="0" smtClean="0">
                <a:solidFill>
                  <a:srgbClr val="000000"/>
                </a:solidFill>
                <a:latin typeface="华文细黑"/>
                <a:ea typeface="华文细黑"/>
                <a:cs typeface="华文细黑"/>
              </a:rPr>
              <a:t>学习成效测量：学习过程与成果数据采集</a:t>
            </a:r>
            <a:endParaRPr lang="en-US" altLang="zh-CN" sz="1000" dirty="0" smtClean="0">
              <a:solidFill>
                <a:srgbClr val="000000"/>
              </a:solidFill>
              <a:latin typeface="华文细黑"/>
              <a:ea typeface="华文细黑"/>
              <a:cs typeface="华文细黑"/>
            </a:endParaRPr>
          </a:p>
          <a:p>
            <a:pPr marL="320040" lvl="1" indent="0">
              <a:buNone/>
            </a:pPr>
            <a:r>
              <a:rPr lang="zh-CN" altLang="en-US" sz="1000" dirty="0" smtClean="0">
                <a:solidFill>
                  <a:srgbClr val="000000"/>
                </a:solidFill>
                <a:latin typeface="华文细黑"/>
                <a:ea typeface="华文细黑"/>
                <a:cs typeface="华文细黑"/>
              </a:rPr>
              <a:t>个人成果与过程数据</a:t>
            </a:r>
            <a:endParaRPr lang="en-US" altLang="zh-CN" sz="1000" dirty="0" smtClean="0">
              <a:solidFill>
                <a:srgbClr val="000000"/>
              </a:solidFill>
              <a:latin typeface="华文细黑"/>
              <a:ea typeface="华文细黑"/>
              <a:cs typeface="华文细黑"/>
            </a:endParaRPr>
          </a:p>
          <a:p>
            <a:pPr marL="320040" lvl="1" indent="0">
              <a:buNone/>
            </a:pPr>
            <a:r>
              <a:rPr lang="zh-CN" altLang="en-US" sz="1000" dirty="0" smtClean="0">
                <a:solidFill>
                  <a:srgbClr val="000000"/>
                </a:solidFill>
                <a:latin typeface="华文细黑"/>
                <a:ea typeface="华文细黑"/>
                <a:cs typeface="华文细黑"/>
              </a:rPr>
              <a:t>群体成果与行为数据</a:t>
            </a:r>
            <a:endParaRPr lang="en-US" altLang="zh-CN" sz="1000" dirty="0" smtClean="0">
              <a:solidFill>
                <a:srgbClr val="000000"/>
              </a:solidFill>
              <a:latin typeface="华文细黑"/>
              <a:ea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2872051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190</Words>
  <Application>Microsoft Macintosh PowerPoint</Application>
  <PresentationFormat>A4 Paper (210x297 mm)</PresentationFormat>
  <Paragraphs>103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清华大学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德宇 Wang 王</dc:creator>
  <cp:lastModifiedBy>Woody 德宇 Wang 王</cp:lastModifiedBy>
  <cp:revision>5</cp:revision>
  <dcterms:created xsi:type="dcterms:W3CDTF">2015-03-11T14:20:58Z</dcterms:created>
  <dcterms:modified xsi:type="dcterms:W3CDTF">2015-03-11T14:51:31Z</dcterms:modified>
</cp:coreProperties>
</file>