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3" r:id="rId2"/>
    <p:sldId id="298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7" r:id="rId13"/>
    <p:sldId id="299" r:id="rId14"/>
    <p:sldId id="300" r:id="rId15"/>
    <p:sldId id="301" r:id="rId16"/>
    <p:sldId id="291" r:id="rId17"/>
    <p:sldId id="292" r:id="rId18"/>
    <p:sldId id="302" r:id="rId19"/>
    <p:sldId id="303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04" r:id="rId28"/>
    <p:sldId id="296" r:id="rId29"/>
    <p:sldId id="306" r:id="rId30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5511">
          <p15:clr>
            <a:srgbClr val="A4A3A4"/>
          </p15:clr>
        </p15:guide>
        <p15:guide id="9" pos="249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9" autoAdjust="0"/>
  </p:normalViewPr>
  <p:slideViewPr>
    <p:cSldViewPr showGuides="1">
      <p:cViewPr varScale="1">
        <p:scale>
          <a:sx n="89" d="100"/>
          <a:sy n="89" d="100"/>
        </p:scale>
        <p:origin x="1080" y="77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/>
            <a:t>教改背景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/>
            <a:t>设计与规划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/>
            <a:t>准备工作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发展规划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/>
            <a:t>总结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/>
            <a:t>实施过程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178D57-8BAD-4C69-92D1-127B8E5DECF5}" type="presOf" srcId="{0792B64B-B93F-4639-B6ED-F80F72A777A6}" destId="{39A22D0B-8CB7-4C90-A0BE-B94049266003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3630DA44-09C8-47C9-998B-61A2DBDF225A}" type="presOf" srcId="{3ACC6A0D-5AFA-43D3-924D-E42FFE9D8403}" destId="{78AD1182-6711-44B6-95D9-0543DA065073}" srcOrd="0" destOrd="0" presId="urn:microsoft.com/office/officeart/2005/8/layout/vList5"/>
    <dgm:cxn modelId="{9E91688D-4A2D-4BE0-B462-DE6CF665B8B4}" type="presOf" srcId="{0EAEA40A-AFEE-4FED-833C-B31C910692E6}" destId="{FFAD5F7D-A880-40A0-AE9E-17C80DAA362D}" srcOrd="0" destOrd="0" presId="urn:microsoft.com/office/officeart/2005/8/layout/vList5"/>
    <dgm:cxn modelId="{634EA92F-FAD1-415B-8EE3-13A7904018DA}" type="presOf" srcId="{802793A6-CBD1-4C70-9D1B-CC7A314A1196}" destId="{A0313DD0-A4E1-4D7E-AE20-031718C5CEC6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64C4C7C3-FE02-4C30-99F1-07088CEADDA5}" type="presOf" srcId="{325D6113-F116-48D7-A58B-2FFC16FE4BC9}" destId="{E845FE83-ED04-40F4-B057-95E666072AD5}" srcOrd="0" destOrd="0" presId="urn:microsoft.com/office/officeart/2005/8/layout/vList5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9261DDEA-66AA-4C0B-A5E3-C104C9B748EA}" type="presOf" srcId="{A8FB4687-FD80-4075-A598-C4CEC64A7889}" destId="{F889E688-BCE4-4A0E-8C7D-7E9E48AB2095}" srcOrd="0" destOrd="0" presId="urn:microsoft.com/office/officeart/2005/8/layout/vList5"/>
    <dgm:cxn modelId="{B54A8F45-16AD-49A7-BE03-277AE6735125}" type="presOf" srcId="{EEFA96A0-7DBF-42F5-9760-1B682C978D9E}" destId="{5E94653F-6E3A-466B-866E-C0149A07CA40}" srcOrd="0" destOrd="0" presId="urn:microsoft.com/office/officeart/2005/8/layout/vList5"/>
    <dgm:cxn modelId="{83A2BB6A-559B-4611-BDF8-03358A2078C6}" type="presOf" srcId="{9830C3A0-5D2B-4241-A3F9-9654D05F7988}" destId="{86239680-3CB0-4DF4-8F4D-801C589137CD}" srcOrd="0" destOrd="0" presId="urn:microsoft.com/office/officeart/2005/8/layout/vList5"/>
    <dgm:cxn modelId="{B1012337-7865-4109-B534-F0629785C663}" type="presOf" srcId="{87F80FA7-1FDC-4687-87AF-749CE58D823F}" destId="{2381FA19-2733-48ED-ABAA-7EDFAF30A094}" srcOrd="0" destOrd="0" presId="urn:microsoft.com/office/officeart/2005/8/layout/vList5"/>
    <dgm:cxn modelId="{77E6D6DB-B29C-4F06-9B92-F07C3C67023B}" type="presOf" srcId="{57C62713-E7DE-48EE-AE67-2B709CE47F37}" destId="{3DAE57B0-4386-42CD-B7BF-2EB7D32E6BF2}" srcOrd="0" destOrd="0" presId="urn:microsoft.com/office/officeart/2005/8/layout/vList5"/>
    <dgm:cxn modelId="{F718FE04-6994-4013-93B0-ED35335E66CD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B5B18467-01CF-40FA-9ED7-AFFCA443A010}" type="presOf" srcId="{4F49577A-6322-459E-8FF2-C71A85FB8A10}" destId="{E8A2056D-40E3-46C3-8DEB-F711CFFDABE5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696AB8E-0A1E-4522-92B9-C6FA6507F281}" type="presOf" srcId="{850919D4-F313-498A-89A2-6006B4A28CAC}" destId="{4A256C4D-C145-46CA-A9D9-95A8600A7020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EC4B6F76-BD92-48F8-A7CC-B77BCACB2879}" type="presParOf" srcId="{78AD1182-6711-44B6-95D9-0543DA065073}" destId="{0A5E051B-36E3-4708-B8E0-CEA45E5AFCA3}" srcOrd="0" destOrd="0" presId="urn:microsoft.com/office/officeart/2005/8/layout/vList5"/>
    <dgm:cxn modelId="{231C8F5B-17F5-4934-A71E-0C7A20642FEF}" type="presParOf" srcId="{0A5E051B-36E3-4708-B8E0-CEA45E5AFCA3}" destId="{2381FA19-2733-48ED-ABAA-7EDFAF30A094}" srcOrd="0" destOrd="0" presId="urn:microsoft.com/office/officeart/2005/8/layout/vList5"/>
    <dgm:cxn modelId="{6D27C08C-1B81-48F4-820C-E344F5566463}" type="presParOf" srcId="{0A5E051B-36E3-4708-B8E0-CEA45E5AFCA3}" destId="{86239680-3CB0-4DF4-8F4D-801C589137CD}" srcOrd="1" destOrd="0" presId="urn:microsoft.com/office/officeart/2005/8/layout/vList5"/>
    <dgm:cxn modelId="{A47B7579-25B8-47D8-9B72-6956EC6C8A30}" type="presParOf" srcId="{78AD1182-6711-44B6-95D9-0543DA065073}" destId="{4BBE333D-B468-4E16-8BE4-A0D75FB74CE7}" srcOrd="1" destOrd="0" presId="urn:microsoft.com/office/officeart/2005/8/layout/vList5"/>
    <dgm:cxn modelId="{DE8670D9-DC9D-4910-8A87-69860374C625}" type="presParOf" srcId="{78AD1182-6711-44B6-95D9-0543DA065073}" destId="{FC592209-34A7-4F86-B4A3-CD2205180153}" srcOrd="2" destOrd="0" presId="urn:microsoft.com/office/officeart/2005/8/layout/vList5"/>
    <dgm:cxn modelId="{DA36A041-3BE8-4B61-B04F-2DEE52ED442C}" type="presParOf" srcId="{FC592209-34A7-4F86-B4A3-CD2205180153}" destId="{4CE170C5-6DE4-49AE-85C4-BB9332B44101}" srcOrd="0" destOrd="0" presId="urn:microsoft.com/office/officeart/2005/8/layout/vList5"/>
    <dgm:cxn modelId="{0E10411B-25DD-4820-AC94-82D628EB47EE}" type="presParOf" srcId="{FC592209-34A7-4F86-B4A3-CD2205180153}" destId="{A0313DD0-A4E1-4D7E-AE20-031718C5CEC6}" srcOrd="1" destOrd="0" presId="urn:microsoft.com/office/officeart/2005/8/layout/vList5"/>
    <dgm:cxn modelId="{C2A20211-C870-43A2-BBE4-F95024A45156}" type="presParOf" srcId="{78AD1182-6711-44B6-95D9-0543DA065073}" destId="{C05DB555-4FD6-4E60-96BE-FE4E2F0D0366}" srcOrd="3" destOrd="0" presId="urn:microsoft.com/office/officeart/2005/8/layout/vList5"/>
    <dgm:cxn modelId="{7F924600-EF55-48C9-9E74-92C1634F5D49}" type="presParOf" srcId="{78AD1182-6711-44B6-95D9-0543DA065073}" destId="{A840535B-423A-4CFC-984F-80427C872268}" srcOrd="4" destOrd="0" presId="urn:microsoft.com/office/officeart/2005/8/layout/vList5"/>
    <dgm:cxn modelId="{653306C6-FB52-4460-A9F3-6B67C30FDD30}" type="presParOf" srcId="{A840535B-423A-4CFC-984F-80427C872268}" destId="{E8A2056D-40E3-46C3-8DEB-F711CFFDABE5}" srcOrd="0" destOrd="0" presId="urn:microsoft.com/office/officeart/2005/8/layout/vList5"/>
    <dgm:cxn modelId="{A98B08C2-DB30-4593-A56E-7EE3F01B3C5D}" type="presParOf" srcId="{A840535B-423A-4CFC-984F-80427C872268}" destId="{3DAE57B0-4386-42CD-B7BF-2EB7D32E6BF2}" srcOrd="1" destOrd="0" presId="urn:microsoft.com/office/officeart/2005/8/layout/vList5"/>
    <dgm:cxn modelId="{92917F3E-E91B-4C89-8824-B3D1D223C470}" type="presParOf" srcId="{78AD1182-6711-44B6-95D9-0543DA065073}" destId="{09C91ECF-E223-47CE-8844-FAF1D92E1460}" srcOrd="5" destOrd="0" presId="urn:microsoft.com/office/officeart/2005/8/layout/vList5"/>
    <dgm:cxn modelId="{12B44E12-75FC-4118-86C6-5768726BC7C0}" type="presParOf" srcId="{78AD1182-6711-44B6-95D9-0543DA065073}" destId="{B17E93F9-934D-4D5F-9E95-33F5971E5037}" srcOrd="6" destOrd="0" presId="urn:microsoft.com/office/officeart/2005/8/layout/vList5"/>
    <dgm:cxn modelId="{A60A713D-36B4-411F-8F99-23E9C9D4765D}" type="presParOf" srcId="{B17E93F9-934D-4D5F-9E95-33F5971E5037}" destId="{5E94653F-6E3A-466B-866E-C0149A07CA40}" srcOrd="0" destOrd="0" presId="urn:microsoft.com/office/officeart/2005/8/layout/vList5"/>
    <dgm:cxn modelId="{053C4AE9-B8A0-44A3-8F77-DEC8EEDE91C0}" type="presParOf" srcId="{B17E93F9-934D-4D5F-9E95-33F5971E5037}" destId="{FFAD5F7D-A880-40A0-AE9E-17C80DAA362D}" srcOrd="1" destOrd="0" presId="urn:microsoft.com/office/officeart/2005/8/layout/vList5"/>
    <dgm:cxn modelId="{D0DC786F-0405-4414-9AD7-A230B2202EAC}" type="presParOf" srcId="{78AD1182-6711-44B6-95D9-0543DA065073}" destId="{FEDC8629-9024-4F5C-B802-AB54DBB1889A}" srcOrd="7" destOrd="0" presId="urn:microsoft.com/office/officeart/2005/8/layout/vList5"/>
    <dgm:cxn modelId="{D6715B88-C241-492D-93EC-85D88486615F}" type="presParOf" srcId="{78AD1182-6711-44B6-95D9-0543DA065073}" destId="{7DFBF7FF-DDB7-4FCB-ADDD-51784835003D}" srcOrd="8" destOrd="0" presId="urn:microsoft.com/office/officeart/2005/8/layout/vList5"/>
    <dgm:cxn modelId="{F6379F43-68DF-4E37-B621-59E08163C082}" type="presParOf" srcId="{7DFBF7FF-DDB7-4FCB-ADDD-51784835003D}" destId="{39A22D0B-8CB7-4C90-A0BE-B94049266003}" srcOrd="0" destOrd="0" presId="urn:microsoft.com/office/officeart/2005/8/layout/vList5"/>
    <dgm:cxn modelId="{58123BCB-EE19-4040-9131-6CB7084DC699}" type="presParOf" srcId="{7DFBF7FF-DDB7-4FCB-ADDD-51784835003D}" destId="{4A256C4D-C145-46CA-A9D9-95A8600A7020}" srcOrd="1" destOrd="0" presId="urn:microsoft.com/office/officeart/2005/8/layout/vList5"/>
    <dgm:cxn modelId="{752C1066-4C46-465C-9AD4-0CF33BCBF63D}" type="presParOf" srcId="{78AD1182-6711-44B6-95D9-0543DA065073}" destId="{1B9FE353-43A4-471F-82C5-03BA0CE22989}" srcOrd="9" destOrd="0" presId="urn:microsoft.com/office/officeart/2005/8/layout/vList5"/>
    <dgm:cxn modelId="{D806DC15-59E5-4AE1-A3F4-B54C54E8208E}" type="presParOf" srcId="{78AD1182-6711-44B6-95D9-0543DA065073}" destId="{274086F3-377D-4FBA-AECF-C98CF16E075D}" srcOrd="10" destOrd="0" presId="urn:microsoft.com/office/officeart/2005/8/layout/vList5"/>
    <dgm:cxn modelId="{62D1613F-5A10-476F-8178-F4C767F4C99C}" type="presParOf" srcId="{274086F3-377D-4FBA-AECF-C98CF16E075D}" destId="{F889E688-BCE4-4A0E-8C7D-7E9E48AB2095}" srcOrd="0" destOrd="0" presId="urn:microsoft.com/office/officeart/2005/8/layout/vList5"/>
    <dgm:cxn modelId="{B2BE22FF-9AAF-4CF1-8613-602AAEC92D23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时间确定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400" b="0" dirty="0" smtClean="0"/>
            <a:t>2014</a:t>
          </a:r>
          <a:r>
            <a:rPr lang="zh-CN" altLang="en-US" sz="1400" b="0" dirty="0" smtClean="0"/>
            <a:t>年</a:t>
          </a:r>
          <a:r>
            <a:rPr lang="en-US" altLang="zh-CN" sz="1400" b="0" dirty="0" smtClean="0"/>
            <a:t>5</a:t>
          </a:r>
          <a:r>
            <a:rPr lang="zh-CN" altLang="en-US" sz="1400" b="0" dirty="0" smtClean="0"/>
            <a:t>月初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内容确定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400" b="0" dirty="0" smtClean="0"/>
            <a:t>2014</a:t>
          </a:r>
          <a:r>
            <a:rPr lang="zh-CN" altLang="en-US" sz="1400" b="0" dirty="0" smtClean="0"/>
            <a:t>年</a:t>
          </a:r>
          <a:r>
            <a:rPr lang="en-US" altLang="zh-CN" sz="1400" b="0" dirty="0" smtClean="0"/>
            <a:t>5</a:t>
          </a:r>
          <a:r>
            <a:rPr lang="zh-CN" altLang="en-US" sz="1400" b="0" dirty="0" smtClean="0"/>
            <a:t>月</a:t>
          </a:r>
          <a:r>
            <a:rPr lang="en-US" altLang="zh-CN" sz="1400" b="0" dirty="0" smtClean="0"/>
            <a:t>—6</a:t>
          </a:r>
          <a:r>
            <a:rPr lang="zh-CN" altLang="en-US" sz="1400" b="0" dirty="0" smtClean="0"/>
            <a:t>月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教学准备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1400" dirty="0" smtClean="0">
              <a:solidFill>
                <a:srgbClr val="1C1C1C"/>
              </a:solidFill>
            </a:rPr>
            <a:t>2014</a:t>
          </a:r>
          <a:r>
            <a:rPr lang="zh-CN" altLang="en-US" sz="1400" dirty="0" smtClean="0">
              <a:solidFill>
                <a:srgbClr val="1C1C1C"/>
              </a:solidFill>
            </a:rPr>
            <a:t>年</a:t>
          </a:r>
          <a:r>
            <a:rPr lang="en-US" altLang="zh-CN" sz="1400" dirty="0" smtClean="0">
              <a:solidFill>
                <a:srgbClr val="1C1C1C"/>
              </a:solidFill>
            </a:rPr>
            <a:t>6</a:t>
          </a:r>
          <a:r>
            <a:rPr lang="zh-CN" altLang="en-US" sz="1400" dirty="0" smtClean="0">
              <a:solidFill>
                <a:srgbClr val="1C1C1C"/>
              </a:solidFill>
            </a:rPr>
            <a:t>月</a:t>
          </a:r>
          <a:r>
            <a:rPr lang="en-US" altLang="zh-CN" sz="1400" dirty="0" smtClean="0">
              <a:solidFill>
                <a:srgbClr val="1C1C1C"/>
              </a:solidFill>
            </a:rPr>
            <a:t>—8</a:t>
          </a:r>
          <a:r>
            <a:rPr lang="zh-CN" altLang="en-US" sz="1400" dirty="0" smtClean="0">
              <a:solidFill>
                <a:srgbClr val="1C1C1C"/>
              </a:solidFill>
            </a:rPr>
            <a:t>月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22738685-5690-4DAC-9E05-DB1BAB38D37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新进数字制造设备培训与教学准备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B0FA2FA-448B-41CF-9317-E8E891E8A267}" type="parTrans" cxnId="{BFE747AB-FD0F-4404-ACA2-C383694418F1}">
      <dgm:prSet/>
      <dgm:spPr/>
      <dgm:t>
        <a:bodyPr/>
        <a:lstStyle/>
        <a:p>
          <a:endParaRPr lang="zh-CN" altLang="en-US"/>
        </a:p>
      </dgm:t>
    </dgm:pt>
    <dgm:pt modelId="{E715604A-2634-4C1D-9AE7-BA239D3EA403}" type="sibTrans" cxnId="{BFE747AB-FD0F-4404-ACA2-C383694418F1}">
      <dgm:prSet/>
      <dgm:spPr/>
      <dgm:t>
        <a:bodyPr/>
        <a:lstStyle/>
        <a:p>
          <a:endParaRPr lang="zh-CN" altLang="en-US"/>
        </a:p>
      </dgm:t>
    </dgm:pt>
    <dgm:pt modelId="{5EB68024-C5BF-4A2B-87F2-6E7D76474E1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教改产品方案设计与试制、定型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46F5DAE6-81D5-416F-82DB-52FC9B1B2A75}" type="parTrans" cxnId="{0109EE13-631A-4167-8FA7-690999832D1C}">
      <dgm:prSet/>
      <dgm:spPr/>
      <dgm:t>
        <a:bodyPr/>
        <a:lstStyle/>
        <a:p>
          <a:endParaRPr lang="zh-CN" altLang="en-US"/>
        </a:p>
      </dgm:t>
    </dgm:pt>
    <dgm:pt modelId="{93484B78-5AEC-4CA4-B1D1-7064219AD068}" type="sibTrans" cxnId="{0109EE13-631A-4167-8FA7-690999832D1C}">
      <dgm:prSet/>
      <dgm:spPr/>
      <dgm:t>
        <a:bodyPr/>
        <a:lstStyle/>
        <a:p>
          <a:endParaRPr lang="zh-CN" altLang="en-US"/>
        </a:p>
      </dgm:t>
    </dgm:pt>
    <dgm:pt modelId="{A2398202-56CF-4E0A-B27E-293CE0B4388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教学人员确定：数字制造讲座人员、教学产品制作辅导人员、各项目负责人员等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BC38645-4A7E-478B-8F8B-9C4E81B3FB8E}" type="parTrans" cxnId="{2A6753FD-AD54-4B6D-80FE-B643FE95A265}">
      <dgm:prSet/>
      <dgm:spPr/>
      <dgm:t>
        <a:bodyPr/>
        <a:lstStyle/>
        <a:p>
          <a:endParaRPr lang="zh-CN" altLang="en-US"/>
        </a:p>
      </dgm:t>
    </dgm:pt>
    <dgm:pt modelId="{DC3FB613-AD7A-438A-B074-AA919DA25CD5}" type="sibTrans" cxnId="{2A6753FD-AD54-4B6D-80FE-B643FE95A265}">
      <dgm:prSet/>
      <dgm:spPr/>
      <dgm:t>
        <a:bodyPr/>
        <a:lstStyle/>
        <a:p>
          <a:endParaRPr lang="zh-CN" altLang="en-US"/>
        </a:p>
      </dgm:t>
    </dgm:pt>
    <dgm:pt modelId="{48E33C09-FC76-4790-8914-73BCFF11088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b="0" dirty="0" smtClean="0"/>
            <a:t>暑期集中实习</a:t>
          </a:r>
          <a:r>
            <a:rPr lang="en-US" altLang="zh-CN" sz="1400" b="0" dirty="0" smtClean="0"/>
            <a:t>3</a:t>
          </a:r>
          <a:r>
            <a:rPr lang="zh-CN" altLang="en-US" sz="1400" b="0" dirty="0" smtClean="0"/>
            <a:t>天型方案的教学改革规划和可行性认定。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5767FE21-C476-459C-879D-15512F035DFB}" type="parTrans" cxnId="{72154D83-575F-4884-A394-48C5266F5D8F}">
      <dgm:prSet/>
      <dgm:spPr/>
      <dgm:t>
        <a:bodyPr/>
        <a:lstStyle/>
        <a:p>
          <a:endParaRPr lang="zh-CN" altLang="en-US"/>
        </a:p>
      </dgm:t>
    </dgm:pt>
    <dgm:pt modelId="{FB61AEEA-6103-4413-9D41-54B624F1AC5C}" type="sibTrans" cxnId="{72154D83-575F-4884-A394-48C5266F5D8F}">
      <dgm:prSet/>
      <dgm:spPr/>
      <dgm:t>
        <a:bodyPr/>
        <a:lstStyle/>
        <a:p>
          <a:endParaRPr lang="zh-CN" altLang="en-US"/>
        </a:p>
      </dgm:t>
    </dgm:pt>
    <dgm:pt modelId="{0B28F1EE-5B91-4684-A6E4-9C4AF23FD8D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b="0" dirty="0" smtClean="0"/>
            <a:t>核心圈和全体参与人员共计讨论会议</a:t>
          </a:r>
          <a:r>
            <a:rPr lang="en-US" altLang="zh-CN" sz="1400" b="0" dirty="0" smtClean="0"/>
            <a:t>5</a:t>
          </a:r>
          <a:r>
            <a:rPr lang="zh-CN" altLang="en-US" sz="1400" b="0" dirty="0" smtClean="0"/>
            <a:t>次，从教学时间安排，教学内容规划，教学产品方案设计等方面逐步确定；</a:t>
          </a:r>
        </a:p>
        <a:p>
          <a:pPr marL="114300" indent="0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400" dirty="0">
            <a:solidFill>
              <a:srgbClr val="1C1C1C"/>
            </a:solidFill>
          </a:endParaRPr>
        </a:p>
      </dgm:t>
    </dgm:pt>
    <dgm:pt modelId="{895D3E08-23F9-471F-BEE9-12205431E4E9}" type="parTrans" cxnId="{C65A1B70-749B-4AF3-B8C0-C20493DD0A86}">
      <dgm:prSet/>
      <dgm:spPr/>
      <dgm:t>
        <a:bodyPr/>
        <a:lstStyle/>
        <a:p>
          <a:endParaRPr lang="zh-CN" altLang="en-US"/>
        </a:p>
      </dgm:t>
    </dgm:pt>
    <dgm:pt modelId="{98051447-8531-4064-BBB5-A20039C006D3}" type="sibTrans" cxnId="{C65A1B70-749B-4AF3-B8C0-C20493DD0A86}">
      <dgm:prSet/>
      <dgm:spPr/>
      <dgm:t>
        <a:bodyPr/>
        <a:lstStyle/>
        <a:p>
          <a:endParaRPr lang="zh-CN" altLang="en-US"/>
        </a:p>
      </dgm:t>
    </dgm:pt>
    <dgm:pt modelId="{87BD616D-E0CA-492E-AC5E-4366699CD5B0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b="0" dirty="0" smtClean="0"/>
            <a:t>向中心、教研室提交教改规划和教案草案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C51368E-1D65-4CBC-A516-BC45A0D70AC4}" type="parTrans" cxnId="{04A7C85E-EF2A-4D62-9872-B42F90444B0E}">
      <dgm:prSet/>
      <dgm:spPr/>
      <dgm:t>
        <a:bodyPr/>
        <a:lstStyle/>
        <a:p>
          <a:endParaRPr lang="zh-CN" altLang="en-US"/>
        </a:p>
      </dgm:t>
    </dgm:pt>
    <dgm:pt modelId="{10D904CE-DC20-4AAA-91C2-7BAA31EC70C7}" type="sibTrans" cxnId="{04A7C85E-EF2A-4D62-9872-B42F90444B0E}">
      <dgm:prSet/>
      <dgm:spPr/>
      <dgm:t>
        <a:bodyPr/>
        <a:lstStyle/>
        <a:p>
          <a:endParaRPr lang="zh-CN" altLang="en-US"/>
        </a:p>
      </dgm:t>
    </dgm:pt>
    <dgm:pt modelId="{C7EED259-D148-4546-977F-C81D8EF5CE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altLang="zh-CN" sz="1400" b="0" dirty="0" smtClean="0"/>
        </a:p>
        <a:p>
          <a:pPr marL="114300" indent="0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400" dirty="0">
            <a:solidFill>
              <a:srgbClr val="1C1C1C"/>
            </a:solidFill>
          </a:endParaRPr>
        </a:p>
      </dgm:t>
    </dgm:pt>
    <dgm:pt modelId="{D100C432-4E4B-4D1A-BA24-396C3D36A0E1}" type="parTrans" cxnId="{86DAD418-1F19-45C0-B130-AB4C484DCAFC}">
      <dgm:prSet/>
      <dgm:spPr/>
      <dgm:t>
        <a:bodyPr/>
        <a:lstStyle/>
        <a:p>
          <a:endParaRPr lang="zh-CN" altLang="en-US"/>
        </a:p>
      </dgm:t>
    </dgm:pt>
    <dgm:pt modelId="{C718541C-9E3E-46A0-9351-A95C22813F6D}" type="sibTrans" cxnId="{86DAD418-1F19-45C0-B130-AB4C484DCAFC}">
      <dgm:prSet/>
      <dgm:spPr/>
      <dgm:t>
        <a:bodyPr/>
        <a:lstStyle/>
        <a:p>
          <a:endParaRPr lang="zh-CN" altLang="en-US"/>
        </a:p>
      </dgm:t>
    </dgm:pt>
    <dgm:pt modelId="{AD7FAF10-144C-4861-91C5-CFE0F1AE272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dirty="0" smtClean="0">
              <a:solidFill>
                <a:srgbClr val="1C1C1C"/>
              </a:solidFill>
            </a:rPr>
            <a:t>实习时间和内容草案拟定。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589E36A9-3F99-46B0-941E-363B5679AFF8}" type="parTrans" cxnId="{F6938454-09E3-4174-93C8-4FC31D64544A}">
      <dgm:prSet/>
      <dgm:spPr/>
      <dgm:t>
        <a:bodyPr/>
        <a:lstStyle/>
        <a:p>
          <a:endParaRPr lang="zh-CN" altLang="en-US"/>
        </a:p>
      </dgm:t>
    </dgm:pt>
    <dgm:pt modelId="{5A27779E-EA73-46F6-8376-6118F774CE8B}" type="sibTrans" cxnId="{F6938454-09E3-4174-93C8-4FC31D64544A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Y="166595" custLinFactNeighborX="-25291" custLinFactNeighborY="-495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Y="170669" custLinFactNeighborX="2358" custLinFactNeighborY="158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X="-2399" custLinFactNeighborY="-255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Y="199810" custLinFactNeighborX="8715" custLinFactNeighborY="-255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LinFactNeighborX="9416" custLinFactNeighborY="6221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812867D-7C89-4C95-A14B-69BB7C735082}" type="presOf" srcId="{0B28F1EE-5B91-4684-A6E4-9C4AF23FD8DF}" destId="{547749D9-95A7-4758-A1D5-44C0C97D642A}" srcOrd="1" destOrd="1" presId="urn:microsoft.com/office/officeart/2005/8/layout/hProcess4"/>
    <dgm:cxn modelId="{FDFDC120-59E1-46E7-A8B3-90A9080DF08C}" type="presOf" srcId="{44E8B082-45DE-4A7F-A9F8-53876133B0D6}" destId="{1ABC0C0E-391E-48E1-B23C-66A1E1642A9F}" srcOrd="1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083ABC5B-5E93-4061-A357-C2949B4CF736}" type="presOf" srcId="{48E33C09-FC76-4790-8914-73BCFF110882}" destId="{3A56968A-E0A1-4472-A81F-33AF83D89196}" srcOrd="0" destOrd="1" presId="urn:microsoft.com/office/officeart/2005/8/layout/hProcess4"/>
    <dgm:cxn modelId="{E63DF97E-B5F3-43C7-B97E-C6FF02D75966}" type="presOf" srcId="{0A42F8B8-4764-4BB2-B0E7-5D5E32EC3C23}" destId="{806460DA-3BDB-4235-8F83-5E07F6F8F17D}" srcOrd="0" destOrd="0" presId="urn:microsoft.com/office/officeart/2005/8/layout/hProcess4"/>
    <dgm:cxn modelId="{8DEF0C8F-8C64-4ED3-9BDB-D94D33D316CF}" type="presOf" srcId="{87BD616D-E0CA-492E-AC5E-4366699CD5B0}" destId="{3A56968A-E0A1-4472-A81F-33AF83D89196}" srcOrd="0" destOrd="2" presId="urn:microsoft.com/office/officeart/2005/8/layout/hProcess4"/>
    <dgm:cxn modelId="{04A7C85E-EF2A-4D62-9872-B42F90444B0E}" srcId="{7B5AE738-93C7-43C8-9DB6-5F01C0495DE4}" destId="{87BD616D-E0CA-492E-AC5E-4366699CD5B0}" srcOrd="2" destOrd="0" parTransId="{FC51368E-1D65-4CBC-A516-BC45A0D70AC4}" sibTransId="{10D904CE-DC20-4AAA-91C2-7BAA31EC70C7}"/>
    <dgm:cxn modelId="{F6938454-09E3-4174-93C8-4FC31D64544A}" srcId="{7B5AE738-93C7-43C8-9DB6-5F01C0495DE4}" destId="{AD7FAF10-144C-4861-91C5-CFE0F1AE2724}" srcOrd="3" destOrd="0" parTransId="{589E36A9-3F99-46B0-941E-363B5679AFF8}" sibTransId="{5A27779E-EA73-46F6-8376-6118F774CE8B}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E34145ED-BFE5-4A4C-8487-C7810CBE3F13}" type="presOf" srcId="{A2398202-56CF-4E0A-B27E-293CE0B4388F}" destId="{D627A842-D3B2-492A-BCBB-66750577F7BE}" srcOrd="0" destOrd="3" presId="urn:microsoft.com/office/officeart/2005/8/layout/hProcess4"/>
    <dgm:cxn modelId="{2A1B98EA-CAFC-4102-8DF1-6ED6A0841FBF}" type="presOf" srcId="{AD7FAF10-144C-4861-91C5-CFE0F1AE2724}" destId="{F85351F3-A84E-4E77-8FAE-5FE9A70E5BD1}" srcOrd="1" destOrd="3" presId="urn:microsoft.com/office/officeart/2005/8/layout/hProcess4"/>
    <dgm:cxn modelId="{BFE747AB-FD0F-4404-ACA2-C383694418F1}" srcId="{A92D798B-F514-4C55-9637-4ECD7BC618AD}" destId="{22738685-5690-4DAC-9E05-DB1BAB38D37C}" srcOrd="1" destOrd="0" parTransId="{CB0FA2FA-448B-41CF-9317-E8E891E8A267}" sibTransId="{E715604A-2634-4C1D-9AE7-BA239D3EA403}"/>
    <dgm:cxn modelId="{2A6753FD-AD54-4B6D-80FE-B643FE95A265}" srcId="{A92D798B-F514-4C55-9637-4ECD7BC618AD}" destId="{A2398202-56CF-4E0A-B27E-293CE0B4388F}" srcOrd="3" destOrd="0" parTransId="{CBC38645-4A7E-478B-8F8B-9C4E81B3FB8E}" sibTransId="{DC3FB613-AD7A-438A-B074-AA919DA25CD5}"/>
    <dgm:cxn modelId="{6D4CFF99-56D3-41BE-9CC2-998953CE1155}" type="presOf" srcId="{5EB68024-C5BF-4A2B-87F2-6E7D76474E17}" destId="{1ABC0C0E-391E-48E1-B23C-66A1E1642A9F}" srcOrd="1" destOrd="2" presId="urn:microsoft.com/office/officeart/2005/8/layout/hProcess4"/>
    <dgm:cxn modelId="{445809DB-0F90-4D65-9191-57DFD6226AA7}" type="presOf" srcId="{22738685-5690-4DAC-9E05-DB1BAB38D37C}" destId="{D627A842-D3B2-492A-BCBB-66750577F7BE}" srcOrd="0" destOrd="1" presId="urn:microsoft.com/office/officeart/2005/8/layout/hProcess4"/>
    <dgm:cxn modelId="{E4FA9FB2-9D8F-4685-B910-61FDEEA5F7A3}" type="presOf" srcId="{AD7FAF10-144C-4861-91C5-CFE0F1AE2724}" destId="{3A56968A-E0A1-4472-A81F-33AF83D89196}" srcOrd="0" destOrd="3" presId="urn:microsoft.com/office/officeart/2005/8/layout/hProcess4"/>
    <dgm:cxn modelId="{0109EE13-631A-4167-8FA7-690999832D1C}" srcId="{A92D798B-F514-4C55-9637-4ECD7BC618AD}" destId="{5EB68024-C5BF-4A2B-87F2-6E7D76474E17}" srcOrd="2" destOrd="0" parTransId="{46F5DAE6-81D5-416F-82DB-52FC9B1B2A75}" sibTransId="{93484B78-5AEC-4CA4-B1D1-7064219AD068}"/>
    <dgm:cxn modelId="{6E7C6586-8EBA-4029-98C1-4D3F1197478A}" type="presOf" srcId="{AFBFCE69-D95F-465E-B5DB-FDE90EFCA149}" destId="{3A56968A-E0A1-4472-A81F-33AF83D89196}" srcOrd="0" destOrd="0" presId="urn:microsoft.com/office/officeart/2005/8/layout/hProcess4"/>
    <dgm:cxn modelId="{A31912E6-98F4-4C79-91A2-A1A10860E66B}" type="presOf" srcId="{A2398202-56CF-4E0A-B27E-293CE0B4388F}" destId="{1ABC0C0E-391E-48E1-B23C-66A1E1642A9F}" srcOrd="1" destOrd="3" presId="urn:microsoft.com/office/officeart/2005/8/layout/hProcess4"/>
    <dgm:cxn modelId="{86DAD418-1F19-45C0-B130-AB4C484DCAFC}" srcId="{7B5AE738-93C7-43C8-9DB6-5F01C0495DE4}" destId="{C7EED259-D148-4546-977F-C81D8EF5CEB3}" srcOrd="4" destOrd="0" parTransId="{D100C432-4E4B-4D1A-BA24-396C3D36A0E1}" sibTransId="{C718541C-9E3E-46A0-9351-A95C22813F6D}"/>
    <dgm:cxn modelId="{C71FC3DD-53FA-4DE4-A2AD-B22342983B46}" type="presOf" srcId="{C7EED259-D148-4546-977F-C81D8EF5CEB3}" destId="{F85351F3-A84E-4E77-8FAE-5FE9A70E5BD1}" srcOrd="1" destOrd="4" presId="urn:microsoft.com/office/officeart/2005/8/layout/hProcess4"/>
    <dgm:cxn modelId="{3FDAECD8-C318-44CF-8831-12EB1563B095}" type="presOf" srcId="{7B5AE738-93C7-43C8-9DB6-5F01C0495DE4}" destId="{93246614-B449-443A-B0F1-95E91921E9D8}" srcOrd="0" destOrd="0" presId="urn:microsoft.com/office/officeart/2005/8/layout/hProcess4"/>
    <dgm:cxn modelId="{97E8D49D-2F83-4D24-B1B1-8F46A0A5BDCA}" type="presOf" srcId="{44E8B082-45DE-4A7F-A9F8-53876133B0D6}" destId="{D627A842-D3B2-492A-BCBB-66750577F7BE}" srcOrd="0" destOrd="0" presId="urn:microsoft.com/office/officeart/2005/8/layout/hProcess4"/>
    <dgm:cxn modelId="{72154D83-575F-4884-A394-48C5266F5D8F}" srcId="{7B5AE738-93C7-43C8-9DB6-5F01C0495DE4}" destId="{48E33C09-FC76-4790-8914-73BCFF110882}" srcOrd="1" destOrd="0" parTransId="{5767FE21-C476-459C-879D-15512F035DFB}" sibTransId="{FB61AEEA-6103-4413-9D41-54B624F1AC5C}"/>
    <dgm:cxn modelId="{C546194D-84E4-4C4B-8A96-D78DD6381A95}" type="presOf" srcId="{5EB68024-C5BF-4A2B-87F2-6E7D76474E17}" destId="{D627A842-D3B2-492A-BCBB-66750577F7BE}" srcOrd="0" destOrd="2" presId="urn:microsoft.com/office/officeart/2005/8/layout/hProcess4"/>
    <dgm:cxn modelId="{F2E0A603-5565-49DA-80D7-B6BD3C2DD122}" type="presOf" srcId="{AFBFCE69-D95F-465E-B5DB-FDE90EFCA149}" destId="{F85351F3-A84E-4E77-8FAE-5FE9A70E5BD1}" srcOrd="1" destOrd="0" presId="urn:microsoft.com/office/officeart/2005/8/layout/hProcess4"/>
    <dgm:cxn modelId="{119DBEB5-8512-464C-B39C-8901CFC2A93E}" type="presOf" srcId="{22738685-5690-4DAC-9E05-DB1BAB38D37C}" destId="{1ABC0C0E-391E-48E1-B23C-66A1E1642A9F}" srcOrd="1" destOrd="1" presId="urn:microsoft.com/office/officeart/2005/8/layout/hProcess4"/>
    <dgm:cxn modelId="{E36F3679-78F4-4109-A943-A9127DB47989}" type="presOf" srcId="{50D1D4AE-6284-4639-B39D-7107C967DE93}" destId="{C35B912B-C3EC-41D4-A7E3-1B2F9D15219C}" srcOrd="0" destOrd="0" presId="urn:microsoft.com/office/officeart/2005/8/layout/hProcess4"/>
    <dgm:cxn modelId="{C8BEC6FD-4536-4C49-BD86-AED2CAC5BB3B}" type="presOf" srcId="{7E8238E3-0F58-4E66-BA3B-9DB6BE6DD35F}" destId="{99E50B6F-CDEF-4513-B3B6-C75FA17A2E12}" srcOrd="0" destOrd="0" presId="urn:microsoft.com/office/officeart/2005/8/layout/hProcess4"/>
    <dgm:cxn modelId="{B0227CE1-1C6E-484A-BD11-6BB8EE991B03}" type="presOf" srcId="{6B680945-A323-4172-9DE0-35B7D7CE503D}" destId="{511FCBE0-7C2E-46E5-B1C1-B7E2BD5EB0F5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A10CB047-905E-438F-80B7-2F2D301CCCEB}" type="presOf" srcId="{48E33C09-FC76-4790-8914-73BCFF110882}" destId="{F85351F3-A84E-4E77-8FAE-5FE9A70E5BD1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C65A1B70-749B-4AF3-B8C0-C20493DD0A86}" srcId="{50D1D4AE-6284-4639-B39D-7107C967DE93}" destId="{0B28F1EE-5B91-4684-A6E4-9C4AF23FD8DF}" srcOrd="1" destOrd="0" parTransId="{895D3E08-23F9-471F-BEE9-12205431E4E9}" sibTransId="{98051447-8531-4064-BBB5-A20039C006D3}"/>
    <dgm:cxn modelId="{023A24B3-6394-4BAC-A237-8F85F0177526}" type="presOf" srcId="{07F363F8-5443-4D43-B030-85B1BD2F4B99}" destId="{8D87B9EB-96F2-4066-86EF-89D7AFAEA69E}" srcOrd="0" destOrd="0" presId="urn:microsoft.com/office/officeart/2005/8/layout/hProcess4"/>
    <dgm:cxn modelId="{BE31F479-7E8A-4219-8E99-686879039006}" type="presOf" srcId="{07F363F8-5443-4D43-B030-85B1BD2F4B99}" destId="{547749D9-95A7-4758-A1D5-44C0C97D642A}" srcOrd="1" destOrd="0" presId="urn:microsoft.com/office/officeart/2005/8/layout/hProcess4"/>
    <dgm:cxn modelId="{8C4875FE-7963-4D81-920C-7F4684FD19B6}" type="presOf" srcId="{87BD616D-E0CA-492E-AC5E-4366699CD5B0}" destId="{F85351F3-A84E-4E77-8FAE-5FE9A70E5BD1}" srcOrd="1" destOrd="2" presId="urn:microsoft.com/office/officeart/2005/8/layout/hProcess4"/>
    <dgm:cxn modelId="{C0D438CD-9C7F-4702-861A-79DEB5853A1B}" type="presOf" srcId="{0B28F1EE-5B91-4684-A6E4-9C4AF23FD8DF}" destId="{8D87B9EB-96F2-4066-86EF-89D7AFAEA69E}" srcOrd="0" destOrd="1" presId="urn:microsoft.com/office/officeart/2005/8/layout/hProcess4"/>
    <dgm:cxn modelId="{F74CD2D4-1A38-4DF1-AE5E-09C12BB4C306}" type="presOf" srcId="{A92D798B-F514-4C55-9637-4ECD7BC618AD}" destId="{9324AE40-C757-43FB-8D9F-7736A07938F3}" srcOrd="0" destOrd="0" presId="urn:microsoft.com/office/officeart/2005/8/layout/hProcess4"/>
    <dgm:cxn modelId="{6E28F145-D566-4F4C-A2A0-4A2D72BC9A7E}" type="presOf" srcId="{C7EED259-D148-4546-977F-C81D8EF5CEB3}" destId="{3A56968A-E0A1-4472-A81F-33AF83D89196}" srcOrd="0" destOrd="4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3B50881D-44D4-4D21-9849-98A422B497DA}" type="presParOf" srcId="{99E50B6F-CDEF-4513-B3B6-C75FA17A2E12}" destId="{66ED8938-C4F5-455A-B0C4-2FE0DA5BF18E}" srcOrd="0" destOrd="0" presId="urn:microsoft.com/office/officeart/2005/8/layout/hProcess4"/>
    <dgm:cxn modelId="{8D988A77-2A84-4799-8152-6F3AC45B03D6}" type="presParOf" srcId="{99E50B6F-CDEF-4513-B3B6-C75FA17A2E12}" destId="{2E111DA8-6F33-4A9B-9F89-8E0BA97EEB40}" srcOrd="1" destOrd="0" presId="urn:microsoft.com/office/officeart/2005/8/layout/hProcess4"/>
    <dgm:cxn modelId="{E6116686-162F-41C3-9FCE-F54A4E4B43DA}" type="presParOf" srcId="{99E50B6F-CDEF-4513-B3B6-C75FA17A2E12}" destId="{51C00026-C4D5-49C4-8079-60A70CC9A993}" srcOrd="2" destOrd="0" presId="urn:microsoft.com/office/officeart/2005/8/layout/hProcess4"/>
    <dgm:cxn modelId="{BCE1D8B4-7F29-4524-B29E-DD45CCAF18B8}" type="presParOf" srcId="{51C00026-C4D5-49C4-8079-60A70CC9A993}" destId="{AB571A68-42A2-4F7C-BD6D-A65EF0A79D57}" srcOrd="0" destOrd="0" presId="urn:microsoft.com/office/officeart/2005/8/layout/hProcess4"/>
    <dgm:cxn modelId="{1D92837E-AE09-4CB4-B378-CB344848088C}" type="presParOf" srcId="{AB571A68-42A2-4F7C-BD6D-A65EF0A79D57}" destId="{8D83914C-F646-47C9-86D3-46B2B8A75942}" srcOrd="0" destOrd="0" presId="urn:microsoft.com/office/officeart/2005/8/layout/hProcess4"/>
    <dgm:cxn modelId="{B3F7BF7F-797A-438B-8AE3-C9F8BB3D79A9}" type="presParOf" srcId="{AB571A68-42A2-4F7C-BD6D-A65EF0A79D57}" destId="{3A56968A-E0A1-4472-A81F-33AF83D89196}" srcOrd="1" destOrd="0" presId="urn:microsoft.com/office/officeart/2005/8/layout/hProcess4"/>
    <dgm:cxn modelId="{C119CE5F-6FE0-48A8-BBC5-2A2FED8FA3C9}" type="presParOf" srcId="{AB571A68-42A2-4F7C-BD6D-A65EF0A79D57}" destId="{F85351F3-A84E-4E77-8FAE-5FE9A70E5BD1}" srcOrd="2" destOrd="0" presId="urn:microsoft.com/office/officeart/2005/8/layout/hProcess4"/>
    <dgm:cxn modelId="{E43772DB-8F40-4B91-AEC1-8A18DA2370A9}" type="presParOf" srcId="{AB571A68-42A2-4F7C-BD6D-A65EF0A79D57}" destId="{93246614-B449-443A-B0F1-95E91921E9D8}" srcOrd="3" destOrd="0" presId="urn:microsoft.com/office/officeart/2005/8/layout/hProcess4"/>
    <dgm:cxn modelId="{881D2782-1A68-4076-98F1-D42EA094C4BA}" type="presParOf" srcId="{AB571A68-42A2-4F7C-BD6D-A65EF0A79D57}" destId="{3C101A1B-316F-4708-8B9D-3719DC1F7B01}" srcOrd="4" destOrd="0" presId="urn:microsoft.com/office/officeart/2005/8/layout/hProcess4"/>
    <dgm:cxn modelId="{E8803BAD-4218-4B7B-BF95-8CA8AB037CB0}" type="presParOf" srcId="{51C00026-C4D5-49C4-8079-60A70CC9A993}" destId="{806460DA-3BDB-4235-8F83-5E07F6F8F17D}" srcOrd="1" destOrd="0" presId="urn:microsoft.com/office/officeart/2005/8/layout/hProcess4"/>
    <dgm:cxn modelId="{BF4FF702-F74E-4B02-B113-9FF676AA8425}" type="presParOf" srcId="{51C00026-C4D5-49C4-8079-60A70CC9A993}" destId="{F4DA058E-0EB1-48CF-9C37-9A410B6031B6}" srcOrd="2" destOrd="0" presId="urn:microsoft.com/office/officeart/2005/8/layout/hProcess4"/>
    <dgm:cxn modelId="{E0416443-5A32-49C2-8F0C-9A308B3EFC7F}" type="presParOf" srcId="{F4DA058E-0EB1-48CF-9C37-9A410B6031B6}" destId="{285D0E3D-AB51-41D0-B8A1-D4D22AB6E7BF}" srcOrd="0" destOrd="0" presId="urn:microsoft.com/office/officeart/2005/8/layout/hProcess4"/>
    <dgm:cxn modelId="{22E70A97-8774-4D99-93DD-4349D950DFAA}" type="presParOf" srcId="{F4DA058E-0EB1-48CF-9C37-9A410B6031B6}" destId="{8D87B9EB-96F2-4066-86EF-89D7AFAEA69E}" srcOrd="1" destOrd="0" presId="urn:microsoft.com/office/officeart/2005/8/layout/hProcess4"/>
    <dgm:cxn modelId="{7998DB47-483F-4D01-A40E-C03213695187}" type="presParOf" srcId="{F4DA058E-0EB1-48CF-9C37-9A410B6031B6}" destId="{547749D9-95A7-4758-A1D5-44C0C97D642A}" srcOrd="2" destOrd="0" presId="urn:microsoft.com/office/officeart/2005/8/layout/hProcess4"/>
    <dgm:cxn modelId="{0AD2EB61-9B94-410F-87B2-4C6F1EF895E6}" type="presParOf" srcId="{F4DA058E-0EB1-48CF-9C37-9A410B6031B6}" destId="{C35B912B-C3EC-41D4-A7E3-1B2F9D15219C}" srcOrd="3" destOrd="0" presId="urn:microsoft.com/office/officeart/2005/8/layout/hProcess4"/>
    <dgm:cxn modelId="{B1E169B7-0DE8-4764-BA81-00F363880B22}" type="presParOf" srcId="{F4DA058E-0EB1-48CF-9C37-9A410B6031B6}" destId="{4262FE74-7744-4C35-8542-96856CB5F4D2}" srcOrd="4" destOrd="0" presId="urn:microsoft.com/office/officeart/2005/8/layout/hProcess4"/>
    <dgm:cxn modelId="{39392C97-434A-4EA5-86F6-D4ABF8650409}" type="presParOf" srcId="{51C00026-C4D5-49C4-8079-60A70CC9A993}" destId="{511FCBE0-7C2E-46E5-B1C1-B7E2BD5EB0F5}" srcOrd="3" destOrd="0" presId="urn:microsoft.com/office/officeart/2005/8/layout/hProcess4"/>
    <dgm:cxn modelId="{E1CD243B-A192-4FF8-AF35-50C6B770EB95}" type="presParOf" srcId="{51C00026-C4D5-49C4-8079-60A70CC9A993}" destId="{EFC49B28-E7A3-4C69-A7AD-B42CEEBD2192}" srcOrd="4" destOrd="0" presId="urn:microsoft.com/office/officeart/2005/8/layout/hProcess4"/>
    <dgm:cxn modelId="{71951DF0-31A9-4FE6-8C30-D0DEB0B490C6}" type="presParOf" srcId="{EFC49B28-E7A3-4C69-A7AD-B42CEEBD2192}" destId="{CFE5C617-7C03-4756-9AE2-C062FC0BF34F}" srcOrd="0" destOrd="0" presId="urn:microsoft.com/office/officeart/2005/8/layout/hProcess4"/>
    <dgm:cxn modelId="{51C41477-C1D5-4AE8-A264-374C632CA7F7}" type="presParOf" srcId="{EFC49B28-E7A3-4C69-A7AD-B42CEEBD2192}" destId="{D627A842-D3B2-492A-BCBB-66750577F7BE}" srcOrd="1" destOrd="0" presId="urn:microsoft.com/office/officeart/2005/8/layout/hProcess4"/>
    <dgm:cxn modelId="{8A755636-7DF2-42C1-9B09-67E97F6CD567}" type="presParOf" srcId="{EFC49B28-E7A3-4C69-A7AD-B42CEEBD2192}" destId="{1ABC0C0E-391E-48E1-B23C-66A1E1642A9F}" srcOrd="2" destOrd="0" presId="urn:microsoft.com/office/officeart/2005/8/layout/hProcess4"/>
    <dgm:cxn modelId="{7B02377A-17B5-4656-B9F4-E047384ED97A}" type="presParOf" srcId="{EFC49B28-E7A3-4C69-A7AD-B42CEEBD2192}" destId="{9324AE40-C757-43FB-8D9F-7736A07938F3}" srcOrd="3" destOrd="0" presId="urn:microsoft.com/office/officeart/2005/8/layout/hProcess4"/>
    <dgm:cxn modelId="{B4C9B092-6575-4EAF-8705-5E42429BC1A3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教改背景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设计与规划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准备工作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实施过程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总结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发展规划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0" y="18450"/>
          <a:ext cx="2030376" cy="278986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400" b="0" kern="1200" dirty="0" smtClean="0"/>
            <a:t>2014</a:t>
          </a:r>
          <a:r>
            <a:rPr lang="zh-CN" altLang="en-US" sz="1400" b="0" kern="1200" dirty="0" smtClean="0"/>
            <a:t>年</a:t>
          </a:r>
          <a:r>
            <a:rPr lang="en-US" altLang="zh-CN" sz="1400" b="0" kern="1200" dirty="0" smtClean="0"/>
            <a:t>5</a:t>
          </a:r>
          <a:r>
            <a:rPr lang="zh-CN" altLang="en-US" sz="1400" b="0" kern="1200" dirty="0" smtClean="0"/>
            <a:t>月初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400" b="0" kern="1200" dirty="0" smtClean="0"/>
            <a:t>暑期集中实习</a:t>
          </a:r>
          <a:r>
            <a:rPr lang="en-US" altLang="zh-CN" sz="1400" b="0" kern="1200" dirty="0" smtClean="0"/>
            <a:t>3</a:t>
          </a:r>
          <a:r>
            <a:rPr lang="zh-CN" altLang="en-US" sz="1400" b="0" kern="1200" dirty="0" smtClean="0"/>
            <a:t>天型方案的教学改革规划和可行性认定。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400" b="0" kern="1200" dirty="0" smtClean="0"/>
            <a:t>向中心、教研室提交教改规划和教案草案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400" kern="1200" dirty="0" smtClean="0">
              <a:solidFill>
                <a:srgbClr val="1C1C1C"/>
              </a:solidFill>
            </a:rPr>
            <a:t>实习时间和内容草案拟定。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altLang="zh-CN" sz="1400" b="0" kern="1200" dirty="0" smtClean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9468" y="77918"/>
        <a:ext cx="1911440" cy="2073096"/>
      </dsp:txXfrm>
    </dsp:sp>
    <dsp:sp modelId="{806460DA-3BDB-4235-8F83-5E07F6F8F17D}">
      <dsp:nvSpPr>
        <dsp:cNvPr id="0" name=""/>
        <dsp:cNvSpPr/>
      </dsp:nvSpPr>
      <dsp:spPr>
        <a:xfrm>
          <a:off x="1223466" y="1951003"/>
          <a:ext cx="2226388" cy="2226388"/>
        </a:xfrm>
        <a:prstGeom prst="leftCircularArrow">
          <a:avLst>
            <a:gd name="adj1" fmla="val 2634"/>
            <a:gd name="adj2" fmla="val 320212"/>
            <a:gd name="adj3" fmla="val 2614149"/>
            <a:gd name="adj4" fmla="val 9542916"/>
            <a:gd name="adj5" fmla="val 307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时间确定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85908" y="1080119"/>
          <a:ext cx="2030376" cy="2858084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400" b="0" kern="1200" dirty="0" smtClean="0"/>
            <a:t>2014</a:t>
          </a:r>
          <a:r>
            <a:rPr lang="zh-CN" altLang="en-US" sz="1400" b="0" kern="1200" dirty="0" smtClean="0"/>
            <a:t>年</a:t>
          </a:r>
          <a:r>
            <a:rPr lang="en-US" altLang="zh-CN" sz="1400" b="0" kern="1200" dirty="0" smtClean="0"/>
            <a:t>5</a:t>
          </a:r>
          <a:r>
            <a:rPr lang="zh-CN" altLang="en-US" sz="1400" b="0" kern="1200" dirty="0" smtClean="0"/>
            <a:t>月</a:t>
          </a:r>
          <a:r>
            <a:rPr lang="en-US" altLang="zh-CN" sz="1400" b="0" kern="1200" dirty="0" smtClean="0"/>
            <a:t>—6</a:t>
          </a:r>
          <a:r>
            <a:rPr lang="zh-CN" altLang="en-US" sz="1400" b="0" kern="1200" dirty="0" smtClean="0"/>
            <a:t>月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400" b="0" kern="1200" dirty="0" smtClean="0"/>
            <a:t>核心圈和全体参与人员共计讨论会议</a:t>
          </a:r>
          <a:r>
            <a:rPr lang="en-US" altLang="zh-CN" sz="1400" b="0" kern="1200" dirty="0" smtClean="0"/>
            <a:t>5</a:t>
          </a:r>
          <a:r>
            <a:rPr lang="zh-CN" altLang="en-US" sz="1400" b="0" kern="1200" dirty="0" smtClean="0"/>
            <a:t>次，从教学时间安排，教学内容规划，教学产品方案设计等方面逐步确定；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645376" y="1752034"/>
        <a:ext cx="1911440" cy="2126702"/>
      </dsp:txXfrm>
    </dsp:sp>
    <dsp:sp modelId="{511FCBE0-7C2E-46E5-B1C1-B7E2BD5EB0F5}">
      <dsp:nvSpPr>
        <dsp:cNvPr id="0" name=""/>
        <dsp:cNvSpPr/>
      </dsp:nvSpPr>
      <dsp:spPr>
        <a:xfrm>
          <a:off x="3683918" y="22481"/>
          <a:ext cx="2677375" cy="2677375"/>
        </a:xfrm>
        <a:prstGeom prst="circularArrow">
          <a:avLst>
            <a:gd name="adj1" fmla="val 2190"/>
            <a:gd name="adj2" fmla="val 263556"/>
            <a:gd name="adj3" fmla="val 19161994"/>
            <a:gd name="adj4" fmla="val 12176572"/>
            <a:gd name="adj5" fmla="val 255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45930" y="8640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内容确定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2966951" y="8851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250200" y="142382"/>
          <a:ext cx="2030376" cy="334609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1C1C1C"/>
              </a:solidFill>
            </a:rPr>
            <a:t>2014</a:t>
          </a:r>
          <a:r>
            <a:rPr lang="zh-CN" altLang="en-US" sz="1400" kern="1200" dirty="0" smtClean="0">
              <a:solidFill>
                <a:srgbClr val="1C1C1C"/>
              </a:solidFill>
            </a:rPr>
            <a:t>年</a:t>
          </a:r>
          <a:r>
            <a:rPr lang="en-US" altLang="zh-CN" sz="1400" kern="1200" dirty="0" smtClean="0">
              <a:solidFill>
                <a:srgbClr val="1C1C1C"/>
              </a:solidFill>
            </a:rPr>
            <a:t>6</a:t>
          </a:r>
          <a:r>
            <a:rPr lang="zh-CN" altLang="en-US" sz="1400" kern="1200" dirty="0" smtClean="0">
              <a:solidFill>
                <a:srgbClr val="1C1C1C"/>
              </a:solidFill>
            </a:rPr>
            <a:t>月</a:t>
          </a:r>
          <a:r>
            <a:rPr lang="en-US" altLang="zh-CN" sz="1400" kern="1200" dirty="0" smtClean="0">
              <a:solidFill>
                <a:srgbClr val="1C1C1C"/>
              </a:solidFill>
            </a:rPr>
            <a:t>—8</a:t>
          </a:r>
          <a:r>
            <a:rPr lang="zh-CN" altLang="en-US" sz="1400" kern="1200" dirty="0" smtClean="0">
              <a:solidFill>
                <a:srgbClr val="1C1C1C"/>
              </a:solidFill>
            </a:rPr>
            <a:t>月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新进数字制造设备培训与教学准备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教改产品方案设计与试制、定型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教学人员确定：数字制造讲座人员、教学产品制作辅导人员、各项目负责人员等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309668" y="201850"/>
        <a:ext cx="1911440" cy="2510135"/>
      </dsp:txXfrm>
    </dsp:sp>
    <dsp:sp modelId="{9324AE40-C757-43FB-8D9F-7736A07938F3}">
      <dsp:nvSpPr>
        <dsp:cNvPr id="0" name=""/>
        <dsp:cNvSpPr/>
      </dsp:nvSpPr>
      <dsp:spPr>
        <a:xfrm>
          <a:off x="5527258" y="3168349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教学准备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8279" y="3189370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SLIDEtoME\TP模板\新建文件夹 (15)\bg1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112023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904111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2015/1/26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SLIDEtoME\TP模板\新建文件夹 (15)\bg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2620952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2219115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SLIDEtoME\TP模板\新建文件夹 (15)\bg1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124902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916990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2015/1/26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15)\bg12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5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2015/1/26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</a:t>
            </a:r>
            <a:r>
              <a:rPr lang="zh-CN" altLang="en-US" dirty="0" smtClean="0"/>
              <a:t>制造与创新基本技能训练教学方案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实施总结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BA8-6113-4310-A6D1-2BCBAFCAF7A5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清华大学基础工业训练中心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3" y="287885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教改背景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目前，中心的教学任务仍然较为集中在批量的学生实习，如果在大批量的学生实习中能够提高学生志趣（起码先提高兴趣），适应教学改革方向，并且逐步为后面学生创新平台的普及做好准备，应该会帮助中心更加发展壮大。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设计与规划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根据中心教学规划，在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学分方案中，先进制造与数字制造实习所占教学时间为连续</a:t>
            </a:r>
            <a:r>
              <a:rPr lang="en-US" altLang="zh-CN" b="0" dirty="0"/>
              <a:t>3</a:t>
            </a:r>
            <a:r>
              <a:rPr lang="zh-CN" altLang="en-US" b="0" dirty="0" smtClean="0"/>
              <a:t>天，适合于综合项目的制作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教学改革要点：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基于项目；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团队模式；</a:t>
            </a:r>
            <a:endParaRPr lang="en-US" altLang="zh-CN" dirty="0" smtClean="0"/>
          </a:p>
          <a:p>
            <a:pPr lvl="1"/>
            <a:r>
              <a:rPr lang="zh-CN" altLang="en-US" dirty="0"/>
              <a:t>精一通</a:t>
            </a:r>
            <a:r>
              <a:rPr lang="zh-CN" altLang="en-US" dirty="0" smtClean="0"/>
              <a:t>多；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加入数字化流程管理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设计与规划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1074"/>
            <a:ext cx="8353424" cy="4130445"/>
          </a:xfrm>
        </p:spPr>
        <p:txBody>
          <a:bodyPr>
            <a:normAutofit/>
          </a:bodyPr>
          <a:lstStyle/>
          <a:p>
            <a:r>
              <a:rPr lang="zh-CN" altLang="en-US" sz="1800" b="0" dirty="0" smtClean="0"/>
              <a:t>教改时间表：</a:t>
            </a:r>
            <a:endParaRPr lang="en-US" altLang="zh-CN" sz="1800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12</a:t>
            </a:fld>
            <a:endParaRPr lang="zh-CN" altLang="en-US" dirty="0" smtClean="0"/>
          </a:p>
        </p:txBody>
      </p:sp>
      <p:graphicFrame>
        <p:nvGraphicFramePr>
          <p:cNvPr id="7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915570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数字化设备验收、培训、教学方案规划</a:t>
            </a:r>
            <a:endParaRPr lang="en-US" altLang="zh-CN" dirty="0" smtClean="0"/>
          </a:p>
          <a:p>
            <a:pPr lvl="1"/>
            <a:r>
              <a:rPr lang="zh-CN" altLang="en-US" dirty="0"/>
              <a:t>精</a:t>
            </a:r>
            <a:r>
              <a:rPr lang="zh-CN" altLang="en-US" dirty="0" smtClean="0"/>
              <a:t>雕机床 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月初到位，</a:t>
            </a:r>
            <a:r>
              <a:rPr lang="en-US" altLang="zh-CN" dirty="0" smtClean="0"/>
              <a:t>6-7</a:t>
            </a:r>
            <a:r>
              <a:rPr lang="zh-CN" altLang="en-US" dirty="0" smtClean="0"/>
              <a:t>月验收、调试、培训，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月底教学人员验收合格，进入教学流程，参与讲座及项目加工；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巨轮机械手臂、科挺加工中心：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月到位，</a:t>
            </a:r>
            <a:r>
              <a:rPr lang="en-US" altLang="zh-CN" dirty="0" smtClean="0"/>
              <a:t>6-7</a:t>
            </a:r>
            <a:r>
              <a:rPr lang="zh-CN" altLang="en-US" dirty="0" smtClean="0"/>
              <a:t>月验收、调试、培训，进入教学流程，参与讲座；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沈阳机床集团智能柔性加工单元：逐步到位，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月调试，联网，维修等。没有完成，未能进入教学流程。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09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创新制造基本技能（ 基于项目）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项目规划与设计 ：</a:t>
            </a:r>
            <a:r>
              <a:rPr lang="en-US" altLang="zh-CN" dirty="0" smtClean="0"/>
              <a:t>6-7</a:t>
            </a:r>
            <a:r>
              <a:rPr lang="zh-CN" altLang="en-US" dirty="0" smtClean="0"/>
              <a:t>月设计、分工、试制，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月确定方案，制作样品，进入教学流程，参与讲座及项目加工；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6-7</a:t>
            </a:r>
            <a:r>
              <a:rPr lang="zh-CN" altLang="en-US" dirty="0" smtClean="0"/>
              <a:t>月，项目分工各工种制定规划，准备工量夹具，添置工量夹具，材料购置；部分工种初步下料；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根据“精一通多”教学模式，各工种分别制定理论讲座（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小时）和项目制作（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小时）教学方案。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项目实施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818085" y="998935"/>
            <a:ext cx="4752975" cy="403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b="1" smtClean="0">
                <a:solidFill>
                  <a:srgbClr val="D60093"/>
                </a:solidFill>
                <a:latin typeface="+mn-lt"/>
                <a:ea typeface="+mn-ea"/>
                <a:cs typeface="+mn-cs"/>
              </a:rPr>
              <a:t>实验内容及安排</a:t>
            </a:r>
            <a:endParaRPr lang="zh-CN" altLang="en-US" dirty="0">
              <a:solidFill>
                <a:srgbClr val="D60093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27323"/>
              </p:ext>
            </p:extLst>
          </p:nvPr>
        </p:nvGraphicFramePr>
        <p:xfrm>
          <a:off x="899592" y="1772816"/>
          <a:ext cx="6840760" cy="3312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190"/>
                <a:gridCol w="1710190"/>
                <a:gridCol w="1710190"/>
                <a:gridCol w="1710190"/>
              </a:tblGrid>
              <a:tr h="662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组号（每组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人）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天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天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天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ABCDE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effectLst/>
                        </a:rPr>
                        <a:t>数字制造工艺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effectLst/>
                        </a:rPr>
                        <a:t>与创新基本技能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effectLst/>
                        </a:rPr>
                        <a:t>讲座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effectLst/>
                        </a:rPr>
                        <a:t>创新技能训练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>
                          <a:effectLst/>
                        </a:rPr>
                        <a:t>铣磨</a:t>
                      </a:r>
                      <a:endParaRPr lang="zh-CN" sz="14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ABCDE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ABCDE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effectLst/>
                        </a:rPr>
                        <a:t>铣磨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400" dirty="0">
                          <a:effectLst/>
                        </a:rPr>
                        <a:t>创新技能训练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662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ABCDE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23281" y="1144790"/>
            <a:ext cx="8353424" cy="720724"/>
          </a:xfrm>
        </p:spPr>
        <p:txBody>
          <a:bodyPr/>
          <a:lstStyle/>
          <a:p>
            <a:r>
              <a:rPr lang="zh-CN" altLang="en-US" dirty="0" smtClean="0"/>
              <a:t>第一天</a:t>
            </a:r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6251C4-CCC7-42B1-A2A5-5E09B9BE10FE}" type="slidenum">
              <a:rPr lang="en-US" altLang="zh-CN" smtClean="0">
                <a:solidFill>
                  <a:srgbClr val="CC3399"/>
                </a:solidFill>
                <a:latin typeface="Verdana" panose="020B0604030504040204" pitchFamily="34" charset="0"/>
              </a:rPr>
              <a:pPr/>
              <a:t>16</a:t>
            </a:fld>
            <a:endParaRPr lang="en-US" altLang="zh-CN" smtClean="0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29590"/>
              </p:ext>
            </p:extLst>
          </p:nvPr>
        </p:nvGraphicFramePr>
        <p:xfrm>
          <a:off x="2771800" y="1289103"/>
          <a:ext cx="6120682" cy="5148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033"/>
                <a:gridCol w="661033"/>
                <a:gridCol w="918102"/>
                <a:gridCol w="918102"/>
                <a:gridCol w="954828"/>
                <a:gridCol w="1003792"/>
                <a:gridCol w="1003792"/>
              </a:tblGrid>
              <a:tr h="27885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时间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内容安排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350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solidFill>
                            <a:schemeClr val="tx1"/>
                          </a:solidFill>
                          <a:effectLst/>
                        </a:rPr>
                        <a:t>数字制造讲座</a:t>
                      </a:r>
                      <a:r>
                        <a:rPr lang="zh-CN" sz="1050" dirty="0" smtClean="0">
                          <a:solidFill>
                            <a:schemeClr val="tx1"/>
                          </a:solidFill>
                          <a:effectLst/>
                        </a:rPr>
                        <a:t>一天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163" marR="40163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 dirty="0">
                          <a:effectLst/>
                        </a:rPr>
                        <a:t>上午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>
                          <a:effectLst/>
                        </a:rPr>
                        <a:t>　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(ABCDE)1</a:t>
                      </a:r>
                      <a:r>
                        <a:rPr lang="zh-CN" sz="1000" dirty="0" smtClean="0"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(ABCDE)2</a:t>
                      </a:r>
                      <a:r>
                        <a:rPr lang="zh-CN" sz="1000" dirty="0" smtClean="0"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(ABCDE)3</a:t>
                      </a:r>
                      <a:r>
                        <a:rPr lang="zh-CN" sz="1000" dirty="0" smtClean="0"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effectLst/>
                        </a:rPr>
                        <a:t>(ABCDE)4</a:t>
                      </a:r>
                      <a:r>
                        <a:rPr lang="zh-CN" sz="1000" dirty="0" smtClean="0">
                          <a:effectLst/>
                        </a:rPr>
                        <a:t>组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</a:tr>
              <a:tr h="4644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8:00-8:30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数字化</a:t>
                      </a:r>
                      <a:r>
                        <a:rPr lang="zh-CN" sz="1050" dirty="0" smtClean="0">
                          <a:effectLst/>
                        </a:rPr>
                        <a:t>制造</a:t>
                      </a:r>
                      <a:r>
                        <a:rPr lang="zh-CN" altLang="en-US" sz="1050" dirty="0" smtClean="0">
                          <a:effectLst/>
                        </a:rPr>
                        <a:t>与创新技能</a:t>
                      </a:r>
                      <a:r>
                        <a:rPr lang="zh-CN" sz="1050" dirty="0" smtClean="0">
                          <a:effectLst/>
                        </a:rPr>
                        <a:t>概论</a:t>
                      </a:r>
                      <a:endParaRPr lang="zh-CN" sz="10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宣布四轮换组名单，分发考勤表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8:40-10:00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激光切割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线切割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数控车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3D</a:t>
                      </a:r>
                      <a:r>
                        <a:rPr lang="zh-CN" sz="1050">
                          <a:effectLst/>
                        </a:rPr>
                        <a:t>打印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CAD</a:t>
                      </a:r>
                      <a:endParaRPr lang="zh-CN" sz="10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数字制造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雕刻机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数控铣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</a:tr>
              <a:tr h="693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10:10-11:30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数控车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3D</a:t>
                      </a:r>
                      <a:r>
                        <a:rPr lang="zh-CN" sz="1050" dirty="0">
                          <a:effectLst/>
                        </a:rPr>
                        <a:t>打印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激光切割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线切割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雕刻机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数控铣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CAD</a:t>
                      </a:r>
                      <a:endParaRPr lang="zh-CN" sz="10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数字制造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</a:tr>
              <a:tr h="697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>
                          <a:effectLst/>
                        </a:rPr>
                        <a:t>下午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13:30-14:50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CAD</a:t>
                      </a:r>
                      <a:endParaRPr lang="zh-CN" sz="10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数字制造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雕刻机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数控铣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激光切割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线切割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数控车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3D</a:t>
                      </a:r>
                      <a:r>
                        <a:rPr lang="zh-CN" sz="1050">
                          <a:effectLst/>
                        </a:rPr>
                        <a:t>打印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</a:tr>
              <a:tr h="693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15:00-16:30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雕刻机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>
                          <a:effectLst/>
                        </a:rPr>
                        <a:t>数控铣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CAD</a:t>
                      </a:r>
                      <a:endParaRPr lang="zh-CN" sz="10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数字制造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数控车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3D</a:t>
                      </a:r>
                      <a:r>
                        <a:rPr lang="zh-CN" sz="1050" dirty="0">
                          <a:effectLst/>
                        </a:rPr>
                        <a:t>打印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激光切割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线切割</a:t>
                      </a:r>
                      <a:endParaRPr lang="zh-CN" sz="105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</a:tr>
              <a:tr h="126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16:30-17:00</a:t>
                      </a:r>
                      <a:endParaRPr lang="zh-CN" sz="105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集中，具体项目讲解（左晶）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50" dirty="0">
                          <a:effectLst/>
                        </a:rPr>
                        <a:t>收集考勤表。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第二、三天内容及轮换方案；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产品种类、分组方案；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项目评定方法及进行方案；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安全内容（张秀海）。</a:t>
                      </a:r>
                      <a:endParaRPr lang="zh-CN" sz="1000" kern="100" dirty="0"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63" marR="4016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496" y="2009183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集中时间进行基础知识了解。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集成了中心先进制造的软硬件设施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4.</a:t>
            </a:r>
            <a:r>
              <a:rPr lang="zh-CN" altLang="en-US" smtClean="0"/>
              <a:t>项目实施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259385" y="1436579"/>
            <a:ext cx="5400847" cy="720724"/>
          </a:xfrm>
        </p:spPr>
        <p:txBody>
          <a:bodyPr/>
          <a:lstStyle/>
          <a:p>
            <a:r>
              <a:rPr lang="zh-CN" altLang="en-US" dirty="0" smtClean="0"/>
              <a:t>第二天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268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99B3F9-091C-4F6D-B5B3-074FFA3A573C}" type="slidenum">
              <a:rPr lang="en-US" altLang="zh-CN" smtClean="0">
                <a:solidFill>
                  <a:srgbClr val="CC3399"/>
                </a:solidFill>
                <a:latin typeface="Verdana" panose="020B0604030504040204" pitchFamily="34" charset="0"/>
              </a:rPr>
              <a:pPr/>
              <a:t>17</a:t>
            </a:fld>
            <a:endParaRPr lang="en-US" altLang="zh-CN" dirty="0" smtClean="0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353558"/>
              </p:ext>
            </p:extLst>
          </p:nvPr>
        </p:nvGraphicFramePr>
        <p:xfrm>
          <a:off x="1619672" y="2276872"/>
          <a:ext cx="5544616" cy="3980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4616"/>
              </a:tblGrid>
              <a:tr h="2448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8:00-8:30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人集中，讲述深入实验内容，轮换方法，完成标准等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。宣布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分组名单，分发小组项目说明书。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）各行政组集中，分配产品，分配功能组（数控车、数控铣、线切割、激光加工、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3D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打印、雕刻机、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CADCAM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等）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项目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负责人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地点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座钟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刘钊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线切割实验室）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台灯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高炬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（特种加工实验室）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激光内雕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张秀海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1000" b="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3D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打印实验室）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/>
                    </a:solidFill>
                  </a:tcPr>
                </a:tc>
              </a:tr>
              <a:tr h="478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8:30-11:30 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各功能组学习各自工种，分组完成任务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330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13:30-15:30 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分组完成任务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330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15:30-16:00 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组装及修正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879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16:00-17:00 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产品方案研讨 </a:t>
                      </a:r>
                    </a:p>
                    <a:p>
                      <a:pPr indent="6985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各组产品讲评及交流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Perpetua" panose="02020502060401020303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843808" y="119677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利用快速加工进行创新制作培训，从基础软硬件开始，逐步深入，使学生在团队配合模式下深入了解创新制作基本技能。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4.</a:t>
            </a:r>
            <a:r>
              <a:rPr lang="zh-CN" altLang="en-US" smtClean="0"/>
              <a:t>项目实施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18</a:t>
            </a:fld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项目实施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11972"/>
              </p:ext>
            </p:extLst>
          </p:nvPr>
        </p:nvGraphicFramePr>
        <p:xfrm>
          <a:off x="1187624" y="1196752"/>
          <a:ext cx="6648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29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工艺座钟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线切割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线切割软件，加工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激光切割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激光扫描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绘图软件，图形矢量化处理，激光加工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数控车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数控程序编制，数控车加工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工艺台灯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灯座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雕刻机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CADCAM</a:t>
                      </a:r>
                      <a:r>
                        <a:rPr lang="zh-CN" altLang="en-US" sz="1400" dirty="0" smtClean="0"/>
                        <a:t>绘图及加工刀路处理，雕刻机加工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灯身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激光切割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激光扫描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绘图软件，图形矢量化处理，激光加工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灯罩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3D</a:t>
                      </a:r>
                      <a:r>
                        <a:rPr lang="zh-CN" altLang="en-US" sz="1400" dirty="0" smtClean="0"/>
                        <a:t>打印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3D</a:t>
                      </a:r>
                      <a:r>
                        <a:rPr lang="zh-CN" altLang="en-US" sz="1400" dirty="0" smtClean="0"/>
                        <a:t>打印设备加工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CN" sz="1400" dirty="0" smtClean="0"/>
                        <a:t>DIY</a:t>
                      </a:r>
                      <a:r>
                        <a:rPr lang="zh-CN" altLang="en-US" sz="1400" dirty="0" smtClean="0"/>
                        <a:t>水晶内雕纪念品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水晶内雕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激光内雕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图形处理，激光内雕加工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底座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3D</a:t>
                      </a:r>
                      <a:r>
                        <a:rPr lang="zh-CN" altLang="en-US" sz="1400" dirty="0" smtClean="0"/>
                        <a:t>打印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3D</a:t>
                      </a:r>
                      <a:r>
                        <a:rPr lang="zh-CN" altLang="en-US" sz="1400" dirty="0" smtClean="0"/>
                        <a:t>打印设备加工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LOGO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雕刻机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CADCAM</a:t>
                      </a:r>
                      <a:r>
                        <a:rPr lang="zh-CN" altLang="en-US" sz="1400" dirty="0" smtClean="0"/>
                        <a:t>绘图及加工刀路处理，雕刻机加工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装饰灯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电路焊接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电子元件认知，电路焊接、测量、调试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7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19</a:t>
            </a:fld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84984"/>
            <a:ext cx="4295936" cy="28532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67417"/>
            <a:ext cx="4295936" cy="28532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6" y="113041"/>
            <a:ext cx="4295936" cy="28532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632"/>
            <a:ext cx="4295936" cy="28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graphicFrame>
        <p:nvGraphicFramePr>
          <p:cNvPr id="7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64056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  <p:sp>
        <p:nvSpPr>
          <p:cNvPr id="9" name="页脚占位符 2"/>
          <p:cNvSpPr txBox="1">
            <a:spLocks/>
          </p:cNvSpPr>
          <p:nvPr/>
        </p:nvSpPr>
        <p:spPr>
          <a:xfrm>
            <a:off x="3276600" y="66057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清华大学基础工业训练中心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7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20</a:t>
            </a:fld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" y="0"/>
            <a:ext cx="914517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22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21</a:t>
            </a:fld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98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22</a:t>
            </a:fld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53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23</a:t>
            </a:fld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83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24</a:t>
            </a:fld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r="9857" b="-314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19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25</a:t>
            </a:fld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89" y="3501008"/>
            <a:ext cx="4499992" cy="335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02" y="3501008"/>
            <a:ext cx="4664897" cy="335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3448"/>
            <a:ext cx="4572000" cy="35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501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22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26</a:t>
            </a:fld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61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1196752"/>
            <a:ext cx="8353424" cy="23762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主要教学成果：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实习内容增加更多的数字化制造内容和设备；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突出了团队配合，自主设计；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融合了美术与国学等文化内容；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将制造过程结合到学生熟悉的生活用品中，利于启发学生的设计和创作灵感。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8761" y="4005064"/>
            <a:ext cx="8353424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学生主要建议：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产品设计更加自主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产品增加更多功能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增加制作时间和加工方法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减少讲解，增加动手实践和内容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发展规划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）更加以学生为主体，利用讲座方式培训工种基础知识，尤其是软件等通用工具可以通过网络资源和指导，在课下自学，自主使用，学生自主设计和组队，进行</a:t>
            </a:r>
            <a:r>
              <a:rPr lang="zh-CN" altLang="en-US" dirty="0"/>
              <a:t>项目</a:t>
            </a:r>
            <a:r>
              <a:rPr lang="zh-CN" altLang="en-US" dirty="0" smtClean="0"/>
              <a:t>加工制造。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例：在集中实习等教学模块中，利用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天左右的时间，完成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项基本工种的通过性实习，团队完成一项综合项目。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）教学模块化，让学生可以通过选课方式选择学习所需模块，并应用在项目完成中。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例：在春秋季学期中开设项目式设计课程，要求学生完成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项基本模块的技能通过性学习，并组队完成一个项目。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充分利用中心资源和指导人员，通过激励制度，培训多技能指导人员，轮班轮岗，开设课余（晚间、周末等）创新设计及制作课堂。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发展学生技能爱好者，以社团模式自主管理开放设备及实验室。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发展规划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）充分利用中心资源和指导人员，通过激励制度，培训多技能指导人员，轮班轮岗，开设课余（晚间、周末等）创新设计及制作课堂。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例：每周二、四开设开放性创新课堂，每次指导完成一个小型产品。每学期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个周末课堂，利用</a:t>
            </a:r>
            <a:r>
              <a:rPr lang="en-US" altLang="zh-CN" dirty="0"/>
              <a:t>2</a:t>
            </a:r>
            <a:r>
              <a:rPr lang="zh-CN" altLang="en-US" dirty="0" smtClean="0"/>
              <a:t>天时间完成一个综合项目。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）发展学生技能爱好者，以社团模式自主管理开放设备及实验室。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例：学生</a:t>
            </a:r>
            <a:r>
              <a:rPr lang="en-US" altLang="zh-CN" dirty="0" smtClean="0"/>
              <a:t>DIY</a:t>
            </a:r>
            <a:r>
              <a:rPr lang="zh-CN" altLang="en-US" dirty="0" smtClean="0"/>
              <a:t>社团活动基地。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教改背景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学校大环境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8014189" cy="326350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清华大学教学方向：学生需要为导向</a:t>
            </a:r>
            <a:endParaRPr lang="en-US" altLang="zh-CN" dirty="0" smtClean="0"/>
          </a:p>
          <a:p>
            <a:r>
              <a:rPr lang="zh-CN" altLang="en-US" dirty="0" smtClean="0"/>
              <a:t>中心发展：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强化数字化智能化制造装备及管理；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引进制造业主导性和先进性装备和软件；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承担学生创新基本技能培训，成为学生创新创业的综合平台；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教改背景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中心指导思想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中心</a:t>
            </a:r>
            <a:r>
              <a:rPr lang="en-US" altLang="zh-CN" dirty="0"/>
              <a:t>2014</a:t>
            </a:r>
            <a:r>
              <a:rPr lang="zh-CN" altLang="en-US" dirty="0"/>
              <a:t>年工作指导思想</a:t>
            </a:r>
            <a:endParaRPr lang="en-US" altLang="zh-CN" dirty="0"/>
          </a:p>
          <a:p>
            <a:pPr lvl="1"/>
            <a:r>
              <a:rPr lang="zh-CN" altLang="en-US" b="1" dirty="0" smtClean="0"/>
              <a:t>深化改革，不断创新，持续发展</a:t>
            </a:r>
          </a:p>
          <a:p>
            <a:pPr lvl="1"/>
            <a:r>
              <a:rPr lang="zh-CN" altLang="en-US" sz="2100" b="1" dirty="0">
                <a:latin typeface="楷体" panose="02010609060101010101" pitchFamily="49" charset="-122"/>
                <a:ea typeface="楷体" panose="02010609060101010101" pitchFamily="49" charset="-122"/>
              </a:rPr>
              <a:t>创新教育模式，激发学术志趣，提高培养质量 </a:t>
            </a:r>
            <a:endParaRPr lang="en-US" altLang="zh-CN" sz="21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23938" lvl="2" indent="-342900">
              <a:buFont typeface="黑体" panose="02010609060101010101" pitchFamily="49" charset="-122"/>
              <a:buAutoNum type="circleNumDbPlain"/>
            </a:pPr>
            <a:r>
              <a:rPr lang="zh-CN" altLang="en-US" sz="1875" b="1" dirty="0">
                <a:latin typeface="楷体" panose="02010609060101010101" pitchFamily="49" charset="-122"/>
                <a:ea typeface="楷体" panose="02010609060101010101" pitchFamily="49" charset="-122"/>
              </a:rPr>
              <a:t>人才培养目标与教学体系设计与优化：改善学生的学习状态与学术志趣 </a:t>
            </a:r>
            <a:endParaRPr lang="en-US" altLang="zh-CN" sz="1875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23938" lvl="2" indent="-342900">
              <a:buFont typeface="黑体" panose="02010609060101010101" pitchFamily="49" charset="-122"/>
              <a:buAutoNum type="circleNumDbPlain"/>
            </a:pPr>
            <a:r>
              <a:rPr lang="zh-CN" altLang="en-US" sz="1875" b="1" dirty="0">
                <a:latin typeface="楷体" panose="02010609060101010101" pitchFamily="49" charset="-122"/>
                <a:ea typeface="楷体" panose="02010609060101010101" pitchFamily="49" charset="-122"/>
              </a:rPr>
              <a:t>激发学生学术志趣的教育模式与方法 </a:t>
            </a:r>
            <a:endParaRPr lang="en-US" altLang="zh-CN" sz="1875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23938" lvl="2" indent="-342900">
              <a:buFont typeface="黑体" panose="02010609060101010101" pitchFamily="49" charset="-122"/>
              <a:buAutoNum type="circleNumDbPlain"/>
            </a:pPr>
            <a:r>
              <a:rPr lang="zh-CN" altLang="en-US" sz="1875" b="1" dirty="0">
                <a:latin typeface="楷体" panose="02010609060101010101" pitchFamily="49" charset="-122"/>
                <a:ea typeface="楷体" panose="02010609060101010101" pitchFamily="49" charset="-122"/>
              </a:rPr>
              <a:t>相关的政策、制度和机制保障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教改背景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中心教学组成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268760"/>
            <a:ext cx="6037659" cy="4179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工程训练类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机械制造实习类</a:t>
            </a:r>
          </a:p>
          <a:p>
            <a:pPr lvl="2"/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电子工艺实习类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制造技术类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制造工艺类：制造工程基础，现代汽车制造技术及管理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新技术选修类</a:t>
            </a:r>
          </a:p>
          <a:p>
            <a:pPr lvl="1"/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文化素质类：</a:t>
            </a:r>
          </a:p>
          <a:p>
            <a:pPr lvl="2"/>
            <a:r>
              <a:rPr lang="zh-CN" altLang="en-US" sz="1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工概类</a:t>
            </a:r>
            <a:endParaRPr lang="en-US" altLang="zh-CN" sz="15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实验室科研探究课</a:t>
            </a:r>
            <a:endParaRPr lang="en-US" altLang="zh-CN" sz="15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5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制造工程体验</a:t>
            </a:r>
          </a:p>
          <a:p>
            <a:pPr lvl="1"/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创新创业类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575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竞赛</a:t>
            </a:r>
            <a:endParaRPr lang="en-US" altLang="zh-CN" sz="1575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575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赛课结合</a:t>
            </a:r>
            <a:endParaRPr lang="en-US" altLang="zh-CN" sz="1575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575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创新创业实践课程</a:t>
            </a:r>
            <a:endParaRPr lang="zh-CN" altLang="en-US" sz="1575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教改背景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教改的需求：</a:t>
            </a:r>
            <a:endParaRPr lang="en-US" altLang="zh-CN" dirty="0" smtClean="0"/>
          </a:p>
          <a:p>
            <a:r>
              <a:rPr lang="zh-CN" altLang="en-US" b="0" dirty="0" smtClean="0"/>
              <a:t>小规模教学创新模式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分散实习、各类选修课程；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大规模实习局部创新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基于原来规范、原来体系的情况下进行工种内局部创新改革；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大规模实习模式创新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？</a:t>
            </a:r>
            <a:endParaRPr lang="en-US" altLang="zh-CN" b="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教改背景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难度分析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教学模式合理性探讨：（分析主要基于集中实习中实验部分的安排）</a:t>
            </a:r>
            <a:endParaRPr lang="en-US" altLang="zh-CN" b="0" dirty="0" smtClean="0"/>
          </a:p>
          <a:p>
            <a:pPr marL="0" indent="0">
              <a:buNone/>
            </a:pPr>
            <a:endParaRPr lang="en-US" altLang="zh-CN" b="0" dirty="0" smtClean="0"/>
          </a:p>
          <a:p>
            <a:r>
              <a:rPr lang="zh-CN" altLang="en-US" b="0" dirty="0" smtClean="0"/>
              <a:t>制造流程局限性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单工种创新教学具有一定的局限性；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设备使用局限性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部分先进加工设备的价格昂贵，不适于大量购置，原来规模式、统一式教学无法开展；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人员局限性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原来模式下指导人员为单一工种，导致工作时间不均衡，在集中教学时人员紧张，而没有集中教学时人员冗余。</a:t>
            </a:r>
            <a:endParaRPr lang="en-US" altLang="zh-CN" b="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教学容量分析图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6770077" y="2239568"/>
          <a:ext cx="1002323" cy="246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23"/>
              </a:tblGrid>
              <a:tr h="34735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35217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352176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各专业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352176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教学人员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35217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352176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35217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H="1">
            <a:off x="6013938" y="2335321"/>
            <a:ext cx="756139" cy="64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013938" y="3398777"/>
            <a:ext cx="778120" cy="5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6013938" y="3626416"/>
            <a:ext cx="756140" cy="22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013939" y="3698953"/>
            <a:ext cx="734159" cy="4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6013939" y="3933255"/>
            <a:ext cx="734159" cy="55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013938" y="2756939"/>
            <a:ext cx="778119" cy="29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991958" y="3095992"/>
            <a:ext cx="778120" cy="26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233247" y="2783315"/>
            <a:ext cx="1125415" cy="47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33247" y="3257001"/>
            <a:ext cx="1122117" cy="22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233247" y="3873013"/>
            <a:ext cx="1125415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233247" y="4084027"/>
            <a:ext cx="1125415" cy="5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内容占位符 33"/>
          <p:cNvGraphicFramePr>
            <a:graphicFrameLocks noGrp="1"/>
          </p:cNvGraphicFramePr>
          <p:nvPr>
            <p:ph idx="1"/>
            <p:extLst/>
          </p:nvPr>
        </p:nvGraphicFramePr>
        <p:xfrm>
          <a:off x="3738928" y="2794387"/>
          <a:ext cx="1938704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704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集中实习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各模块设置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1163516" y="1820932"/>
          <a:ext cx="102577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70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2233247" y="2276872"/>
            <a:ext cx="1122117" cy="6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33447" y="4488475"/>
            <a:ext cx="18024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不论系别、专业，工种（模块）固定，每工种（模块）学生人数固定，且人数较多，单个指导人员指导人数较多。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748097" y="4726690"/>
            <a:ext cx="103309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不同特长的指导人员集中于几个固定模块。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26428" y="5176813"/>
            <a:ext cx="22288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越来越多的设备种类，越来越少的单品种台数。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35269" y="1375996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没有实习时大量闲置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381018" y="1848267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没有实习时大量闲置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教学容量分析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设备问题</a:t>
            </a:r>
            <a:endParaRPr lang="en-US" altLang="zh-CN" b="0" dirty="0" smtClean="0"/>
          </a:p>
          <a:p>
            <a:r>
              <a:rPr lang="zh-CN" altLang="en-US" b="0" dirty="0" smtClean="0"/>
              <a:t>因：单一工种单一设备的同时学习模式</a:t>
            </a:r>
            <a:endParaRPr lang="en-US" altLang="zh-CN" b="0" dirty="0" smtClean="0"/>
          </a:p>
          <a:p>
            <a:r>
              <a:rPr lang="zh-CN" altLang="en-US" b="0" dirty="0" smtClean="0"/>
              <a:t>果：大量配备较为经济的设备。新购置的高端先进设备大部分只能闲置，偶尔使用在小型课堂。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人员问题</a:t>
            </a:r>
            <a:endParaRPr lang="en-US" altLang="zh-CN" b="0" dirty="0" smtClean="0"/>
          </a:p>
          <a:p>
            <a:r>
              <a:rPr lang="zh-CN" altLang="en-US" b="0" dirty="0" smtClean="0"/>
              <a:t>因：配备大量同种模块的教学指导人员（机械制造类实习安全问题的需求）</a:t>
            </a:r>
            <a:endParaRPr lang="en-US" altLang="zh-CN" b="0" dirty="0" smtClean="0"/>
          </a:p>
          <a:p>
            <a:r>
              <a:rPr lang="zh-CN" altLang="en-US" b="0" dirty="0" smtClean="0"/>
              <a:t>果：大量指导人员所讲述的内容是根据学期或学年的统一安排，非常不便于根据社会发展和学生需求随时更新知识内容、教学模式。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81"/>
            <a:ext cx="1368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b2d21f737aea654b8c8e40ce2182f44a0eb"/>
</p:tagLst>
</file>

<file path=ppt/theme/theme1.xml><?xml version="1.0" encoding="utf-8"?>
<a:theme xmlns:a="http://schemas.openxmlformats.org/drawingml/2006/main" name="www.iloveppt.org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PPT素材夹_0491</Template>
  <TotalTime>312</TotalTime>
  <Words>1683</Words>
  <Application>Microsoft Office PowerPoint</Application>
  <PresentationFormat>全屏显示(4:3)</PresentationFormat>
  <Paragraphs>306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华文楷体</vt:lpstr>
      <vt:lpstr>楷体</vt:lpstr>
      <vt:lpstr>宋体</vt:lpstr>
      <vt:lpstr>微软雅黑</vt:lpstr>
      <vt:lpstr>Arial</vt:lpstr>
      <vt:lpstr>Arial Black</vt:lpstr>
      <vt:lpstr>Perpetua</vt:lpstr>
      <vt:lpstr>Times New Roman</vt:lpstr>
      <vt:lpstr>Verdana</vt:lpstr>
      <vt:lpstr>Wingdings</vt:lpstr>
      <vt:lpstr>www.iloveppt.org</vt:lpstr>
      <vt:lpstr>数字制造与创新基本技能训练教学方案</vt:lpstr>
      <vt:lpstr>总结内容</vt:lpstr>
      <vt:lpstr>1.教改背景——学校大环境</vt:lpstr>
      <vt:lpstr>1.教改背景——中心指导思想</vt:lpstr>
      <vt:lpstr>1.教改背景——中心教学组成</vt:lpstr>
      <vt:lpstr>1.教改背景——需求</vt:lpstr>
      <vt:lpstr>1.教改背景——难度分析</vt:lpstr>
      <vt:lpstr>教学容量分析图</vt:lpstr>
      <vt:lpstr>教学容量分析</vt:lpstr>
      <vt:lpstr>教改背景</vt:lpstr>
      <vt:lpstr>2.设计与规划</vt:lpstr>
      <vt:lpstr>2.设计与规划</vt:lpstr>
      <vt:lpstr>3.准备工作</vt:lpstr>
      <vt:lpstr>3.准备工作</vt:lpstr>
      <vt:lpstr>4.项目实施</vt:lpstr>
      <vt:lpstr>第一天</vt:lpstr>
      <vt:lpstr>第二天</vt:lpstr>
      <vt:lpstr>4.项目实施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5.总结</vt:lpstr>
      <vt:lpstr>6.发展规划</vt:lpstr>
      <vt:lpstr>6.发展规划</vt:lpstr>
    </vt:vector>
  </TitlesOfParts>
  <Company>SkyUN.Org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TP-通用纹理</dc:subject>
  <dc:creator>j z</dc:creator>
  <cp:keywords>XS-普屏 4：3;SC-淡蓝色;BG-浅色;DH-静态;XJ-二级</cp:keywords>
  <dc:description>我爱PPT中文网</dc:description>
  <cp:lastModifiedBy>微软用户</cp:lastModifiedBy>
  <cp:revision>17</cp:revision>
  <dcterms:created xsi:type="dcterms:W3CDTF">2014-09-11T02:04:22Z</dcterms:created>
  <dcterms:modified xsi:type="dcterms:W3CDTF">2015-01-26T01:05:56Z</dcterms:modified>
  <cp:category>UDi-主题模板</cp:category>
</cp:coreProperties>
</file>