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5759450" cy="9720263"/>
  <p:notesSz cx="6858000" cy="9144000"/>
  <p:defaultTextStyle>
    <a:defPPr>
      <a:defRPr lang="zh-CN"/>
    </a:defPPr>
    <a:lvl1pPr marL="0" algn="l" defTabSz="742950" rtl="0" eaLnBrk="1" latinLnBrk="0" hangingPunct="1">
      <a:defRPr sz="1463" kern="1200">
        <a:solidFill>
          <a:schemeClr val="tx1"/>
        </a:solidFill>
        <a:latin typeface="+mn-lt"/>
        <a:ea typeface="+mn-ea"/>
        <a:cs typeface="+mn-cs"/>
      </a:defRPr>
    </a:lvl1pPr>
    <a:lvl2pPr marL="371475" algn="l" defTabSz="742950" rtl="0" eaLnBrk="1" latinLnBrk="0" hangingPunct="1">
      <a:defRPr sz="1463" kern="1200">
        <a:solidFill>
          <a:schemeClr val="tx1"/>
        </a:solidFill>
        <a:latin typeface="+mn-lt"/>
        <a:ea typeface="+mn-ea"/>
        <a:cs typeface="+mn-cs"/>
      </a:defRPr>
    </a:lvl2pPr>
    <a:lvl3pPr marL="742950" algn="l" defTabSz="742950" rtl="0" eaLnBrk="1" latinLnBrk="0" hangingPunct="1">
      <a:defRPr sz="1463" kern="1200">
        <a:solidFill>
          <a:schemeClr val="tx1"/>
        </a:solidFill>
        <a:latin typeface="+mn-lt"/>
        <a:ea typeface="+mn-ea"/>
        <a:cs typeface="+mn-cs"/>
      </a:defRPr>
    </a:lvl3pPr>
    <a:lvl4pPr marL="1114425" algn="l" defTabSz="742950" rtl="0" eaLnBrk="1" latinLnBrk="0" hangingPunct="1">
      <a:defRPr sz="1463" kern="1200">
        <a:solidFill>
          <a:schemeClr val="tx1"/>
        </a:solidFill>
        <a:latin typeface="+mn-lt"/>
        <a:ea typeface="+mn-ea"/>
        <a:cs typeface="+mn-cs"/>
      </a:defRPr>
    </a:lvl4pPr>
    <a:lvl5pPr marL="1485900" algn="l" defTabSz="742950" rtl="0" eaLnBrk="1" latinLnBrk="0" hangingPunct="1">
      <a:defRPr sz="1463" kern="1200">
        <a:solidFill>
          <a:schemeClr val="tx1"/>
        </a:solidFill>
        <a:latin typeface="+mn-lt"/>
        <a:ea typeface="+mn-ea"/>
        <a:cs typeface="+mn-cs"/>
      </a:defRPr>
    </a:lvl5pPr>
    <a:lvl6pPr marL="1857375" algn="l" defTabSz="742950" rtl="0" eaLnBrk="1" latinLnBrk="0" hangingPunct="1">
      <a:defRPr sz="1463" kern="1200">
        <a:solidFill>
          <a:schemeClr val="tx1"/>
        </a:solidFill>
        <a:latin typeface="+mn-lt"/>
        <a:ea typeface="+mn-ea"/>
        <a:cs typeface="+mn-cs"/>
      </a:defRPr>
    </a:lvl6pPr>
    <a:lvl7pPr marL="2228850" algn="l" defTabSz="742950" rtl="0" eaLnBrk="1" latinLnBrk="0" hangingPunct="1">
      <a:defRPr sz="1463" kern="1200">
        <a:solidFill>
          <a:schemeClr val="tx1"/>
        </a:solidFill>
        <a:latin typeface="+mn-lt"/>
        <a:ea typeface="+mn-ea"/>
        <a:cs typeface="+mn-cs"/>
      </a:defRPr>
    </a:lvl7pPr>
    <a:lvl8pPr marL="2600325" algn="l" defTabSz="742950" rtl="0" eaLnBrk="1" latinLnBrk="0" hangingPunct="1">
      <a:defRPr sz="1463" kern="1200">
        <a:solidFill>
          <a:schemeClr val="tx1"/>
        </a:solidFill>
        <a:latin typeface="+mn-lt"/>
        <a:ea typeface="+mn-ea"/>
        <a:cs typeface="+mn-cs"/>
      </a:defRPr>
    </a:lvl8pPr>
    <a:lvl9pPr marL="2971800" algn="l" defTabSz="742950" rtl="0" eaLnBrk="1" latinLnBrk="0" hangingPunct="1">
      <a:defRPr sz="146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19A0"/>
    <a:srgbClr val="7E36B4"/>
    <a:srgbClr val="C8A0E1"/>
    <a:srgbClr val="B381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187" autoAdjust="0"/>
  </p:normalViewPr>
  <p:slideViewPr>
    <p:cSldViewPr snapToGrid="0">
      <p:cViewPr>
        <p:scale>
          <a:sx n="100" d="100"/>
          <a:sy n="100" d="100"/>
        </p:scale>
        <p:origin x="558" y="-14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59" y="1590794"/>
            <a:ext cx="4895533" cy="3384092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5105389"/>
            <a:ext cx="4319588" cy="2346813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60D7-4791-449E-B0C3-A5F2790DD3B3}" type="datetimeFigureOut">
              <a:rPr lang="zh-CN" altLang="en-US" smtClean="0"/>
              <a:t>2014/5/19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FFBE-D1C2-4503-82ED-CF6C73314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189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648018"/>
            <a:ext cx="1857573" cy="2268061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1399540"/>
            <a:ext cx="2915722" cy="690768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2916079"/>
            <a:ext cx="1857573" cy="5402397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60D7-4791-449E-B0C3-A5F2790DD3B3}" type="datetimeFigureOut">
              <a:rPr lang="zh-CN" altLang="en-US" smtClean="0"/>
              <a:t>2014/5/19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FFBE-D1C2-4503-82ED-CF6C73314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193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60D7-4791-449E-B0C3-A5F2790DD3B3}" type="datetimeFigureOut">
              <a:rPr lang="zh-CN" altLang="en-US" smtClean="0"/>
              <a:t>2014/5/19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FFBE-D1C2-4503-82ED-CF6C73314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733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517514"/>
            <a:ext cx="1241881" cy="8237474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3" y="517514"/>
            <a:ext cx="3653651" cy="823747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60D7-4791-449E-B0C3-A5F2790DD3B3}" type="datetimeFigureOut">
              <a:rPr lang="zh-CN" altLang="en-US" smtClean="0"/>
              <a:t>2014/5/19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FFBE-D1C2-4503-82ED-CF6C73314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47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60D7-4791-449E-B0C3-A5F2790DD3B3}" type="datetimeFigureOut">
              <a:rPr lang="zh-CN" altLang="en-US" smtClean="0"/>
              <a:t>2014/5/19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FFBE-D1C2-4503-82ED-CF6C73314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005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3" y="2423318"/>
            <a:ext cx="4967526" cy="4043359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3" y="6504929"/>
            <a:ext cx="4967526" cy="2126307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/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60D7-4791-449E-B0C3-A5F2790DD3B3}" type="datetimeFigureOut">
              <a:rPr lang="zh-CN" altLang="en-US" smtClean="0"/>
              <a:t>2014/5/19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FFBE-D1C2-4503-82ED-CF6C73314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27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2587570"/>
            <a:ext cx="2447766" cy="616741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2587570"/>
            <a:ext cx="2447766" cy="616741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60D7-4791-449E-B0C3-A5F2790DD3B3}" type="datetimeFigureOut">
              <a:rPr lang="zh-CN" altLang="en-US" smtClean="0"/>
              <a:t>2014/5/19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FFBE-D1C2-4503-82ED-CF6C73314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63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517516"/>
            <a:ext cx="4967526" cy="1878802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2382815"/>
            <a:ext cx="2436517" cy="1167781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3550596"/>
            <a:ext cx="2436517" cy="5222392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2382815"/>
            <a:ext cx="2448516" cy="1167781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3550596"/>
            <a:ext cx="2448516" cy="5222392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60D7-4791-449E-B0C3-A5F2790DD3B3}" type="datetimeFigureOut">
              <a:rPr lang="zh-CN" altLang="en-US" smtClean="0"/>
              <a:t>2014/5/19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FFBE-D1C2-4503-82ED-CF6C73314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454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60D7-4791-449E-B0C3-A5F2790DD3B3}" type="datetimeFigureOut">
              <a:rPr lang="zh-CN" altLang="en-US" smtClean="0"/>
              <a:t>2014/5/19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FFBE-D1C2-4503-82ED-CF6C73314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084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60D7-4791-449E-B0C3-A5F2790DD3B3}" type="datetimeFigureOut">
              <a:rPr lang="zh-CN" altLang="en-US" smtClean="0"/>
              <a:t>2014/5/19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FFBE-D1C2-4503-82ED-CF6C73314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84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60D7-4791-449E-B0C3-A5F2790DD3B3}" type="datetimeFigureOut">
              <a:rPr lang="zh-CN" altLang="en-US" smtClean="0"/>
              <a:t>2014/5/19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FFBE-D1C2-4503-82ED-CF6C7331408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731520"/>
            <a:ext cx="5760000" cy="108000"/>
          </a:xfrm>
          <a:prstGeom prst="rect">
            <a:avLst/>
          </a:prstGeom>
          <a:solidFill>
            <a:srgbClr val="7E36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5406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648018"/>
            <a:ext cx="1857573" cy="2268061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1399540"/>
            <a:ext cx="2915722" cy="690768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2916079"/>
            <a:ext cx="1857573" cy="5402397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60D7-4791-449E-B0C3-A5F2790DD3B3}" type="datetimeFigureOut">
              <a:rPr lang="zh-CN" altLang="en-US" smtClean="0"/>
              <a:t>2014/5/19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FFBE-D1C2-4503-82ED-CF6C73314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29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517516"/>
            <a:ext cx="4967526" cy="187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2587570"/>
            <a:ext cx="4967526" cy="616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9009246"/>
            <a:ext cx="1295876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260D7-4791-449E-B0C3-A5F2790DD3B3}" type="datetimeFigureOut">
              <a:rPr lang="zh-CN" altLang="en-US" smtClean="0"/>
              <a:t>2014/5/19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9009246"/>
            <a:ext cx="1943814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9009246"/>
            <a:ext cx="1295876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AFFBE-D1C2-4503-82ED-CF6C73314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12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31520"/>
            <a:ext cx="5760000" cy="108000"/>
          </a:xfrm>
          <a:prstGeom prst="rect">
            <a:avLst/>
          </a:prstGeom>
          <a:solidFill>
            <a:srgbClr val="7E36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grpSp>
        <p:nvGrpSpPr>
          <p:cNvPr id="12" name="Group 11"/>
          <p:cNvGrpSpPr/>
          <p:nvPr/>
        </p:nvGrpSpPr>
        <p:grpSpPr>
          <a:xfrm>
            <a:off x="1846218" y="4372580"/>
            <a:ext cx="3806206" cy="1212415"/>
            <a:chOff x="1639853" y="4372580"/>
            <a:chExt cx="3806206" cy="1212415"/>
          </a:xfrm>
        </p:grpSpPr>
        <p:grpSp>
          <p:nvGrpSpPr>
            <p:cNvPr id="10" name="Group 9"/>
            <p:cNvGrpSpPr/>
            <p:nvPr/>
          </p:nvGrpSpPr>
          <p:grpSpPr>
            <a:xfrm>
              <a:off x="2659341" y="4372580"/>
              <a:ext cx="2786718" cy="1212415"/>
              <a:chOff x="2541495" y="4507050"/>
              <a:chExt cx="2786718" cy="1212415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541495" y="5257800"/>
                <a:ext cx="2786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创客交叉融合项目</a:t>
                </a:r>
                <a:endParaRPr lang="zh-CN" altLang="en-US" sz="2400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581836" y="4507050"/>
                <a:ext cx="274637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4400" b="1" spc="600" dirty="0">
                    <a:solidFill>
                      <a:srgbClr val="6B19A0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清华大学</a:t>
                </a:r>
              </a:p>
            </p:txBody>
          </p:sp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9853" y="4479128"/>
              <a:ext cx="1080000" cy="1080000"/>
            </a:xfrm>
            <a:prstGeom prst="rect">
              <a:avLst/>
            </a:prstGeom>
          </p:spPr>
        </p:pic>
      </p:grpSp>
      <p:pic>
        <p:nvPicPr>
          <p:cNvPr id="15" name="Picture 14" descr="1-01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1" t="16230" r="7519" b="23867"/>
          <a:stretch/>
        </p:blipFill>
        <p:spPr bwMode="auto">
          <a:xfrm>
            <a:off x="1338875" y="1956395"/>
            <a:ext cx="4420575" cy="2209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 21"/>
          <p:cNvGrpSpPr/>
          <p:nvPr/>
        </p:nvGrpSpPr>
        <p:grpSpPr>
          <a:xfrm>
            <a:off x="349968" y="6229197"/>
            <a:ext cx="4072500" cy="2614645"/>
            <a:chOff x="698135" y="6466265"/>
            <a:chExt cx="4072500" cy="261464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338875" y="7324003"/>
              <a:ext cx="1782431" cy="946907"/>
            </a:xfrm>
            <a:prstGeom prst="line">
              <a:avLst/>
            </a:prstGeom>
            <a:ln w="25400" cmpd="sng">
              <a:solidFill>
                <a:srgbClr val="7E36B4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3142218" y="6898265"/>
              <a:ext cx="1196417" cy="1391487"/>
            </a:xfrm>
            <a:prstGeom prst="line">
              <a:avLst/>
            </a:prstGeom>
            <a:ln w="25400" cmpd="sng">
              <a:solidFill>
                <a:srgbClr val="7E36B4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50" t="621" r="25000" b="19"/>
            <a:stretch/>
          </p:blipFill>
          <p:spPr>
            <a:xfrm>
              <a:off x="2311306" y="7460910"/>
              <a:ext cx="1620000" cy="1620000"/>
            </a:xfrm>
            <a:prstGeom prst="ellipse">
              <a:avLst/>
            </a:prstGeom>
            <a:ln w="63500" cmpd="dbl">
              <a:solidFill>
                <a:srgbClr val="7E36B4"/>
              </a:solidFill>
            </a:ln>
            <a:effectLst/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5" r="39375"/>
            <a:stretch/>
          </p:blipFill>
          <p:spPr>
            <a:xfrm>
              <a:off x="698135" y="6676003"/>
              <a:ext cx="1296000" cy="1296000"/>
            </a:xfrm>
            <a:prstGeom prst="ellipse">
              <a:avLst/>
            </a:prstGeom>
            <a:ln w="63500" cmpd="dbl">
              <a:solidFill>
                <a:srgbClr val="7E36B4"/>
              </a:solidFill>
            </a:ln>
            <a:effectLst/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550" r="4450"/>
            <a:stretch/>
          </p:blipFill>
          <p:spPr>
            <a:xfrm>
              <a:off x="3906635" y="6466265"/>
              <a:ext cx="864000" cy="864000"/>
            </a:xfrm>
            <a:prstGeom prst="ellipse">
              <a:avLst/>
            </a:prstGeom>
            <a:ln w="63500" cmpd="dbl">
              <a:solidFill>
                <a:srgbClr val="7E36B4"/>
              </a:solidFill>
            </a:ln>
            <a:effectLst/>
          </p:spPr>
        </p:pic>
      </p:grpSp>
      <p:grpSp>
        <p:nvGrpSpPr>
          <p:cNvPr id="26" name="Group 25"/>
          <p:cNvGrpSpPr/>
          <p:nvPr/>
        </p:nvGrpSpPr>
        <p:grpSpPr>
          <a:xfrm>
            <a:off x="3989595" y="8435818"/>
            <a:ext cx="1662829" cy="1029911"/>
            <a:chOff x="3989595" y="8435818"/>
            <a:chExt cx="1662829" cy="1029911"/>
          </a:xfrm>
        </p:grpSpPr>
        <p:grpSp>
          <p:nvGrpSpPr>
            <p:cNvPr id="2" name="Group 1"/>
            <p:cNvGrpSpPr/>
            <p:nvPr/>
          </p:nvGrpSpPr>
          <p:grpSpPr>
            <a:xfrm>
              <a:off x="3989595" y="8435818"/>
              <a:ext cx="1662829" cy="1029911"/>
              <a:chOff x="3715995" y="8449265"/>
              <a:chExt cx="1662829" cy="102991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3715995" y="9016253"/>
                <a:ext cx="16628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基础工业训练中心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715995" y="9202177"/>
                <a:ext cx="16628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spc="8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nkGothic Md BT" panose="020B0807020203060204" pitchFamily="34" charset="0"/>
                    <a:ea typeface="黑体" panose="02010609060101010101" pitchFamily="49" charset="-122"/>
                  </a:rPr>
                  <a:t>1922 - 2014</a:t>
                </a:r>
                <a:endParaRPr lang="zh-CN" altLang="en-US" sz="1200" spc="8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nkGothic Md BT" panose="020B080702020306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250284" y="8765119"/>
                <a:ext cx="10968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spc="3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nkGothic Md BT" panose="020B0807020203060204" pitchFamily="34" charset="0"/>
                    <a:ea typeface="黑体" panose="02010609060101010101" pitchFamily="49" charset="-122"/>
                  </a:rPr>
                  <a:t>YEARS</a:t>
                </a:r>
                <a:endParaRPr lang="zh-CN" altLang="en-US" sz="12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nkGothic Md BT" panose="020B080702020306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791029" y="8449265"/>
                <a:ext cx="72252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b="1" spc="80" dirty="0">
                    <a:solidFill>
                      <a:srgbClr val="7E36B4"/>
                    </a:solidFill>
                    <a:latin typeface="Agency FB" panose="020B0503020202020204" pitchFamily="34" charset="0"/>
                    <a:ea typeface="黑体" panose="02010609060101010101" pitchFamily="49" charset="-122"/>
                  </a:rPr>
                  <a:t>92</a:t>
                </a:r>
                <a:endParaRPr lang="zh-CN" altLang="en-US" sz="3600" b="1" spc="80" dirty="0">
                  <a:solidFill>
                    <a:srgbClr val="7E36B4"/>
                  </a:solidFill>
                  <a:latin typeface="Agency FB" panose="020B0503020202020204" pitchFamily="34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4236244" y="8969482"/>
              <a:ext cx="1157287" cy="67712"/>
              <a:chOff x="4236244" y="8969482"/>
              <a:chExt cx="1157287" cy="67712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4236244" y="9002806"/>
                <a:ext cx="50958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4883944" y="9002806"/>
                <a:ext cx="50958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5-Point Star 13"/>
              <p:cNvSpPr/>
              <p:nvPr/>
            </p:nvSpPr>
            <p:spPr>
              <a:xfrm>
                <a:off x="4781031" y="8969482"/>
                <a:ext cx="67712" cy="67712"/>
              </a:xfrm>
              <a:prstGeom prst="star5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4575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5528" y="659839"/>
            <a:ext cx="1335920" cy="246221"/>
          </a:xfrm>
          <a:prstGeom prst="rect">
            <a:avLst/>
          </a:prstGeom>
          <a:solidFill>
            <a:schemeClr val="bg1"/>
          </a:solidFill>
        </p:spPr>
        <p:txBody>
          <a:bodyPr wrap="none" lIns="108000" rIns="72000" rtlCol="0">
            <a:spAutoFit/>
          </a:bodyPr>
          <a:lstStyle/>
          <a:p>
            <a:r>
              <a:rPr lang="zh-CN" altLang="en-US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在线平台与服务板块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697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5154" y="1574800"/>
            <a:ext cx="2705846" cy="1217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在线课程服务模块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知识产权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法律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市场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媒体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5154" y="3332553"/>
            <a:ext cx="3823446" cy="992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数据信息平台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项目管理系统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版本控制系统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资源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调度与活动管理系统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5154" y="5016500"/>
            <a:ext cx="3467846" cy="992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创客系列活动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创客培训与马拉松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讲座与演讲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主题赛事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70300" y="659839"/>
            <a:ext cx="172354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108000" rIns="72000" rtlCol="0">
            <a:spAutoFit/>
          </a:bodyPr>
          <a:lstStyle/>
          <a:p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清华大学基础工业训练中心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5154" y="7213600"/>
            <a:ext cx="3467846" cy="1217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交叉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融合空间团队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驻校创客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跨学科课程管理人员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技术服务与支持人员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808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15154" y="1574800"/>
            <a:ext cx="3264646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实体空间建设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5154" y="4381500"/>
            <a:ext cx="2121646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创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客团队支持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5154" y="6731000"/>
            <a:ext cx="3467846" cy="1217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支持方案与支持者回报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创客观察员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创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客之友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创作之友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创行之友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5528" y="659839"/>
            <a:ext cx="1207680" cy="246221"/>
          </a:xfrm>
          <a:prstGeom prst="rect">
            <a:avLst/>
          </a:prstGeom>
          <a:solidFill>
            <a:schemeClr val="bg1"/>
          </a:solidFill>
        </p:spPr>
        <p:txBody>
          <a:bodyPr wrap="none" lIns="108000" rIns="72000" rtlCol="0">
            <a:spAutoFit/>
          </a:bodyPr>
          <a:lstStyle/>
          <a:p>
            <a:r>
              <a:rPr lang="zh-CN" altLang="en-US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项目建设支持</a:t>
            </a:r>
            <a:r>
              <a:rPr lang="zh-CN" altLang="en-US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方案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5154" y="2889291"/>
            <a:ext cx="1562846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运行与管理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646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70300" y="659839"/>
            <a:ext cx="172354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108000" rIns="72000" rtlCol="0">
            <a:spAutoFit/>
          </a:bodyPr>
          <a:lstStyle/>
          <a:p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清华大学基础工业训练中心</a:t>
            </a:r>
          </a:p>
        </p:txBody>
      </p:sp>
    </p:spTree>
    <p:extLst>
      <p:ext uri="{BB962C8B-B14F-4D97-AF65-F5344CB8AC3E}">
        <p14:creationId xmlns:p14="http://schemas.microsoft.com/office/powerpoint/2010/main" val="32917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855695"/>
            <a:ext cx="4267200" cy="3186206"/>
          </a:xfrm>
          <a:prstGeom prst="rect">
            <a:avLst/>
          </a:prstGeom>
          <a:solidFill>
            <a:srgbClr val="C8A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288000" bIns="0" rtlCol="0" anchor="ctr"/>
          <a:lstStyle/>
          <a:p>
            <a:pPr algn="r">
              <a:spcBef>
                <a:spcPts val="1200"/>
              </a:spcBef>
              <a:spcAft>
                <a:spcPts val="1200"/>
              </a:spcAft>
            </a:pPr>
            <a:r>
              <a:rPr lang="zh-CN" altLang="en-US" sz="4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自強不息</a:t>
            </a:r>
            <a:endParaRPr lang="en-US" altLang="zh-CN" sz="48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r">
              <a:spcBef>
                <a:spcPts val="1200"/>
              </a:spcBef>
              <a:spcAft>
                <a:spcPts val="1200"/>
              </a:spcAft>
            </a:pPr>
            <a:r>
              <a:rPr lang="zh-CN" altLang="en-US" sz="4800" dirty="0">
                <a:latin typeface="隶书" panose="02010509060101010101" pitchFamily="49" charset="-122"/>
                <a:ea typeface="隶书" panose="02010509060101010101" pitchFamily="49" charset="-122"/>
              </a:rPr>
              <a:t>厚德載物</a:t>
            </a:r>
            <a:endParaRPr lang="zh-CN" altLang="en-US" sz="4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86300" y="1855694"/>
            <a:ext cx="1073150" cy="49896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5400" dirty="0">
              <a:solidFill>
                <a:schemeClr val="bg1">
                  <a:lumMod val="5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5253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55694"/>
            <a:ext cx="2476500" cy="49896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5400" dirty="0">
              <a:solidFill>
                <a:schemeClr val="bg1">
                  <a:lumMod val="5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0003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19450" y="731520"/>
            <a:ext cx="1440000" cy="108000"/>
          </a:xfrm>
          <a:prstGeom prst="rect">
            <a:avLst/>
          </a:prstGeom>
          <a:solidFill>
            <a:srgbClr val="7E36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4319450" cy="731520"/>
          </a:xfrm>
          <a:prstGeom prst="rect">
            <a:avLst/>
          </a:prstGeom>
          <a:solidFill>
            <a:srgbClr val="C8A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4" name="Rectangle 3"/>
          <p:cNvSpPr/>
          <p:nvPr/>
        </p:nvSpPr>
        <p:spPr>
          <a:xfrm>
            <a:off x="0" y="839519"/>
            <a:ext cx="4319450" cy="8880743"/>
          </a:xfrm>
          <a:prstGeom prst="rect">
            <a:avLst/>
          </a:prstGeom>
          <a:solidFill>
            <a:srgbClr val="C8A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565026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95625" y="1855694"/>
            <a:ext cx="2663826" cy="4222377"/>
          </a:xfrm>
          <a:prstGeom prst="rect">
            <a:avLst/>
          </a:prstGeom>
          <a:solidFill>
            <a:srgbClr val="C8A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 descr="1-03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7" t="18519" r="7619" b="17081"/>
          <a:stretch/>
        </p:blipFill>
        <p:spPr bwMode="auto">
          <a:xfrm>
            <a:off x="445807" y="3284811"/>
            <a:ext cx="3999866" cy="2150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77827" y="5434813"/>
            <a:ext cx="34678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900" dirty="0" smtClean="0">
                <a:solidFill>
                  <a:srgbClr val="7E36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创客交叉融合空间位于清华大学李兆基科技大楼</a:t>
            </a:r>
            <a:endParaRPr lang="en-US" altLang="zh-CN" sz="900" dirty="0" smtClean="0">
              <a:solidFill>
                <a:srgbClr val="7E36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603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855694"/>
            <a:ext cx="1156447" cy="4222377"/>
          </a:xfrm>
          <a:prstGeom prst="rect">
            <a:avLst/>
          </a:prstGeom>
          <a:solidFill>
            <a:srgbClr val="C8A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/>
          <p:cNvSpPr/>
          <p:nvPr/>
        </p:nvSpPr>
        <p:spPr>
          <a:xfrm>
            <a:off x="1519517" y="1855694"/>
            <a:ext cx="4239933" cy="22456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5400" dirty="0">
              <a:solidFill>
                <a:schemeClr val="bg1">
                  <a:lumMod val="5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9517" y="4292600"/>
            <a:ext cx="1287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6B19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目 录</a:t>
            </a:r>
            <a:endParaRPr lang="en-US" altLang="zh-CN" sz="2400" b="1" dirty="0" smtClean="0">
              <a:solidFill>
                <a:srgbClr val="6B19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6700" y="4368800"/>
            <a:ext cx="2952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黑体" panose="02010609060101010101" pitchFamily="49" charset="-122"/>
              </a:rPr>
              <a:t>2  </a:t>
            </a:r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黑体" panose="02010609060101010101" pitchFamily="49" charset="-122"/>
              </a:rPr>
              <a:t>创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黑体" panose="02010609060101010101" pitchFamily="49" charset="-122"/>
              </a:rPr>
              <a:t>客交叉融合空间</a:t>
            </a:r>
          </a:p>
          <a:p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黑体" panose="02010609060101010101" pitchFamily="49" charset="-122"/>
              </a:rPr>
              <a:t>4  </a:t>
            </a:r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黑体" panose="02010609060101010101" pitchFamily="49" charset="-122"/>
              </a:rPr>
              <a:t>创新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黑体" panose="02010609060101010101" pitchFamily="49" charset="-122"/>
              </a:rPr>
              <a:t>教学</a:t>
            </a:r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黑体" panose="02010609060101010101" pitchFamily="49" charset="-122"/>
              </a:rPr>
              <a:t>体系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9071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15154" y="1231900"/>
            <a:ext cx="1562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6B19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战略定位</a:t>
            </a:r>
            <a:endParaRPr lang="zh-CN" altLang="en-US" sz="1600" b="1" dirty="0">
              <a:solidFill>
                <a:srgbClr val="6B19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5154" y="3835441"/>
            <a:ext cx="1562846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6B19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核心价值</a:t>
            </a:r>
            <a:endParaRPr lang="en-US" altLang="zh-CN" b="1" dirty="0" smtClean="0">
              <a:solidFill>
                <a:srgbClr val="6B19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5528" y="659839"/>
            <a:ext cx="1207680" cy="246221"/>
          </a:xfrm>
          <a:prstGeom prst="rect">
            <a:avLst/>
          </a:prstGeom>
          <a:solidFill>
            <a:schemeClr val="bg1"/>
          </a:solidFill>
        </p:spPr>
        <p:txBody>
          <a:bodyPr wrap="none" lIns="108000" rIns="72000" rtlCol="0">
            <a:spAutoFit/>
          </a:bodyPr>
          <a:lstStyle/>
          <a:p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创</a:t>
            </a:r>
            <a:r>
              <a:rPr lang="zh-CN" altLang="en-US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客交叉融合空间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154" y="1593742"/>
            <a:ext cx="34678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lang="zh-CN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世纪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90</a:t>
            </a:r>
            <a:r>
              <a:rPr lang="zh-CN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年代以来，世界各国的高等教育都非常重视创新人才的培养，</a:t>
            </a:r>
            <a:r>
              <a:rPr lang="zh-CN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美</a:t>
            </a:r>
            <a:r>
              <a:rPr lang="zh-CN" altLang="en-US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英、德、日等国</a:t>
            </a:r>
            <a:r>
              <a:rPr lang="zh-CN" altLang="en-US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都</a:t>
            </a:r>
            <a:r>
              <a:rPr lang="zh-CN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zh-CN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相互效仿</a:t>
            </a:r>
            <a:r>
              <a:rPr lang="zh-CN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中形成</a:t>
            </a:r>
            <a:r>
              <a:rPr lang="zh-CN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了各自的特色</a:t>
            </a:r>
            <a:r>
              <a:rPr lang="zh-CN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我国十七大</a:t>
            </a:r>
            <a:r>
              <a:rPr lang="zh-CN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提出</a:t>
            </a:r>
            <a:r>
              <a:rPr lang="zh-CN" altLang="en-US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了</a:t>
            </a:r>
            <a:r>
              <a:rPr lang="zh-CN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zh-CN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提高自主创新能力，建设创新型国家</a:t>
            </a:r>
            <a:r>
              <a:rPr lang="zh-CN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”和</a:t>
            </a:r>
            <a:r>
              <a:rPr lang="zh-CN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“促进以创业带动就业”的发展战略。</a:t>
            </a:r>
            <a:r>
              <a:rPr lang="zh-CN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教育部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也</a:t>
            </a:r>
            <a:r>
              <a:rPr lang="zh-CN" altLang="en-US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相应</a:t>
            </a:r>
            <a:r>
              <a:rPr lang="zh-CN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大力</a:t>
            </a:r>
            <a:r>
              <a:rPr lang="zh-CN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推进高等学校创新创业教育和大学生自主创业</a:t>
            </a:r>
            <a:r>
              <a:rPr lang="zh-CN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工作</a:t>
            </a:r>
            <a:r>
              <a:rPr lang="zh-CN" altLang="en-US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的开展。结合清华大学关于</a:t>
            </a:r>
            <a:r>
              <a:rPr lang="zh-CN" altLang="zh-CN" sz="1000" dirty="0" smtClean="0"/>
              <a:t>提高</a:t>
            </a:r>
            <a:r>
              <a:rPr lang="zh-CN" altLang="zh-CN" sz="1000" dirty="0"/>
              <a:t>实践能力、创新能力和综合</a:t>
            </a:r>
            <a:r>
              <a:rPr lang="zh-CN" altLang="zh-CN" sz="1000" dirty="0" smtClean="0"/>
              <a:t>素质</a:t>
            </a:r>
            <a:r>
              <a:rPr lang="zh-CN" altLang="en-US" sz="1000" dirty="0" smtClean="0"/>
              <a:t>的学生培养要求，基础工业训练中心作为面向全校各个院系</a:t>
            </a:r>
            <a:r>
              <a:rPr lang="zh-CN" altLang="en-US" sz="1000" dirty="0"/>
              <a:t>理工文法</a:t>
            </a:r>
            <a:r>
              <a:rPr lang="zh-CN" altLang="en-US" sz="1000" dirty="0" smtClean="0"/>
              <a:t>商等专业的实践教学基地，将联合工业工程系、美术学院、校团委、科协等单位，</a:t>
            </a:r>
            <a:r>
              <a:rPr lang="zh-CN" altLang="zh-CN" sz="1000" dirty="0" smtClean="0"/>
              <a:t>汇聚</a:t>
            </a:r>
            <a:r>
              <a:rPr lang="zh-CN" altLang="zh-CN" sz="1000" dirty="0"/>
              <a:t>现有资源建设创客交叉融合空间</a:t>
            </a:r>
            <a:r>
              <a:rPr lang="zh-CN" altLang="zh-CN" sz="1000" dirty="0" smtClean="0"/>
              <a:t>项目</a:t>
            </a:r>
            <a:r>
              <a:rPr lang="zh-CN" altLang="en-US" sz="1000" dirty="0" smtClean="0"/>
              <a:t>。</a:t>
            </a:r>
            <a:endParaRPr lang="en-US" altLang="zh-CN" sz="1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5154" y="4161254"/>
            <a:ext cx="34678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lang="zh-CN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世纪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90</a:t>
            </a:r>
            <a:r>
              <a:rPr lang="zh-CN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年代以来，世界各国的高等教育都非常重视创新人才的培养，</a:t>
            </a:r>
            <a:r>
              <a:rPr lang="zh-CN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美</a:t>
            </a:r>
            <a:r>
              <a:rPr lang="zh-CN" altLang="en-US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英、德、日等国</a:t>
            </a:r>
            <a:r>
              <a:rPr lang="zh-CN" altLang="en-US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都</a:t>
            </a:r>
            <a:r>
              <a:rPr lang="zh-CN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zh-CN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相互效仿</a:t>
            </a:r>
            <a:r>
              <a:rPr lang="zh-CN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中形成</a:t>
            </a:r>
            <a:r>
              <a:rPr lang="zh-CN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了各自的特色</a:t>
            </a:r>
            <a:r>
              <a:rPr lang="zh-CN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我国十七大</a:t>
            </a:r>
            <a:r>
              <a:rPr lang="zh-CN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提出</a:t>
            </a:r>
            <a:r>
              <a:rPr lang="zh-CN" altLang="en-US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了</a:t>
            </a:r>
            <a:r>
              <a:rPr lang="zh-CN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zh-CN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提高自主创新能力，建设创新型国家</a:t>
            </a:r>
            <a:r>
              <a:rPr lang="zh-CN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”和</a:t>
            </a:r>
            <a:r>
              <a:rPr lang="zh-CN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“促进以创业带动就业”的发展战略。</a:t>
            </a:r>
            <a:r>
              <a:rPr lang="zh-CN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教育部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也</a:t>
            </a:r>
            <a:r>
              <a:rPr lang="zh-CN" altLang="en-US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相应</a:t>
            </a:r>
            <a:r>
              <a:rPr lang="zh-CN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大力</a:t>
            </a:r>
            <a:r>
              <a:rPr lang="zh-CN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推进高等学校创新创业教育和大学生自主创业</a:t>
            </a:r>
            <a:r>
              <a:rPr lang="zh-CN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工作</a:t>
            </a:r>
            <a:r>
              <a:rPr lang="zh-CN" altLang="en-US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的开展。结合清华大学关于</a:t>
            </a:r>
            <a:r>
              <a:rPr lang="zh-CN" altLang="zh-CN" sz="1000" dirty="0" smtClean="0"/>
              <a:t>提高</a:t>
            </a:r>
            <a:r>
              <a:rPr lang="zh-CN" altLang="zh-CN" sz="1000" dirty="0"/>
              <a:t>实践能力、创新能力和综合</a:t>
            </a:r>
            <a:r>
              <a:rPr lang="zh-CN" altLang="zh-CN" sz="1000" dirty="0" smtClean="0"/>
              <a:t>素质</a:t>
            </a:r>
            <a:r>
              <a:rPr lang="zh-CN" altLang="en-US" sz="1000" dirty="0" smtClean="0"/>
              <a:t>的学生培养要求，基础工业训练中心作为面向全校各个院系</a:t>
            </a:r>
            <a:r>
              <a:rPr lang="zh-CN" altLang="en-US" sz="1000" dirty="0"/>
              <a:t>理工文法</a:t>
            </a:r>
            <a:r>
              <a:rPr lang="zh-CN" altLang="en-US" sz="1000" dirty="0" smtClean="0"/>
              <a:t>商等专业的实践教学基地，将联合工业工程系、美术学院、校团委、科协等单位，</a:t>
            </a:r>
            <a:r>
              <a:rPr lang="zh-CN" altLang="zh-CN" sz="1000" dirty="0" smtClean="0"/>
              <a:t>汇聚</a:t>
            </a:r>
            <a:r>
              <a:rPr lang="zh-CN" altLang="zh-CN" sz="1000" dirty="0"/>
              <a:t>现有资源建设创客交叉融合空间</a:t>
            </a:r>
            <a:r>
              <a:rPr lang="zh-CN" altLang="zh-CN" sz="1000" dirty="0" smtClean="0"/>
              <a:t>项目</a:t>
            </a:r>
            <a:r>
              <a:rPr lang="zh-CN" altLang="en-US" sz="1000" dirty="0" smtClean="0"/>
              <a:t>。</a:t>
            </a:r>
            <a:endParaRPr lang="en-US" altLang="zh-CN" sz="1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092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670300" y="659839"/>
            <a:ext cx="172354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108000" rIns="72000" rtlCol="0">
            <a:spAutoFit/>
          </a:bodyPr>
          <a:lstStyle/>
          <a:p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清华大学基础工业训练中心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5154" y="5026025"/>
            <a:ext cx="3467846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6B19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愿景</a:t>
            </a:r>
            <a:r>
              <a:rPr lang="en-US" altLang="zh-CN" b="1" dirty="0" smtClean="0">
                <a:solidFill>
                  <a:srgbClr val="6B19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b="1" dirty="0" smtClean="0">
                <a:solidFill>
                  <a:srgbClr val="6B19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承载清华派创客文化</a:t>
            </a:r>
            <a:endParaRPr lang="en-US" altLang="zh-CN" b="1" dirty="0" smtClean="0">
              <a:solidFill>
                <a:srgbClr val="6B19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5153" y="5362513"/>
            <a:ext cx="48711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000" dirty="0"/>
              <a:t>⑴ 理念上：致力于“让学生做梦想的实现家”，以志趣为导引，以创新实践活动为手段，理工、人文、社会学科相融合，知识传授、能力培养和价值塑造协调发展。</a:t>
            </a:r>
          </a:p>
          <a:p>
            <a:r>
              <a:rPr lang="zh-CN" altLang="zh-CN" sz="1000" dirty="0"/>
              <a:t>⑵ 体系上</a:t>
            </a:r>
            <a:r>
              <a:rPr lang="zh-CN" altLang="zh-CN" sz="1000" dirty="0" smtClean="0"/>
              <a:t>：建设</a:t>
            </a:r>
            <a:r>
              <a:rPr lang="zh-CN" altLang="zh-CN" sz="1000" dirty="0"/>
              <a:t>开放的创客活动服务平台和教学体系，面向全校学生，提供孵化场地、技术培训、产品开发、加工制作、管理咨询等方面的支撑条件，让同学们了解并运用最新的技术工具及创新方法，实现跨领域合作，鼓励不同学科同学的思想碰撞，运用和发展现有的开源和学术研究成果将想法变成现实，成为我校学生“三创（创意、创新、创业）”实践中心之一。</a:t>
            </a:r>
          </a:p>
          <a:p>
            <a:r>
              <a:rPr lang="zh-CN" altLang="zh-CN" sz="1000" dirty="0"/>
              <a:t>⑶ 模式上：以学生为主体，通过创客活动作为开展创新思维教育、培养学生动手实践能力的重要载体，通过教育模式的创新，激发学生的内在动力，在校园里营造良好的创意、创新、创业氛围。通过创客活动，为同学们提供动手学习的机会，提高解决问题的能力，同时改变同学们的学习方式，提高学习效率；使同学们接触到最前沿的科学技术，产生新的创业机会；同时促进跨学科的互动，有利于知识创新，将充分释放学生巨大的创新潜力，形成人人参与创新的学习氛围。</a:t>
            </a:r>
          </a:p>
          <a:p>
            <a:r>
              <a:rPr lang="zh-CN" altLang="zh-CN" sz="1000" dirty="0"/>
              <a:t>⑷ 规模效益上：通过一系列的创客空间基础建设，以及常态性的三创活动，让全校超过三分之一的同学</a:t>
            </a:r>
            <a:r>
              <a:rPr lang="en-US" altLang="zh-CN" sz="1000" dirty="0"/>
              <a:t>(</a:t>
            </a:r>
            <a:r>
              <a:rPr lang="zh-CN" altLang="zh-CN" sz="1000" dirty="0"/>
              <a:t>每年</a:t>
            </a:r>
            <a:r>
              <a:rPr lang="en-US" altLang="zh-CN" sz="1000" dirty="0"/>
              <a:t>800</a:t>
            </a:r>
            <a:r>
              <a:rPr lang="zh-CN" altLang="zh-CN" sz="1000" dirty="0"/>
              <a:t>～</a:t>
            </a:r>
            <a:r>
              <a:rPr lang="en-US" altLang="zh-CN" sz="1000" dirty="0"/>
              <a:t>1000</a:t>
            </a:r>
            <a:r>
              <a:rPr lang="zh-CN" altLang="zh-CN" sz="1000" dirty="0"/>
              <a:t>人次</a:t>
            </a:r>
            <a:r>
              <a:rPr lang="en-US" altLang="zh-CN" sz="1000" dirty="0"/>
              <a:t>) </a:t>
            </a:r>
            <a:r>
              <a:rPr lang="zh-CN" altLang="zh-CN" sz="1000" dirty="0"/>
              <a:t>直接参与符合创客精神的正式学习活动。这些正式的“创客”学习活动，将以创造实物、服务或内容系统为导向，搭配针对性的创客教学基础建设， 其中包括：科学化地记录学习过程与分析学习产出效应的信息平台，分布于校园多处的创客交流与创作空间，集聚世界一流的创客人才的常态性国际文化交流活动，基于“创客”活动所产生的过程数据，授予个人学分或能力证书。</a:t>
            </a:r>
          </a:p>
          <a:p>
            <a:r>
              <a:rPr lang="zh-CN" altLang="zh-CN" sz="1000" dirty="0"/>
              <a:t>⑸ 机制上：形成开放的建设机制，在此平台上通过学校相关部处、院系、教师、学生，国内外企业以及全球创客社群等的主动性参与，激活清华校园成为一个更具创造力的学习型空间。在课程规模及教学内容深度上，让由清华首创的创客教学模式成为世界一流大学仿效的对象。</a:t>
            </a:r>
            <a:endParaRPr lang="en-US" altLang="zh-CN" sz="1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908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5528" y="659839"/>
            <a:ext cx="95119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108000" rIns="72000" rtlCol="0">
            <a:spAutoFit/>
          </a:bodyPr>
          <a:lstStyle/>
          <a:p>
            <a:r>
              <a:rPr lang="zh-CN" altLang="en-US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创新教学体系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703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70300" y="659839"/>
            <a:ext cx="172354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108000" rIns="72000" rtlCol="0">
            <a:spAutoFit/>
          </a:bodyPr>
          <a:lstStyle/>
          <a:p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清华大学基础工业训练中心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5154" y="1574800"/>
            <a:ext cx="2705846" cy="1217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清华派创客课程体系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跨学科导引课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实验室探究课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战略规划课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系统设计开发课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5154" y="3619459"/>
            <a:ext cx="3264646" cy="992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创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客在线平台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课程模块化服务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在线作品发布平台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校创客与产业交流平台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5154" y="4864097"/>
            <a:ext cx="4560046" cy="2118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创新创业辅修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项目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Tx/>
              <a:buChar char="-"/>
            </a:pP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导引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课程：《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XLP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导引课》、《创业认识与实践》、</a:t>
            </a: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《设计思维》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Tx/>
              <a:buChar char="-"/>
            </a:pP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实践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课程：《全球制造战略》、《实验室科研探究》、</a:t>
            </a: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《工程训练系列课程》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Tx/>
              <a:buChar char="-"/>
            </a:pP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项目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驱动：</a:t>
            </a: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《设计与科技创业实验室》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Tx/>
              <a:buChar char="-"/>
            </a:pP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特色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课程：各院系</a:t>
            </a: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《创业类课程》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Tx/>
              <a:buChar char="-"/>
            </a:pP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商业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类课程： 《创业管理》、《创业计划》、《创业领导力》等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201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15154" y="1574800"/>
            <a:ext cx="3264646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交叉融合实践空间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5154" y="4381500"/>
            <a:ext cx="2121646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全球视频会议终端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5154" y="6731000"/>
            <a:ext cx="3467846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展演大厅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5528" y="659839"/>
            <a:ext cx="107943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108000" rIns="72000" rtlCol="0">
            <a:spAutoFit/>
          </a:bodyPr>
          <a:lstStyle/>
          <a:p>
            <a:r>
              <a:rPr lang="zh-CN" altLang="en-US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全周期资源配套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5154" y="2889291"/>
            <a:ext cx="1562846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创客制造坊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966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70300" y="659839"/>
            <a:ext cx="172354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108000" rIns="72000" rtlCol="0">
            <a:spAutoFit/>
          </a:bodyPr>
          <a:lstStyle/>
          <a:p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清华大学基础工业训练中心</a:t>
            </a:r>
          </a:p>
        </p:txBody>
      </p:sp>
    </p:spTree>
    <p:extLst>
      <p:ext uri="{BB962C8B-B14F-4D97-AF65-F5344CB8AC3E}">
        <p14:creationId xmlns:p14="http://schemas.microsoft.com/office/powerpoint/2010/main" val="187097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100" dirty="0"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1265</TotalTime>
  <Words>1038</Words>
  <Application>Microsoft Office PowerPoint</Application>
  <PresentationFormat>Custom</PresentationFormat>
  <Paragraphs>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黑体</vt:lpstr>
      <vt:lpstr>隶书</vt:lpstr>
      <vt:lpstr>宋体</vt:lpstr>
      <vt:lpstr>幼圆</vt:lpstr>
      <vt:lpstr>Agency FB</vt:lpstr>
      <vt:lpstr>Arial</vt:lpstr>
      <vt:lpstr>BankGothic Md BT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清华大学 Tsinghua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Woody Wang</dc:creator>
  <cp:lastModifiedBy>Woody Wang</cp:lastModifiedBy>
  <cp:revision>84</cp:revision>
  <dcterms:created xsi:type="dcterms:W3CDTF">2014-05-16T04:57:45Z</dcterms:created>
  <dcterms:modified xsi:type="dcterms:W3CDTF">2014-05-19T01:18:45Z</dcterms:modified>
</cp:coreProperties>
</file>