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7" r:id="rId5"/>
    <p:sldId id="259" r:id="rId6"/>
    <p:sldId id="266" r:id="rId7"/>
    <p:sldId id="262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DD"/>
    <a:srgbClr val="FFEFBD"/>
    <a:srgbClr val="FFE89F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96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7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4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7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2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9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0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8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4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76F6-B558-4D31-A591-8ACF72D3C526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空间的吸引力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记录作为学生与教师的评价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激励机制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尤其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是工作量度量，以及知识产权认证，成果认可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为师生提供各类资源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空间资源盘点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制造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22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充满活力的创客小生态，带动创新大环境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媒体平台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全校跨学科多师多生内容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分布式创新基地，随时随地做项目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云计算平台，为项目管理、图纸设计助力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设备联网，实现分布式数控加工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版本控制，全面跟踪产品生命周期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的“空间”，我做主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9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我的空间，我做主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开放空间设计开始：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中心室内视觉系统及导引标识系统设计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交叉结合人因工程、心理学、室内设计、色彩等专业知识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需要对新大楼空间内部结构进行建模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工业工程系张伟老师、美术学院付志勇老师、美院校友李久太老师等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中心文化墙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邀请中心教师职工设计制作，协同美术学院、新闻学院等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嵌入显示屏，播放全球最新咨询及最新学生作品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利用精雕机、激光切割机等数控加工设备制作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左晶老师、李睿老师等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智能空间管理系统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门禁系统、预约管理系统、资源使用监控系统、室内环境控制系统等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邀请中心教师职工，协同创新社、天空工厂等学生社团进行联合开发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外立面、大堂、走廊等室内外公共空间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邀请美术学院马泉老师共同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01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面向创新人才培养的基础设施演进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目前有设备</a:t>
            </a:r>
            <a:r>
              <a:rPr lang="en-US" altLang="zh-CN" dirty="0" smtClean="0">
                <a:solidFill>
                  <a:srgbClr val="C00000"/>
                </a:solidFill>
              </a:rPr>
              <a:t>100</a:t>
            </a:r>
            <a:r>
              <a:rPr lang="zh-CN" altLang="en-US" dirty="0" smtClean="0"/>
              <a:t>余台套</a:t>
            </a:r>
            <a:endParaRPr lang="en-US" altLang="zh-CN" dirty="0" smtClean="0"/>
          </a:p>
          <a:p>
            <a:r>
              <a:rPr lang="zh-CN" altLang="en-US" dirty="0" smtClean="0"/>
              <a:t>主要应用于基础工业实习课程教学</a:t>
            </a:r>
            <a:endParaRPr lang="en-US" altLang="zh-CN" dirty="0" smtClean="0"/>
          </a:p>
          <a:p>
            <a:r>
              <a:rPr lang="zh-CN" altLang="en-US" dirty="0" smtClean="0"/>
              <a:t>其中面向全校师生开放的有</a:t>
            </a:r>
            <a:r>
              <a:rPr lang="en-US" altLang="zh-CN" dirty="0" smtClean="0">
                <a:solidFill>
                  <a:srgbClr val="C00000"/>
                </a:solidFill>
              </a:rPr>
              <a:t>80</a:t>
            </a:r>
            <a:r>
              <a:rPr lang="zh-CN" altLang="en-US" dirty="0" smtClean="0"/>
              <a:t>余台套，占</a:t>
            </a:r>
            <a:r>
              <a:rPr lang="en-US" altLang="zh-CN" b="1" dirty="0" smtClean="0">
                <a:solidFill>
                  <a:srgbClr val="C00000"/>
                </a:solidFill>
              </a:rPr>
              <a:t>80%</a:t>
            </a:r>
          </a:p>
          <a:p>
            <a:r>
              <a:rPr lang="zh-CN" altLang="en-US" dirty="0" smtClean="0"/>
              <a:t>直接应用于学生创新项目或作品的设备</a:t>
            </a:r>
            <a:r>
              <a:rPr lang="en-US" altLang="zh-CN" dirty="0" smtClean="0">
                <a:solidFill>
                  <a:srgbClr val="C00000"/>
                </a:solidFill>
              </a:rPr>
              <a:t>40</a:t>
            </a:r>
            <a:r>
              <a:rPr lang="zh-CN" altLang="en-US" dirty="0" smtClean="0"/>
              <a:t>余台</a:t>
            </a:r>
            <a:endParaRPr lang="en-US" altLang="zh-CN" dirty="0" smtClean="0"/>
          </a:p>
          <a:p>
            <a:r>
              <a:rPr lang="zh-CN" altLang="en-US" dirty="0" smtClean="0"/>
              <a:t>配合搬迁不断引进新型设备，在满足实践教学的同时，更好地适应学生创新实践，并服务于实际项目开发的需要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快速成型设备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分布式数控设备，可在校园网范围内任意位置高速接入，实现数据共享和加工状态监控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67762" y="1594792"/>
            <a:ext cx="298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标红的数据需要核对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49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2D84AA-8C61-447C-9EAD-0023E753268C}" type="slidenum">
              <a:rPr lang="en-US" altLang="zh-CN">
                <a:solidFill>
                  <a:srgbClr val="CC3399"/>
                </a:solidFill>
                <a:latin typeface="Verdana" panose="020B0604030504040204" pitchFamily="34" charset="0"/>
              </a:rPr>
              <a:pPr/>
              <a:t>3</a:t>
            </a:fld>
            <a:endParaRPr lang="en-US" altLang="zh-CN">
              <a:solidFill>
                <a:srgbClr val="CC3399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84595"/>
              </p:ext>
            </p:extLst>
          </p:nvPr>
        </p:nvGraphicFramePr>
        <p:xfrm>
          <a:off x="2302934" y="2396066"/>
          <a:ext cx="7674702" cy="2524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255"/>
                <a:gridCol w="1161143"/>
                <a:gridCol w="1161143"/>
                <a:gridCol w="2076768"/>
                <a:gridCol w="1616393"/>
              </a:tblGrid>
              <a:tr h="65193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面积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比例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创新活动时间比例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时间空间比例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全时创新开放</a:t>
                      </a:r>
                      <a:endParaRPr lang="en-US" altLang="zh-C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1107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14%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实习创新共用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5429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56%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实习科研专用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619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4%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中心行政办公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612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总面积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7767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74%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03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8433" y="4413879"/>
            <a:ext cx="2462170" cy="1152000"/>
            <a:chOff x="208433" y="4413879"/>
            <a:chExt cx="2462170" cy="115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14" t="1362" r="17505" b="532"/>
            <a:stretch/>
          </p:blipFill>
          <p:spPr>
            <a:xfrm>
              <a:off x="208433" y="4413879"/>
              <a:ext cx="1152000" cy="11520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softEdge rad="0"/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1360433" y="4666713"/>
              <a:ext cx="13101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基础实践</a:t>
              </a:r>
              <a:endPara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融合</a:t>
              </a:r>
              <a:r>
                <a:rPr lang="zh-CN" altLang="en-US" sz="1600" dirty="0" smtClean="0">
                  <a:solidFill>
                    <a:schemeClr val="accent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微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创新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433" y="2511021"/>
            <a:ext cx="2616714" cy="1152000"/>
            <a:chOff x="208433" y="2533548"/>
            <a:chExt cx="2616714" cy="115200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/>
            </a:blip>
            <a:srcRect l="3274" t="5028" r="36610" b="5035"/>
            <a:stretch/>
          </p:blipFill>
          <p:spPr bwMode="auto">
            <a:xfrm>
              <a:off x="208433" y="2533548"/>
              <a:ext cx="1152000" cy="11520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softEdge rad="0"/>
            </a:effectLst>
            <a:extLst/>
          </p:spPr>
        </p:pic>
        <p:sp>
          <p:nvSpPr>
            <p:cNvPr id="9" name="TextBox 8"/>
            <p:cNvSpPr txBox="1"/>
            <p:nvPr/>
          </p:nvSpPr>
          <p:spPr>
            <a:xfrm>
              <a:off x="1360433" y="2786383"/>
              <a:ext cx="1464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项目与竞赛</a:t>
              </a:r>
              <a:endPara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训练</a:t>
              </a:r>
              <a:r>
                <a:rPr lang="zh-CN" altLang="en-US" sz="1600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应用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创新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8433" y="608163"/>
            <a:ext cx="2601948" cy="1152000"/>
            <a:chOff x="208433" y="608163"/>
            <a:chExt cx="2601948" cy="115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1" t="4565" r="17047" b="11936"/>
            <a:stretch/>
          </p:blipFill>
          <p:spPr>
            <a:xfrm>
              <a:off x="208433" y="608163"/>
              <a:ext cx="1152000" cy="11520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softEdge rad="0"/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1360433" y="860998"/>
              <a:ext cx="1449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产品开发</a:t>
              </a:r>
              <a:endPara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培养</a:t>
              </a:r>
              <a:r>
                <a:rPr lang="zh-CN" altLang="en-US" sz="16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创新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Pentagon 1"/>
          <p:cNvSpPr/>
          <p:nvPr/>
        </p:nvSpPr>
        <p:spPr>
          <a:xfrm rot="16200000">
            <a:off x="196356" y="3298093"/>
            <a:ext cx="5760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entagon 10"/>
          <p:cNvSpPr/>
          <p:nvPr/>
        </p:nvSpPr>
        <p:spPr>
          <a:xfrm>
            <a:off x="3148357" y="6106093"/>
            <a:ext cx="8640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04354" y="6349285"/>
            <a:ext cx="918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	1</a:t>
            </a:r>
            <a:r>
              <a:rPr lang="zh-CN" altLang="en-US" dirty="0" smtClean="0"/>
              <a:t>天</a:t>
            </a:r>
            <a:r>
              <a:rPr lang="en-US" altLang="zh-CN" dirty="0" smtClean="0"/>
              <a:t>	1</a:t>
            </a:r>
            <a:r>
              <a:rPr lang="zh-CN" altLang="en-US" dirty="0" smtClean="0"/>
              <a:t>周</a:t>
            </a:r>
            <a:r>
              <a:rPr lang="en-US" altLang="zh-CN" dirty="0" smtClean="0"/>
              <a:t>		0.5</a:t>
            </a:r>
            <a:r>
              <a:rPr lang="zh-CN" altLang="en-US" dirty="0" smtClean="0"/>
              <a:t>学期</a:t>
            </a:r>
            <a:r>
              <a:rPr lang="en-US" altLang="zh-CN" dirty="0" smtClean="0"/>
              <a:t>		1</a:t>
            </a:r>
            <a:r>
              <a:rPr lang="zh-CN" altLang="en-US" dirty="0" smtClean="0"/>
              <a:t>学期</a:t>
            </a:r>
            <a:r>
              <a:rPr lang="en-US" altLang="zh-CN" dirty="0" smtClean="0"/>
              <a:t>		1</a:t>
            </a:r>
            <a:r>
              <a:rPr lang="zh-CN" altLang="en-US" dirty="0" smtClean="0"/>
              <a:t>学年</a:t>
            </a:r>
            <a:r>
              <a:rPr lang="en-US" altLang="zh-CN" dirty="0" smtClean="0"/>
              <a:t>	</a:t>
            </a:r>
            <a:r>
              <a:rPr lang="zh-CN" altLang="en-US" dirty="0" smtClean="0"/>
              <a:t>长期</a:t>
            </a:r>
            <a:endParaRPr lang="zh-CN" alt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792279" y="3994421"/>
            <a:ext cx="1944000" cy="19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/>
              <a:t>工程</a:t>
            </a:r>
            <a:r>
              <a:rPr lang="zh-CN" altLang="en-US" dirty="0" smtClean="0"/>
              <a:t>训练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课群</a:t>
            </a:r>
            <a:endParaRPr lang="zh-CN" altLang="en-US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814242" y="3716283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协同素养</a:t>
            </a:r>
            <a:endParaRPr lang="zh-CN" altLang="en-US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3148357" y="4643992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实用技能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模块课程</a:t>
            </a:r>
            <a:endParaRPr lang="zh-CN" altLang="en-US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6520279" y="2685879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设计方法</a:t>
            </a:r>
            <a:endParaRPr lang="zh-CN" altLang="en-US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8789346" y="2037879"/>
            <a:ext cx="1296000" cy="129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竞赛</a:t>
            </a:r>
            <a:r>
              <a:rPr lang="zh-CN" altLang="en-US" dirty="0"/>
              <a:t>活动</a:t>
            </a: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7705304" y="1247902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全球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制造战略</a:t>
            </a:r>
            <a:endParaRPr lang="zh-CN" altLang="en-US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140628" y="2481249"/>
            <a:ext cx="969438" cy="9694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工作坊</a:t>
            </a:r>
            <a:endParaRPr lang="zh-CN" altLang="en-US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9844139" y="1464055"/>
            <a:ext cx="1645747" cy="16457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en-US" altLang="zh-CN" dirty="0" smtClean="0"/>
              <a:t>SRT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0818919" y="789821"/>
            <a:ext cx="969438" cy="9694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项目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团队</a:t>
            </a:r>
            <a:endParaRPr lang="zh-CN" altLang="en-US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8036321" y="3266137"/>
            <a:ext cx="1728000" cy="172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实验室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科研探究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3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Manual Operation 14"/>
          <p:cNvSpPr/>
          <p:nvPr/>
        </p:nvSpPr>
        <p:spPr>
          <a:xfrm flipV="1">
            <a:off x="5073748" y="1241328"/>
            <a:ext cx="5211381" cy="4875207"/>
          </a:xfrm>
          <a:prstGeom prst="flowChartManualOperation">
            <a:avLst/>
          </a:prstGeom>
          <a:gradFill>
            <a:gsLst>
              <a:gs pos="0">
                <a:schemeClr val="bg1"/>
              </a:gs>
              <a:gs pos="40000">
                <a:schemeClr val="accent2">
                  <a:lumMod val="20000"/>
                  <a:lumOff val="80000"/>
                </a:schemeClr>
              </a:gs>
              <a:gs pos="80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t="1362" r="17505" b="532"/>
          <a:stretch/>
        </p:blipFill>
        <p:spPr>
          <a:xfrm>
            <a:off x="894474" y="5053040"/>
            <a:ext cx="1296000" cy="129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3" name="TextBox 2"/>
          <p:cNvSpPr txBox="1"/>
          <p:nvPr/>
        </p:nvSpPr>
        <p:spPr>
          <a:xfrm>
            <a:off x="2594887" y="5223986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基础实践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融合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4565" r="17047" b="11936"/>
          <a:stretch/>
        </p:blipFill>
        <p:spPr>
          <a:xfrm>
            <a:off x="678474" y="608163"/>
            <a:ext cx="1728000" cy="1728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/>
          </a:blip>
          <a:srcRect l="3274" t="5028" r="36610" b="5035"/>
          <a:stretch/>
        </p:blipFill>
        <p:spPr bwMode="auto">
          <a:xfrm>
            <a:off x="822474" y="2974602"/>
            <a:ext cx="1440000" cy="1440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  <a:extLst/>
        </p:spPr>
      </p:pic>
      <p:sp>
        <p:nvSpPr>
          <p:cNvPr id="6" name="TextBox 5"/>
          <p:cNvSpPr txBox="1"/>
          <p:nvPr/>
        </p:nvSpPr>
        <p:spPr>
          <a:xfrm>
            <a:off x="2408620" y="3217548"/>
            <a:ext cx="2518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项目与竞赛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  <a:r>
              <a:rPr lang="zh-CN" altLang="en-US" sz="2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4887" y="995109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产品开发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培养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94488" y="5285540"/>
            <a:ext cx="5197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金工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实习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——1420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名本科生</a:t>
            </a:r>
            <a:endParaRPr lang="en-US" altLang="zh-CN" sz="2400" b="1" dirty="0" smtClean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电子实习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——879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名本科生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4885" y="3937469"/>
            <a:ext cx="539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实验室科研探究课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——2446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8221" y="2589399"/>
            <a:ext cx="497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科技类竞赛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——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xxxx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9286" y="1241329"/>
            <a:ext cx="575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挑战性课程、创客活动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——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xxxx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24844" y="131109"/>
            <a:ext cx="473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多方位覆盖，有序创新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7138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4741334" y="194081"/>
            <a:ext cx="6846194" cy="87620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师资队伍保障机制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6E2BAB-F254-4EC8-BF03-3F52CA32E1F2}" type="slidenum">
              <a:rPr lang="en-US" altLang="zh-CN">
                <a:solidFill>
                  <a:srgbClr val="CC3399"/>
                </a:solidFill>
                <a:latin typeface="Verdana" panose="020B0604030504040204" pitchFamily="34" charset="0"/>
              </a:rPr>
              <a:pPr/>
              <a:t>6</a:t>
            </a:fld>
            <a:endParaRPr lang="en-US" altLang="zh-CN">
              <a:solidFill>
                <a:srgbClr val="CC3399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t="1362" r="17505" b="532"/>
          <a:stretch/>
        </p:blipFill>
        <p:spPr>
          <a:xfrm>
            <a:off x="894474" y="5053040"/>
            <a:ext cx="1296000" cy="129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7" name="TextBox 6"/>
          <p:cNvSpPr txBox="1"/>
          <p:nvPr/>
        </p:nvSpPr>
        <p:spPr>
          <a:xfrm>
            <a:off x="2594887" y="5223986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基础实践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融合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4565" r="17047" b="11936"/>
          <a:stretch/>
        </p:blipFill>
        <p:spPr>
          <a:xfrm>
            <a:off x="678474" y="608163"/>
            <a:ext cx="1728000" cy="1728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/>
          </a:blip>
          <a:srcRect l="3274" t="5028" r="36610" b="5035"/>
          <a:stretch/>
        </p:blipFill>
        <p:spPr bwMode="auto">
          <a:xfrm>
            <a:off x="822474" y="2974602"/>
            <a:ext cx="1440000" cy="1440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  <a:extLst/>
        </p:spPr>
      </p:pic>
      <p:sp>
        <p:nvSpPr>
          <p:cNvPr id="10" name="TextBox 9"/>
          <p:cNvSpPr txBox="1"/>
          <p:nvPr/>
        </p:nvSpPr>
        <p:spPr>
          <a:xfrm>
            <a:off x="2408620" y="3217548"/>
            <a:ext cx="2518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项目与竞赛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  <a:r>
              <a:rPr lang="zh-CN" altLang="en-US" sz="2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4887" y="995109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产品开发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培养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Flowchart: Manual Operation 11"/>
          <p:cNvSpPr/>
          <p:nvPr/>
        </p:nvSpPr>
        <p:spPr>
          <a:xfrm flipV="1">
            <a:off x="5073748" y="1241328"/>
            <a:ext cx="5211381" cy="4875207"/>
          </a:xfrm>
          <a:prstGeom prst="flowChartManualOperation">
            <a:avLst/>
          </a:prstGeom>
          <a:gradFill>
            <a:gsLst>
              <a:gs pos="0">
                <a:schemeClr val="bg1"/>
              </a:gs>
              <a:gs pos="40000">
                <a:schemeClr val="accent2">
                  <a:lumMod val="20000"/>
                  <a:lumOff val="80000"/>
                </a:schemeClr>
              </a:gs>
              <a:gs pos="80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90051" y="5285540"/>
            <a:ext cx="584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一线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技能型辅导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人员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——60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87920" y="3937469"/>
            <a:ext cx="5260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工程实验技术人员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——20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33859" y="2589399"/>
            <a:ext cx="486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驻校创客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——20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0050" y="1241329"/>
            <a:ext cx="561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专兼结合的创客导师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——10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8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25003" y="5129013"/>
            <a:ext cx="11062952" cy="720000"/>
            <a:chOff x="425003" y="4610636"/>
            <a:chExt cx="11062952" cy="720000"/>
          </a:xfrm>
        </p:grpSpPr>
        <p:sp>
          <p:nvSpPr>
            <p:cNvPr id="4" name="Rectangle 3"/>
            <p:cNvSpPr/>
            <p:nvPr/>
          </p:nvSpPr>
          <p:spPr>
            <a:xfrm>
              <a:off x="425003" y="4610636"/>
              <a:ext cx="3571373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基础实践场地与设备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96376" y="4610636"/>
              <a:ext cx="7491579" cy="72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创新场地与设备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5004" y="2150793"/>
            <a:ext cx="11062951" cy="1806043"/>
            <a:chOff x="425004" y="2150793"/>
            <a:chExt cx="11062951" cy="1806043"/>
          </a:xfrm>
        </p:grpSpPr>
        <p:grpSp>
          <p:nvGrpSpPr>
            <p:cNvPr id="28" name="Group 27"/>
            <p:cNvGrpSpPr/>
            <p:nvPr/>
          </p:nvGrpSpPr>
          <p:grpSpPr>
            <a:xfrm>
              <a:off x="425004" y="3236836"/>
              <a:ext cx="11062951" cy="720000"/>
              <a:chOff x="425004" y="2640168"/>
              <a:chExt cx="11062951" cy="720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25004" y="2640168"/>
                <a:ext cx="2724209" cy="72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基础实践</a:t>
                </a:r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149212" y="2640168"/>
                <a:ext cx="5465032" cy="7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项目与竞赛</a:t>
                </a:r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614244" y="2640168"/>
                <a:ext cx="2873711" cy="72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产品开发</a:t>
                </a:r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25004" y="2150793"/>
              <a:ext cx="11062951" cy="1083662"/>
              <a:chOff x="425004" y="978615"/>
              <a:chExt cx="11062951" cy="108366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25004" y="978615"/>
                <a:ext cx="2724209" cy="108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金工实习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149212" y="978615"/>
                <a:ext cx="5465032" cy="360000"/>
              </a:xfrm>
              <a:prstGeom prst="rect">
                <a:avLst/>
              </a:prstGeom>
              <a:solidFill>
                <a:srgbClr val="FFF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SRT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项目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14244" y="978615"/>
                <a:ext cx="2873711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挑战式课程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149212" y="1337701"/>
                <a:ext cx="5465032" cy="360000"/>
              </a:xfrm>
              <a:prstGeom prst="rect">
                <a:avLst/>
              </a:prstGeom>
              <a:solidFill>
                <a:srgbClr val="FFE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学科竞赛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149212" y="1702277"/>
                <a:ext cx="5465032" cy="36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院系课题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614244" y="1517701"/>
                <a:ext cx="2873711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兴趣团队项目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5003" y="4018622"/>
            <a:ext cx="11062952" cy="1008000"/>
            <a:chOff x="425003" y="4018622"/>
            <a:chExt cx="11062952" cy="10080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25003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9212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614244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487955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96376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Up Arrow 26"/>
            <p:cNvSpPr/>
            <p:nvPr/>
          </p:nvSpPr>
          <p:spPr>
            <a:xfrm>
              <a:off x="4550677" y="4178998"/>
              <a:ext cx="3148092" cy="695459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服务于</a:t>
              </a:r>
              <a:r>
                <a:rPr lang="en-US" altLang="zh-CN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t="1362" r="17505" b="532"/>
          <a:stretch/>
        </p:blipFill>
        <p:spPr>
          <a:xfrm>
            <a:off x="2489273" y="3308836"/>
            <a:ext cx="576000" cy="57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4565" r="17047" b="11936"/>
          <a:stretch/>
        </p:blipFill>
        <p:spPr>
          <a:xfrm>
            <a:off x="10787049" y="3308836"/>
            <a:ext cx="576000" cy="57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4">
            <a:extLst/>
          </a:blip>
          <a:srcRect l="3274" t="5028" r="36610" b="5035"/>
          <a:stretch/>
        </p:blipFill>
        <p:spPr bwMode="auto">
          <a:xfrm>
            <a:off x="6802360" y="3308836"/>
            <a:ext cx="576000" cy="57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27631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学生创新活动相关校外资源的引入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思维发散之种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延伸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至中小学等基础教育领域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清华附中（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2013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清华国际暑期学校、中美绿色电子创客挑战）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北京四中（中美绿色电子创客挑战、中美青年创客挑战）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专业经验之泉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社会创客群体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Mitch Altman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Hackerspaces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Movement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创客空间运动发起人）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Marcin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Jakubowski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 Source Ecology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开源生态创始人）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李大维（新车间创客空间创始人）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行业对接之桥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领军企业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Intel</a:t>
            </a:r>
          </a:p>
        </p:txBody>
      </p:sp>
    </p:spTree>
    <p:extLst>
      <p:ext uri="{BB962C8B-B14F-4D97-AF65-F5344CB8AC3E}">
        <p14:creationId xmlns:p14="http://schemas.microsoft.com/office/powerpoint/2010/main" val="388596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乐高一般的拼插式空间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设施工具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定制化、单元化、可重组的“移动创客柜”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包含工作台、工具、原材料等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空间开放预约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使用方法：将项目对应的创客柜“拼插”到预约好的场地上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获得空间、采光、电源等公共资源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另外，可预约使用各种加工设备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1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732</Words>
  <Application>Microsoft Office PowerPoint</Application>
  <PresentationFormat>Widescreen</PresentationFormat>
  <Paragraphs>146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黑体</vt:lpstr>
      <vt:lpstr>楷体</vt:lpstr>
      <vt:lpstr>宋体</vt:lpstr>
      <vt:lpstr>Arial</vt:lpstr>
      <vt:lpstr>Calibri</vt:lpstr>
      <vt:lpstr>Calibri Light</vt:lpstr>
      <vt:lpstr>Times New Roman</vt:lpstr>
      <vt:lpstr>Verdana</vt:lpstr>
      <vt:lpstr>Office Theme</vt:lpstr>
      <vt:lpstr>空间的吸引力</vt:lpstr>
      <vt:lpstr>面向创新人才培养的基础设施演进</vt:lpstr>
      <vt:lpstr>PowerPoint Presentation</vt:lpstr>
      <vt:lpstr>PowerPoint Presentation</vt:lpstr>
      <vt:lpstr>PowerPoint Presentation</vt:lpstr>
      <vt:lpstr>师资队伍保障机制</vt:lpstr>
      <vt:lpstr>PowerPoint Presentation</vt:lpstr>
      <vt:lpstr>学生创新活动相关校外资源的引入</vt:lpstr>
      <vt:lpstr>乐高一般的拼插式空间</vt:lpstr>
      <vt:lpstr>充满活力的创客小生态，带动创新大环境</vt:lpstr>
      <vt:lpstr>我的空间，我做主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如何度量师生投入</dc:title>
  <dc:creator>Woody Wang</dc:creator>
  <cp:lastModifiedBy>Woody Wang</cp:lastModifiedBy>
  <cp:revision>68</cp:revision>
  <dcterms:created xsi:type="dcterms:W3CDTF">2014-05-30T12:24:34Z</dcterms:created>
  <dcterms:modified xsi:type="dcterms:W3CDTF">2014-06-06T01:25:56Z</dcterms:modified>
</cp:coreProperties>
</file>