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0" r:id="rId3"/>
    <p:sldId id="291" r:id="rId4"/>
    <p:sldId id="280" r:id="rId5"/>
    <p:sldId id="281" r:id="rId6"/>
    <p:sldId id="282" r:id="rId7"/>
    <p:sldId id="283" r:id="rId8"/>
    <p:sldId id="284" r:id="rId9"/>
    <p:sldId id="292" r:id="rId10"/>
    <p:sldId id="293" r:id="rId11"/>
    <p:sldId id="294" r:id="rId12"/>
    <p:sldId id="295" r:id="rId13"/>
    <p:sldId id="285" r:id="rId14"/>
    <p:sldId id="286" r:id="rId15"/>
    <p:sldId id="287" r:id="rId16"/>
    <p:sldId id="288" r:id="rId17"/>
    <p:sldId id="289" r:id="rId18"/>
    <p:sldId id="260" r:id="rId19"/>
    <p:sldId id="276" r:id="rId20"/>
    <p:sldId id="296" r:id="rId2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058A-6346-489A-B2C1-CD314172984F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CFBF4-D6F0-42EB-9DA4-5B38C38667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0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04409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F49F0-4594-4C2C-8EA8-3BCAEA5AF50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4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重复定位精度是指机床滑板或大拖板在一定距离范围内（一般为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200-300mm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）往复运动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次千分表或激光干涉仪检测的精度。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重复定位精度受伺服系统特性、进给系统的间隙与刚性以及摩擦特性等因素的影响，一般情况下，重复定位精度是呈正态分布的偶然性误差，它影响一批零件加工的一致性，是一个非常重要的精度指标。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http://baike.baidu.com/view/1804409.htm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F49F0-4594-4C2C-8EA8-3BCAEA5AF50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7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F49F0-4594-4C2C-8EA8-3BCAEA5AF50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4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5307"/>
            <a:ext cx="7772400" cy="198966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001698"/>
            <a:ext cx="6858000" cy="1379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5" indent="0" algn="ctr">
              <a:buNone/>
              <a:defRPr sz="2000"/>
            </a:lvl2pPr>
            <a:lvl3pPr marL="914293" indent="0" algn="ctr">
              <a:buNone/>
              <a:defRPr sz="1799"/>
            </a:lvl3pPr>
            <a:lvl4pPr marL="1371438" indent="0" algn="ctr">
              <a:buNone/>
              <a:defRPr sz="1600"/>
            </a:lvl4pPr>
            <a:lvl5pPr marL="1828584" indent="0" algn="ctr">
              <a:buNone/>
              <a:defRPr sz="1600"/>
            </a:lvl5pPr>
            <a:lvl6pPr marL="2285729" indent="0" algn="ctr">
              <a:buNone/>
              <a:defRPr sz="1600"/>
            </a:lvl6pPr>
            <a:lvl7pPr marL="2742877" indent="0" algn="ctr">
              <a:buNone/>
              <a:defRPr sz="1600"/>
            </a:lvl7pPr>
            <a:lvl8pPr marL="3200022" indent="0" algn="ctr">
              <a:buNone/>
              <a:defRPr sz="1600"/>
            </a:lvl8pPr>
            <a:lvl9pPr marL="3657167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3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04273"/>
            <a:ext cx="5800726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6" y="708120"/>
            <a:ext cx="7886701" cy="8132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799"/>
            </a:lvl2pPr>
            <a:lvl3pPr>
              <a:defRPr sz="1600"/>
            </a:lvl3pPr>
            <a:lvl4pPr>
              <a:defRPr sz="1399"/>
            </a:lvl4pPr>
            <a:lvl5pPr>
              <a:defRPr sz="1399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3" y="1424783"/>
            <a:ext cx="7886701" cy="2377280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3" y="3824559"/>
            <a:ext cx="7886701" cy="1250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2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5" y="304274"/>
            <a:ext cx="7886701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5" y="1400974"/>
            <a:ext cx="3868340" cy="686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5" y="2087567"/>
            <a:ext cx="3868340" cy="30704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74"/>
            <a:ext cx="3887392" cy="686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7"/>
            <a:ext cx="3887392" cy="30704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381005"/>
            <a:ext cx="2949179" cy="13335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822855"/>
            <a:ext cx="4629149" cy="40613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1714501"/>
            <a:ext cx="2949179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381005"/>
            <a:ext cx="2949179" cy="13335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7" y="822855"/>
            <a:ext cx="4629149" cy="406135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3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29" indent="0">
              <a:buNone/>
              <a:defRPr sz="2000"/>
            </a:lvl6pPr>
            <a:lvl7pPr marL="2742877" indent="0">
              <a:buNone/>
              <a:defRPr sz="2000"/>
            </a:lvl7pPr>
            <a:lvl8pPr marL="3200022" indent="0">
              <a:buNone/>
              <a:defRPr sz="2000"/>
            </a:lvl8pPr>
            <a:lvl9pPr marL="3657167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1714501"/>
            <a:ext cx="2949179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6" y="711200"/>
            <a:ext cx="7886701" cy="810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6" y="1521353"/>
            <a:ext cx="7886701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6" y="5296961"/>
            <a:ext cx="2057399" cy="30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2014-9-17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5296961"/>
            <a:ext cx="3086100" cy="30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5" y="5296961"/>
            <a:ext cx="2057399" cy="30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609604"/>
            <a:ext cx="9144000" cy="101601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42856"/>
            <a:ext cx="360000" cy="3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10" y="142856"/>
            <a:ext cx="294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0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</p:titleStyle>
    <p:bodyStyle>
      <a:lvl1pPr marL="228574" indent="-228574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  <a:lvl2pPr marL="685719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2pPr>
      <a:lvl3pPr marL="1142865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3pPr>
      <a:lvl4pPr marL="1600010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4pPr>
      <a:lvl5pPr marL="2057157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idownloadblog.com/2012/09/12/how-the-iphone-5-is-ma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ple.com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hzuchina.com/technology/inspection-system/repeatabilit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CAD</a:t>
            </a:r>
            <a:r>
              <a:rPr lang="en-US" altLang="zh-CN" dirty="0"/>
              <a:t>/</a:t>
            </a:r>
            <a:r>
              <a:rPr lang="en-US" altLang="zh-CN" dirty="0" smtClean="0"/>
              <a:t>CAM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JD</a:t>
            </a:r>
            <a:r>
              <a:rPr lang="zh-CN" altLang="en-US" dirty="0" smtClean="0"/>
              <a:t>（精雕机）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高精度数控铣床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精密数控铣在产品制造中的应用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身边的精密加工产品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薄壁件及针状件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en-US" altLang="zh-CN" dirty="0" err="1" smtClean="0"/>
              <a:t>iPhone</a:t>
            </a:r>
            <a:r>
              <a:rPr lang="en-US" altLang="zh-CN" dirty="0" smtClean="0"/>
              <a:t> </a:t>
            </a:r>
            <a:r>
              <a:rPr lang="en-US" altLang="zh-CN" dirty="0"/>
              <a:t>5 </a:t>
            </a:r>
            <a:r>
              <a:rPr lang="zh-CN" altLang="en-US" dirty="0"/>
              <a:t>加工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三轴精雕机床加工</a:t>
            </a:r>
            <a:r>
              <a:rPr lang="en-US" altLang="zh-CN" dirty="0" smtClean="0"/>
              <a:t>【</a:t>
            </a:r>
            <a:r>
              <a:rPr lang="zh-CN" altLang="en-US" dirty="0"/>
              <a:t>视频</a:t>
            </a:r>
            <a:r>
              <a:rPr lang="en-US" altLang="zh-CN" dirty="0" smtClean="0"/>
              <a:t>】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/>
              <a:t>涡轮叶片等航空部品部件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五轴精雕机床加工（海外）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兵马俑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鸡蛋壳刻地图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00496" y="3643318"/>
            <a:ext cx="4229107" cy="1766846"/>
            <a:chOff x="628652" y="3065145"/>
            <a:chExt cx="6746623" cy="25367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2" y="3065145"/>
              <a:ext cx="4481606" cy="25367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58" y="3065146"/>
              <a:ext cx="2265017" cy="12730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58" y="4328825"/>
              <a:ext cx="2265017" cy="127307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28654" y="5267404"/>
            <a:ext cx="4224524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0" lvl="1"/>
            <a:r>
              <a:rPr lang="zh-CN" altLang="en-US" sz="900" dirty="0" smtClean="0"/>
              <a:t>*图片资料来源：</a:t>
            </a:r>
            <a:r>
              <a:rPr lang="en-US" altLang="zh-CN" sz="800" dirty="0">
                <a:hlinkClick r:id="rId6"/>
              </a:rPr>
              <a:t>http://</a:t>
            </a:r>
            <a:r>
              <a:rPr lang="en-US" altLang="zh-CN" sz="800" dirty="0" smtClean="0">
                <a:hlinkClick r:id="rId6"/>
              </a:rPr>
              <a:t>www.apple.com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553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精雕</a:t>
            </a:r>
            <a:r>
              <a:rPr lang="zh-CN" altLang="en-US" dirty="0" smtClean="0"/>
              <a:t>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zh-CN" altLang="en-US" dirty="0"/>
              <a:t>高</a:t>
            </a:r>
            <a:r>
              <a:rPr lang="zh-CN" altLang="en-US" dirty="0" smtClean="0"/>
              <a:t>精度数控铣床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三轴数控加工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三个自由度运动，由这三个轴执行加工指令（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代码）控制</a:t>
            </a:r>
            <a:endParaRPr lang="en-US" altLang="zh-CN" dirty="0" smtClean="0"/>
          </a:p>
          <a:p>
            <a:pPr marL="356573" lvl="1" indent="0">
              <a:buNone/>
            </a:pPr>
            <a:r>
              <a:rPr lang="zh-CN" altLang="en-US" dirty="0" smtClean="0"/>
              <a:t>     铣刀的切削路径，完成加工。</a:t>
            </a:r>
            <a:endParaRPr lang="en-US" altLang="zh-CN" dirty="0" smtClean="0"/>
          </a:p>
          <a:p>
            <a:r>
              <a:rPr lang="zh-CN" altLang="en-US" dirty="0" smtClean="0"/>
              <a:t>重复定位精度高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可达</a:t>
            </a:r>
            <a:r>
              <a:rPr lang="en-US" altLang="zh-CN" dirty="0" smtClean="0"/>
              <a:t>0.005mm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5μm</a:t>
            </a:r>
          </a:p>
          <a:p>
            <a:pPr lvl="1"/>
            <a:r>
              <a:rPr lang="zh-CN" altLang="en-US" dirty="0" smtClean="0"/>
              <a:t>高于</a:t>
            </a:r>
            <a:r>
              <a:rPr lang="zh-CN" altLang="en-US" dirty="0"/>
              <a:t>国家标准</a:t>
            </a:r>
            <a:r>
              <a:rPr lang="en-US" altLang="zh-CN" dirty="0" smtClean="0"/>
              <a:t>GB/T 20958.2–2007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轴线行程</a:t>
            </a:r>
            <a:r>
              <a:rPr lang="en-US" altLang="zh-CN" dirty="0" smtClean="0"/>
              <a:t>500mm</a:t>
            </a:r>
            <a:r>
              <a:rPr lang="zh-CN" altLang="en-US" dirty="0" smtClean="0"/>
              <a:t>以下，精密级立铣床重复定位精度为</a:t>
            </a:r>
            <a:r>
              <a:rPr lang="en-US" altLang="zh-CN" dirty="0" smtClean="0"/>
              <a:t>0.008mm</a:t>
            </a:r>
          </a:p>
          <a:p>
            <a:pPr lvl="2"/>
            <a:r>
              <a:rPr lang="zh-CN" altLang="en-US" dirty="0"/>
              <a:t>轴线</a:t>
            </a:r>
            <a:r>
              <a:rPr lang="zh-CN" altLang="en-US" dirty="0" smtClean="0"/>
              <a:t>行程</a:t>
            </a:r>
            <a:r>
              <a:rPr lang="en-US" altLang="zh-CN" dirty="0" smtClean="0"/>
              <a:t>500-800mm</a:t>
            </a:r>
            <a:r>
              <a:rPr lang="zh-CN" altLang="en-US" dirty="0" smtClean="0"/>
              <a:t>，</a:t>
            </a:r>
            <a:r>
              <a:rPr lang="zh-CN" altLang="en-US" dirty="0"/>
              <a:t>精密级立铣床重复定位精度为</a:t>
            </a:r>
            <a:r>
              <a:rPr lang="en-US" altLang="zh-CN" dirty="0" smtClean="0"/>
              <a:t>0.010mm</a:t>
            </a:r>
            <a:endParaRPr lang="en-US" altLang="zh-CN" dirty="0"/>
          </a:p>
          <a:p>
            <a:r>
              <a:rPr lang="zh-CN" altLang="en-US" dirty="0" smtClean="0"/>
              <a:t>主轴高转速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可达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转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电主轴：特点是转速高，精度高；但径向受力有限</a:t>
            </a:r>
            <a:endParaRPr lang="en-US" altLang="zh-CN" dirty="0" smtClean="0"/>
          </a:p>
          <a:p>
            <a:r>
              <a:rPr lang="zh-CN" altLang="en-US" dirty="0" smtClean="0"/>
              <a:t>全数字控制，便于进行企业数字化管理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主控机为定制的</a:t>
            </a:r>
            <a:r>
              <a:rPr lang="en-US" altLang="zh-CN" dirty="0" smtClean="0"/>
              <a:t>Windows XP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/>
              <a:t>具备</a:t>
            </a:r>
            <a:r>
              <a:rPr lang="zh-CN" altLang="en-US" dirty="0" smtClean="0"/>
              <a:t>网络接口，利于部署远程控制系统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7885" y="5258524"/>
            <a:ext cx="4224524" cy="34901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zh-CN" altLang="en-US" sz="900" dirty="0" smtClean="0"/>
              <a:t>*图片资料来源：</a:t>
            </a:r>
            <a:r>
              <a:rPr lang="en-US" altLang="zh-CN" sz="900" dirty="0">
                <a:hlinkClick r:id="rId3"/>
              </a:rPr>
              <a:t>http://www.kohzuchina.com/technology/inspection-system/repeatability/</a:t>
            </a:r>
            <a:endParaRPr lang="zh-CN" altLang="en-US" sz="900" dirty="0"/>
          </a:p>
        </p:txBody>
      </p:sp>
      <p:pic>
        <p:nvPicPr>
          <p:cNvPr id="5" name="Picture 4" descr="GBT 20958.2-2007 数控床身铣床检验条件 精度检验 第2部分： 立式铣床.pdf - Adobe Read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8" t="36978" r="42044" b="40800"/>
          <a:stretch/>
        </p:blipFill>
        <p:spPr>
          <a:xfrm>
            <a:off x="6929454" y="1571616"/>
            <a:ext cx="2038685" cy="2646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84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精密数控铣加工的特长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加工分类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区域加工</a:t>
            </a:r>
            <a:r>
              <a:rPr lang="zh-CN" altLang="en-US" dirty="0" smtClean="0"/>
              <a:t>：常用于加工内腔或凹槽等形状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轮廓切割</a:t>
            </a:r>
            <a:r>
              <a:rPr lang="zh-CN" altLang="en-US" dirty="0" smtClean="0"/>
              <a:t>：常用于加工外形轮廓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单线切割</a:t>
            </a:r>
            <a:r>
              <a:rPr lang="zh-CN" altLang="en-US" dirty="0" smtClean="0"/>
              <a:t>：常用于加工图案，刻字等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孔的加工</a:t>
            </a:r>
            <a:r>
              <a:rPr lang="zh-CN" altLang="en-US" dirty="0" smtClean="0"/>
              <a:t>：可分为钻孔、扩孔和螺纹孔加工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多轴侧铣加工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4-5</a:t>
            </a:r>
            <a:r>
              <a:rPr lang="zh-CN" altLang="en-US" dirty="0" smtClean="0"/>
              <a:t>轴加工方法，可加工空间曲面或雕像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57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6414" y="0"/>
            <a:ext cx="4032250" cy="76023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数控加工适用情况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227263" y="4282282"/>
            <a:ext cx="1839912" cy="599281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复杂型面计算机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ea typeface="黑体" pitchFamily="49" charset="-122"/>
              </a:rPr>
              <a:t>辅助设计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88988" y="3517636"/>
            <a:ext cx="1223962" cy="604573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零件</a:t>
            </a:r>
            <a:r>
              <a:rPr lang="en-US" altLang="zh-CN">
                <a:ea typeface="黑体" pitchFamily="49" charset="-122"/>
              </a:rPr>
              <a:t>-</a:t>
            </a:r>
            <a:r>
              <a:rPr lang="zh-CN" altLang="en-US">
                <a:ea typeface="黑体" pitchFamily="49" charset="-122"/>
              </a:rPr>
              <a:t>组件</a:t>
            </a:r>
          </a:p>
          <a:p>
            <a:pPr eaLnBrk="1" hangingPunct="1"/>
            <a:r>
              <a:rPr lang="zh-CN" altLang="en-US">
                <a:ea typeface="黑体" pitchFamily="49" charset="-122"/>
              </a:rPr>
              <a:t>整体规划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4316414" y="4282282"/>
            <a:ext cx="1766887" cy="599281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计算机辅助制造</a:t>
            </a:r>
          </a:p>
          <a:p>
            <a:pPr eaLnBrk="1" hangingPunct="1"/>
            <a:r>
              <a:rPr lang="en-US" altLang="zh-CN">
                <a:ea typeface="黑体" pitchFamily="49" charset="-122"/>
              </a:rPr>
              <a:t>CAM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4029075" y="4642115"/>
            <a:ext cx="330200" cy="1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7227889" y="3512344"/>
            <a:ext cx="1766887" cy="599281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数控机床加工</a:t>
            </a: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6083300" y="4642115"/>
            <a:ext cx="330200" cy="1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6429375" y="4489979"/>
            <a:ext cx="2210862" cy="36933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自动生成</a:t>
            </a:r>
            <a:r>
              <a:rPr lang="en-US" altLang="zh-CN">
                <a:latin typeface="Arial" charset="0"/>
              </a:rPr>
              <a:t>G</a:t>
            </a:r>
            <a:r>
              <a:rPr lang="zh-CN" altLang="en-US">
                <a:latin typeface="Arial" charset="0"/>
              </a:rPr>
              <a:t>代码程序</a:t>
            </a:r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 flipV="1">
            <a:off x="7615238" y="4122209"/>
            <a:ext cx="519112" cy="3677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AutoShape 4"/>
          <p:cNvSpPr>
            <a:spLocks noChangeArrowheads="1"/>
          </p:cNvSpPr>
          <p:nvPr/>
        </p:nvSpPr>
        <p:spPr bwMode="auto">
          <a:xfrm>
            <a:off x="2227263" y="2758282"/>
            <a:ext cx="1839912" cy="599281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典型型面</a:t>
            </a:r>
            <a:endParaRPr lang="en-US" altLang="zh-CN">
              <a:ea typeface="黑体" pitchFamily="49" charset="-122"/>
            </a:endParaRPr>
          </a:p>
          <a:p>
            <a:pPr eaLnBrk="1" hangingPunct="1"/>
            <a:r>
              <a:rPr lang="zh-CN" altLang="en-US">
                <a:ea typeface="黑体" pitchFamily="49" charset="-122"/>
              </a:rPr>
              <a:t>分解工艺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8445" name="AutoShape 7"/>
          <p:cNvSpPr>
            <a:spLocks noChangeArrowheads="1"/>
          </p:cNvSpPr>
          <p:nvPr/>
        </p:nvSpPr>
        <p:spPr bwMode="auto">
          <a:xfrm>
            <a:off x="4316414" y="2758282"/>
            <a:ext cx="1766887" cy="599281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计算特征点坐标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8446" name="Line 8"/>
          <p:cNvSpPr>
            <a:spLocks noChangeShapeType="1"/>
          </p:cNvSpPr>
          <p:nvPr/>
        </p:nvSpPr>
        <p:spPr bwMode="auto">
          <a:xfrm>
            <a:off x="4029075" y="3118115"/>
            <a:ext cx="330200" cy="1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0"/>
          <p:cNvSpPr>
            <a:spLocks noChangeShapeType="1"/>
          </p:cNvSpPr>
          <p:nvPr/>
        </p:nvSpPr>
        <p:spPr bwMode="auto">
          <a:xfrm>
            <a:off x="6083300" y="3122084"/>
            <a:ext cx="330200" cy="1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Text Box 13"/>
          <p:cNvSpPr txBox="1">
            <a:spLocks noChangeArrowheads="1"/>
          </p:cNvSpPr>
          <p:nvPr/>
        </p:nvSpPr>
        <p:spPr bwMode="auto">
          <a:xfrm>
            <a:off x="6384925" y="2905125"/>
            <a:ext cx="2210862" cy="36933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手工编制</a:t>
            </a:r>
            <a:r>
              <a:rPr lang="en-US" altLang="zh-CN">
                <a:latin typeface="Arial" charset="0"/>
              </a:rPr>
              <a:t>G</a:t>
            </a:r>
            <a:r>
              <a:rPr lang="zh-CN" altLang="en-US">
                <a:latin typeface="Arial" charset="0"/>
              </a:rPr>
              <a:t>代码程序</a:t>
            </a: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7599364" y="3213366"/>
            <a:ext cx="511175" cy="2923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47800" y="2166938"/>
            <a:ext cx="0" cy="1350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47801" y="2173553"/>
            <a:ext cx="7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AutoShape 4"/>
          <p:cNvSpPr>
            <a:spLocks noChangeArrowheads="1"/>
          </p:cNvSpPr>
          <p:nvPr/>
        </p:nvSpPr>
        <p:spPr bwMode="auto">
          <a:xfrm>
            <a:off x="2212976" y="1957917"/>
            <a:ext cx="3870325" cy="419365"/>
          </a:xfrm>
          <a:prstGeom prst="flowChartProcess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>
                <a:ea typeface="黑体" pitchFamily="49" charset="-122"/>
              </a:rPr>
              <a:t>批量较大并简单的型面用传统加工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138363" y="3057261"/>
            <a:ext cx="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8444" idx="1"/>
          </p:cNvCxnSpPr>
          <p:nvPr/>
        </p:nvCxnSpPr>
        <p:spPr>
          <a:xfrm>
            <a:off x="2138363" y="3057261"/>
            <a:ext cx="88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12951" y="3799417"/>
            <a:ext cx="125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73289" y="4581261"/>
            <a:ext cx="714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5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"/>
          <a:stretch>
            <a:fillRect/>
          </a:stretch>
        </p:blipFill>
        <p:spPr bwMode="auto">
          <a:xfrm>
            <a:off x="6538913" y="1206500"/>
            <a:ext cx="2216150" cy="132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49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idx="1"/>
          </p:nvPr>
        </p:nvSpPr>
        <p:spPr>
          <a:xfrm>
            <a:off x="436563" y="1119188"/>
            <a:ext cx="8229600" cy="9842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chemeClr val="accent1"/>
                </a:solidFill>
                <a:latin typeface="宋体" charset="-122"/>
              </a:rPr>
              <a:t>数控加工必要条件之一：必须确定程序坐标系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宋体" charset="-122"/>
              </a:rPr>
              <a:t>1</a:t>
            </a:r>
            <a:r>
              <a:rPr lang="zh-CN" altLang="en-US" sz="2000" dirty="0" smtClean="0">
                <a:solidFill>
                  <a:schemeClr val="accent1"/>
                </a:solidFill>
                <a:latin typeface="宋体" charset="-122"/>
              </a:rPr>
              <a:t>）</a:t>
            </a:r>
            <a:r>
              <a:rPr lang="zh-CN" altLang="en-US" sz="2000" dirty="0" smtClean="0">
                <a:solidFill>
                  <a:schemeClr val="accent2"/>
                </a:solidFill>
                <a:latin typeface="宋体" charset="-122"/>
              </a:rPr>
              <a:t>刀具运动原则：</a:t>
            </a:r>
            <a:r>
              <a:rPr lang="zh-CN" altLang="en-US" sz="2000" dirty="0" smtClean="0">
                <a:solidFill>
                  <a:schemeClr val="accent1"/>
                </a:solidFill>
                <a:latin typeface="宋体" charset="-122"/>
              </a:rPr>
              <a:t>假定工作台不动，刀具相对工作台移动。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宋体" charset="-122"/>
              </a:rPr>
              <a:t>2</a:t>
            </a:r>
            <a:r>
              <a:rPr lang="zh-CN" altLang="en-US" sz="2000" dirty="0" smtClean="0">
                <a:solidFill>
                  <a:schemeClr val="accent1"/>
                </a:solidFill>
                <a:latin typeface="宋体" charset="-122"/>
              </a:rPr>
              <a:t>）</a:t>
            </a:r>
            <a:r>
              <a:rPr lang="zh-CN" altLang="en-US" sz="2000" dirty="0" smtClean="0">
                <a:solidFill>
                  <a:schemeClr val="accent2"/>
                </a:solidFill>
                <a:latin typeface="宋体" charset="-122"/>
              </a:rPr>
              <a:t>右手笛卡尔坐标系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2076980"/>
            <a:ext cx="6318250" cy="282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2555876" y="4837907"/>
            <a:ext cx="3990975" cy="39158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accent1"/>
                </a:solidFill>
                <a:latin typeface="Times New Roman" pitchFamily="18" charset="0"/>
              </a:rPr>
              <a:t>右手笛卡尔坐标系</a:t>
            </a:r>
          </a:p>
        </p:txBody>
      </p:sp>
    </p:spTree>
    <p:extLst>
      <p:ext uri="{BB962C8B-B14F-4D97-AF65-F5344CB8AC3E}">
        <p14:creationId xmlns:p14="http://schemas.microsoft.com/office/powerpoint/2010/main" val="3754323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6" y="0"/>
            <a:ext cx="67659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6" descr="sj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t="2734" r="30794" b="36198"/>
          <a:stretch>
            <a:fillRect/>
          </a:stretch>
        </p:blipFill>
        <p:spPr bwMode="auto">
          <a:xfrm>
            <a:off x="2489200" y="4250532"/>
            <a:ext cx="2592388" cy="84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Line 8"/>
          <p:cNvSpPr>
            <a:spLocks noChangeShapeType="1"/>
          </p:cNvSpPr>
          <p:nvPr/>
        </p:nvSpPr>
        <p:spPr bwMode="auto">
          <a:xfrm flipV="1">
            <a:off x="3733800" y="3872178"/>
            <a:ext cx="0" cy="54107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 flipV="1">
            <a:off x="3733800" y="4352396"/>
            <a:ext cx="865188" cy="608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 flipH="1" flipV="1">
            <a:off x="2941638" y="4172480"/>
            <a:ext cx="792162" cy="24077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4525963" y="4172480"/>
            <a:ext cx="57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784601" y="3792803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ahoma" pitchFamily="34" charset="0"/>
              </a:rPr>
              <a:t>Z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2489200" y="3944938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6372226" y="1348052"/>
            <a:ext cx="2232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2060"/>
                </a:solidFill>
                <a:latin typeface="Tahoma" pitchFamily="34" charset="0"/>
              </a:rPr>
              <a:t>数控机床坐标系：</a:t>
            </a:r>
            <a:endParaRPr lang="en-US" altLang="zh-CN" sz="2000">
              <a:solidFill>
                <a:srgbClr val="002060"/>
              </a:solidFill>
              <a:latin typeface="Tahoma" pitchFamily="34" charset="0"/>
            </a:endParaRPr>
          </a:p>
          <a:p>
            <a:pPr eaLnBrk="1" hangingPunct="1"/>
            <a:r>
              <a:rPr lang="en-US" altLang="zh-CN" sz="2000">
                <a:solidFill>
                  <a:srgbClr val="002060"/>
                </a:solidFill>
                <a:latin typeface="Tahoma" pitchFamily="34" charset="0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Tahoma" pitchFamily="34" charset="0"/>
              </a:rPr>
              <a:t>、机床参考点</a:t>
            </a:r>
            <a:endParaRPr lang="en-US" altLang="zh-CN" sz="2000">
              <a:solidFill>
                <a:srgbClr val="002060"/>
              </a:solidFill>
              <a:latin typeface="Tahoma" pitchFamily="34" charset="0"/>
            </a:endParaRP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itchFamily="34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Tahoma" pitchFamily="34" charset="0"/>
              </a:rPr>
              <a:t>、工件坐标系</a:t>
            </a:r>
          </a:p>
        </p:txBody>
      </p:sp>
      <p:sp>
        <p:nvSpPr>
          <p:cNvPr id="7" name="线形标注 2 6"/>
          <p:cNvSpPr/>
          <p:nvPr/>
        </p:nvSpPr>
        <p:spPr>
          <a:xfrm flipH="1">
            <a:off x="1331913" y="3559969"/>
            <a:ext cx="360362" cy="31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05689"/>
              <a:gd name="adj5" fmla="val 268420"/>
              <a:gd name="adj6" fmla="val -5650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0492" name="组合 1"/>
          <p:cNvGrpSpPr>
            <a:grpSpLocks/>
          </p:cNvGrpSpPr>
          <p:nvPr/>
        </p:nvGrpSpPr>
        <p:grpSpPr bwMode="auto">
          <a:xfrm>
            <a:off x="5013325" y="2751666"/>
            <a:ext cx="2655888" cy="932657"/>
            <a:chOff x="5013325" y="3302000"/>
            <a:chExt cx="2655888" cy="1119188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5784850" y="3676649"/>
              <a:ext cx="20637" cy="744537"/>
            </a:xfrm>
            <a:prstGeom prst="line">
              <a:avLst/>
            </a:prstGeom>
            <a:ln>
              <a:headE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805488" y="4348163"/>
              <a:ext cx="865187" cy="73025"/>
            </a:xfrm>
            <a:prstGeom prst="line">
              <a:avLst/>
            </a:prstGeom>
            <a:ln>
              <a:headE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 flipV="1">
              <a:off x="5013325" y="4132263"/>
              <a:ext cx="792163" cy="288925"/>
            </a:xfrm>
            <a:prstGeom prst="line">
              <a:avLst/>
            </a:prstGeom>
            <a:ln>
              <a:headEnd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2"/>
                  </a:solidFill>
                </a:ln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589726" y="3905494"/>
              <a:ext cx="576263" cy="4431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784851" y="3355182"/>
              <a:ext cx="328936" cy="4431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Z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5013326" y="3676649"/>
              <a:ext cx="340158" cy="4431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24" name="线形标注 2 23"/>
            <p:cNvSpPr/>
            <p:nvPr/>
          </p:nvSpPr>
          <p:spPr>
            <a:xfrm>
              <a:off x="7308850" y="3302000"/>
              <a:ext cx="360363" cy="3746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05689"/>
                <a:gd name="adj5" fmla="val 303628"/>
                <a:gd name="adj6" fmla="val -407988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" y="913284"/>
            <a:ext cx="8991600" cy="457464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手工编程认知：根据编程规则编制工件加工程序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O2110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G92X80Z30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M03S600 T0101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G91G00X-80Z-28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G01Z-2F50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G03X22Z-45.32I0K-28    </a:t>
            </a:r>
            <a:r>
              <a:rPr lang="zh-CN" altLang="en-US" sz="2000" dirty="0" smtClean="0"/>
              <a:t>（注意：</a:t>
            </a:r>
            <a:r>
              <a:rPr lang="en-US" altLang="zh-CN" sz="2000" dirty="0" smtClean="0"/>
              <a:t>I0K-28</a:t>
            </a: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R56</a:t>
            </a:r>
            <a:r>
              <a:rPr lang="zh-CN" altLang="en-US" sz="2000" dirty="0" smtClean="0"/>
              <a:t>代替）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G02X0Z-39.68I16.44K-14.84 </a:t>
            </a:r>
            <a:r>
              <a:rPr lang="zh-CN" altLang="en-US" sz="2000" dirty="0" smtClean="0"/>
              <a:t>（同理，</a:t>
            </a:r>
            <a:r>
              <a:rPr lang="en-US" altLang="zh-CN" sz="2000" dirty="0" smtClean="0"/>
              <a:t>I16.44K-14.84</a:t>
            </a:r>
            <a:r>
              <a:rPr lang="zh-CN" altLang="en-US" sz="2000" dirty="0" smtClean="0"/>
              <a:t>可用</a:t>
            </a:r>
            <a:r>
              <a:rPr lang="en-US" altLang="zh-CN" sz="2000" dirty="0" smtClean="0"/>
              <a:t>R22</a:t>
            </a:r>
            <a:r>
              <a:rPr lang="zh-CN" altLang="en-US" sz="2000" dirty="0" smtClean="0"/>
              <a:t>代替）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G00X38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X20Z105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M05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M30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fld id="{18F9DBFB-FA7F-46DA-B8E9-BDDFA11AF0AA}" type="slidenum">
              <a:rPr lang="en-US" altLang="zh-CN" smtClean="0">
                <a:solidFill>
                  <a:srgbClr val="636363"/>
                </a:solidFill>
                <a:ea typeface="黑体" pitchFamily="49" charset="-122"/>
              </a:rPr>
              <a:pPr/>
              <a:t>16</a:t>
            </a:fld>
            <a:endParaRPr lang="en-US" altLang="zh-CN" smtClean="0">
              <a:solidFill>
                <a:srgbClr val="636363"/>
              </a:solidFill>
              <a:ea typeface="黑体" pitchFamily="49" charset="-122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30500"/>
            <a:ext cx="4953000" cy="26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6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自动编程软件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单纯</a:t>
            </a:r>
            <a:r>
              <a:rPr lang="en-US" altLang="zh-CN" dirty="0" smtClean="0"/>
              <a:t>CAD</a:t>
            </a:r>
            <a:r>
              <a:rPr lang="zh-CN" altLang="en-US" dirty="0" smtClean="0"/>
              <a:t>功能的软件：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autoCAD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solidworks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inventor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单纯</a:t>
            </a:r>
            <a:r>
              <a:rPr lang="en-US" altLang="zh-CN" dirty="0" smtClean="0"/>
              <a:t>CAM</a:t>
            </a:r>
            <a:r>
              <a:rPr lang="zh-CN" altLang="en-US" dirty="0" smtClean="0"/>
              <a:t>功能的软件：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Powermill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masterCAM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smtClean="0"/>
              <a:t>CAD/CAM</a:t>
            </a:r>
            <a:r>
              <a:rPr lang="zh-CN" altLang="en-US" dirty="0" smtClean="0"/>
              <a:t>功能软件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pro/</a:t>
            </a:r>
            <a:r>
              <a:rPr lang="en-US" altLang="zh-CN" dirty="0" err="1" smtClean="0"/>
              <a:t>engineer,catia,cimatron,CAXA</a:t>
            </a:r>
            <a:r>
              <a:rPr lang="zh-CN" altLang="en-US" dirty="0" smtClean="0"/>
              <a:t>制造工程师等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07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建模练习</a:t>
            </a:r>
            <a:r>
              <a:rPr lang="en-US" altLang="zh-CN" sz="4800" dirty="0" smtClean="0"/>
              <a:t>——</a:t>
            </a:r>
            <a:r>
              <a:rPr lang="zh-CN" altLang="en-US" sz="4800" dirty="0" smtClean="0"/>
              <a:t>加工个人铭牌</a:t>
            </a:r>
            <a:endParaRPr lang="zh-CN" altLang="en-US" sz="4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铣削加工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区域加工（加工平面）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确定加工区域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确定加工深度</a:t>
            </a:r>
            <a:endParaRPr lang="en-US" altLang="zh-C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分层行切粗加工（组合形面加工）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确定所有加工表面</a:t>
            </a:r>
            <a:endParaRPr lang="zh-CN" altLang="en-US" dirty="0"/>
          </a:p>
        </p:txBody>
      </p:sp>
      <p:pic>
        <p:nvPicPr>
          <p:cNvPr id="5" name="Picture 4" descr="工艺钟表基座-训练中心Logo.escam - ES-SurfMill 6.0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3" y="2508944"/>
            <a:ext cx="1797310" cy="1002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749" y="3267044"/>
            <a:ext cx="1782203" cy="1062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工艺钟表基座-训练中心Logo.escam - ES-SurfMill 6.0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2063" y="3821885"/>
            <a:ext cx="2861251" cy="1582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街道.escam - ES-SurfMill 6.00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0185" y="2500310"/>
            <a:ext cx="1537602" cy="1225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街道.escam - ES-SurfMill 6.00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8986" y="2928938"/>
            <a:ext cx="1733975" cy="13788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 descr="街道.escam - ES-SurfMill 6.0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817" y="3334411"/>
            <a:ext cx="2948144" cy="240666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127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单元导引</a:t>
            </a:r>
            <a:r>
              <a:rPr lang="en-US" altLang="zh-CN" dirty="0" smtClean="0"/>
              <a:t>——120’</a:t>
            </a:r>
          </a:p>
          <a:p>
            <a:pPr lvl="1"/>
            <a:r>
              <a:rPr lang="zh-CN" altLang="en-US" dirty="0" smtClean="0"/>
              <a:t>精密数控铣加工的特长及典型应用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建模练习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加工个人铭牌</a:t>
            </a:r>
            <a:endParaRPr lang="en-US" altLang="zh-CN" dirty="0" smtClean="0"/>
          </a:p>
          <a:p>
            <a:r>
              <a:rPr lang="zh-CN" altLang="en-US" dirty="0" smtClean="0"/>
              <a:t>设备操作练习</a:t>
            </a:r>
            <a:r>
              <a:rPr lang="en-US" altLang="zh-CN" dirty="0" smtClean="0"/>
              <a:t>——90’</a:t>
            </a:r>
          </a:p>
          <a:p>
            <a:pPr lvl="1"/>
            <a:r>
              <a:rPr lang="zh-CN" altLang="en-US" dirty="0" smtClean="0"/>
              <a:t>基本操作讲解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分段操作练习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机床初始化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工件装卡及位置标定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工件试加工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工件加工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86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导入图片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绘制矩形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左下角在原点（</a:t>
            </a:r>
            <a:r>
              <a:rPr lang="en-US" altLang="zh-CN" dirty="0" smtClean="0"/>
              <a:t>x=0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尺寸：</a:t>
            </a:r>
            <a:r>
              <a:rPr lang="en-US" altLang="zh-CN" dirty="0" smtClean="0"/>
              <a:t>30x40mm</a:t>
            </a:r>
          </a:p>
        </p:txBody>
      </p:sp>
    </p:spTree>
    <p:extLst>
      <p:ext uri="{BB962C8B-B14F-4D97-AF65-F5344CB8AC3E}">
        <p14:creationId xmlns:p14="http://schemas.microsoft.com/office/powerpoint/2010/main" val="79771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单元导引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en-US" altLang="zh-CN" sz="360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3600" smtClean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数控技术概述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401889" y="1236927"/>
            <a:ext cx="5761037" cy="48154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smtClean="0">
                <a:solidFill>
                  <a:schemeClr val="accent1"/>
                </a:solidFill>
                <a:latin typeface="宋体" pitchFamily="2" charset="-122"/>
              </a:rPr>
              <a:t>数控加工</a:t>
            </a:r>
            <a:r>
              <a:rPr lang="zh-CN" altLang="en-US" sz="1600" smtClean="0"/>
              <a:t>利用数字信息对机床运动及加工过程进行控制。</a:t>
            </a: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chemeClr val="accent1"/>
              </a:solidFill>
              <a:latin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chemeClr val="accent1"/>
              </a:solidFill>
              <a:latin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smtClean="0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160714" y="2005542"/>
            <a:ext cx="1728787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数字信息（加工代码等）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89501" y="2255574"/>
            <a:ext cx="352425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TextBox 19"/>
          <p:cNvSpPr txBox="1">
            <a:spLocks noChangeArrowheads="1"/>
          </p:cNvSpPr>
          <p:nvPr/>
        </p:nvSpPr>
        <p:spPr bwMode="auto">
          <a:xfrm>
            <a:off x="5222876" y="2002896"/>
            <a:ext cx="1069975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控制系统编译代码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297613" y="2219854"/>
            <a:ext cx="704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21"/>
          <p:cNvSpPr txBox="1">
            <a:spLocks noChangeArrowheads="1"/>
          </p:cNvSpPr>
          <p:nvPr/>
        </p:nvSpPr>
        <p:spPr bwMode="auto">
          <a:xfrm>
            <a:off x="7013575" y="2002896"/>
            <a:ext cx="1295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机床加工动作及过程</a:t>
            </a:r>
          </a:p>
        </p:txBody>
      </p:sp>
      <p:sp>
        <p:nvSpPr>
          <p:cNvPr id="18442" name="TextBox 25"/>
          <p:cNvSpPr txBox="1">
            <a:spLocks noChangeArrowheads="1"/>
          </p:cNvSpPr>
          <p:nvPr/>
        </p:nvSpPr>
        <p:spPr bwMode="auto">
          <a:xfrm>
            <a:off x="846139" y="2120636"/>
            <a:ext cx="172878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latin typeface="Arial" charset="0"/>
              </a:rPr>
              <a:t>图纸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74925" y="2260866"/>
            <a:ext cx="58578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1619250" y="2402417"/>
            <a:ext cx="215900" cy="6667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16363" y="2489729"/>
            <a:ext cx="215900" cy="57943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5659438" y="2493698"/>
            <a:ext cx="215900" cy="6667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9" y="3069167"/>
            <a:ext cx="2892425" cy="19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3160714" y="3069167"/>
            <a:ext cx="1728787" cy="2292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>
                <a:latin typeface="Arial" charset="0"/>
              </a:rPr>
              <a:t>O0088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N10  G54 G90 G00 X0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         Y0 Z30         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N20  S500 M03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N30  G81 X-10.0 Y-10.0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        Z-3.0 R3 F200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N40  Y10.0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N50  X10.0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N60  Y-10.0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N70  G00 Z30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N80  G80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N90  M05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N100  M30</a:t>
            </a:r>
          </a:p>
        </p:txBody>
      </p:sp>
      <p:pic>
        <p:nvPicPr>
          <p:cNvPr id="28" name="Picture 4" descr="5032JPG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FED"/>
              </a:clrFrom>
              <a:clrTo>
                <a:srgbClr val="FEF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01" t="24573" r="1613" b="58044"/>
          <a:stretch>
            <a:fillRect/>
          </a:stretch>
        </p:blipFill>
        <p:spPr bwMode="auto">
          <a:xfrm>
            <a:off x="4911726" y="3160449"/>
            <a:ext cx="1808163" cy="119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 descr="加工中心3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977886"/>
            <a:ext cx="2636838" cy="212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下箭头 30"/>
          <p:cNvSpPr/>
          <p:nvPr/>
        </p:nvSpPr>
        <p:spPr>
          <a:xfrm>
            <a:off x="1476376" y="3181615"/>
            <a:ext cx="358775" cy="87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935039" y="4298157"/>
            <a:ext cx="1800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设计人员绘制</a:t>
            </a:r>
          </a:p>
        </p:txBody>
      </p:sp>
      <p:sp>
        <p:nvSpPr>
          <p:cNvPr id="33" name="下箭头 32"/>
          <p:cNvSpPr/>
          <p:nvPr/>
        </p:nvSpPr>
        <p:spPr>
          <a:xfrm>
            <a:off x="5651501" y="3181615"/>
            <a:ext cx="360363" cy="87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7650163" y="3181615"/>
            <a:ext cx="360362" cy="87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762376" y="3181615"/>
            <a:ext cx="358775" cy="87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4057386"/>
            <a:ext cx="1719262" cy="143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5111751" y="4298157"/>
            <a:ext cx="1800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方便的数据传输</a:t>
            </a:r>
            <a:endParaRPr lang="en-US" altLang="zh-CN"/>
          </a:p>
          <a:p>
            <a:r>
              <a:rPr lang="zh-CN" altLang="en-US"/>
              <a:t>串口</a:t>
            </a:r>
            <a:endParaRPr lang="en-US" altLang="zh-CN"/>
          </a:p>
          <a:p>
            <a:r>
              <a:rPr lang="zh-CN" altLang="en-US"/>
              <a:t>联网</a:t>
            </a:r>
            <a:endParaRPr lang="en-US" altLang="zh-CN"/>
          </a:p>
          <a:p>
            <a:r>
              <a:rPr lang="en-US" altLang="zh-CN"/>
              <a:t>USB</a:t>
            </a:r>
            <a:r>
              <a:rPr lang="zh-CN" altLang="en-US"/>
              <a:t>口等</a:t>
            </a: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7110414" y="4298157"/>
            <a:ext cx="1800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严格按照加工代码执行</a:t>
            </a:r>
          </a:p>
        </p:txBody>
      </p:sp>
    </p:spTree>
    <p:extLst>
      <p:ext uri="{BB962C8B-B14F-4D97-AF65-F5344CB8AC3E}">
        <p14:creationId xmlns:p14="http://schemas.microsoft.com/office/powerpoint/2010/main" val="2087152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40" grpId="0" animBg="1"/>
      <p:bldP spid="18442" grpId="0" animBg="1"/>
      <p:bldP spid="29" grpId="0" animBg="1"/>
      <p:bldP spid="35" grpId="0" animBg="1"/>
      <p:bldP spid="36" grpId="0" animBg="1"/>
      <p:bldP spid="26" grpId="0" animBg="1"/>
      <p:bldP spid="31" grpId="0" animBg="1"/>
      <p:bldP spid="32" grpId="0"/>
      <p:bldP spid="33" grpId="0" animBg="1"/>
      <p:bldP spid="34" grpId="0" animBg="1"/>
      <p:bldP spid="37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数控加工程序如何得到？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/>
              <a:t>方法一 手工编程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/>
              <a:t>用零件图，计算坐标值，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/>
              <a:t>按照编程规则，编制程序代码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434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1477698"/>
            <a:ext cx="1628775" cy="159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4" y="3472657"/>
            <a:ext cx="23526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72657"/>
            <a:ext cx="3276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6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数控加工程序如何得到？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/>
              <a:t>方法二 自动编程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CAD/CAM</a:t>
            </a:r>
            <a:r>
              <a:rPr lang="zh-CN" altLang="en-US" dirty="0" smtClean="0"/>
              <a:t>软件，根据加工参数自动生成加工轨迹、加工代码。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536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37417"/>
            <a:ext cx="26670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24"/>
          <p:cNvSpPr txBox="1">
            <a:spLocks noChangeArrowheads="1"/>
          </p:cNvSpPr>
          <p:nvPr/>
        </p:nvSpPr>
        <p:spPr bwMode="auto">
          <a:xfrm>
            <a:off x="4716464" y="2996407"/>
            <a:ext cx="1728787" cy="2292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>
                <a:latin typeface="Arial" charset="0"/>
              </a:rPr>
              <a:t>O0088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N10  G54 G90 G00 X0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         Y0 Z30         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N20  S500 M03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N30  G81 X-10.0 Y-10.0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        Z-3.0 R3 F200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N40  Y10.0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N50  X10.0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N60  Y-10.0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N70  G00 Z30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N80  G80 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N90  M05</a:t>
            </a:r>
          </a:p>
          <a:p>
            <a:pPr eaLnBrk="1" hangingPunct="1"/>
            <a:r>
              <a:rPr lang="en-US" altLang="zh-CN" sz="1100">
                <a:latin typeface="Arial" charset="0"/>
              </a:rPr>
              <a:t>N100  M30</a:t>
            </a:r>
          </a:p>
        </p:txBody>
      </p:sp>
    </p:spTree>
    <p:extLst>
      <p:ext uri="{BB962C8B-B14F-4D97-AF65-F5344CB8AC3E}">
        <p14:creationId xmlns:p14="http://schemas.microsoft.com/office/powerpoint/2010/main" val="16857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689448" y="121196"/>
            <a:ext cx="6454552" cy="541073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zh-CN" altLang="en-US" sz="3600" dirty="0" smtClean="0">
                <a:solidFill>
                  <a:schemeClr val="accent1"/>
                </a:solidFill>
                <a:latin typeface="新宋体" pitchFamily="49" charset="-122"/>
                <a:ea typeface="新宋体" pitchFamily="49" charset="-122"/>
              </a:rPr>
              <a:t>数控加工机床分类</a:t>
            </a:r>
          </a:p>
        </p:txBody>
      </p:sp>
      <p:pic>
        <p:nvPicPr>
          <p:cNvPr id="1638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9"/>
          <a:stretch>
            <a:fillRect/>
          </a:stretch>
        </p:blipFill>
        <p:spPr bwMode="auto">
          <a:xfrm>
            <a:off x="179388" y="1726407"/>
            <a:ext cx="3363912" cy="15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79388" y="1424782"/>
            <a:ext cx="15295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数控车（</a:t>
            </a:r>
            <a:r>
              <a:rPr lang="en-US" altLang="zh-CN" sz="1600">
                <a:latin typeface="Arial" charset="0"/>
              </a:rPr>
              <a:t>2</a:t>
            </a:r>
            <a:r>
              <a:rPr lang="zh-CN" altLang="en-US" sz="1600">
                <a:latin typeface="Arial" charset="0"/>
              </a:rPr>
              <a:t>轴）</a:t>
            </a: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4476750" y="1427428"/>
            <a:ext cx="15295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数控铣（</a:t>
            </a:r>
            <a:r>
              <a:rPr lang="en-US" altLang="zh-CN" sz="1600">
                <a:latin typeface="Arial" charset="0"/>
              </a:rPr>
              <a:t>3</a:t>
            </a:r>
            <a:r>
              <a:rPr lang="zh-CN" altLang="en-US" sz="1600">
                <a:latin typeface="Arial" charset="0"/>
              </a:rPr>
              <a:t>轴）</a:t>
            </a:r>
          </a:p>
        </p:txBody>
      </p:sp>
      <p:pic>
        <p:nvPicPr>
          <p:cNvPr id="1639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92741"/>
            <a:ext cx="3363912" cy="21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0" b="8719"/>
          <a:stretch>
            <a:fillRect/>
          </a:stretch>
        </p:blipFill>
        <p:spPr bwMode="auto">
          <a:xfrm>
            <a:off x="4491039" y="1727729"/>
            <a:ext cx="3400425" cy="157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1" y="3319199"/>
            <a:ext cx="341471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36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9" y="3216011"/>
            <a:ext cx="1944687" cy="147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4"/>
          <a:stretch>
            <a:fillRect/>
          </a:stretch>
        </p:blipFill>
        <p:spPr bwMode="auto">
          <a:xfrm>
            <a:off x="6326189" y="3217334"/>
            <a:ext cx="2232025" cy="147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972345"/>
            <a:ext cx="3360738" cy="186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854075" y="1318949"/>
            <a:ext cx="23503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600">
              <a:latin typeface="Arial" charset="0"/>
            </a:endParaRPr>
          </a:p>
          <a:p>
            <a:pPr eaLnBrk="1" hangingPunct="1"/>
            <a:r>
              <a:rPr lang="zh-CN" altLang="en-US" sz="1600">
                <a:latin typeface="Arial" charset="0"/>
              </a:rPr>
              <a:t>加工中心（</a:t>
            </a:r>
            <a:r>
              <a:rPr lang="en-US" altLang="zh-CN" sz="1600">
                <a:latin typeface="Arial" charset="0"/>
              </a:rPr>
              <a:t>3</a:t>
            </a:r>
            <a:r>
              <a:rPr lang="zh-CN" altLang="en-US" sz="1600">
                <a:latin typeface="Arial" charset="0"/>
              </a:rPr>
              <a:t>轴或多轴）</a:t>
            </a:r>
          </a:p>
        </p:txBody>
      </p:sp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4757739" y="476911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四轴加工</a:t>
            </a:r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6940550" y="476911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五轴加工</a:t>
            </a:r>
          </a:p>
        </p:txBody>
      </p:sp>
      <p:pic>
        <p:nvPicPr>
          <p:cNvPr id="17416" name="Picture 9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16011"/>
            <a:ext cx="3036888" cy="147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1"/>
          <p:cNvSpPr txBox="1">
            <a:spLocks noChangeArrowheads="1"/>
          </p:cNvSpPr>
          <p:nvPr/>
        </p:nvSpPr>
        <p:spPr bwMode="auto">
          <a:xfrm>
            <a:off x="1763714" y="4769115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latin typeface="Arial" charset="0"/>
              </a:rPr>
              <a:t>三轴加工</a:t>
            </a:r>
          </a:p>
        </p:txBody>
      </p:sp>
      <p:pic>
        <p:nvPicPr>
          <p:cNvPr id="17418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62"/>
          <a:stretch>
            <a:fillRect/>
          </a:stretch>
        </p:blipFill>
        <p:spPr bwMode="auto">
          <a:xfrm>
            <a:off x="827089" y="1902354"/>
            <a:ext cx="2232025" cy="127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stCxn id="17412" idx="1"/>
          </p:cNvCxnSpPr>
          <p:nvPr/>
        </p:nvCxnSpPr>
        <p:spPr>
          <a:xfrm flipH="1">
            <a:off x="3059113" y="1902355"/>
            <a:ext cx="862012" cy="34660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370263" y="2832365"/>
            <a:ext cx="550862" cy="38364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7410" idx="0"/>
          </p:cNvCxnSpPr>
          <p:nvPr/>
        </p:nvCxnSpPr>
        <p:spPr>
          <a:xfrm>
            <a:off x="5183189" y="2832365"/>
            <a:ext cx="1587" cy="38364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7411" idx="0"/>
          </p:cNvCxnSpPr>
          <p:nvPr/>
        </p:nvCxnSpPr>
        <p:spPr>
          <a:xfrm>
            <a:off x="6659564" y="2832365"/>
            <a:ext cx="782637" cy="38496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3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数控铣加工入门常识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数控铣加工是去料加工（把零件以外的不需要的材料去除后产生需要的零件）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数控铣类型：</a:t>
            </a:r>
            <a:r>
              <a:rPr lang="zh-CN" altLang="en-US" dirty="0" smtClean="0"/>
              <a:t>平面及简单曲面形体常采用三轴数控铣，曲面或复杂形体常采用多轴数控铣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毛坯材料</a:t>
            </a:r>
            <a:r>
              <a:rPr lang="zh-CN" altLang="en-US" dirty="0" smtClean="0"/>
              <a:t>：首先要按照零件的最大轮廓确定毛坯尺寸，同时要兼顾装卡位置，必要时加大毛坯尺寸；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刀具类型及尺寸</a:t>
            </a:r>
            <a:endParaRPr lang="en-US" altLang="zh-CN" u="sng" dirty="0" smtClean="0"/>
          </a:p>
          <a:p>
            <a:pPr lvl="1"/>
            <a:r>
              <a:rPr lang="zh-CN" altLang="en-US" u="sng" dirty="0" smtClean="0"/>
              <a:t>主轴转速</a:t>
            </a:r>
            <a:r>
              <a:rPr lang="zh-CN" altLang="en-US" dirty="0" smtClean="0"/>
              <a:t>：根据不同材料以及不同直径刀具要调整主轴转速，一般刀具直径越小需要主轴转速越高，主轴转速越高则表面粗糙度越低，但刀具寿命会降低；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切削深度</a:t>
            </a:r>
            <a:r>
              <a:rPr lang="zh-CN" altLang="en-US" dirty="0" smtClean="0"/>
              <a:t>：精雕加工切深不可以大于</a:t>
            </a:r>
            <a:r>
              <a:rPr lang="en-US" altLang="zh-CN" dirty="0" smtClean="0"/>
              <a:t>0.5mm</a:t>
            </a:r>
          </a:p>
        </p:txBody>
      </p:sp>
      <p:pic>
        <p:nvPicPr>
          <p:cNvPr id="8" name="Picture 7" descr="无标题 - ES-SurfMill 6.0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2" t="15645" r="21330" b="17689"/>
          <a:stretch/>
        </p:blipFill>
        <p:spPr>
          <a:xfrm>
            <a:off x="6715140" y="4071946"/>
            <a:ext cx="1830060" cy="11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训练中心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训练中心-主题" id="{DCF287F4-54CD-4D4D-8148-DC50174627D1}" vid="{1300560C-B3E7-4C37-9B32-0E0B4D934EF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</Template>
  <TotalTime>1496</TotalTime>
  <Words>1027</Words>
  <Application>Microsoft Office PowerPoint</Application>
  <PresentationFormat>全屏显示(16:10)</PresentationFormat>
  <Paragraphs>172</Paragraphs>
  <Slides>20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训练中心</vt:lpstr>
      <vt:lpstr>CAD/CAM技术 JD（精雕机） 高精度数控铣床</vt:lpstr>
      <vt:lpstr>课程大纲</vt:lpstr>
      <vt:lpstr>单元导引</vt:lpstr>
      <vt:lpstr>一.数控技术概述</vt:lpstr>
      <vt:lpstr>数控加工程序如何得到？</vt:lpstr>
      <vt:lpstr>数控加工程序如何得到？</vt:lpstr>
      <vt:lpstr>PowerPoint 演示文稿</vt:lpstr>
      <vt:lpstr>PowerPoint 演示文稿</vt:lpstr>
      <vt:lpstr>数控铣加工入门常识</vt:lpstr>
      <vt:lpstr>身边的精密加工产品</vt:lpstr>
      <vt:lpstr>精雕机——高性能高精度数控铣床</vt:lpstr>
      <vt:lpstr>精密数控铣加工的特长</vt:lpstr>
      <vt:lpstr>数控加工适用情况</vt:lpstr>
      <vt:lpstr>PowerPoint 演示文稿</vt:lpstr>
      <vt:lpstr>PowerPoint 演示文稿</vt:lpstr>
      <vt:lpstr>PowerPoint 演示文稿</vt:lpstr>
      <vt:lpstr>自动编程软件</vt:lpstr>
      <vt:lpstr>建模练习——加工个人铭牌</vt:lpstr>
      <vt:lpstr>铣削加工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高精度数控铣床</dc:title>
  <dc:creator>wyj</dc:creator>
  <cp:lastModifiedBy>skx</cp:lastModifiedBy>
  <cp:revision>18</cp:revision>
  <dcterms:created xsi:type="dcterms:W3CDTF">2014-08-24T12:47:14Z</dcterms:created>
  <dcterms:modified xsi:type="dcterms:W3CDTF">2014-09-17T06:21:05Z</dcterms:modified>
</cp:coreProperties>
</file>