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9.xml" ContentType="application/vnd.openxmlformats-officedocument.drawingml.char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charts/chart24.xml" ContentType="application/vnd.openxmlformats-officedocument.drawingml.char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2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charts/chart18.xml" ContentType="application/vnd.openxmlformats-officedocument.drawingml.char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charts/chart16.xml" ContentType="application/vnd.openxmlformats-officedocument.drawingml.char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ppt/charts/chart23.xml" ContentType="application/vnd.openxmlformats-officedocument.drawingml.char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1522075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80" y="-10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I:\Kingston%20DT100%20G3\China%20Traffic%20Accident%20Analysis\2011-2012&#26032;&#25968;&#25454;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I:\Kingston%20DT100%20G3\China%20Traffic%20Accident%20Analysis\&#19981;&#21516;&#22240;&#32032;&#20998;&#35299;v1.3-with%20ICC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I:\Kingston%20DT100%20G3\China%20Traffic%20Accident%20Analysis\&#19981;&#21516;&#22240;&#32032;&#20998;&#35299;v1.3-with%20ICC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I:\Kingston%20DT100%20G3\China%20Traffic%20Accident%20Analysis\&#19981;&#21516;&#22240;&#32032;&#20998;&#35299;v1.3-with%20ICC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I:\Kingston%20DT100%20G3\China%20Traffic%20Accident%20Analysis\&#19981;&#21516;&#22240;&#32032;&#20998;&#35299;v1.3-with%20ICC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I:\Kingston%20DT100%20G3\China%20Traffic%20Accident%20Analysis\&#19981;&#21516;&#22240;&#32032;&#20998;&#35299;v1.3-with%20ICC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I:\Kingston%20DT100%20G3\China%20Traffic%20Accident%20Analysis\&#19981;&#21516;&#22240;&#32032;&#20998;&#35299;v1.3-with%20ICC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I:\Kingston%20DT100%20G3\China%20Traffic%20Accident%20Analysis\&#19981;&#21516;&#22240;&#32032;&#20998;&#35299;v1.3-with%20ICC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I:\Kingston%20DT100%20G3\China%20Traffic%20Accident%20Analysis\&#19981;&#21516;&#22240;&#32032;&#20998;&#35299;v1.3-with%20ICC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I:\Kingston%20DT100%20G3\China%20Traffic%20Accident%20Analysis\&#19981;&#21516;&#22240;&#32032;&#20998;&#35299;v1.3-with%20ICC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I:\Kingston%20DT100%20G3\China%20Traffic%20Accident%20Analysis\&#19981;&#21516;&#22240;&#32032;&#20998;&#35299;v1.3-with%20ICC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I:\Kingston%20DT100%20G3\China%20Traffic%20Accident%20Analysis\2011-2012&#26032;&#25968;&#25454;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I:\Kingston%20DT100%20G3\China%20Traffic%20Accident%20Analysis\&#19981;&#21516;&#22240;&#32032;&#20998;&#35299;v1.3-with%20ICC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I:\Kingston%20DT100%20G3\China%20Traffic%20Accident%20Analysis\&#19981;&#21516;&#22240;&#32032;&#20998;&#35299;v1.3-with%20ICC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I:\Kingston%20DT100%20G3\China%20Traffic%20Accident%20Analysis\&#19981;&#21516;&#22240;&#32032;&#20998;&#35299;v1.3-with%20ICC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I:\Kingston%20DT100%20G3\China%20Traffic%20Accident%20Analysis\&#19981;&#21516;&#22240;&#32032;&#20998;&#35299;v1.3-with%20ICC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I:\Kingston%20DT100%20G3\China%20Traffic%20Accident%20Analysis\&#19981;&#21516;&#22240;&#32032;&#20998;&#35299;v1.3-with%20ICC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I:\Kingston%20DT100%20G3\China%20Traffic%20Accident%20Analysis\2011-2012&#26032;&#25968;&#25454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4.%20Level%20of%20motorization%20in%20major%20economi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6.%20Vehicle%20mix%20of%20China,%20grouped%20by%20size%20and%20weight%20of%20vehicl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5.%20Means%20of%20transportation%20of%20the%20victims%20in%20acciden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I:\Kingston%20DT100%20G3\China%20Traffic%20Accident%20Analysis\&#19981;&#21516;&#22240;&#32032;&#20998;&#35299;v1.3-with%20ICC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I:\Kingston%20DT100%20G3\China%20Traffic%20Accident%20Analysis\&#19981;&#21516;&#22240;&#32032;&#20998;&#35299;v1.3-with%20ICC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I:\Kingston%20DT100%20G3\China%20Traffic%20Accident%20Analysis\&#19981;&#21516;&#22240;&#32032;&#20998;&#35299;v1.3-with%20ICC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>
        <c:manualLayout>
          <c:layoutTarget val="inner"/>
          <c:xMode val="edge"/>
          <c:yMode val="edge"/>
          <c:x val="0.12818095238095237"/>
          <c:y val="5.0926111111111123E-2"/>
          <c:w val="0.75598948412698408"/>
          <c:h val="0.81101388888888892"/>
        </c:manualLayout>
      </c:layout>
      <c:lineChart>
        <c:grouping val="standard"/>
        <c:ser>
          <c:idx val="2"/>
          <c:order val="1"/>
          <c:tx>
            <c:strRef>
              <c:f>中西对比!$A$46</c:f>
              <c:strCache>
                <c:ptCount val="1"/>
                <c:pt idx="0">
                  <c:v>Fatalities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中西对比!$B$44:$N$44</c:f>
              <c:numCache>
                <c:formatCode>General</c:formatCode>
                <c:ptCount val="1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</c:numCache>
            </c:numRef>
          </c:cat>
          <c:val>
            <c:numRef>
              <c:f>中西对比!$B$46:$N$46</c:f>
              <c:numCache>
                <c:formatCode>General</c:formatCode>
                <c:ptCount val="13"/>
                <c:pt idx="0">
                  <c:v>105930</c:v>
                </c:pt>
                <c:pt idx="1">
                  <c:v>109381</c:v>
                </c:pt>
                <c:pt idx="2">
                  <c:v>104372</c:v>
                </c:pt>
                <c:pt idx="3">
                  <c:v>107077</c:v>
                </c:pt>
                <c:pt idx="4">
                  <c:v>98738</c:v>
                </c:pt>
                <c:pt idx="5">
                  <c:v>89455</c:v>
                </c:pt>
                <c:pt idx="6">
                  <c:v>81649</c:v>
                </c:pt>
                <c:pt idx="7">
                  <c:v>73484</c:v>
                </c:pt>
                <c:pt idx="8">
                  <c:v>67759</c:v>
                </c:pt>
                <c:pt idx="9">
                  <c:v>65225</c:v>
                </c:pt>
                <c:pt idx="10">
                  <c:v>62387</c:v>
                </c:pt>
                <c:pt idx="11">
                  <c:v>59997</c:v>
                </c:pt>
                <c:pt idx="12">
                  <c:v>58539</c:v>
                </c:pt>
              </c:numCache>
            </c:numRef>
          </c:val>
        </c:ser>
        <c:marker val="1"/>
        <c:axId val="38769024"/>
        <c:axId val="38770560"/>
      </c:lineChart>
      <c:lineChart>
        <c:grouping val="standard"/>
        <c:ser>
          <c:idx val="1"/>
          <c:order val="0"/>
          <c:tx>
            <c:strRef>
              <c:f>中西对比!$A$45</c:f>
              <c:strCache>
                <c:ptCount val="1"/>
                <c:pt idx="0">
                  <c:v>F/A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中西对比!$B$44:$N$44</c:f>
              <c:numCache>
                <c:formatCode>General</c:formatCode>
                <c:ptCount val="1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</c:numCache>
            </c:numRef>
          </c:cat>
          <c:val>
            <c:numRef>
              <c:f>中西对比!$B$45:$N$45</c:f>
              <c:numCache>
                <c:formatCode>General</c:formatCode>
                <c:ptCount val="13"/>
                <c:pt idx="0">
                  <c:v>0.14031968992699878</c:v>
                </c:pt>
                <c:pt idx="1">
                  <c:v>0.14147686632511444</c:v>
                </c:pt>
                <c:pt idx="2">
                  <c:v>0.15636090707662992</c:v>
                </c:pt>
                <c:pt idx="3">
                  <c:v>0.20675666021097186</c:v>
                </c:pt>
                <c:pt idx="4">
                  <c:v>0.21929399849862521</c:v>
                </c:pt>
                <c:pt idx="5">
                  <c:v>0.23616548876527599</c:v>
                </c:pt>
                <c:pt idx="6">
                  <c:v>0.24953164491196758</c:v>
                </c:pt>
                <c:pt idx="7">
                  <c:v>0.27708481018385844</c:v>
                </c:pt>
                <c:pt idx="8">
                  <c:v>0.2842824238203322</c:v>
                </c:pt>
                <c:pt idx="9">
                  <c:v>0.29712419312958671</c:v>
                </c:pt>
                <c:pt idx="10">
                  <c:v>0.29593666394702389</c:v>
                </c:pt>
                <c:pt idx="11">
                  <c:v>0.29382064291171228</c:v>
                </c:pt>
                <c:pt idx="12">
                  <c:v>0.29506436686593346</c:v>
                </c:pt>
              </c:numCache>
            </c:numRef>
          </c:val>
        </c:ser>
        <c:marker val="1"/>
        <c:axId val="38779136"/>
        <c:axId val="38777216"/>
      </c:lineChart>
      <c:catAx>
        <c:axId val="38769024"/>
        <c:scaling>
          <c:orientation val="minMax"/>
        </c:scaling>
        <c:axPos val="b"/>
        <c:numFmt formatCode="General" sourceLinked="1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38770560"/>
        <c:crosses val="autoZero"/>
        <c:auto val="1"/>
        <c:lblAlgn val="ctr"/>
        <c:lblOffset val="100"/>
      </c:catAx>
      <c:valAx>
        <c:axId val="38770560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fataliites</a:t>
                </a:r>
              </a:p>
              <a:p>
                <a:pPr>
                  <a:defRPr/>
                </a:pPr>
                <a:r>
                  <a:rPr lang="en-US"/>
                  <a:t>(in thousands)</a:t>
                </a:r>
              </a:p>
            </c:rich>
          </c:tx>
          <c:layout>
            <c:manualLayout>
              <c:xMode val="edge"/>
              <c:yMode val="edge"/>
              <c:x val="1.4395436507936503E-2"/>
              <c:y val="0.12291666666666666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38769024"/>
        <c:crosses val="autoZero"/>
        <c:crossBetween val="between"/>
        <c:dispUnits>
          <c:builtInUnit val="thousands"/>
        </c:dispUnits>
      </c:valAx>
      <c:valAx>
        <c:axId val="38777216"/>
        <c:scaling>
          <c:orientation val="minMax"/>
        </c:scaling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Fatalities per accident</a:t>
                </a:r>
              </a:p>
            </c:rich>
          </c:tx>
          <c:layout>
            <c:manualLayout>
              <c:xMode val="edge"/>
              <c:yMode val="edge"/>
              <c:x val="0.95260188492063491"/>
              <c:y val="0.17080638888888888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38779136"/>
        <c:crosses val="max"/>
        <c:crossBetween val="between"/>
      </c:valAx>
      <c:catAx>
        <c:axId val="38779136"/>
        <c:scaling>
          <c:orientation val="minMax"/>
        </c:scaling>
        <c:delete val="1"/>
        <c:axPos val="b"/>
        <c:numFmt formatCode="General" sourceLinked="1"/>
        <c:tickLblPos val="none"/>
        <c:crossAx val="38777216"/>
        <c:crosses val="autoZero"/>
        <c:auto val="1"/>
        <c:lblAlgn val="ctr"/>
        <c:lblOffset val="10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8418194444444449"/>
          <c:y val="0.55922611111111109"/>
          <c:w val="0.15775714285714285"/>
          <c:h val="0.17954222222222221"/>
        </c:manualLayout>
      </c:layout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 b="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5168674396656009"/>
          <c:y val="3.7223550228162476E-2"/>
          <c:w val="0.60575919898320485"/>
          <c:h val="0.78144409372885792"/>
        </c:manualLayout>
      </c:layout>
      <c:lineChart>
        <c:grouping val="standard"/>
        <c:ser>
          <c:idx val="3"/>
          <c:order val="0"/>
          <c:tx>
            <c:strRef>
              <c:f>车辆性质!$A$37</c:f>
              <c:strCache>
                <c:ptCount val="1"/>
                <c:pt idx="0">
                  <c:v>Freight vehicle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squar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车辆性质!$F$33:$O$33</c:f>
              <c:numCache>
                <c:formatCode>General</c:formatCode>
                <c:ptCount val="10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</c:numCache>
            </c:numRef>
          </c:cat>
          <c:val>
            <c:numRef>
              <c:f>车辆性质!$F$37:$O$37</c:f>
              <c:numCache>
                <c:formatCode>General</c:formatCode>
                <c:ptCount val="10"/>
                <c:pt idx="0">
                  <c:v>0.26563310314709176</c:v>
                </c:pt>
                <c:pt idx="1">
                  <c:v>0.2668044314333276</c:v>
                </c:pt>
                <c:pt idx="2">
                  <c:v>0.2581904002815531</c:v>
                </c:pt>
                <c:pt idx="3">
                  <c:v>0.26702745206873424</c:v>
                </c:pt>
                <c:pt idx="4">
                  <c:v>0.28755743324940614</c:v>
                </c:pt>
                <c:pt idx="5">
                  <c:v>0.30295857988165681</c:v>
                </c:pt>
                <c:pt idx="6">
                  <c:v>0.31256407712405332</c:v>
                </c:pt>
                <c:pt idx="7">
                  <c:v>0.31880712938030076</c:v>
                </c:pt>
                <c:pt idx="8">
                  <c:v>0.32048276797303321</c:v>
                </c:pt>
                <c:pt idx="9">
                  <c:v>0.34101066372877126</c:v>
                </c:pt>
              </c:numCache>
            </c:numRef>
          </c:val>
        </c:ser>
        <c:ser>
          <c:idx val="4"/>
          <c:order val="1"/>
          <c:tx>
            <c:strRef>
              <c:f>车辆性质!$A$38</c:f>
              <c:strCache>
                <c:ptCount val="1"/>
                <c:pt idx="0">
                  <c:v>Private use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diamond"/>
            <c:size val="5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车辆性质!$F$33:$O$33</c:f>
              <c:numCache>
                <c:formatCode>General</c:formatCode>
                <c:ptCount val="10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</c:numCache>
            </c:numRef>
          </c:cat>
          <c:val>
            <c:numRef>
              <c:f>车辆性质!$F$38:$O$38</c:f>
              <c:numCache>
                <c:formatCode>General</c:formatCode>
                <c:ptCount val="10"/>
                <c:pt idx="0">
                  <c:v>0.15938358155913804</c:v>
                </c:pt>
                <c:pt idx="1">
                  <c:v>0.1495067022872141</c:v>
                </c:pt>
                <c:pt idx="2">
                  <c:v>0.1477153607644521</c:v>
                </c:pt>
                <c:pt idx="3">
                  <c:v>0.15150782034378063</c:v>
                </c:pt>
                <c:pt idx="4">
                  <c:v>0.16867423661193801</c:v>
                </c:pt>
                <c:pt idx="5">
                  <c:v>0.17160705725904965</c:v>
                </c:pt>
                <c:pt idx="6">
                  <c:v>0.17613426675069693</c:v>
                </c:pt>
                <c:pt idx="7">
                  <c:v>0.18150211439116526</c:v>
                </c:pt>
                <c:pt idx="8">
                  <c:v>0.18575851393188855</c:v>
                </c:pt>
                <c:pt idx="9">
                  <c:v>0.18552635350090282</c:v>
                </c:pt>
              </c:numCache>
            </c:numRef>
          </c:val>
        </c:ser>
        <c:ser>
          <c:idx val="5"/>
          <c:order val="2"/>
          <c:tx>
            <c:strRef>
              <c:f>车辆性质!$A$39</c:f>
              <c:strCache>
                <c:ptCount val="1"/>
                <c:pt idx="0">
                  <c:v>Average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  <a:prstDash val="dash"/>
            </a:ln>
            <a:effectLst/>
          </c:spPr>
          <c:marker>
            <c:symbol val="plus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车辆性质!$F$33:$O$33</c:f>
              <c:numCache>
                <c:formatCode>General</c:formatCode>
                <c:ptCount val="10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</c:numCache>
            </c:numRef>
          </c:cat>
          <c:val>
            <c:numRef>
              <c:f>车辆性质!$F$39:$O$39</c:f>
              <c:numCache>
                <c:formatCode>General</c:formatCode>
                <c:ptCount val="10"/>
                <c:pt idx="0">
                  <c:v>0.1821220156444269</c:v>
                </c:pt>
                <c:pt idx="1">
                  <c:v>0.17363610944536964</c:v>
                </c:pt>
                <c:pt idx="2">
                  <c:v>0.17183256049820014</c:v>
                </c:pt>
                <c:pt idx="3">
                  <c:v>0.17669463374097311</c:v>
                </c:pt>
                <c:pt idx="4">
                  <c:v>0.19419507773458455</c:v>
                </c:pt>
                <c:pt idx="5">
                  <c:v>0.19761493682994832</c:v>
                </c:pt>
                <c:pt idx="6">
                  <c:v>0.20427497651111806</c:v>
                </c:pt>
                <c:pt idx="7">
                  <c:v>0.20808984416693349</c:v>
                </c:pt>
                <c:pt idx="8">
                  <c:v>0.21101630534179316</c:v>
                </c:pt>
                <c:pt idx="9">
                  <c:v>0.21500901701663466</c:v>
                </c:pt>
              </c:numCache>
            </c:numRef>
          </c:val>
        </c:ser>
        <c:marker val="1"/>
        <c:axId val="81108992"/>
        <c:axId val="81110912"/>
      </c:lineChart>
      <c:catAx>
        <c:axId val="81108992"/>
        <c:scaling>
          <c:orientation val="minMax"/>
        </c:scaling>
        <c:axPos val="b"/>
        <c:numFmt formatCode="General" sourceLinked="1"/>
        <c:tickLblPos val="nextTo"/>
        <c:txPr>
          <a:bodyPr rot="-1800000" anchor="ctr" anchorCtr="1"/>
          <a:lstStyle/>
          <a:p>
            <a:pPr>
              <a:defRPr/>
            </a:pPr>
            <a:endParaRPr lang="zh-CN"/>
          </a:p>
        </c:txPr>
        <c:crossAx val="81110912"/>
        <c:crosses val="autoZero"/>
        <c:auto val="1"/>
        <c:lblAlgn val="ctr"/>
        <c:lblOffset val="100"/>
      </c:catAx>
      <c:valAx>
        <c:axId val="81110912"/>
        <c:scaling>
          <c:orientation val="minMax"/>
          <c:max val="0.35000000000000026"/>
          <c:min val="0.1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Fatality rate by vehicle usage</a:t>
                </a:r>
              </a:p>
              <a:p>
                <a:pPr>
                  <a:defRPr/>
                </a:pPr>
                <a:r>
                  <a:rPr lang="en-US"/>
                  <a:t>(fatality/human damage)</a:t>
                </a:r>
                <a:endParaRPr lang="zh-CN"/>
              </a:p>
            </c:rich>
          </c:tx>
          <c:layout/>
        </c:title>
        <c:numFmt formatCode="General" sourceLinked="1"/>
        <c:tickLblPos val="nextTo"/>
        <c:crossAx val="811089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986296909450534"/>
          <c:y val="0.27355241348869802"/>
          <c:w val="0.2450817150019883"/>
          <c:h val="0.33090113728219406"/>
        </c:manualLayout>
      </c:layout>
    </c:legend>
    <c:plotVisOnly val="1"/>
    <c:dispBlanksAs val="gap"/>
  </c:chart>
  <c:spPr>
    <a:ln>
      <a:noFill/>
    </a:ln>
  </c:spPr>
  <c:txPr>
    <a:bodyPr/>
    <a:lstStyle/>
    <a:p>
      <a:pPr>
        <a:defRPr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5860099206349218"/>
          <c:y val="3.6495000000000027E-2"/>
          <c:w val="0.63278134920634921"/>
          <c:h val="0.74353999999999998"/>
        </c:manualLayout>
      </c:layout>
      <c:lineChart>
        <c:grouping val="standard"/>
        <c:ser>
          <c:idx val="1"/>
          <c:order val="0"/>
          <c:tx>
            <c:strRef>
              <c:f>事故形态!$A$54</c:f>
              <c:strCache>
                <c:ptCount val="1"/>
                <c:pt idx="0">
                  <c:v>Head-on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squar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事故形态!$B$53:$O$53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事故形态!$B$54:$O$54</c:f>
              <c:numCache>
                <c:formatCode>General</c:formatCode>
                <c:ptCount val="14"/>
                <c:pt idx="0">
                  <c:v>1.0729614067849362</c:v>
                </c:pt>
                <c:pt idx="1">
                  <c:v>1.1171293377403311</c:v>
                </c:pt>
                <c:pt idx="2">
                  <c:v>1.1507234117765883</c:v>
                </c:pt>
                <c:pt idx="3">
                  <c:v>1.1858702969556436</c:v>
                </c:pt>
                <c:pt idx="4">
                  <c:v>1.2960502358853185</c:v>
                </c:pt>
                <c:pt idx="5">
                  <c:v>1.3253527399850416</c:v>
                </c:pt>
                <c:pt idx="6">
                  <c:v>1.4262467806134396</c:v>
                </c:pt>
                <c:pt idx="7">
                  <c:v>1.4605968694145046</c:v>
                </c:pt>
                <c:pt idx="8">
                  <c:v>1.4739770279971285</c:v>
                </c:pt>
                <c:pt idx="9">
                  <c:v>1.511587982832618</c:v>
                </c:pt>
                <c:pt idx="10">
                  <c:v>1.5259951184599292</c:v>
                </c:pt>
                <c:pt idx="11">
                  <c:v>1.4856232029003626</c:v>
                </c:pt>
                <c:pt idx="12">
                  <c:v>1.4465719351819928</c:v>
                </c:pt>
                <c:pt idx="13">
                  <c:v>1.5969220378232343</c:v>
                </c:pt>
              </c:numCache>
            </c:numRef>
          </c:val>
        </c:ser>
        <c:ser>
          <c:idx val="2"/>
          <c:order val="1"/>
          <c:tx>
            <c:strRef>
              <c:f>事故形态!$A$55</c:f>
              <c:strCache>
                <c:ptCount val="1"/>
                <c:pt idx="0">
                  <c:v>Side impact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diamond"/>
            <c:size val="5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事故形态!$B$53:$O$53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事故形态!$B$55:$O$55</c:f>
              <c:numCache>
                <c:formatCode>General</c:formatCode>
                <c:ptCount val="14"/>
                <c:pt idx="0">
                  <c:v>0.78033086503495186</c:v>
                </c:pt>
                <c:pt idx="1">
                  <c:v>0.87476066552567622</c:v>
                </c:pt>
                <c:pt idx="2">
                  <c:v>0.91092386979130446</c:v>
                </c:pt>
                <c:pt idx="3">
                  <c:v>0.94585916207691534</c:v>
                </c:pt>
                <c:pt idx="4">
                  <c:v>1.1005345582780313</c:v>
                </c:pt>
                <c:pt idx="5">
                  <c:v>1.1944288252625896</c:v>
                </c:pt>
                <c:pt idx="6">
                  <c:v>1.2845547028377655</c:v>
                </c:pt>
                <c:pt idx="7">
                  <c:v>1.3319866939865779</c:v>
                </c:pt>
                <c:pt idx="8">
                  <c:v>1.3474350842012646</c:v>
                </c:pt>
                <c:pt idx="9">
                  <c:v>1.3615960941367051</c:v>
                </c:pt>
                <c:pt idx="10">
                  <c:v>1.3777088270504019</c:v>
                </c:pt>
                <c:pt idx="11">
                  <c:v>1.3592534443523205</c:v>
                </c:pt>
                <c:pt idx="12">
                  <c:v>1.3289991796554552</c:v>
                </c:pt>
                <c:pt idx="13">
                  <c:v>1.3561303375838338</c:v>
                </c:pt>
              </c:numCache>
            </c:numRef>
          </c:val>
        </c:ser>
        <c:ser>
          <c:idx val="3"/>
          <c:order val="2"/>
          <c:tx>
            <c:strRef>
              <c:f>事故形态!$A$56</c:f>
              <c:strCache>
                <c:ptCount val="1"/>
                <c:pt idx="0">
                  <c:v>Rear-end</c:v>
                </c:pt>
              </c:strCache>
            </c:strRef>
          </c:tx>
          <c:spPr>
            <a:ln w="12700">
              <a:solidFill>
                <a:schemeClr val="tx1"/>
              </a:solidFill>
            </a:ln>
            <a:effectLst/>
          </c:spPr>
          <c:marker>
            <c:symbol val="triangle"/>
            <c:size val="4"/>
            <c:spPr>
              <a:solidFill>
                <a:schemeClr val="bg1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事故形态!$B$53:$O$53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事故形态!$B$56:$O$56</c:f>
              <c:numCache>
                <c:formatCode>General</c:formatCode>
                <c:ptCount val="14"/>
                <c:pt idx="0">
                  <c:v>0.58864692847265032</c:v>
                </c:pt>
                <c:pt idx="1">
                  <c:v>0.68085858625539175</c:v>
                </c:pt>
                <c:pt idx="2">
                  <c:v>0.70322008406926073</c:v>
                </c:pt>
                <c:pt idx="3">
                  <c:v>0.68771567737141914</c:v>
                </c:pt>
                <c:pt idx="4">
                  <c:v>0.94928387532181868</c:v>
                </c:pt>
                <c:pt idx="5">
                  <c:v>1.2661400210428273</c:v>
                </c:pt>
                <c:pt idx="6">
                  <c:v>1.4404021489556165</c:v>
                </c:pt>
                <c:pt idx="7">
                  <c:v>1.4892286675073561</c:v>
                </c:pt>
                <c:pt idx="8">
                  <c:v>1.5094850065189047</c:v>
                </c:pt>
                <c:pt idx="9">
                  <c:v>1.5438021811209204</c:v>
                </c:pt>
                <c:pt idx="10">
                  <c:v>1.6002783639384008</c:v>
                </c:pt>
                <c:pt idx="11">
                  <c:v>1.5642220841102135</c:v>
                </c:pt>
                <c:pt idx="12">
                  <c:v>1.4920547272838824</c:v>
                </c:pt>
                <c:pt idx="13">
                  <c:v>1.4715951843491346</c:v>
                </c:pt>
              </c:numCache>
            </c:numRef>
          </c:val>
        </c:ser>
        <c:ser>
          <c:idx val="0"/>
          <c:order val="3"/>
          <c:tx>
            <c:strRef>
              <c:f>事故形态!$A$85</c:f>
              <c:strCache>
                <c:ptCount val="1"/>
                <c:pt idx="0">
                  <c:v>Average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  <a:prstDash val="dash"/>
            </a:ln>
            <a:effectLst/>
          </c:spPr>
          <c:marker>
            <c:symbol val="plus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事故形态!$B$53:$O$53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事故形态!$B$85:$O$85</c:f>
              <c:numCache>
                <c:formatCode>General</c:formatCode>
                <c:ptCount val="14"/>
                <c:pt idx="0">
                  <c:v>0.83079107445892919</c:v>
                </c:pt>
                <c:pt idx="1">
                  <c:v>0.8642185453008866</c:v>
                </c:pt>
                <c:pt idx="2">
                  <c:v>0.86848126528674741</c:v>
                </c:pt>
                <c:pt idx="3">
                  <c:v>0.89668872386357001</c:v>
                </c:pt>
                <c:pt idx="4">
                  <c:v>1.1352645064869114</c:v>
                </c:pt>
                <c:pt idx="5">
                  <c:v>1.2629515784423904</c:v>
                </c:pt>
                <c:pt idx="6">
                  <c:v>1.3743931189790406</c:v>
                </c:pt>
                <c:pt idx="7">
                  <c:v>1.4122197127829614</c:v>
                </c:pt>
                <c:pt idx="8">
                  <c:v>1.4268374534320749</c:v>
                </c:pt>
                <c:pt idx="9">
                  <c:v>1.4385674908013812</c:v>
                </c:pt>
                <c:pt idx="10">
                  <c:v>1.45453054605254</c:v>
                </c:pt>
                <c:pt idx="11">
                  <c:v>1.422158131415669</c:v>
                </c:pt>
                <c:pt idx="12">
                  <c:v>1.3924072949519088</c:v>
                </c:pt>
                <c:pt idx="13">
                  <c:v>1.3723348488361544</c:v>
                </c:pt>
              </c:numCache>
            </c:numRef>
          </c:val>
        </c:ser>
        <c:marker val="1"/>
        <c:axId val="80689792"/>
        <c:axId val="81007360"/>
      </c:lineChart>
      <c:catAx>
        <c:axId val="80689792"/>
        <c:scaling>
          <c:orientation val="minMax"/>
        </c:scaling>
        <c:axPos val="b"/>
        <c:numFmt formatCode="General" sourceLinked="1"/>
        <c:tickLblPos val="nextTo"/>
        <c:txPr>
          <a:bodyPr rot="-2160000"/>
          <a:lstStyle/>
          <a:p>
            <a:pPr>
              <a:defRPr/>
            </a:pPr>
            <a:endParaRPr lang="zh-CN"/>
          </a:p>
        </c:txPr>
        <c:crossAx val="81007360"/>
        <c:crosses val="autoZero"/>
        <c:auto val="1"/>
        <c:lblAlgn val="ctr"/>
        <c:lblOffset val="100"/>
      </c:catAx>
      <c:valAx>
        <c:axId val="81007360"/>
        <c:scaling>
          <c:orientation val="minMax"/>
          <c:max val="1.8"/>
          <c:min val="0.4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Human damage by geometric aspect of crashes (human damage/accident)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6.2996031746031808E-3"/>
              <c:y val="5.0606111111111129E-2"/>
            </c:manualLayout>
          </c:layout>
        </c:title>
        <c:numFmt formatCode="General" sourceLinked="1"/>
        <c:tickLblPos val="nextTo"/>
        <c:crossAx val="806897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634265873015852"/>
          <c:y val="0.19544111111111129"/>
          <c:w val="0.20219206349206359"/>
          <c:h val="0.44775555555555535"/>
        </c:manualLayout>
      </c:layout>
    </c:legend>
    <c:plotVisOnly val="1"/>
    <c:dispBlanksAs val="gap"/>
  </c:chart>
  <c:spPr>
    <a:ln>
      <a:noFill/>
    </a:ln>
  </c:spPr>
  <c:txPr>
    <a:bodyPr/>
    <a:lstStyle/>
    <a:p>
      <a:pPr>
        <a:defRPr sz="9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6690566665494028"/>
          <c:y val="5.5253756684426544E-2"/>
          <c:w val="0.63181798396901367"/>
          <c:h val="0.7204072222222222"/>
        </c:manualLayout>
      </c:layout>
      <c:lineChart>
        <c:grouping val="standard"/>
        <c:ser>
          <c:idx val="0"/>
          <c:order val="0"/>
          <c:tx>
            <c:strRef>
              <c:f>事故形态!$A$70</c:f>
              <c:strCache>
                <c:ptCount val="1"/>
                <c:pt idx="0">
                  <c:v>Head-on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squar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事故形态!$B$69:$O$69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事故形态!$B$70:$O$70</c:f>
              <c:numCache>
                <c:formatCode>General</c:formatCode>
                <c:ptCount val="14"/>
                <c:pt idx="0">
                  <c:v>0.20083105506283674</c:v>
                </c:pt>
                <c:pt idx="1">
                  <c:v>0.17753897899267451</c:v>
                </c:pt>
                <c:pt idx="2">
                  <c:v>0.17767001475646349</c:v>
                </c:pt>
                <c:pt idx="3">
                  <c:v>0.19037586965983133</c:v>
                </c:pt>
                <c:pt idx="4">
                  <c:v>0.19801825651527827</c:v>
                </c:pt>
                <c:pt idx="5">
                  <c:v>0.18946440686563568</c:v>
                </c:pt>
                <c:pt idx="6">
                  <c:v>0.17393772743440314</c:v>
                </c:pt>
                <c:pt idx="7">
                  <c:v>0.17564430600363407</c:v>
                </c:pt>
                <c:pt idx="8">
                  <c:v>0.19365171538555198</c:v>
                </c:pt>
                <c:pt idx="9">
                  <c:v>0.19938409120691913</c:v>
                </c:pt>
                <c:pt idx="10">
                  <c:v>0.2108282322946857</c:v>
                </c:pt>
                <c:pt idx="11">
                  <c:v>0.18919089493835992</c:v>
                </c:pt>
                <c:pt idx="12">
                  <c:v>0.16972395066352283</c:v>
                </c:pt>
                <c:pt idx="13">
                  <c:v>0.20026585299537777</c:v>
                </c:pt>
              </c:numCache>
            </c:numRef>
          </c:val>
        </c:ser>
        <c:ser>
          <c:idx val="1"/>
          <c:order val="1"/>
          <c:tx>
            <c:strRef>
              <c:f>事故形态!$A$71</c:f>
              <c:strCache>
                <c:ptCount val="1"/>
                <c:pt idx="0">
                  <c:v>Side impact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diamond"/>
            <c:size val="5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事故形态!$B$69:$O$69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事故形态!$B$71:$O$71</c:f>
              <c:numCache>
                <c:formatCode>General</c:formatCode>
                <c:ptCount val="14"/>
                <c:pt idx="0">
                  <c:v>0.14296924990039719</c:v>
                </c:pt>
                <c:pt idx="1">
                  <c:v>0.12681190170949716</c:v>
                </c:pt>
                <c:pt idx="2">
                  <c:v>0.12562078807747604</c:v>
                </c:pt>
                <c:pt idx="3">
                  <c:v>0.13456637667485305</c:v>
                </c:pt>
                <c:pt idx="4">
                  <c:v>0.13805330981655994</c:v>
                </c:pt>
                <c:pt idx="5">
                  <c:v>0.12795284857500636</c:v>
                </c:pt>
                <c:pt idx="6">
                  <c:v>0.12639078773327997</c:v>
                </c:pt>
                <c:pt idx="7">
                  <c:v>0.13057477563882991</c:v>
                </c:pt>
                <c:pt idx="8">
                  <c:v>0.14289944647345124</c:v>
                </c:pt>
                <c:pt idx="9">
                  <c:v>0.14249597223943489</c:v>
                </c:pt>
                <c:pt idx="10">
                  <c:v>0.1462733414906634</c:v>
                </c:pt>
                <c:pt idx="11">
                  <c:v>0.14979494367440171</c:v>
                </c:pt>
                <c:pt idx="12">
                  <c:v>0.14774235363106078</c:v>
                </c:pt>
                <c:pt idx="13">
                  <c:v>0.15645030575407057</c:v>
                </c:pt>
              </c:numCache>
            </c:numRef>
          </c:val>
        </c:ser>
        <c:ser>
          <c:idx val="2"/>
          <c:order val="2"/>
          <c:tx>
            <c:strRef>
              <c:f>事故形态!$A$72</c:f>
              <c:strCache>
                <c:ptCount val="1"/>
                <c:pt idx="0">
                  <c:v>Rear-end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triangl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事故形态!$B$69:$O$69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事故形态!$B$72:$O$72</c:f>
              <c:numCache>
                <c:formatCode>General</c:formatCode>
                <c:ptCount val="14"/>
                <c:pt idx="0">
                  <c:v>0.17737050665157089</c:v>
                </c:pt>
                <c:pt idx="1">
                  <c:v>0.16380295179958226</c:v>
                </c:pt>
                <c:pt idx="2">
                  <c:v>0.17023120119329649</c:v>
                </c:pt>
                <c:pt idx="3">
                  <c:v>0.18660792528480366</c:v>
                </c:pt>
                <c:pt idx="4">
                  <c:v>0.20361788403812733</c:v>
                </c:pt>
                <c:pt idx="5">
                  <c:v>0.1986186603457436</c:v>
                </c:pt>
                <c:pt idx="6">
                  <c:v>0.20679408806004798</c:v>
                </c:pt>
                <c:pt idx="7">
                  <c:v>0.2170906396641146</c:v>
                </c:pt>
                <c:pt idx="8">
                  <c:v>0.23860421929995035</c:v>
                </c:pt>
                <c:pt idx="9">
                  <c:v>0.24002484086321998</c:v>
                </c:pt>
                <c:pt idx="10">
                  <c:v>0.25129758998961926</c:v>
                </c:pt>
                <c:pt idx="11">
                  <c:v>0.25538043838156416</c:v>
                </c:pt>
                <c:pt idx="12">
                  <c:v>0.24338994202064229</c:v>
                </c:pt>
                <c:pt idx="13">
                  <c:v>0.2489667220588862</c:v>
                </c:pt>
              </c:numCache>
            </c:numRef>
          </c:val>
        </c:ser>
        <c:ser>
          <c:idx val="3"/>
          <c:order val="3"/>
          <c:tx>
            <c:strRef>
              <c:f>事故形态!$A$86</c:f>
              <c:strCache>
                <c:ptCount val="1"/>
                <c:pt idx="0">
                  <c:v>Average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  <a:prstDash val="dash"/>
            </a:ln>
            <a:effectLst/>
          </c:spPr>
          <c:marker>
            <c:symbol val="plus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事故形态!$B$69:$O$69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事故形态!$B$86:$O$86</c:f>
              <c:numCache>
                <c:formatCode>General</c:formatCode>
                <c:ptCount val="14"/>
                <c:pt idx="0">
                  <c:v>0.18310136682703376</c:v>
                </c:pt>
                <c:pt idx="1">
                  <c:v>0.16236597870987024</c:v>
                </c:pt>
                <c:pt idx="2">
                  <c:v>0.16290146026167054</c:v>
                </c:pt>
                <c:pt idx="3">
                  <c:v>0.17437590427469235</c:v>
                </c:pt>
                <c:pt idx="4">
                  <c:v>0.1821220156444269</c:v>
                </c:pt>
                <c:pt idx="5">
                  <c:v>0.17363610944536964</c:v>
                </c:pt>
                <c:pt idx="6">
                  <c:v>0.17183256049820014</c:v>
                </c:pt>
                <c:pt idx="7">
                  <c:v>0.17669463374097311</c:v>
                </c:pt>
                <c:pt idx="8">
                  <c:v>0.19419507773458455</c:v>
                </c:pt>
                <c:pt idx="9">
                  <c:v>0.19761493682994832</c:v>
                </c:pt>
                <c:pt idx="10">
                  <c:v>0.20427497651111806</c:v>
                </c:pt>
                <c:pt idx="11">
                  <c:v>0.20808984416693349</c:v>
                </c:pt>
                <c:pt idx="12">
                  <c:v>0.21101630534179316</c:v>
                </c:pt>
                <c:pt idx="13">
                  <c:v>0.21500901701663466</c:v>
                </c:pt>
              </c:numCache>
            </c:numRef>
          </c:val>
        </c:ser>
        <c:marker val="1"/>
        <c:axId val="34245632"/>
        <c:axId val="34251520"/>
      </c:lineChart>
      <c:catAx>
        <c:axId val="34245632"/>
        <c:scaling>
          <c:orientation val="minMax"/>
        </c:scaling>
        <c:axPos val="b"/>
        <c:numFmt formatCode="General" sourceLinked="0"/>
        <c:tickLblPos val="nextTo"/>
        <c:txPr>
          <a:bodyPr rot="-2160000"/>
          <a:lstStyle/>
          <a:p>
            <a:pPr>
              <a:defRPr/>
            </a:pPr>
            <a:endParaRPr lang="zh-CN"/>
          </a:p>
        </c:txPr>
        <c:crossAx val="34251520"/>
        <c:crosses val="autoZero"/>
        <c:auto val="1"/>
        <c:lblAlgn val="ctr"/>
        <c:lblOffset val="100"/>
      </c:catAx>
      <c:valAx>
        <c:axId val="34251520"/>
        <c:scaling>
          <c:orientation val="minMax"/>
          <c:max val="0.30000000000000027"/>
          <c:min val="0.1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/>
                  <a:t>Fatality rate by geometric</a:t>
                </a:r>
                <a:r>
                  <a:rPr lang="en-US" altLang="zh-CN" baseline="0"/>
                  <a:t> aspects of crashes</a:t>
                </a:r>
              </a:p>
              <a:p>
                <a:pPr>
                  <a:defRPr/>
                </a:pPr>
                <a:r>
                  <a:rPr lang="en-US" altLang="zh-CN" baseline="0"/>
                  <a:t>(fatality/human damage)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1.0824603174603174E-2"/>
              <c:y val="7.4286111111111136E-2"/>
            </c:manualLayout>
          </c:layout>
        </c:title>
        <c:numFmt formatCode="General" sourceLinked="1"/>
        <c:tickLblPos val="nextTo"/>
        <c:crossAx val="342456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9746157168379861"/>
          <c:y val="0.28084462110660902"/>
          <c:w val="0.20219206349206359"/>
          <c:h val="0.44775555555555535"/>
        </c:manualLayout>
      </c:layout>
    </c:legend>
    <c:plotVisOnly val="1"/>
    <c:dispBlanksAs val="gap"/>
  </c:chart>
  <c:spPr>
    <a:ln>
      <a:noFill/>
    </a:ln>
  </c:spPr>
  <c:txPr>
    <a:bodyPr/>
    <a:lstStyle/>
    <a:p>
      <a:pPr>
        <a:defRPr sz="9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5594603174603192"/>
          <c:y val="3.4750615625107451E-2"/>
          <c:w val="0.5440676587301585"/>
          <c:h val="0.76069444444444489"/>
        </c:manualLayout>
      </c:layout>
      <c:lineChart>
        <c:grouping val="standard"/>
        <c:ser>
          <c:idx val="0"/>
          <c:order val="0"/>
          <c:tx>
            <c:strRef>
              <c:f>上下行隔离!$A$20</c:f>
              <c:strCache>
                <c:ptCount val="1"/>
                <c:pt idx="0">
                  <c:v>Mixed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squar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上下行隔离!$B$1:$O$1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上下行隔离!$B$20:$O$20</c:f>
              <c:numCache>
                <c:formatCode>General</c:formatCode>
                <c:ptCount val="14"/>
                <c:pt idx="0">
                  <c:v>0.96590548733583048</c:v>
                </c:pt>
                <c:pt idx="1">
                  <c:v>0.93611406270171504</c:v>
                </c:pt>
                <c:pt idx="2">
                  <c:v>0.92848527667734859</c:v>
                </c:pt>
                <c:pt idx="3">
                  <c:v>0.98823119643644586</c:v>
                </c:pt>
                <c:pt idx="4">
                  <c:v>1.2373718504042075</c:v>
                </c:pt>
                <c:pt idx="5">
                  <c:v>1.308315367041009</c:v>
                </c:pt>
                <c:pt idx="6">
                  <c:v>1.3925081248368412</c:v>
                </c:pt>
                <c:pt idx="7">
                  <c:v>1.4299226440093928</c:v>
                </c:pt>
                <c:pt idx="8">
                  <c:v>1.4360429204724969</c:v>
                </c:pt>
                <c:pt idx="9">
                  <c:v>1.4413507900457874</c:v>
                </c:pt>
                <c:pt idx="10">
                  <c:v>1.4521878871070339</c:v>
                </c:pt>
                <c:pt idx="11">
                  <c:v>1.4181548140312039</c:v>
                </c:pt>
                <c:pt idx="12">
                  <c:v>1.3922863997047425</c:v>
                </c:pt>
                <c:pt idx="13">
                  <c:v>1.3746809013251644</c:v>
                </c:pt>
              </c:numCache>
            </c:numRef>
          </c:val>
        </c:ser>
        <c:ser>
          <c:idx val="1"/>
          <c:order val="1"/>
          <c:tx>
            <c:strRef>
              <c:f>上下行隔离!$A$21</c:f>
              <c:strCache>
                <c:ptCount val="1"/>
                <c:pt idx="0">
                  <c:v>Separated directions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diamond"/>
            <c:size val="5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上下行隔离!$B$1:$O$1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上下行隔离!$B$21:$O$21</c:f>
              <c:numCache>
                <c:formatCode>General</c:formatCode>
                <c:ptCount val="14"/>
                <c:pt idx="0">
                  <c:v>0.77069967316305532</c:v>
                </c:pt>
                <c:pt idx="1">
                  <c:v>0.86470285439117944</c:v>
                </c:pt>
                <c:pt idx="2">
                  <c:v>0.89500289290173274</c:v>
                </c:pt>
                <c:pt idx="3">
                  <c:v>0.91540697202422505</c:v>
                </c:pt>
                <c:pt idx="4">
                  <c:v>1.1267342532619919</c:v>
                </c:pt>
                <c:pt idx="5">
                  <c:v>1.2727456358572005</c:v>
                </c:pt>
                <c:pt idx="6">
                  <c:v>1.4223251552478877</c:v>
                </c:pt>
                <c:pt idx="7">
                  <c:v>1.4538998767533307</c:v>
                </c:pt>
                <c:pt idx="8">
                  <c:v>1.4984956236323852</c:v>
                </c:pt>
                <c:pt idx="9">
                  <c:v>1.5515600211528291</c:v>
                </c:pt>
                <c:pt idx="10">
                  <c:v>1.5701676516093033</c:v>
                </c:pt>
                <c:pt idx="11">
                  <c:v>1.5272508280638362</c:v>
                </c:pt>
                <c:pt idx="12">
                  <c:v>1.4757382717218841</c:v>
                </c:pt>
                <c:pt idx="13">
                  <c:v>1.4388192612137203</c:v>
                </c:pt>
              </c:numCache>
            </c:numRef>
          </c:val>
        </c:ser>
        <c:ser>
          <c:idx val="2"/>
          <c:order val="2"/>
          <c:tx>
            <c:strRef>
              <c:f>上下行隔离!$A$22</c:f>
              <c:strCache>
                <c:ptCount val="1"/>
                <c:pt idx="0">
                  <c:v>Separated vehicles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triangl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上下行隔离!$B$1:$O$1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上下行隔离!$B$22:$O$22</c:f>
              <c:numCache>
                <c:formatCode>General</c:formatCode>
                <c:ptCount val="14"/>
                <c:pt idx="0">
                  <c:v>0.72401918583200098</c:v>
                </c:pt>
                <c:pt idx="1">
                  <c:v>0.80965346534653471</c:v>
                </c:pt>
                <c:pt idx="2">
                  <c:v>0.84156862745098038</c:v>
                </c:pt>
                <c:pt idx="3">
                  <c:v>0.83387982984757181</c:v>
                </c:pt>
                <c:pt idx="4">
                  <c:v>1.0041160220994476</c:v>
                </c:pt>
                <c:pt idx="5">
                  <c:v>1.158739365815932</c:v>
                </c:pt>
                <c:pt idx="6">
                  <c:v>1.2270762898721153</c:v>
                </c:pt>
                <c:pt idx="7">
                  <c:v>1.2705763467837481</c:v>
                </c:pt>
                <c:pt idx="8">
                  <c:v>1.2863588575433678</c:v>
                </c:pt>
                <c:pt idx="9">
                  <c:v>1.2736984652422509</c:v>
                </c:pt>
                <c:pt idx="10">
                  <c:v>1.3024246209755266</c:v>
                </c:pt>
                <c:pt idx="11">
                  <c:v>1.2860351928116811</c:v>
                </c:pt>
                <c:pt idx="12">
                  <c:v>1.2556417001246019</c:v>
                </c:pt>
                <c:pt idx="13">
                  <c:v>1.2469709670044959</c:v>
                </c:pt>
              </c:numCache>
            </c:numRef>
          </c:val>
        </c:ser>
        <c:ser>
          <c:idx val="3"/>
          <c:order val="3"/>
          <c:tx>
            <c:strRef>
              <c:f>上下行隔离!$A$23</c:f>
              <c:strCache>
                <c:ptCount val="1"/>
                <c:pt idx="0">
                  <c:v>Separated directions and vehicles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circl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上下行隔离!$B$1:$O$1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上下行隔离!$B$23:$O$23</c:f>
              <c:numCache>
                <c:formatCode>General</c:formatCode>
                <c:ptCount val="14"/>
                <c:pt idx="0">
                  <c:v>0.60641870508954165</c:v>
                </c:pt>
                <c:pt idx="1">
                  <c:v>0.70662506212371901</c:v>
                </c:pt>
                <c:pt idx="2">
                  <c:v>0.72201902821824582</c:v>
                </c:pt>
                <c:pt idx="3">
                  <c:v>0.73356834760933054</c:v>
                </c:pt>
                <c:pt idx="4">
                  <c:v>0.98927019058330046</c:v>
                </c:pt>
                <c:pt idx="5">
                  <c:v>1.1911875526397446</c:v>
                </c:pt>
                <c:pt idx="6">
                  <c:v>1.253451080641413</c:v>
                </c:pt>
                <c:pt idx="7">
                  <c:v>1.299235743680188</c:v>
                </c:pt>
                <c:pt idx="8">
                  <c:v>1.3226656384551121</c:v>
                </c:pt>
                <c:pt idx="9">
                  <c:v>1.3203592814371257</c:v>
                </c:pt>
                <c:pt idx="10">
                  <c:v>1.3380270969706196</c:v>
                </c:pt>
                <c:pt idx="11">
                  <c:v>1.304469044690447</c:v>
                </c:pt>
                <c:pt idx="12">
                  <c:v>1.265687250996016</c:v>
                </c:pt>
                <c:pt idx="13">
                  <c:v>1.244264274624806</c:v>
                </c:pt>
              </c:numCache>
            </c:numRef>
          </c:val>
        </c:ser>
        <c:ser>
          <c:idx val="4"/>
          <c:order val="4"/>
          <c:tx>
            <c:strRef>
              <c:f>上下行隔离!$A$24</c:f>
              <c:strCache>
                <c:ptCount val="1"/>
                <c:pt idx="0">
                  <c:v>Average</c:v>
                </c:pt>
              </c:strCache>
            </c:strRef>
          </c:tx>
          <c:spPr>
            <a:ln w="12700">
              <a:solidFill>
                <a:schemeClr val="tx1"/>
              </a:solidFill>
              <a:prstDash val="dash"/>
            </a:ln>
            <a:effectLst/>
          </c:spPr>
          <c:marker>
            <c:symbol val="plus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上下行隔离!$B$1:$O$1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上下行隔离!$B$24:$O$24</c:f>
              <c:numCache>
                <c:formatCode>General</c:formatCode>
                <c:ptCount val="14"/>
                <c:pt idx="0">
                  <c:v>0.83079107445892919</c:v>
                </c:pt>
                <c:pt idx="1">
                  <c:v>0.8642185453008866</c:v>
                </c:pt>
                <c:pt idx="2">
                  <c:v>0.86848126528674741</c:v>
                </c:pt>
                <c:pt idx="3">
                  <c:v>0.89668872386357001</c:v>
                </c:pt>
                <c:pt idx="4">
                  <c:v>1.1352645064869114</c:v>
                </c:pt>
                <c:pt idx="5">
                  <c:v>1.2629515784423904</c:v>
                </c:pt>
                <c:pt idx="6">
                  <c:v>1.3743931189790406</c:v>
                </c:pt>
                <c:pt idx="7">
                  <c:v>1.4122197127829614</c:v>
                </c:pt>
                <c:pt idx="8">
                  <c:v>1.4268374534320749</c:v>
                </c:pt>
                <c:pt idx="9">
                  <c:v>1.4385674908013812</c:v>
                </c:pt>
                <c:pt idx="10">
                  <c:v>1.4545305460525417</c:v>
                </c:pt>
                <c:pt idx="11">
                  <c:v>1.422158131415669</c:v>
                </c:pt>
                <c:pt idx="12">
                  <c:v>1.3924072949519088</c:v>
                </c:pt>
                <c:pt idx="13">
                  <c:v>1.3723348488361544</c:v>
                </c:pt>
              </c:numCache>
            </c:numRef>
          </c:val>
        </c:ser>
        <c:marker val="1"/>
        <c:axId val="79148544"/>
        <c:axId val="85399808"/>
      </c:lineChart>
      <c:catAx>
        <c:axId val="79148544"/>
        <c:scaling>
          <c:orientation val="minMax"/>
        </c:scaling>
        <c:axPos val="b"/>
        <c:numFmt formatCode="General" sourceLinked="1"/>
        <c:tickLblPos val="nextTo"/>
        <c:txPr>
          <a:bodyPr rot="-2400000"/>
          <a:lstStyle/>
          <a:p>
            <a:pPr>
              <a:defRPr/>
            </a:pPr>
            <a:endParaRPr lang="zh-CN"/>
          </a:p>
        </c:txPr>
        <c:crossAx val="85399808"/>
        <c:crosses val="autoZero"/>
        <c:auto val="1"/>
        <c:lblAlgn val="ctr"/>
        <c:lblOffset val="100"/>
        <c:tickLblSkip val="1"/>
      </c:catAx>
      <c:valAx>
        <c:axId val="85399808"/>
        <c:scaling>
          <c:orientation val="minMax"/>
          <c:max val="1.8"/>
          <c:min val="0.4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/>
                  <a:t>Human damage by traffic</a:t>
                </a:r>
                <a:r>
                  <a:rPr lang="en-US" altLang="zh-CN" baseline="0"/>
                  <a:t> separation</a:t>
                </a:r>
              </a:p>
              <a:p>
                <a:pPr>
                  <a:defRPr/>
                </a:pPr>
                <a:r>
                  <a:rPr lang="en-US" altLang="zh-CN" baseline="0"/>
                  <a:t>(human damage/accident)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3.6446428571428584E-3"/>
              <c:y val="7.3942222222222256E-2"/>
            </c:manualLayout>
          </c:layout>
        </c:title>
        <c:numFmt formatCode="General" sourceLinked="1"/>
        <c:tickLblPos val="nextTo"/>
        <c:crossAx val="79148544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69256222132047351"/>
          <c:y val="0.10814212145337791"/>
          <c:w val="0.29984422247963716"/>
          <c:h val="0.63591230218662631"/>
        </c:manualLayout>
      </c:layout>
    </c:legend>
    <c:plotVisOnly val="1"/>
    <c:dispBlanksAs val="gap"/>
  </c:chart>
  <c:spPr>
    <a:ln>
      <a:noFill/>
    </a:ln>
  </c:spPr>
  <c:txPr>
    <a:bodyPr/>
    <a:lstStyle/>
    <a:p>
      <a:pPr>
        <a:defRPr sz="9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7992420634920642"/>
          <c:y val="6.1623874880644115E-2"/>
          <c:w val="0.53288749999999996"/>
          <c:h val="0.73584444444444475"/>
        </c:manualLayout>
      </c:layout>
      <c:lineChart>
        <c:grouping val="standard"/>
        <c:ser>
          <c:idx val="0"/>
          <c:order val="0"/>
          <c:tx>
            <c:strRef>
              <c:f>上下行隔离!$A$26</c:f>
              <c:strCache>
                <c:ptCount val="1"/>
                <c:pt idx="0">
                  <c:v>Mixed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squar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上下行隔离!$B$25:$O$25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上下行隔离!$B$26:$O$26</c:f>
              <c:numCache>
                <c:formatCode>General</c:formatCode>
                <c:ptCount val="14"/>
                <c:pt idx="0">
                  <c:v>0.18979449872902568</c:v>
                </c:pt>
                <c:pt idx="1">
                  <c:v>0.16866412244107748</c:v>
                </c:pt>
                <c:pt idx="2">
                  <c:v>0.17178395947473693</c:v>
                </c:pt>
                <c:pt idx="3">
                  <c:v>0.182511325312113</c:v>
                </c:pt>
                <c:pt idx="4">
                  <c:v>0.18961901665018682</c:v>
                </c:pt>
                <c:pt idx="5">
                  <c:v>0.17673493624541911</c:v>
                </c:pt>
                <c:pt idx="6">
                  <c:v>0.17241576055947705</c:v>
                </c:pt>
                <c:pt idx="7">
                  <c:v>0.17731246884547047</c:v>
                </c:pt>
                <c:pt idx="8">
                  <c:v>0.19558911972715576</c:v>
                </c:pt>
                <c:pt idx="9">
                  <c:v>0.19628991417845992</c:v>
                </c:pt>
                <c:pt idx="10">
                  <c:v>0.20276008982049734</c:v>
                </c:pt>
                <c:pt idx="11">
                  <c:v>0.20291365733650815</c:v>
                </c:pt>
                <c:pt idx="12">
                  <c:v>0.2066111759092355</c:v>
                </c:pt>
                <c:pt idx="13">
                  <c:v>0.21178172707014489</c:v>
                </c:pt>
              </c:numCache>
            </c:numRef>
          </c:val>
        </c:ser>
        <c:ser>
          <c:idx val="1"/>
          <c:order val="1"/>
          <c:tx>
            <c:strRef>
              <c:f>上下行隔离!$A$27</c:f>
              <c:strCache>
                <c:ptCount val="1"/>
                <c:pt idx="0">
                  <c:v>Separated directions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diamond"/>
            <c:size val="5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上下行隔离!$B$25:$O$25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上下行隔离!$B$27:$O$27</c:f>
              <c:numCache>
                <c:formatCode>General</c:formatCode>
                <c:ptCount val="14"/>
                <c:pt idx="0">
                  <c:v>0.18531171057970444</c:v>
                </c:pt>
                <c:pt idx="1">
                  <c:v>0.15951032165146423</c:v>
                </c:pt>
                <c:pt idx="2">
                  <c:v>0.16188629172195571</c:v>
                </c:pt>
                <c:pt idx="3">
                  <c:v>0.17455967647528334</c:v>
                </c:pt>
                <c:pt idx="4">
                  <c:v>0.18073664303388293</c:v>
                </c:pt>
                <c:pt idx="5">
                  <c:v>0.17855442418369991</c:v>
                </c:pt>
                <c:pt idx="6">
                  <c:v>0.20179174271433514</c:v>
                </c:pt>
                <c:pt idx="7">
                  <c:v>0.20422772104037998</c:v>
                </c:pt>
                <c:pt idx="8">
                  <c:v>0.21712147485625627</c:v>
                </c:pt>
                <c:pt idx="9">
                  <c:v>0.2291849255039439</c:v>
                </c:pt>
                <c:pt idx="10">
                  <c:v>0.23205776406545303</c:v>
                </c:pt>
                <c:pt idx="11">
                  <c:v>0.24485738696109358</c:v>
                </c:pt>
                <c:pt idx="12">
                  <c:v>0.24459207908081393</c:v>
                </c:pt>
                <c:pt idx="13">
                  <c:v>0.24335652885796152</c:v>
                </c:pt>
              </c:numCache>
            </c:numRef>
          </c:val>
        </c:ser>
        <c:ser>
          <c:idx val="2"/>
          <c:order val="2"/>
          <c:tx>
            <c:strRef>
              <c:f>上下行隔离!$A$28</c:f>
              <c:strCache>
                <c:ptCount val="1"/>
                <c:pt idx="0">
                  <c:v>Separated vehicles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triangl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上下行隔离!$B$25:$O$25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上下行隔离!$B$28:$O$28</c:f>
              <c:numCache>
                <c:formatCode>General</c:formatCode>
                <c:ptCount val="14"/>
                <c:pt idx="0">
                  <c:v>0.15910056055715985</c:v>
                </c:pt>
                <c:pt idx="1">
                  <c:v>0.1444852066985971</c:v>
                </c:pt>
                <c:pt idx="2">
                  <c:v>0.14164254999100734</c:v>
                </c:pt>
                <c:pt idx="3">
                  <c:v>0.1530191118904653</c:v>
                </c:pt>
                <c:pt idx="4">
                  <c:v>0.14935761644061735</c:v>
                </c:pt>
                <c:pt idx="5">
                  <c:v>0.14970799265810111</c:v>
                </c:pt>
                <c:pt idx="6">
                  <c:v>0.1230264261242483</c:v>
                </c:pt>
                <c:pt idx="7">
                  <c:v>0.13103694155719497</c:v>
                </c:pt>
                <c:pt idx="8">
                  <c:v>0.14541120381406436</c:v>
                </c:pt>
                <c:pt idx="9">
                  <c:v>0.14778499704666273</c:v>
                </c:pt>
                <c:pt idx="10">
                  <c:v>0.16109342982953306</c:v>
                </c:pt>
                <c:pt idx="11">
                  <c:v>0.16380397865114021</c:v>
                </c:pt>
                <c:pt idx="12">
                  <c:v>0.16334968851645626</c:v>
                </c:pt>
                <c:pt idx="13">
                  <c:v>0.1698240039110242</c:v>
                </c:pt>
              </c:numCache>
            </c:numRef>
          </c:val>
        </c:ser>
        <c:ser>
          <c:idx val="3"/>
          <c:order val="3"/>
          <c:tx>
            <c:strRef>
              <c:f>上下行隔离!$A$29</c:f>
              <c:strCache>
                <c:ptCount val="1"/>
                <c:pt idx="0">
                  <c:v>Separated directions and vehicles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circl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上下行隔离!$B$25:$O$25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上下行隔离!$B$29:$O$29</c:f>
              <c:numCache>
                <c:formatCode>General</c:formatCode>
                <c:ptCount val="14"/>
                <c:pt idx="0">
                  <c:v>0.16962389027370178</c:v>
                </c:pt>
                <c:pt idx="1">
                  <c:v>0.15324555077766797</c:v>
                </c:pt>
                <c:pt idx="2">
                  <c:v>0.14807393276799025</c:v>
                </c:pt>
                <c:pt idx="3">
                  <c:v>0.16328944190423839</c:v>
                </c:pt>
                <c:pt idx="4">
                  <c:v>0.17519049960056535</c:v>
                </c:pt>
                <c:pt idx="5">
                  <c:v>0.16802619827329562</c:v>
                </c:pt>
                <c:pt idx="6">
                  <c:v>0.14628448531593</c:v>
                </c:pt>
                <c:pt idx="7">
                  <c:v>0.15269436445907034</c:v>
                </c:pt>
                <c:pt idx="8">
                  <c:v>0.17277232533281509</c:v>
                </c:pt>
                <c:pt idx="9">
                  <c:v>0.17789655544757585</c:v>
                </c:pt>
                <c:pt idx="10">
                  <c:v>0.1814665225553217</c:v>
                </c:pt>
                <c:pt idx="11">
                  <c:v>0.19065878803117928</c:v>
                </c:pt>
                <c:pt idx="12">
                  <c:v>0.18499573742540495</c:v>
                </c:pt>
                <c:pt idx="13">
                  <c:v>0.18660751421045335</c:v>
                </c:pt>
              </c:numCache>
            </c:numRef>
          </c:val>
        </c:ser>
        <c:ser>
          <c:idx val="4"/>
          <c:order val="4"/>
          <c:tx>
            <c:strRef>
              <c:f>上下行隔离!$A$30</c:f>
              <c:strCache>
                <c:ptCount val="1"/>
                <c:pt idx="0">
                  <c:v>Average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  <a:prstDash val="dash"/>
            </a:ln>
            <a:effectLst/>
          </c:spPr>
          <c:marker>
            <c:symbol val="plus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上下行隔离!$B$25:$O$25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上下行隔离!$B$30:$O$30</c:f>
              <c:numCache>
                <c:formatCode>General</c:formatCode>
                <c:ptCount val="14"/>
                <c:pt idx="0">
                  <c:v>0.18310136682703376</c:v>
                </c:pt>
                <c:pt idx="1">
                  <c:v>0.16236597870987024</c:v>
                </c:pt>
                <c:pt idx="2">
                  <c:v>0.16290146026167054</c:v>
                </c:pt>
                <c:pt idx="3">
                  <c:v>0.17437590427469235</c:v>
                </c:pt>
                <c:pt idx="4">
                  <c:v>0.1821220156444269</c:v>
                </c:pt>
                <c:pt idx="5">
                  <c:v>0.17363610944536964</c:v>
                </c:pt>
                <c:pt idx="6">
                  <c:v>0.17183256049820014</c:v>
                </c:pt>
                <c:pt idx="7">
                  <c:v>0.17669463374097311</c:v>
                </c:pt>
                <c:pt idx="8">
                  <c:v>0.19419507773458455</c:v>
                </c:pt>
                <c:pt idx="9">
                  <c:v>0.19761493682994832</c:v>
                </c:pt>
                <c:pt idx="10">
                  <c:v>0.20427497651111806</c:v>
                </c:pt>
                <c:pt idx="11">
                  <c:v>0.20808984416693349</c:v>
                </c:pt>
                <c:pt idx="12">
                  <c:v>0.21101630534179316</c:v>
                </c:pt>
                <c:pt idx="13">
                  <c:v>0.21500901701663466</c:v>
                </c:pt>
              </c:numCache>
            </c:numRef>
          </c:val>
        </c:ser>
        <c:marker val="1"/>
        <c:axId val="55112832"/>
        <c:axId val="55114368"/>
      </c:lineChart>
      <c:catAx>
        <c:axId val="55112832"/>
        <c:scaling>
          <c:orientation val="minMax"/>
        </c:scaling>
        <c:axPos val="b"/>
        <c:numFmt formatCode="General" sourceLinked="1"/>
        <c:tickLblPos val="nextTo"/>
        <c:txPr>
          <a:bodyPr rot="-2400000"/>
          <a:lstStyle/>
          <a:p>
            <a:pPr>
              <a:defRPr/>
            </a:pPr>
            <a:endParaRPr lang="zh-CN"/>
          </a:p>
        </c:txPr>
        <c:crossAx val="55114368"/>
        <c:crosses val="autoZero"/>
        <c:auto val="1"/>
        <c:lblAlgn val="ctr"/>
        <c:lblOffset val="100"/>
        <c:tickLblSkip val="1"/>
      </c:catAx>
      <c:valAx>
        <c:axId val="55114368"/>
        <c:scaling>
          <c:orientation val="minMax"/>
          <c:max val="0.25"/>
          <c:min val="0.1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/>
                  <a:t>Fatality</a:t>
                </a:r>
                <a:r>
                  <a:rPr lang="en-US" altLang="zh-CN" baseline="0"/>
                  <a:t> rate by traffic separation</a:t>
                </a:r>
              </a:p>
              <a:p>
                <a:pPr>
                  <a:defRPr/>
                </a:pPr>
                <a:r>
                  <a:rPr lang="en-US" sz="900" b="0" i="0" u="none" strike="noStrike" baseline="0"/>
                  <a:t>(fatality/human damage)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1.376369047619048E-2"/>
              <c:y val="9.5447777777777756E-2"/>
            </c:manualLayout>
          </c:layout>
        </c:title>
        <c:numFmt formatCode="General" sourceLinked="1"/>
        <c:tickLblPos val="nextTo"/>
        <c:crossAx val="55112832"/>
        <c:crosses val="autoZero"/>
        <c:crossBetween val="between"/>
        <c:majorUnit val="0.05"/>
      </c:valAx>
    </c:plotArea>
    <c:legend>
      <c:legendPos val="r"/>
      <c:layout>
        <c:manualLayout>
          <c:xMode val="edge"/>
          <c:yMode val="edge"/>
          <c:x val="0.69762459212040084"/>
          <c:y val="8.7987177011725204E-2"/>
          <c:w val="0.29984422247963716"/>
          <c:h val="0.68294050588381561"/>
        </c:manualLayout>
      </c:layout>
    </c:legend>
    <c:plotVisOnly val="1"/>
    <c:dispBlanksAs val="gap"/>
  </c:chart>
  <c:spPr>
    <a:ln>
      <a:noFill/>
    </a:ln>
  </c:spPr>
  <c:txPr>
    <a:bodyPr/>
    <a:lstStyle/>
    <a:p>
      <a:pPr>
        <a:defRPr sz="9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6627694617765731"/>
          <c:y val="3.9901986808065802E-2"/>
          <c:w val="0.65656326312538438"/>
          <c:h val="0.80933699240345225"/>
        </c:manualLayout>
      </c:layout>
      <c:lineChart>
        <c:grouping val="standard"/>
        <c:ser>
          <c:idx val="0"/>
          <c:order val="0"/>
          <c:tx>
            <c:strRef>
              <c:f>事故位置!$A$30</c:f>
              <c:strCache>
                <c:ptCount val="1"/>
                <c:pt idx="0">
                  <c:v>Motorway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squar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事故位置!$B$29:$I$29</c:f>
              <c:numCache>
                <c:formatCode>General</c:formatCode>
                <c:ptCount val="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</c:numCache>
            </c:numRef>
          </c:cat>
          <c:val>
            <c:numRef>
              <c:f>事故位置!$B$30:$I$30</c:f>
              <c:numCache>
                <c:formatCode>General</c:formatCode>
                <c:ptCount val="8"/>
                <c:pt idx="0">
                  <c:v>1.3644587696805579</c:v>
                </c:pt>
                <c:pt idx="1">
                  <c:v>1.4008842794247964</c:v>
                </c:pt>
                <c:pt idx="2">
                  <c:v>1.4221853722562727</c:v>
                </c:pt>
                <c:pt idx="3">
                  <c:v>1.4437184693816509</c:v>
                </c:pt>
                <c:pt idx="4">
                  <c:v>1.4643333617190384</c:v>
                </c:pt>
                <c:pt idx="5">
                  <c:v>1.4326342771453686</c:v>
                </c:pt>
                <c:pt idx="6">
                  <c:v>1.4030925876676419</c:v>
                </c:pt>
                <c:pt idx="7">
                  <c:v>1.3831538948701709</c:v>
                </c:pt>
              </c:numCache>
            </c:numRef>
          </c:val>
        </c:ser>
        <c:ser>
          <c:idx val="2"/>
          <c:order val="1"/>
          <c:tx>
            <c:strRef>
              <c:f>事故位置!$A$32</c:f>
              <c:strCache>
                <c:ptCount val="1"/>
                <c:pt idx="0">
                  <c:v>Mixed road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diamond"/>
            <c:size val="5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事故位置!$B$29:$I$29</c:f>
              <c:numCache>
                <c:formatCode>General</c:formatCode>
                <c:ptCount val="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</c:numCache>
            </c:numRef>
          </c:cat>
          <c:val>
            <c:numRef>
              <c:f>事故位置!$B$32:$I$32</c:f>
              <c:numCache>
                <c:formatCode>General</c:formatCode>
                <c:ptCount val="8"/>
                <c:pt idx="0">
                  <c:v>1.4204114981801976</c:v>
                </c:pt>
                <c:pt idx="1">
                  <c:v>1.4608515579176691</c:v>
                </c:pt>
                <c:pt idx="2">
                  <c:v>1.4605333526053335</c:v>
                </c:pt>
                <c:pt idx="3">
                  <c:v>1.4584207181442643</c:v>
                </c:pt>
                <c:pt idx="4">
                  <c:v>1.4683064429192569</c:v>
                </c:pt>
                <c:pt idx="5">
                  <c:v>1.4333327049597526</c:v>
                </c:pt>
                <c:pt idx="6">
                  <c:v>1.3992561672832302</c:v>
                </c:pt>
                <c:pt idx="7">
                  <c:v>1.3791536837873153</c:v>
                </c:pt>
              </c:numCache>
            </c:numRef>
          </c:val>
        </c:ser>
        <c:ser>
          <c:idx val="7"/>
          <c:order val="2"/>
          <c:tx>
            <c:strRef>
              <c:f>事故位置!$A$37</c:f>
              <c:strCache>
                <c:ptCount val="1"/>
                <c:pt idx="0">
                  <c:v>Average</c:v>
                </c:pt>
              </c:strCache>
            </c:strRef>
          </c:tx>
          <c:spPr>
            <a:ln w="12700">
              <a:solidFill>
                <a:schemeClr val="tx1"/>
              </a:solidFill>
              <a:prstDash val="dash"/>
            </a:ln>
            <a:effectLst/>
          </c:spPr>
          <c:marker>
            <c:symbol val="plus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事故位置!$B$29:$I$29</c:f>
              <c:numCache>
                <c:formatCode>General</c:formatCode>
                <c:ptCount val="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</c:numCache>
            </c:numRef>
          </c:cat>
          <c:val>
            <c:numRef>
              <c:f>事故位置!$B$37:$I$37</c:f>
              <c:numCache>
                <c:formatCode>General</c:formatCode>
                <c:ptCount val="8"/>
                <c:pt idx="0">
                  <c:v>1.3743931189790406</c:v>
                </c:pt>
                <c:pt idx="1">
                  <c:v>1.4122197127829614</c:v>
                </c:pt>
                <c:pt idx="2">
                  <c:v>1.4268374534320749</c:v>
                </c:pt>
                <c:pt idx="3">
                  <c:v>1.4385674908013812</c:v>
                </c:pt>
                <c:pt idx="4">
                  <c:v>1.4545305460525417</c:v>
                </c:pt>
                <c:pt idx="5">
                  <c:v>1.422158131415669</c:v>
                </c:pt>
                <c:pt idx="6">
                  <c:v>1.3924072949519088</c:v>
                </c:pt>
                <c:pt idx="7">
                  <c:v>1.3723348488361544</c:v>
                </c:pt>
              </c:numCache>
            </c:numRef>
          </c:val>
        </c:ser>
        <c:marker val="1"/>
        <c:axId val="55383552"/>
        <c:axId val="80684544"/>
      </c:lineChart>
      <c:catAx>
        <c:axId val="55383552"/>
        <c:scaling>
          <c:orientation val="minMax"/>
        </c:scaling>
        <c:axPos val="b"/>
        <c:numFmt formatCode="General" sourceLinked="1"/>
        <c:tickLblPos val="nextTo"/>
        <c:txPr>
          <a:bodyPr rot="0"/>
          <a:lstStyle/>
          <a:p>
            <a:pPr>
              <a:defRPr/>
            </a:pPr>
            <a:endParaRPr lang="zh-CN"/>
          </a:p>
        </c:txPr>
        <c:crossAx val="80684544"/>
        <c:crosses val="autoZero"/>
        <c:auto val="1"/>
        <c:lblAlgn val="ctr"/>
        <c:lblOffset val="100"/>
      </c:catAx>
      <c:valAx>
        <c:axId val="80684544"/>
        <c:scaling>
          <c:orientation val="minMax"/>
          <c:max val="1.5"/>
          <c:min val="1.3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/>
                  <a:t>Human damage by accident location</a:t>
                </a:r>
              </a:p>
              <a:p>
                <a:pPr>
                  <a:defRPr/>
                </a:pPr>
                <a:r>
                  <a:rPr lang="en-US" altLang="zh-CN"/>
                  <a:t>(human damage/accident)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"/>
              <c:y val="8.4856488059046165E-2"/>
            </c:manualLayout>
          </c:layout>
        </c:title>
        <c:numFmt formatCode="General" sourceLinked="1"/>
        <c:tickLblPos val="nextTo"/>
        <c:crossAx val="55383552"/>
        <c:crosses val="autoZero"/>
        <c:crossBetween val="between"/>
        <c:majorUnit val="0.05"/>
      </c:valAx>
    </c:plotArea>
    <c:legend>
      <c:legendPos val="r"/>
      <c:layout>
        <c:manualLayout>
          <c:xMode val="edge"/>
          <c:yMode val="edge"/>
          <c:x val="0.79489505558528395"/>
          <c:y val="0.13127487002743721"/>
          <c:w val="0.20256447442776929"/>
          <c:h val="0.39802370028955736"/>
        </c:manualLayout>
      </c:layout>
    </c:legend>
    <c:plotVisOnly val="1"/>
    <c:dispBlanksAs val="gap"/>
  </c:chart>
  <c:spPr>
    <a:ln>
      <a:noFill/>
    </a:ln>
  </c:spPr>
  <c:txPr>
    <a:bodyPr/>
    <a:lstStyle/>
    <a:p>
      <a:pPr>
        <a:defRPr sz="9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8129042233398374"/>
          <c:y val="5.3999583310302017E-2"/>
          <c:w val="0.62149513293923853"/>
          <c:h val="0.82410172466308707"/>
        </c:manualLayout>
      </c:layout>
      <c:lineChart>
        <c:grouping val="standard"/>
        <c:ser>
          <c:idx val="0"/>
          <c:order val="0"/>
          <c:tx>
            <c:strRef>
              <c:f>事故位置!$A$39</c:f>
              <c:strCache>
                <c:ptCount val="1"/>
                <c:pt idx="0">
                  <c:v>Motorway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squar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事故位置!$B$38:$I$38</c:f>
              <c:numCache>
                <c:formatCode>General</c:formatCode>
                <c:ptCount val="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</c:numCache>
            </c:numRef>
          </c:cat>
          <c:val>
            <c:numRef>
              <c:f>事故位置!$B$39:$I$39</c:f>
              <c:numCache>
                <c:formatCode>General</c:formatCode>
                <c:ptCount val="8"/>
                <c:pt idx="0">
                  <c:v>0.17551701427003294</c:v>
                </c:pt>
                <c:pt idx="1">
                  <c:v>0.18083418679840152</c:v>
                </c:pt>
                <c:pt idx="2">
                  <c:v>0.19783859949817273</c:v>
                </c:pt>
                <c:pt idx="3">
                  <c:v>0.20225500216384446</c:v>
                </c:pt>
                <c:pt idx="4">
                  <c:v>0.20869598929962976</c:v>
                </c:pt>
                <c:pt idx="5">
                  <c:v>0.21392183149427657</c:v>
                </c:pt>
                <c:pt idx="6">
                  <c:v>0.21677840718316418</c:v>
                </c:pt>
                <c:pt idx="7">
                  <c:v>0.22102220695970695</c:v>
                </c:pt>
              </c:numCache>
            </c:numRef>
          </c:val>
        </c:ser>
        <c:ser>
          <c:idx val="2"/>
          <c:order val="1"/>
          <c:tx>
            <c:strRef>
              <c:f>事故位置!$A$41</c:f>
              <c:strCache>
                <c:ptCount val="1"/>
                <c:pt idx="0">
                  <c:v>Mixed road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diamond"/>
            <c:size val="5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事故位置!$B$38:$I$38</c:f>
              <c:numCache>
                <c:formatCode>General</c:formatCode>
                <c:ptCount val="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</c:numCache>
            </c:numRef>
          </c:cat>
          <c:val>
            <c:numRef>
              <c:f>事故位置!$B$41:$I$41</c:f>
              <c:numCache>
                <c:formatCode>General</c:formatCode>
                <c:ptCount val="8"/>
                <c:pt idx="0">
                  <c:v>0.16452887696939361</c:v>
                </c:pt>
                <c:pt idx="1">
                  <c:v>0.16969706901778911</c:v>
                </c:pt>
                <c:pt idx="2">
                  <c:v>0.18845685671024376</c:v>
                </c:pt>
                <c:pt idx="3">
                  <c:v>0.19072260412013989</c:v>
                </c:pt>
                <c:pt idx="4">
                  <c:v>0.19809600724398271</c:v>
                </c:pt>
                <c:pt idx="5">
                  <c:v>0.19813504484835731</c:v>
                </c:pt>
                <c:pt idx="6">
                  <c:v>0.20290961530304957</c:v>
                </c:pt>
                <c:pt idx="7">
                  <c:v>0.20715389324548875</c:v>
                </c:pt>
              </c:numCache>
            </c:numRef>
          </c:val>
        </c:ser>
        <c:ser>
          <c:idx val="7"/>
          <c:order val="2"/>
          <c:tx>
            <c:strRef>
              <c:f>事故位置!$A$46</c:f>
              <c:strCache>
                <c:ptCount val="1"/>
                <c:pt idx="0">
                  <c:v>Average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  <a:prstDash val="dash"/>
            </a:ln>
            <a:effectLst/>
          </c:spPr>
          <c:marker>
            <c:symbol val="plus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事故位置!$B$38:$I$38</c:f>
              <c:numCache>
                <c:formatCode>General</c:formatCode>
                <c:ptCount val="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</c:numCache>
            </c:numRef>
          </c:cat>
          <c:val>
            <c:numRef>
              <c:f>事故位置!$B$46:$I$46</c:f>
              <c:numCache>
                <c:formatCode>General</c:formatCode>
                <c:ptCount val="8"/>
                <c:pt idx="0">
                  <c:v>0.17183256049820014</c:v>
                </c:pt>
                <c:pt idx="1">
                  <c:v>0.17669463374097311</c:v>
                </c:pt>
                <c:pt idx="2">
                  <c:v>0.19419507773458455</c:v>
                </c:pt>
                <c:pt idx="3">
                  <c:v>0.19761493682994832</c:v>
                </c:pt>
                <c:pt idx="4">
                  <c:v>0.20427497651111806</c:v>
                </c:pt>
                <c:pt idx="5">
                  <c:v>0.20808984416693349</c:v>
                </c:pt>
                <c:pt idx="6">
                  <c:v>0.21101630534179316</c:v>
                </c:pt>
                <c:pt idx="7">
                  <c:v>0.21500901701663466</c:v>
                </c:pt>
              </c:numCache>
            </c:numRef>
          </c:val>
        </c:ser>
        <c:marker val="1"/>
        <c:axId val="88249472"/>
        <c:axId val="88251392"/>
      </c:lineChart>
      <c:catAx>
        <c:axId val="88249472"/>
        <c:scaling>
          <c:orientation val="minMax"/>
        </c:scaling>
        <c:axPos val="b"/>
        <c:numFmt formatCode="General" sourceLinked="1"/>
        <c:tickLblPos val="nextTo"/>
        <c:crossAx val="88251392"/>
        <c:crosses val="autoZero"/>
        <c:auto val="1"/>
        <c:lblAlgn val="ctr"/>
        <c:lblOffset val="100"/>
      </c:catAx>
      <c:valAx>
        <c:axId val="88251392"/>
        <c:scaling>
          <c:orientation val="minMax"/>
          <c:max val="0.25"/>
          <c:min val="0.15000000000000013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/>
                  <a:t>Fatality</a:t>
                </a:r>
                <a:r>
                  <a:rPr lang="en-US" altLang="zh-CN" baseline="0"/>
                  <a:t> rate by accident location</a:t>
                </a:r>
              </a:p>
              <a:p>
                <a:pPr>
                  <a:defRPr/>
                </a:pPr>
                <a:r>
                  <a:rPr lang="en-US" altLang="zh-CN" baseline="0"/>
                  <a:t>(fatality/human damage)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1.0148033438968777E-2"/>
              <c:y val="8.4856488059046165E-2"/>
            </c:manualLayout>
          </c:layout>
        </c:title>
        <c:numFmt formatCode="General" sourceLinked="1"/>
        <c:tickLblPos val="nextTo"/>
        <c:crossAx val="88249472"/>
        <c:crosses val="autoZero"/>
        <c:crossBetween val="between"/>
        <c:majorUnit val="0.05"/>
      </c:valAx>
    </c:plotArea>
    <c:legend>
      <c:legendPos val="r"/>
      <c:layout>
        <c:manualLayout>
          <c:xMode val="edge"/>
          <c:yMode val="edge"/>
          <c:x val="0.77741547167580061"/>
          <c:y val="0.21613135808648329"/>
          <c:w val="0.2098994865254894"/>
          <c:h val="0.30545298604332488"/>
        </c:manualLayout>
      </c:layout>
    </c:legend>
    <c:plotVisOnly val="1"/>
    <c:dispBlanksAs val="gap"/>
  </c:chart>
  <c:spPr>
    <a:ln>
      <a:noFill/>
    </a:ln>
  </c:spPr>
  <c:txPr>
    <a:bodyPr/>
    <a:lstStyle/>
    <a:p>
      <a:pPr>
        <a:defRPr sz="9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371179895685084"/>
          <c:y val="4.7610478803964802E-2"/>
          <c:w val="0.65952723197367102"/>
          <c:h val="0.73907154746373827"/>
        </c:manualLayout>
      </c:layout>
      <c:lineChart>
        <c:grouping val="standard"/>
        <c:ser>
          <c:idx val="0"/>
          <c:order val="0"/>
          <c:tx>
            <c:strRef>
              <c:f>事发点钟!$A$27</c:f>
              <c:strCache>
                <c:ptCount val="1"/>
                <c:pt idx="0">
                  <c:v>22:00-01:59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squar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事发点钟!$B$1:$O$1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事发点钟!$B$27:$O$27</c:f>
              <c:numCache>
                <c:formatCode>General</c:formatCode>
                <c:ptCount val="14"/>
                <c:pt idx="0">
                  <c:v>0.81370401712379914</c:v>
                </c:pt>
                <c:pt idx="1">
                  <c:v>0.87985429463502229</c:v>
                </c:pt>
                <c:pt idx="2">
                  <c:v>0.87509723994150046</c:v>
                </c:pt>
                <c:pt idx="3">
                  <c:v>0.91899382394732765</c:v>
                </c:pt>
                <c:pt idx="4">
                  <c:v>1.1679148600709499</c:v>
                </c:pt>
                <c:pt idx="5">
                  <c:v>1.3299346788376183</c:v>
                </c:pt>
                <c:pt idx="6">
                  <c:v>1.4374830685876123</c:v>
                </c:pt>
                <c:pt idx="7">
                  <c:v>1.4814578376182461</c:v>
                </c:pt>
                <c:pt idx="8">
                  <c:v>1.4993234100135318</c:v>
                </c:pt>
                <c:pt idx="9">
                  <c:v>1.5278925619834711</c:v>
                </c:pt>
                <c:pt idx="10">
                  <c:v>1.5451590434176921</c:v>
                </c:pt>
                <c:pt idx="11">
                  <c:v>1.5088083401708576</c:v>
                </c:pt>
                <c:pt idx="12">
                  <c:v>1.4537337662337662</c:v>
                </c:pt>
                <c:pt idx="13">
                  <c:v>1.4501463210702341</c:v>
                </c:pt>
              </c:numCache>
            </c:numRef>
          </c:val>
        </c:ser>
        <c:ser>
          <c:idx val="1"/>
          <c:order val="1"/>
          <c:tx>
            <c:strRef>
              <c:f>事发点钟!$A$28</c:f>
              <c:strCache>
                <c:ptCount val="1"/>
                <c:pt idx="0">
                  <c:v>02:00-05:59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diamond"/>
            <c:size val="5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事发点钟!$B$1:$O$1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事发点钟!$B$28:$O$28</c:f>
              <c:numCache>
                <c:formatCode>General</c:formatCode>
                <c:ptCount val="14"/>
                <c:pt idx="0">
                  <c:v>0.84471184646667219</c:v>
                </c:pt>
                <c:pt idx="1">
                  <c:v>0.82732704696106807</c:v>
                </c:pt>
                <c:pt idx="2">
                  <c:v>0.86457185668326653</c:v>
                </c:pt>
                <c:pt idx="3">
                  <c:v>0.95190820653529562</c:v>
                </c:pt>
                <c:pt idx="4">
                  <c:v>1.2026074932508066</c:v>
                </c:pt>
                <c:pt idx="5">
                  <c:v>1.3546763767285819</c:v>
                </c:pt>
                <c:pt idx="6">
                  <c:v>1.4834757834757835</c:v>
                </c:pt>
                <c:pt idx="7">
                  <c:v>1.491640105127775</c:v>
                </c:pt>
                <c:pt idx="8">
                  <c:v>1.5337334437086092</c:v>
                </c:pt>
                <c:pt idx="9">
                  <c:v>1.5647923672479862</c:v>
                </c:pt>
                <c:pt idx="10">
                  <c:v>1.5840869427256863</c:v>
                </c:pt>
                <c:pt idx="11">
                  <c:v>1.535174010085145</c:v>
                </c:pt>
                <c:pt idx="12">
                  <c:v>1.4873549281136325</c:v>
                </c:pt>
                <c:pt idx="13">
                  <c:v>1.4489451476793249</c:v>
                </c:pt>
              </c:numCache>
            </c:numRef>
          </c:val>
        </c:ser>
        <c:ser>
          <c:idx val="2"/>
          <c:order val="2"/>
          <c:tx>
            <c:strRef>
              <c:f>事发点钟!$A$29</c:f>
              <c:strCache>
                <c:ptCount val="1"/>
                <c:pt idx="0">
                  <c:v>06:00-09:59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triangl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事发点钟!$B$1:$O$1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事发点钟!$B$29:$O$29</c:f>
              <c:numCache>
                <c:formatCode>General</c:formatCode>
                <c:ptCount val="14"/>
                <c:pt idx="0">
                  <c:v>0.802804037970133</c:v>
                </c:pt>
                <c:pt idx="1">
                  <c:v>0.83206670538455152</c:v>
                </c:pt>
                <c:pt idx="2">
                  <c:v>0.84473152172182686</c:v>
                </c:pt>
                <c:pt idx="3">
                  <c:v>0.86730255227713438</c:v>
                </c:pt>
                <c:pt idx="4">
                  <c:v>1.1019389518141678</c:v>
                </c:pt>
                <c:pt idx="5">
                  <c:v>1.2387481914990681</c:v>
                </c:pt>
                <c:pt idx="6">
                  <c:v>1.3549749915019667</c:v>
                </c:pt>
                <c:pt idx="7">
                  <c:v>1.4028296218066607</c:v>
                </c:pt>
                <c:pt idx="8">
                  <c:v>1.4015290728011072</c:v>
                </c:pt>
                <c:pt idx="9">
                  <c:v>1.3885409079873756</c:v>
                </c:pt>
                <c:pt idx="10">
                  <c:v>1.4244663172695897</c:v>
                </c:pt>
                <c:pt idx="11">
                  <c:v>1.385026878195883</c:v>
                </c:pt>
                <c:pt idx="12">
                  <c:v>1.369961126790564</c:v>
                </c:pt>
                <c:pt idx="13">
                  <c:v>1.3372669152903569</c:v>
                </c:pt>
              </c:numCache>
            </c:numRef>
          </c:val>
        </c:ser>
        <c:ser>
          <c:idx val="3"/>
          <c:order val="3"/>
          <c:tx>
            <c:strRef>
              <c:f>事发点钟!$A$30</c:f>
              <c:strCache>
                <c:ptCount val="1"/>
                <c:pt idx="0">
                  <c:v>10:00-13:59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circl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事发点钟!$B$1:$O$1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事发点钟!$B$30:$O$30</c:f>
              <c:numCache>
                <c:formatCode>General</c:formatCode>
                <c:ptCount val="14"/>
                <c:pt idx="0">
                  <c:v>0.77797323476363311</c:v>
                </c:pt>
                <c:pt idx="1">
                  <c:v>0.80232153221125946</c:v>
                </c:pt>
                <c:pt idx="2">
                  <c:v>0.80920315598396841</c:v>
                </c:pt>
                <c:pt idx="3">
                  <c:v>0.8128268764284412</c:v>
                </c:pt>
                <c:pt idx="4">
                  <c:v>1.0844756872598285</c:v>
                </c:pt>
                <c:pt idx="5">
                  <c:v>1.2260646148800087</c:v>
                </c:pt>
                <c:pt idx="6">
                  <c:v>1.3522617514488087</c:v>
                </c:pt>
                <c:pt idx="7">
                  <c:v>1.391877488322518</c:v>
                </c:pt>
                <c:pt idx="8">
                  <c:v>1.4010769260783893</c:v>
                </c:pt>
                <c:pt idx="9">
                  <c:v>1.4197567613539717</c:v>
                </c:pt>
                <c:pt idx="10">
                  <c:v>1.435840862113013</c:v>
                </c:pt>
                <c:pt idx="11">
                  <c:v>1.4022126792342966</c:v>
                </c:pt>
                <c:pt idx="12">
                  <c:v>1.3747809993830968</c:v>
                </c:pt>
                <c:pt idx="13">
                  <c:v>1.3586037213593727</c:v>
                </c:pt>
              </c:numCache>
            </c:numRef>
          </c:val>
        </c:ser>
        <c:ser>
          <c:idx val="4"/>
          <c:order val="4"/>
          <c:tx>
            <c:strRef>
              <c:f>事发点钟!$A$31</c:f>
              <c:strCache>
                <c:ptCount val="1"/>
                <c:pt idx="0">
                  <c:v>14:00-17:59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x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事发点钟!$B$1:$O$1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事发点钟!$B$31:$O$31</c:f>
              <c:numCache>
                <c:formatCode>General</c:formatCode>
                <c:ptCount val="14"/>
                <c:pt idx="0">
                  <c:v>0.8259816394243491</c:v>
                </c:pt>
                <c:pt idx="1">
                  <c:v>0.85617220258611226</c:v>
                </c:pt>
                <c:pt idx="2">
                  <c:v>0.85880358966558745</c:v>
                </c:pt>
                <c:pt idx="3">
                  <c:v>0.88361574881634686</c:v>
                </c:pt>
                <c:pt idx="4">
                  <c:v>1.1221713429356424</c:v>
                </c:pt>
                <c:pt idx="5">
                  <c:v>1.2412918902888195</c:v>
                </c:pt>
                <c:pt idx="6">
                  <c:v>1.3531801404393231</c:v>
                </c:pt>
                <c:pt idx="7">
                  <c:v>1.3965762444034764</c:v>
                </c:pt>
                <c:pt idx="8">
                  <c:v>1.4217729643000401</c:v>
                </c:pt>
                <c:pt idx="9">
                  <c:v>1.4408326460357872</c:v>
                </c:pt>
                <c:pt idx="10">
                  <c:v>1.450686319302358</c:v>
                </c:pt>
                <c:pt idx="11">
                  <c:v>1.4216496347326577</c:v>
                </c:pt>
                <c:pt idx="12">
                  <c:v>1.3911093244186785</c:v>
                </c:pt>
                <c:pt idx="13">
                  <c:v>1.362051009328813</c:v>
                </c:pt>
              </c:numCache>
            </c:numRef>
          </c:val>
        </c:ser>
        <c:ser>
          <c:idx val="5"/>
          <c:order val="5"/>
          <c:tx>
            <c:strRef>
              <c:f>事发点钟!$A$32</c:f>
              <c:strCache>
                <c:ptCount val="1"/>
                <c:pt idx="0">
                  <c:v>18:00-21:59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star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事发点钟!$B$1:$O$1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事发点钟!$B$32:$O$32</c:f>
              <c:numCache>
                <c:formatCode>General</c:formatCode>
                <c:ptCount val="14"/>
                <c:pt idx="0">
                  <c:v>0.93084609799107909</c:v>
                </c:pt>
                <c:pt idx="1">
                  <c:v>0.96912284503189283</c:v>
                </c:pt>
                <c:pt idx="2">
                  <c:v>0.96026631330596945</c:v>
                </c:pt>
                <c:pt idx="3">
                  <c:v>0.99496722930831849</c:v>
                </c:pt>
                <c:pt idx="4">
                  <c:v>1.1888329383886256</c:v>
                </c:pt>
                <c:pt idx="5">
                  <c:v>1.2824470963515708</c:v>
                </c:pt>
                <c:pt idx="6">
                  <c:v>1.3730378879352543</c:v>
                </c:pt>
                <c:pt idx="7">
                  <c:v>1.4021843479995511</c:v>
                </c:pt>
                <c:pt idx="8">
                  <c:v>1.4149671252891758</c:v>
                </c:pt>
                <c:pt idx="9">
                  <c:v>1.4236492046077893</c:v>
                </c:pt>
                <c:pt idx="10">
                  <c:v>1.4278472392986172</c:v>
                </c:pt>
                <c:pt idx="11">
                  <c:v>1.4043718006996462</c:v>
                </c:pt>
                <c:pt idx="12">
                  <c:v>1.3779836947386115</c:v>
                </c:pt>
                <c:pt idx="13">
                  <c:v>1.3705736969882549</c:v>
                </c:pt>
              </c:numCache>
            </c:numRef>
          </c:val>
        </c:ser>
        <c:ser>
          <c:idx val="6"/>
          <c:order val="6"/>
          <c:tx>
            <c:strRef>
              <c:f>事发点钟!$A$33</c:f>
              <c:strCache>
                <c:ptCount val="1"/>
                <c:pt idx="0">
                  <c:v>Average</c:v>
                </c:pt>
              </c:strCache>
            </c:strRef>
          </c:tx>
          <c:spPr>
            <a:ln w="12700">
              <a:solidFill>
                <a:schemeClr val="tx1"/>
              </a:solidFill>
              <a:prstDash val="dash"/>
            </a:ln>
            <a:effectLst/>
          </c:spPr>
          <c:marker>
            <c:symbol val="plus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事发点钟!$B$1:$O$1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事发点钟!$B$33:$O$33</c:f>
              <c:numCache>
                <c:formatCode>General</c:formatCode>
                <c:ptCount val="14"/>
                <c:pt idx="0">
                  <c:v>0.83079107445892919</c:v>
                </c:pt>
                <c:pt idx="1">
                  <c:v>0.8642185453008866</c:v>
                </c:pt>
                <c:pt idx="2">
                  <c:v>0.86848126528674741</c:v>
                </c:pt>
                <c:pt idx="3">
                  <c:v>0.89668872386357001</c:v>
                </c:pt>
                <c:pt idx="4">
                  <c:v>1.1352645064869114</c:v>
                </c:pt>
                <c:pt idx="5">
                  <c:v>1.2629515784423904</c:v>
                </c:pt>
                <c:pt idx="6">
                  <c:v>1.3743931189790406</c:v>
                </c:pt>
                <c:pt idx="7">
                  <c:v>1.4122197127829614</c:v>
                </c:pt>
                <c:pt idx="8">
                  <c:v>1.4268374534320749</c:v>
                </c:pt>
                <c:pt idx="9">
                  <c:v>1.4385674908013812</c:v>
                </c:pt>
                <c:pt idx="10">
                  <c:v>1.45453054605254</c:v>
                </c:pt>
                <c:pt idx="11">
                  <c:v>1.422158131415669</c:v>
                </c:pt>
                <c:pt idx="12">
                  <c:v>1.3924072949519088</c:v>
                </c:pt>
                <c:pt idx="13">
                  <c:v>1.3723348488361544</c:v>
                </c:pt>
              </c:numCache>
            </c:numRef>
          </c:val>
        </c:ser>
        <c:marker val="1"/>
        <c:axId val="87574016"/>
        <c:axId val="87575936"/>
      </c:lineChart>
      <c:catAx>
        <c:axId val="87574016"/>
        <c:scaling>
          <c:orientation val="minMax"/>
        </c:scaling>
        <c:axPos val="b"/>
        <c:numFmt formatCode="General" sourceLinked="1"/>
        <c:tickLblPos val="nextTo"/>
        <c:txPr>
          <a:bodyPr rot="-1800000"/>
          <a:lstStyle/>
          <a:p>
            <a:pPr>
              <a:defRPr/>
            </a:pPr>
            <a:endParaRPr lang="zh-CN"/>
          </a:p>
        </c:txPr>
        <c:crossAx val="87575936"/>
        <c:crosses val="autoZero"/>
        <c:auto val="1"/>
        <c:lblAlgn val="ctr"/>
        <c:lblOffset val="100"/>
        <c:tickLblSkip val="1"/>
      </c:catAx>
      <c:valAx>
        <c:axId val="87575936"/>
        <c:scaling>
          <c:orientation val="minMax"/>
          <c:max val="1.6"/>
          <c:min val="0.70000000000000051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/>
                  <a:t>Human damage by time of day</a:t>
                </a:r>
              </a:p>
              <a:p>
                <a:pPr>
                  <a:defRPr/>
                </a:pPr>
                <a:r>
                  <a:rPr lang="en-US" altLang="zh-CN"/>
                  <a:t>(human</a:t>
                </a:r>
                <a:r>
                  <a:rPr lang="en-US" altLang="zh-CN" baseline="0"/>
                  <a:t> damage/accident</a:t>
                </a:r>
                <a:r>
                  <a:rPr lang="en-US" altLang="zh-CN"/>
                  <a:t>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2.4820778037150451E-3"/>
              <c:y val="8.1302378194356179E-2"/>
            </c:manualLayout>
          </c:layout>
        </c:title>
        <c:numFmt formatCode="General" sourceLinked="1"/>
        <c:tickLblPos val="nextTo"/>
        <c:crossAx val="875740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9464543650793706"/>
          <c:y val="5.8825000000000002E-2"/>
          <c:w val="0.20535456349206349"/>
          <c:h val="0.78357222222222178"/>
        </c:manualLayout>
      </c:layout>
    </c:legend>
    <c:plotVisOnly val="1"/>
    <c:dispBlanksAs val="gap"/>
  </c:chart>
  <c:spPr>
    <a:ln>
      <a:noFill/>
    </a:ln>
  </c:spPr>
  <c:txPr>
    <a:bodyPr/>
    <a:lstStyle/>
    <a:p>
      <a:pPr>
        <a:defRPr sz="9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4113670634920636"/>
          <c:y val="7.3145037656342934E-2"/>
          <c:w val="0.66773095238095304"/>
          <c:h val="0.67175575316874669"/>
        </c:manualLayout>
      </c:layout>
      <c:lineChart>
        <c:grouping val="standard"/>
        <c:ser>
          <c:idx val="0"/>
          <c:order val="0"/>
          <c:tx>
            <c:strRef>
              <c:f>事发点钟!$A$35</c:f>
              <c:strCache>
                <c:ptCount val="1"/>
                <c:pt idx="0">
                  <c:v>22:00-01:59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squar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事发点钟!$B$34:$O$34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事发点钟!$B$35:$O$35</c:f>
              <c:numCache>
                <c:formatCode>General</c:formatCode>
                <c:ptCount val="14"/>
                <c:pt idx="0">
                  <c:v>0.20356039519163124</c:v>
                </c:pt>
                <c:pt idx="1">
                  <c:v>0.18565249156335889</c:v>
                </c:pt>
                <c:pt idx="2">
                  <c:v>0.1865614147376406</c:v>
                </c:pt>
                <c:pt idx="3">
                  <c:v>0.20916063254902562</c:v>
                </c:pt>
                <c:pt idx="4">
                  <c:v>0.21222348357009174</c:v>
                </c:pt>
                <c:pt idx="5">
                  <c:v>0.21063236937802057</c:v>
                </c:pt>
                <c:pt idx="6">
                  <c:v>0.20596549538282308</c:v>
                </c:pt>
                <c:pt idx="7">
                  <c:v>0.21375406432404906</c:v>
                </c:pt>
                <c:pt idx="8">
                  <c:v>0.23051029368718901</c:v>
                </c:pt>
                <c:pt idx="9">
                  <c:v>0.23932274059048908</c:v>
                </c:pt>
                <c:pt idx="10">
                  <c:v>0.24444778362133734</c:v>
                </c:pt>
                <c:pt idx="11">
                  <c:v>0.25283900067176351</c:v>
                </c:pt>
                <c:pt idx="12">
                  <c:v>0.26046901172529313</c:v>
                </c:pt>
                <c:pt idx="13">
                  <c:v>0.26846846846846845</c:v>
                </c:pt>
              </c:numCache>
            </c:numRef>
          </c:val>
        </c:ser>
        <c:ser>
          <c:idx val="1"/>
          <c:order val="1"/>
          <c:tx>
            <c:strRef>
              <c:f>事发点钟!$A$36</c:f>
              <c:strCache>
                <c:ptCount val="1"/>
                <c:pt idx="0">
                  <c:v>02:00-05:59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diamond"/>
            <c:size val="5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事发点钟!$B$34:$O$34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事发点钟!$B$36:$O$36</c:f>
              <c:numCache>
                <c:formatCode>General</c:formatCode>
                <c:ptCount val="14"/>
                <c:pt idx="0">
                  <c:v>0.27161511574226738</c:v>
                </c:pt>
                <c:pt idx="1">
                  <c:v>0.24485132313942334</c:v>
                </c:pt>
                <c:pt idx="2">
                  <c:v>0.2450555612192884</c:v>
                </c:pt>
                <c:pt idx="3">
                  <c:v>0.25391750956448822</c:v>
                </c:pt>
                <c:pt idx="4">
                  <c:v>0.28547963206307492</c:v>
                </c:pt>
                <c:pt idx="5">
                  <c:v>0.28316873546555527</c:v>
                </c:pt>
                <c:pt idx="6">
                  <c:v>0.27687087894500995</c:v>
                </c:pt>
                <c:pt idx="7">
                  <c:v>0.2834864104967198</c:v>
                </c:pt>
                <c:pt idx="8">
                  <c:v>0.29622633022983852</c:v>
                </c:pt>
                <c:pt idx="9">
                  <c:v>0.3053126093258034</c:v>
                </c:pt>
                <c:pt idx="10">
                  <c:v>0.30757674395312734</c:v>
                </c:pt>
                <c:pt idx="11">
                  <c:v>0.3259382908836358</c:v>
                </c:pt>
                <c:pt idx="12">
                  <c:v>0.33442031095324054</c:v>
                </c:pt>
                <c:pt idx="13">
                  <c:v>0.33931275480489226</c:v>
                </c:pt>
              </c:numCache>
            </c:numRef>
          </c:val>
        </c:ser>
        <c:ser>
          <c:idx val="2"/>
          <c:order val="2"/>
          <c:tx>
            <c:strRef>
              <c:f>事发点钟!$A$37</c:f>
              <c:strCache>
                <c:ptCount val="1"/>
                <c:pt idx="0">
                  <c:v>06:00-09:59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triangl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事发点钟!$B$34:$O$34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事发点钟!$B$37:$O$37</c:f>
              <c:numCache>
                <c:formatCode>General</c:formatCode>
                <c:ptCount val="14"/>
                <c:pt idx="0">
                  <c:v>0.17197768283974971</c:v>
                </c:pt>
                <c:pt idx="1">
                  <c:v>0.14962757630448006</c:v>
                </c:pt>
                <c:pt idx="2">
                  <c:v>0.15419261827810077</c:v>
                </c:pt>
                <c:pt idx="3">
                  <c:v>0.16063407658065945</c:v>
                </c:pt>
                <c:pt idx="4">
                  <c:v>0.1701475712236114</c:v>
                </c:pt>
                <c:pt idx="5">
                  <c:v>0.15842084218944003</c:v>
                </c:pt>
                <c:pt idx="6">
                  <c:v>0.1625273268107372</c:v>
                </c:pt>
                <c:pt idx="7">
                  <c:v>0.16476726980088782</c:v>
                </c:pt>
                <c:pt idx="8">
                  <c:v>0.1810676940011007</c:v>
                </c:pt>
                <c:pt idx="9">
                  <c:v>0.18682029583522747</c:v>
                </c:pt>
                <c:pt idx="10">
                  <c:v>0.19403065436663197</c:v>
                </c:pt>
                <c:pt idx="11">
                  <c:v>0.19358930667575447</c:v>
                </c:pt>
                <c:pt idx="12">
                  <c:v>0.19472139622568169</c:v>
                </c:pt>
                <c:pt idx="13">
                  <c:v>0.19812354335571006</c:v>
                </c:pt>
              </c:numCache>
            </c:numRef>
          </c:val>
        </c:ser>
        <c:ser>
          <c:idx val="3"/>
          <c:order val="3"/>
          <c:tx>
            <c:strRef>
              <c:f>事发点钟!$A$38</c:f>
              <c:strCache>
                <c:ptCount val="1"/>
                <c:pt idx="0">
                  <c:v>10:00-13:59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circl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事发点钟!$B$34:$O$34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事发点钟!$B$38:$O$38</c:f>
              <c:numCache>
                <c:formatCode>General</c:formatCode>
                <c:ptCount val="14"/>
                <c:pt idx="0">
                  <c:v>0.16072280420554505</c:v>
                </c:pt>
                <c:pt idx="1">
                  <c:v>0.13972648635477583</c:v>
                </c:pt>
                <c:pt idx="2">
                  <c:v>0.13945051934879657</c:v>
                </c:pt>
                <c:pt idx="3">
                  <c:v>0.14574780058651027</c:v>
                </c:pt>
                <c:pt idx="4">
                  <c:v>0.15308217136140237</c:v>
                </c:pt>
                <c:pt idx="5">
                  <c:v>0.14348772092525547</c:v>
                </c:pt>
                <c:pt idx="6">
                  <c:v>0.1437556421931887</c:v>
                </c:pt>
                <c:pt idx="7">
                  <c:v>0.14801968490636155</c:v>
                </c:pt>
                <c:pt idx="8">
                  <c:v>0.16392118638167513</c:v>
                </c:pt>
                <c:pt idx="9">
                  <c:v>0.16708599155359871</c:v>
                </c:pt>
                <c:pt idx="10">
                  <c:v>0.17207188263267717</c:v>
                </c:pt>
                <c:pt idx="11">
                  <c:v>0.17350981918851111</c:v>
                </c:pt>
                <c:pt idx="12">
                  <c:v>0.17985030423779011</c:v>
                </c:pt>
                <c:pt idx="13">
                  <c:v>0.18202225995095264</c:v>
                </c:pt>
              </c:numCache>
            </c:numRef>
          </c:val>
        </c:ser>
        <c:ser>
          <c:idx val="4"/>
          <c:order val="4"/>
          <c:tx>
            <c:strRef>
              <c:f>事发点钟!$A$39</c:f>
              <c:strCache>
                <c:ptCount val="1"/>
                <c:pt idx="0">
                  <c:v>14:00-17:59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x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事发点钟!$B$34:$O$34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事发点钟!$B$39:$O$39</c:f>
              <c:numCache>
                <c:formatCode>General</c:formatCode>
                <c:ptCount val="14"/>
                <c:pt idx="0">
                  <c:v>0.16438299899781492</c:v>
                </c:pt>
                <c:pt idx="1">
                  <c:v>0.14491852459646917</c:v>
                </c:pt>
                <c:pt idx="2">
                  <c:v>0.14315714900184703</c:v>
                </c:pt>
                <c:pt idx="3">
                  <c:v>0.15541674304488218</c:v>
                </c:pt>
                <c:pt idx="4">
                  <c:v>0.16126543209876543</c:v>
                </c:pt>
                <c:pt idx="5">
                  <c:v>0.15397183836733436</c:v>
                </c:pt>
                <c:pt idx="6">
                  <c:v>0.15169356917729046</c:v>
                </c:pt>
                <c:pt idx="7">
                  <c:v>0.15815229689975108</c:v>
                </c:pt>
                <c:pt idx="8">
                  <c:v>0.17514557847695572</c:v>
                </c:pt>
                <c:pt idx="9">
                  <c:v>0.17717549557621234</c:v>
                </c:pt>
                <c:pt idx="10">
                  <c:v>0.18504977474701831</c:v>
                </c:pt>
                <c:pt idx="11">
                  <c:v>0.18651362984218078</c:v>
                </c:pt>
                <c:pt idx="12">
                  <c:v>0.18727565857516579</c:v>
                </c:pt>
                <c:pt idx="13">
                  <c:v>0.18845578187024142</c:v>
                </c:pt>
              </c:numCache>
            </c:numRef>
          </c:val>
        </c:ser>
        <c:ser>
          <c:idx val="5"/>
          <c:order val="5"/>
          <c:tx>
            <c:strRef>
              <c:f>事发点钟!$A$40</c:f>
              <c:strCache>
                <c:ptCount val="1"/>
                <c:pt idx="0">
                  <c:v>18:00-21:59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star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事发点钟!$B$34:$O$34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事发点钟!$B$40:$O$40</c:f>
              <c:numCache>
                <c:formatCode>General</c:formatCode>
                <c:ptCount val="14"/>
                <c:pt idx="0">
                  <c:v>0.19722521451654842</c:v>
                </c:pt>
                <c:pt idx="1">
                  <c:v>0.1766115621637484</c:v>
                </c:pt>
                <c:pt idx="2">
                  <c:v>0.17632170600035002</c:v>
                </c:pt>
                <c:pt idx="3">
                  <c:v>0.18935743117404505</c:v>
                </c:pt>
                <c:pt idx="4">
                  <c:v>0.19421218094812362</c:v>
                </c:pt>
                <c:pt idx="5">
                  <c:v>0.18401142992508365</c:v>
                </c:pt>
                <c:pt idx="6">
                  <c:v>0.17782953843228597</c:v>
                </c:pt>
                <c:pt idx="7">
                  <c:v>0.18283910549948873</c:v>
                </c:pt>
                <c:pt idx="8">
                  <c:v>0.20404651012703159</c:v>
                </c:pt>
                <c:pt idx="9">
                  <c:v>0.20559903672486454</c:v>
                </c:pt>
                <c:pt idx="10">
                  <c:v>0.21177436875712052</c:v>
                </c:pt>
                <c:pt idx="11">
                  <c:v>0.21724812474492308</c:v>
                </c:pt>
                <c:pt idx="12">
                  <c:v>0.22015522788612554</c:v>
                </c:pt>
                <c:pt idx="13">
                  <c:v>0.22475424486148346</c:v>
                </c:pt>
              </c:numCache>
            </c:numRef>
          </c:val>
        </c:ser>
        <c:ser>
          <c:idx val="6"/>
          <c:order val="6"/>
          <c:tx>
            <c:strRef>
              <c:f>事发点钟!$A$41</c:f>
              <c:strCache>
                <c:ptCount val="1"/>
                <c:pt idx="0">
                  <c:v>Average</c:v>
                </c:pt>
              </c:strCache>
            </c:strRef>
          </c:tx>
          <c:spPr>
            <a:ln w="12700">
              <a:solidFill>
                <a:schemeClr val="tx1"/>
              </a:solidFill>
              <a:prstDash val="dash"/>
            </a:ln>
            <a:effectLst/>
          </c:spPr>
          <c:marker>
            <c:symbol val="plus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事发点钟!$B$34:$O$34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事发点钟!$B$41:$O$41</c:f>
              <c:numCache>
                <c:formatCode>General</c:formatCode>
                <c:ptCount val="14"/>
                <c:pt idx="0">
                  <c:v>0.18310136682703376</c:v>
                </c:pt>
                <c:pt idx="1">
                  <c:v>0.16236597870987024</c:v>
                </c:pt>
                <c:pt idx="2">
                  <c:v>0.16290146026167054</c:v>
                </c:pt>
                <c:pt idx="3">
                  <c:v>0.17437590427469235</c:v>
                </c:pt>
                <c:pt idx="4">
                  <c:v>0.1821220156444269</c:v>
                </c:pt>
                <c:pt idx="5">
                  <c:v>0.17363610944536964</c:v>
                </c:pt>
                <c:pt idx="6">
                  <c:v>0.17183256049820014</c:v>
                </c:pt>
                <c:pt idx="7">
                  <c:v>0.17669463374097311</c:v>
                </c:pt>
                <c:pt idx="8">
                  <c:v>0.19419507773458455</c:v>
                </c:pt>
                <c:pt idx="9">
                  <c:v>0.19761493682994832</c:v>
                </c:pt>
                <c:pt idx="10">
                  <c:v>0.20427497651111806</c:v>
                </c:pt>
                <c:pt idx="11">
                  <c:v>0.20808984416693349</c:v>
                </c:pt>
                <c:pt idx="12">
                  <c:v>0.21101630534179316</c:v>
                </c:pt>
                <c:pt idx="13">
                  <c:v>0.21500901701663466</c:v>
                </c:pt>
              </c:numCache>
            </c:numRef>
          </c:val>
        </c:ser>
        <c:marker val="1"/>
        <c:axId val="2387968"/>
        <c:axId val="2391040"/>
      </c:lineChart>
      <c:catAx>
        <c:axId val="2387968"/>
        <c:scaling>
          <c:orientation val="minMax"/>
        </c:scaling>
        <c:axPos val="b"/>
        <c:numFmt formatCode="General" sourceLinked="1"/>
        <c:tickLblPos val="nextTo"/>
        <c:txPr>
          <a:bodyPr rot="-2160000"/>
          <a:lstStyle/>
          <a:p>
            <a:pPr>
              <a:defRPr/>
            </a:pPr>
            <a:endParaRPr lang="zh-CN"/>
          </a:p>
        </c:txPr>
        <c:crossAx val="2391040"/>
        <c:crosses val="autoZero"/>
        <c:auto val="1"/>
        <c:lblAlgn val="ctr"/>
        <c:lblOffset val="100"/>
      </c:catAx>
      <c:valAx>
        <c:axId val="2391040"/>
        <c:scaling>
          <c:orientation val="minMax"/>
          <c:max val="0.35000000000000026"/>
          <c:min val="0.1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/>
                  <a:t>Fatality</a:t>
                </a:r>
                <a:r>
                  <a:rPr lang="en-US" altLang="zh-CN" baseline="0"/>
                  <a:t> rate by time of day</a:t>
                </a:r>
              </a:p>
              <a:p>
                <a:pPr>
                  <a:defRPr/>
                </a:pPr>
                <a:r>
                  <a:rPr lang="en-US" altLang="zh-CN" baseline="0"/>
                  <a:t>(fatality/human damage)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5.0317017017056775E-3"/>
              <c:y val="0.11304233092343914"/>
            </c:manualLayout>
          </c:layout>
        </c:title>
        <c:numFmt formatCode="General" sourceLinked="1"/>
        <c:tickLblPos val="nextTo"/>
        <c:crossAx val="2387968"/>
        <c:crosses val="autoZero"/>
        <c:crossBetween val="between"/>
        <c:majorUnit val="0.05"/>
      </c:valAx>
    </c:plotArea>
    <c:legend>
      <c:legendPos val="r"/>
      <c:layout>
        <c:manualLayout>
          <c:xMode val="edge"/>
          <c:yMode val="edge"/>
          <c:x val="0.798720436507937"/>
          <c:y val="2.533166666666669E-2"/>
          <c:w val="0.20127956349206361"/>
          <c:h val="0.72437111111111152"/>
        </c:manualLayout>
      </c:layout>
    </c:legend>
    <c:plotVisOnly val="1"/>
    <c:dispBlanksAs val="gap"/>
  </c:chart>
  <c:spPr>
    <a:ln>
      <a:noFill/>
    </a:ln>
  </c:spPr>
  <c:txPr>
    <a:bodyPr/>
    <a:lstStyle/>
    <a:p>
      <a:pPr>
        <a:defRPr sz="9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2766909542673449"/>
          <c:y val="3.6495000000000014E-2"/>
          <c:w val="0.57729346022338546"/>
          <c:h val="0.76575888888888932"/>
        </c:manualLayout>
      </c:layout>
      <c:lineChart>
        <c:grouping val="standard"/>
        <c:ser>
          <c:idx val="1"/>
          <c:order val="0"/>
          <c:tx>
            <c:strRef>
              <c:f>事故原因!$K$1</c:f>
              <c:strCache>
                <c:ptCount val="1"/>
                <c:pt idx="0">
                  <c:v>Speeding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squar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事故原因!$A$18:$A$31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事故原因!$K$2:$K$15</c:f>
              <c:numCache>
                <c:formatCode>General</c:formatCode>
                <c:ptCount val="14"/>
                <c:pt idx="0">
                  <c:v>1.0378948948197804</c:v>
                </c:pt>
                <c:pt idx="1">
                  <c:v>1.0317304692722493</c:v>
                </c:pt>
                <c:pt idx="2">
                  <c:v>1.0720362889575952</c:v>
                </c:pt>
                <c:pt idx="3">
                  <c:v>1.0659281275330992</c:v>
                </c:pt>
                <c:pt idx="4">
                  <c:v>1.2261531780252506</c:v>
                </c:pt>
                <c:pt idx="5">
                  <c:v>1.3114234165796221</c:v>
                </c:pt>
                <c:pt idx="6">
                  <c:v>1.4152681353523207</c:v>
                </c:pt>
                <c:pt idx="7">
                  <c:v>1.436706781736196</c:v>
                </c:pt>
                <c:pt idx="8">
                  <c:v>1.4602462360008901</c:v>
                </c:pt>
                <c:pt idx="9">
                  <c:v>1.487411421425594</c:v>
                </c:pt>
                <c:pt idx="10">
                  <c:v>1.496575499885084</c:v>
                </c:pt>
                <c:pt idx="11">
                  <c:v>1.4716475666021729</c:v>
                </c:pt>
                <c:pt idx="12">
                  <c:v>1.4765970149253731</c:v>
                </c:pt>
                <c:pt idx="13">
                  <c:v>1.4636080870917574</c:v>
                </c:pt>
              </c:numCache>
            </c:numRef>
          </c:val>
        </c:ser>
        <c:ser>
          <c:idx val="4"/>
          <c:order val="1"/>
          <c:tx>
            <c:strRef>
              <c:f>事故原因!$N$1</c:f>
              <c:strCache>
                <c:ptCount val="1"/>
                <c:pt idx="0">
                  <c:v>Inadequate operation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diamond"/>
            <c:size val="5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事故原因!$A$18:$A$31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事故原因!$N$2:$N$15</c:f>
              <c:numCache>
                <c:formatCode>General</c:formatCode>
                <c:ptCount val="14"/>
                <c:pt idx="0">
                  <c:v>0.80814907523293</c:v>
                </c:pt>
                <c:pt idx="1">
                  <c:v>0.83993872692502825</c:v>
                </c:pt>
                <c:pt idx="2">
                  <c:v>0.83100748808713409</c:v>
                </c:pt>
                <c:pt idx="3">
                  <c:v>0.84414592506065234</c:v>
                </c:pt>
                <c:pt idx="4">
                  <c:v>1.2239978005739127</c:v>
                </c:pt>
                <c:pt idx="5">
                  <c:v>1.2600611977269416</c:v>
                </c:pt>
                <c:pt idx="6">
                  <c:v>1.2337342892281848</c:v>
                </c:pt>
                <c:pt idx="7">
                  <c:v>1.3461727787349249</c:v>
                </c:pt>
                <c:pt idx="8">
                  <c:v>1.3849248927038627</c:v>
                </c:pt>
                <c:pt idx="9">
                  <c:v>1.4139344262295082</c:v>
                </c:pt>
                <c:pt idx="10">
                  <c:v>1.4193548387096775</c:v>
                </c:pt>
                <c:pt idx="11">
                  <c:v>1.4018704255895906</c:v>
                </c:pt>
                <c:pt idx="12">
                  <c:v>1.3817182683286422</c:v>
                </c:pt>
                <c:pt idx="13">
                  <c:v>1.3715557694621585</c:v>
                </c:pt>
              </c:numCache>
            </c:numRef>
          </c:val>
        </c:ser>
        <c:ser>
          <c:idx val="5"/>
          <c:order val="2"/>
          <c:tx>
            <c:strRef>
              <c:f>事故原因!$O$1</c:f>
              <c:strCache>
                <c:ptCount val="1"/>
                <c:pt idx="0">
                  <c:v>Failed to yield to traffic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triangl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事故原因!$A$18:$A$31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事故原因!$O$2:$O$15</c:f>
              <c:numCache>
                <c:formatCode>General</c:formatCode>
                <c:ptCount val="14"/>
                <c:pt idx="0">
                  <c:v>0.61506174710205319</c:v>
                </c:pt>
                <c:pt idx="1">
                  <c:v>0.70844415690221163</c:v>
                </c:pt>
                <c:pt idx="2">
                  <c:v>0.72851090608740598</c:v>
                </c:pt>
                <c:pt idx="3">
                  <c:v>0.8009182139519766</c:v>
                </c:pt>
                <c:pt idx="4">
                  <c:v>1.0718276566025573</c:v>
                </c:pt>
                <c:pt idx="5">
                  <c:v>1.1708111187985837</c:v>
                </c:pt>
                <c:pt idx="6">
                  <c:v>1.2685855611057779</c:v>
                </c:pt>
                <c:pt idx="7">
                  <c:v>1.3067651193226801</c:v>
                </c:pt>
                <c:pt idx="8">
                  <c:v>1.3189797604295745</c:v>
                </c:pt>
                <c:pt idx="9">
                  <c:v>1.3177442854754342</c:v>
                </c:pt>
                <c:pt idx="10">
                  <c:v>1.3336321451170638</c:v>
                </c:pt>
                <c:pt idx="11">
                  <c:v>1.3075295099558841</c:v>
                </c:pt>
                <c:pt idx="12">
                  <c:v>1.2900285273961374</c:v>
                </c:pt>
                <c:pt idx="13">
                  <c:v>1.2793650793650793</c:v>
                </c:pt>
              </c:numCache>
            </c:numRef>
          </c:val>
        </c:ser>
        <c:ser>
          <c:idx val="0"/>
          <c:order val="3"/>
          <c:tx>
            <c:strRef>
              <c:f>事故原因!$P$1</c:f>
              <c:strCache>
                <c:ptCount val="1"/>
                <c:pt idx="0">
                  <c:v>Average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  <a:prstDash val="dash"/>
            </a:ln>
            <a:effectLst/>
          </c:spPr>
          <c:marker>
            <c:symbol val="plus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事故原因!$A$18:$A$31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事故原因!$P$2:$P$15</c:f>
              <c:numCache>
                <c:formatCode>General</c:formatCode>
                <c:ptCount val="14"/>
                <c:pt idx="0">
                  <c:v>0.83079107445892919</c:v>
                </c:pt>
                <c:pt idx="1">
                  <c:v>0.86421854530088704</c:v>
                </c:pt>
                <c:pt idx="2">
                  <c:v>0.86848126528674741</c:v>
                </c:pt>
                <c:pt idx="3">
                  <c:v>0.89668872386357001</c:v>
                </c:pt>
                <c:pt idx="4">
                  <c:v>1.1352645064869114</c:v>
                </c:pt>
                <c:pt idx="5">
                  <c:v>1.2629515784423904</c:v>
                </c:pt>
                <c:pt idx="6">
                  <c:v>1.3743931189790406</c:v>
                </c:pt>
                <c:pt idx="7">
                  <c:v>1.4122197127829614</c:v>
                </c:pt>
                <c:pt idx="8">
                  <c:v>1.4268374534320749</c:v>
                </c:pt>
                <c:pt idx="9">
                  <c:v>1.4385674908013812</c:v>
                </c:pt>
                <c:pt idx="10">
                  <c:v>1.4545305460525417</c:v>
                </c:pt>
                <c:pt idx="11">
                  <c:v>1.422158131415669</c:v>
                </c:pt>
                <c:pt idx="12">
                  <c:v>1.3924072949519088</c:v>
                </c:pt>
                <c:pt idx="13">
                  <c:v>1.3723348488361544</c:v>
                </c:pt>
              </c:numCache>
            </c:numRef>
          </c:val>
        </c:ser>
        <c:marker val="1"/>
        <c:axId val="80709888"/>
        <c:axId val="89938176"/>
      </c:lineChart>
      <c:catAx>
        <c:axId val="80709888"/>
        <c:scaling>
          <c:orientation val="minMax"/>
        </c:scaling>
        <c:axPos val="b"/>
        <c:numFmt formatCode="General" sourceLinked="1"/>
        <c:tickLblPos val="nextTo"/>
        <c:txPr>
          <a:bodyPr rot="-2700000"/>
          <a:lstStyle/>
          <a:p>
            <a:pPr>
              <a:defRPr/>
            </a:pPr>
            <a:endParaRPr lang="zh-CN"/>
          </a:p>
        </c:txPr>
        <c:crossAx val="89938176"/>
        <c:crosses val="autoZero"/>
        <c:auto val="1"/>
        <c:lblAlgn val="ctr"/>
        <c:lblOffset val="100"/>
      </c:catAx>
      <c:valAx>
        <c:axId val="89938176"/>
        <c:scaling>
          <c:orientation val="minMax"/>
          <c:max val="1.5"/>
          <c:min val="0.60000000000000053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/>
                  <a:t>Human damage by causes</a:t>
                </a:r>
              </a:p>
              <a:p>
                <a:pPr>
                  <a:defRPr/>
                </a:pPr>
                <a:r>
                  <a:rPr lang="en-US" altLang="zh-CN"/>
                  <a:t>(human</a:t>
                </a:r>
                <a:r>
                  <a:rPr lang="en-US" altLang="zh-CN" baseline="0"/>
                  <a:t> damage/accident</a:t>
                </a:r>
                <a:r>
                  <a:rPr lang="en-US" altLang="zh-CN"/>
                  <a:t>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5.0448825724134297E-3"/>
              <c:y val="6.0864823646436687E-2"/>
            </c:manualLayout>
          </c:layout>
        </c:title>
        <c:numFmt formatCode="General" sourceLinked="1"/>
        <c:tickLblPos val="nextTo"/>
        <c:crossAx val="80709888"/>
        <c:crosses val="autoZero"/>
        <c:crossBetween val="between"/>
        <c:majorUnit val="0.30000000000000027"/>
      </c:valAx>
    </c:plotArea>
    <c:legend>
      <c:legendPos val="r"/>
      <c:layout>
        <c:manualLayout>
          <c:xMode val="edge"/>
          <c:yMode val="edge"/>
          <c:x val="0.68982790793287962"/>
          <c:y val="0.15692048487378682"/>
          <c:w val="0.31017209206712082"/>
          <c:h val="0.42917421930080579"/>
        </c:manualLayout>
      </c:layout>
    </c:legend>
    <c:plotVisOnly val="1"/>
    <c:dispBlanksAs val="gap"/>
  </c:chart>
  <c:spPr>
    <a:ln>
      <a:noFill/>
    </a:ln>
  </c:spPr>
  <c:txPr>
    <a:bodyPr/>
    <a:lstStyle/>
    <a:p>
      <a:pPr>
        <a:defRPr sz="9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>
        <c:manualLayout>
          <c:layoutTarget val="inner"/>
          <c:xMode val="edge"/>
          <c:yMode val="edge"/>
          <c:x val="0.13584632936507937"/>
          <c:y val="3.9981388888888886E-2"/>
          <c:w val="0.77836567460317463"/>
          <c:h val="0.75656388888888892"/>
        </c:manualLayout>
      </c:layout>
      <c:lineChart>
        <c:grouping val="standard"/>
        <c:ser>
          <c:idx val="0"/>
          <c:order val="0"/>
          <c:tx>
            <c:strRef>
              <c:f>中西对比!$A$34</c:f>
              <c:strCache>
                <c:ptCount val="1"/>
                <c:pt idx="0">
                  <c:v>CN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中西对比!$B$33:$N$33</c:f>
              <c:numCache>
                <c:formatCode>General</c:formatCode>
                <c:ptCount val="1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</c:numCache>
            </c:numRef>
          </c:cat>
          <c:val>
            <c:numRef>
              <c:f>中西对比!$B$34:$N$34</c:f>
              <c:numCache>
                <c:formatCode>General</c:formatCode>
                <c:ptCount val="13"/>
                <c:pt idx="0">
                  <c:v>0.16236597870987024</c:v>
                </c:pt>
                <c:pt idx="1">
                  <c:v>0.16290146026167054</c:v>
                </c:pt>
                <c:pt idx="2">
                  <c:v>0.17437590427469235</c:v>
                </c:pt>
                <c:pt idx="3">
                  <c:v>0.1821220156444269</c:v>
                </c:pt>
                <c:pt idx="4">
                  <c:v>0.17363610944536964</c:v>
                </c:pt>
                <c:pt idx="5">
                  <c:v>0.17183256049820014</c:v>
                </c:pt>
                <c:pt idx="6">
                  <c:v>0.17669463374097311</c:v>
                </c:pt>
                <c:pt idx="7">
                  <c:v>0.19419507773458455</c:v>
                </c:pt>
                <c:pt idx="8">
                  <c:v>0.19761493682994832</c:v>
                </c:pt>
                <c:pt idx="9">
                  <c:v>0.20427497651111806</c:v>
                </c:pt>
                <c:pt idx="10">
                  <c:v>0.20808984416693349</c:v>
                </c:pt>
                <c:pt idx="11">
                  <c:v>0.21101630534179316</c:v>
                </c:pt>
                <c:pt idx="12">
                  <c:v>0.21500901701663466</c:v>
                </c:pt>
              </c:numCache>
            </c:numRef>
          </c:val>
        </c:ser>
        <c:ser>
          <c:idx val="1"/>
          <c:order val="1"/>
          <c:tx>
            <c:strRef>
              <c:f>中西对比!$A$35</c:f>
              <c:strCache>
                <c:ptCount val="1"/>
                <c:pt idx="0">
                  <c:v>US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中西对比!$B$33:$N$33</c:f>
              <c:numCache>
                <c:formatCode>General</c:formatCode>
                <c:ptCount val="1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</c:numCache>
            </c:numRef>
          </c:cat>
          <c:val>
            <c:numRef>
              <c:f>中西对比!$B$35:$N$35</c:f>
              <c:numCache>
                <c:formatCode>General</c:formatCode>
                <c:ptCount val="13"/>
                <c:pt idx="0">
                  <c:v>1.3722865501868698E-2</c:v>
                </c:pt>
                <c:pt idx="1">
                  <c:v>1.4485831304149236E-2</c:v>
                </c:pt>
                <c:pt idx="2">
                  <c:v>1.4628763237744693E-2</c:v>
                </c:pt>
                <c:pt idx="3">
                  <c:v>1.512990540453671E-2</c:v>
                </c:pt>
                <c:pt idx="4">
                  <c:v>1.5865167588822695E-2</c:v>
                </c:pt>
                <c:pt idx="5">
                  <c:v>1.6317130312389679E-2</c:v>
                </c:pt>
                <c:pt idx="6">
                  <c:v>1.6296362418397721E-2</c:v>
                </c:pt>
                <c:pt idx="7">
                  <c:v>1.5703100085600632E-2</c:v>
                </c:pt>
                <c:pt idx="8">
                  <c:v>1.5051364675424827E-2</c:v>
                </c:pt>
                <c:pt idx="9">
                  <c:v>1.4523741094586309E-2</c:v>
                </c:pt>
                <c:pt idx="10">
                  <c:v>1.4438698325495089E-2</c:v>
                </c:pt>
                <c:pt idx="11">
                  <c:v>1.4008638681390604E-2</c:v>
                </c:pt>
              </c:numCache>
            </c:numRef>
          </c:val>
        </c:ser>
        <c:ser>
          <c:idx val="2"/>
          <c:order val="2"/>
          <c:tx>
            <c:strRef>
              <c:f>中西对比!$A$36</c:f>
              <c:strCache>
                <c:ptCount val="1"/>
                <c:pt idx="0">
                  <c:v>UK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中西对比!$B$33:$N$33</c:f>
              <c:numCache>
                <c:formatCode>General</c:formatCode>
                <c:ptCount val="1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</c:numCache>
            </c:numRef>
          </c:cat>
          <c:val>
            <c:numRef>
              <c:f>中西对比!$B$36:$N$36</c:f>
              <c:numCache>
                <c:formatCode>General</c:formatCode>
                <c:ptCount val="13"/>
                <c:pt idx="0">
                  <c:v>1.1212075885623115E-2</c:v>
                </c:pt>
                <c:pt idx="1">
                  <c:v>1.1568816853449808E-2</c:v>
                </c:pt>
                <c:pt idx="2">
                  <c:v>1.2155570029109566E-2</c:v>
                </c:pt>
                <c:pt idx="3">
                  <c:v>1.1599913207300231E-2</c:v>
                </c:pt>
                <c:pt idx="4">
                  <c:v>1.1949451242227125E-2</c:v>
                </c:pt>
                <c:pt idx="5">
                  <c:v>1.2325009529646543E-2</c:v>
                </c:pt>
                <c:pt idx="6">
                  <c:v>1.1892589583195643E-2</c:v>
                </c:pt>
                <c:pt idx="7">
                  <c:v>1.0999933459759789E-2</c:v>
                </c:pt>
                <c:pt idx="8">
                  <c:v>1.0077054757603067E-2</c:v>
                </c:pt>
                <c:pt idx="9">
                  <c:v>8.75439443027504E-3</c:v>
                </c:pt>
                <c:pt idx="10">
                  <c:v>9.2148132824951458E-3</c:v>
                </c:pt>
                <c:pt idx="11">
                  <c:v>8.8017075898853634E-3</c:v>
                </c:pt>
              </c:numCache>
            </c:numRef>
          </c:val>
        </c:ser>
        <c:ser>
          <c:idx val="3"/>
          <c:order val="3"/>
          <c:tx>
            <c:strRef>
              <c:f>中西对比!$A$37</c:f>
              <c:strCache>
                <c:ptCount val="1"/>
                <c:pt idx="0">
                  <c:v>IT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x"/>
            <c:size val="5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中西对比!$B$33:$N$33</c:f>
              <c:numCache>
                <c:formatCode>General</c:formatCode>
                <c:ptCount val="1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</c:numCache>
            </c:numRef>
          </c:cat>
          <c:val>
            <c:numRef>
              <c:f>中西对比!$B$37:$N$37</c:f>
              <c:numCache>
                <c:formatCode>General</c:formatCode>
                <c:ptCount val="13"/>
                <c:pt idx="0">
                  <c:v>1.8654931095582861E-2</c:v>
                </c:pt>
                <c:pt idx="1">
                  <c:v>1.8107717571490461E-2</c:v>
                </c:pt>
                <c:pt idx="2">
                  <c:v>1.807799734463059E-2</c:v>
                </c:pt>
                <c:pt idx="3">
                  <c:v>1.7526531710654769E-2</c:v>
                </c:pt>
                <c:pt idx="4">
                  <c:v>1.7077960390168873E-2</c:v>
                </c:pt>
                <c:pt idx="5">
                  <c:v>1.6741677888818012E-2</c:v>
                </c:pt>
                <c:pt idx="6">
                  <c:v>1.5502540954383675E-2</c:v>
                </c:pt>
                <c:pt idx="7">
                  <c:v>1.4977652391669573E-2</c:v>
                </c:pt>
                <c:pt idx="8">
                  <c:v>1.3602144496701392E-2</c:v>
                </c:pt>
                <c:pt idx="9">
                  <c:v>1.3321072161743849E-2</c:v>
                </c:pt>
                <c:pt idx="10">
                  <c:v>1.3045873482065304E-2</c:v>
                </c:pt>
                <c:pt idx="11">
                  <c:v>1.3611855318609825E-2</c:v>
                </c:pt>
              </c:numCache>
            </c:numRef>
          </c:val>
        </c:ser>
        <c:ser>
          <c:idx val="4"/>
          <c:order val="4"/>
          <c:tx>
            <c:strRef>
              <c:f>中西对比!$A$38</c:f>
              <c:strCache>
                <c:ptCount val="1"/>
                <c:pt idx="0">
                  <c:v>FR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中西对比!$B$33:$N$33</c:f>
              <c:numCache>
                <c:formatCode>General</c:formatCode>
                <c:ptCount val="1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</c:numCache>
            </c:numRef>
          </c:cat>
          <c:val>
            <c:numRef>
              <c:f>中西对比!$B$38:$N$38</c:f>
              <c:numCache>
                <c:formatCode>General</c:formatCode>
                <c:ptCount val="13"/>
                <c:pt idx="0">
                  <c:v>5.0486493842280739E-2</c:v>
                </c:pt>
                <c:pt idx="1">
                  <c:v>5.2763628593682152E-2</c:v>
                </c:pt>
                <c:pt idx="2">
                  <c:v>4.9794509288180175E-2</c:v>
                </c:pt>
                <c:pt idx="3">
                  <c:v>4.8526224343842961E-2</c:v>
                </c:pt>
                <c:pt idx="4">
                  <c:v>4.6898424960756302E-2</c:v>
                </c:pt>
                <c:pt idx="5">
                  <c:v>4.4077728064099445E-2</c:v>
                </c:pt>
                <c:pt idx="6">
                  <c:v>4.2848795689151467E-2</c:v>
                </c:pt>
                <c:pt idx="7">
                  <c:v>4.358997889327338E-2</c:v>
                </c:pt>
                <c:pt idx="8">
                  <c:v>4.4881153696681969E-2</c:v>
                </c:pt>
                <c:pt idx="9">
                  <c:v>4.5131312674527718E-2</c:v>
                </c:pt>
                <c:pt idx="10">
                  <c:v>4.6506442603328091E-2</c:v>
                </c:pt>
                <c:pt idx="11">
                  <c:v>4.5923690992519958E-2</c:v>
                </c:pt>
              </c:numCache>
            </c:numRef>
          </c:val>
        </c:ser>
        <c:ser>
          <c:idx val="5"/>
          <c:order val="5"/>
          <c:tx>
            <c:strRef>
              <c:f>中西对比!$A$39</c:f>
              <c:strCache>
                <c:ptCount val="1"/>
                <c:pt idx="0">
                  <c:v>DE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plus"/>
            <c:size val="5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中西对比!$B$33:$N$33</c:f>
              <c:numCache>
                <c:formatCode>General</c:formatCode>
                <c:ptCount val="1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</c:numCache>
            </c:numRef>
          </c:cat>
          <c:val>
            <c:numRef>
              <c:f>中西对比!$B$39:$N$39</c:f>
              <c:numCache>
                <c:formatCode>General</c:formatCode>
                <c:ptCount val="13"/>
                <c:pt idx="0">
                  <c:v>1.3905275913200147E-2</c:v>
                </c:pt>
                <c:pt idx="1">
                  <c:v>1.4158156666770132E-2</c:v>
                </c:pt>
                <c:pt idx="2">
                  <c:v>1.4106740218821929E-2</c:v>
                </c:pt>
                <c:pt idx="3">
                  <c:v>1.309959458974635E-2</c:v>
                </c:pt>
                <c:pt idx="4">
                  <c:v>1.221729975114174E-2</c:v>
                </c:pt>
                <c:pt idx="5">
                  <c:v>1.1910777955585502E-2</c:v>
                </c:pt>
                <c:pt idx="6">
                  <c:v>1.1341344919884134E-2</c:v>
                </c:pt>
                <c:pt idx="7">
                  <c:v>1.0826457472843172E-2</c:v>
                </c:pt>
                <c:pt idx="8">
                  <c:v>1.0332907772825348E-2</c:v>
                </c:pt>
                <c:pt idx="9">
                  <c:v>9.7327236151945745E-3</c:v>
                </c:pt>
                <c:pt idx="10">
                  <c:v>1.0114185087821099E-2</c:v>
                </c:pt>
                <c:pt idx="11">
                  <c:v>9.2808860152515885E-3</c:v>
                </c:pt>
              </c:numCache>
            </c:numRef>
          </c:val>
        </c:ser>
        <c:marker val="1"/>
        <c:axId val="37811328"/>
        <c:axId val="37888768"/>
      </c:lineChart>
      <c:catAx>
        <c:axId val="37811328"/>
        <c:scaling>
          <c:orientation val="minMax"/>
        </c:scaling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37888768"/>
        <c:crosses val="autoZero"/>
        <c:auto val="1"/>
        <c:lblAlgn val="ctr"/>
        <c:lblOffset val="100"/>
      </c:catAx>
      <c:valAx>
        <c:axId val="3788876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Fatality rate (fatalities per human damage)</a:t>
                </a:r>
              </a:p>
            </c:rich>
          </c:tx>
          <c:layout>
            <c:manualLayout>
              <c:xMode val="edge"/>
              <c:yMode val="edge"/>
              <c:x val="1.1759259259259261E-2"/>
              <c:y val="0.12188611111111115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37811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800" b="0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3397519864225141"/>
          <c:y val="3.6495000000000014E-2"/>
          <c:w val="0.57729346022338546"/>
          <c:h val="0.77378444444444483"/>
        </c:manualLayout>
      </c:layout>
      <c:lineChart>
        <c:grouping val="standard"/>
        <c:ser>
          <c:idx val="1"/>
          <c:order val="0"/>
          <c:tx>
            <c:strRef>
              <c:f>事故原因!$K$17</c:f>
              <c:strCache>
                <c:ptCount val="1"/>
                <c:pt idx="0">
                  <c:v>Speeding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squar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事故原因!$A$18:$A$31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事故原因!$K$18:$K$31</c:f>
              <c:numCache>
                <c:formatCode>General</c:formatCode>
                <c:ptCount val="14"/>
                <c:pt idx="0">
                  <c:v>0.19282305875548272</c:v>
                </c:pt>
                <c:pt idx="1">
                  <c:v>0.19960260895857632</c:v>
                </c:pt>
                <c:pt idx="2">
                  <c:v>0.20360819316674736</c:v>
                </c:pt>
                <c:pt idx="3">
                  <c:v>0.20459653569919731</c:v>
                </c:pt>
                <c:pt idx="4">
                  <c:v>0.2328758459300487</c:v>
                </c:pt>
                <c:pt idx="5">
                  <c:v>0.23192330528724314</c:v>
                </c:pt>
                <c:pt idx="6">
                  <c:v>0.22843237605979258</c:v>
                </c:pt>
                <c:pt idx="7">
                  <c:v>0.23857329924549478</c:v>
                </c:pt>
                <c:pt idx="8">
                  <c:v>0.26878634736013407</c:v>
                </c:pt>
                <c:pt idx="9">
                  <c:v>0.26634531849900511</c:v>
                </c:pt>
                <c:pt idx="10">
                  <c:v>0.28054548805209167</c:v>
                </c:pt>
                <c:pt idx="11">
                  <c:v>0.29706040992448757</c:v>
                </c:pt>
                <c:pt idx="12">
                  <c:v>0.305017587838111</c:v>
                </c:pt>
                <c:pt idx="13">
                  <c:v>0.32674529805546698</c:v>
                </c:pt>
              </c:numCache>
            </c:numRef>
          </c:val>
        </c:ser>
        <c:ser>
          <c:idx val="4"/>
          <c:order val="1"/>
          <c:tx>
            <c:strRef>
              <c:f>事故原因!$N$17</c:f>
              <c:strCache>
                <c:ptCount val="1"/>
                <c:pt idx="0">
                  <c:v>Inadequate operation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diamond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事故原因!$A$18:$A$31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事故原因!$N$18:$N$31</c:f>
              <c:numCache>
                <c:formatCode>General</c:formatCode>
                <c:ptCount val="14"/>
                <c:pt idx="0">
                  <c:v>0.15744915166741233</c:v>
                </c:pt>
                <c:pt idx="1">
                  <c:v>0.15190446873511679</c:v>
                </c:pt>
                <c:pt idx="2">
                  <c:v>0.1560623861517402</c:v>
                </c:pt>
                <c:pt idx="3">
                  <c:v>0.16816577075239059</c:v>
                </c:pt>
                <c:pt idx="4">
                  <c:v>0.18300506787584406</c:v>
                </c:pt>
                <c:pt idx="5">
                  <c:v>0.18859131802308102</c:v>
                </c:pt>
                <c:pt idx="6">
                  <c:v>0.18945269760995892</c:v>
                </c:pt>
                <c:pt idx="7">
                  <c:v>0.17784989487156047</c:v>
                </c:pt>
                <c:pt idx="8">
                  <c:v>0.19878623539285944</c:v>
                </c:pt>
                <c:pt idx="9">
                  <c:v>0.20305522914218566</c:v>
                </c:pt>
                <c:pt idx="10">
                  <c:v>0.2095197255574614</c:v>
                </c:pt>
                <c:pt idx="11">
                  <c:v>0.19800831480228173</c:v>
                </c:pt>
                <c:pt idx="12">
                  <c:v>0.20981666504995636</c:v>
                </c:pt>
                <c:pt idx="13">
                  <c:v>0.19905254846916395</c:v>
                </c:pt>
              </c:numCache>
            </c:numRef>
          </c:val>
        </c:ser>
        <c:ser>
          <c:idx val="5"/>
          <c:order val="2"/>
          <c:tx>
            <c:strRef>
              <c:f>事故原因!$O$17</c:f>
              <c:strCache>
                <c:ptCount val="1"/>
                <c:pt idx="0">
                  <c:v>Failed to yield to traffic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triangl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事故原因!$A$18:$A$31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事故原因!$O$18:$O$31</c:f>
              <c:numCache>
                <c:formatCode>General</c:formatCode>
                <c:ptCount val="14"/>
                <c:pt idx="0">
                  <c:v>9.0808307260230106E-2</c:v>
                </c:pt>
                <c:pt idx="1">
                  <c:v>8.5488153422062882E-2</c:v>
                </c:pt>
                <c:pt idx="2">
                  <c:v>8.8248904794224717E-2</c:v>
                </c:pt>
                <c:pt idx="3">
                  <c:v>9.5655996888685979E-2</c:v>
                </c:pt>
                <c:pt idx="4">
                  <c:v>0.10746328504836851</c:v>
                </c:pt>
                <c:pt idx="5">
                  <c:v>0.11421255098257323</c:v>
                </c:pt>
                <c:pt idx="6">
                  <c:v>0.11515275889490291</c:v>
                </c:pt>
                <c:pt idx="7">
                  <c:v>0.12643891341172397</c:v>
                </c:pt>
                <c:pt idx="8">
                  <c:v>0.14251937681045956</c:v>
                </c:pt>
                <c:pt idx="9">
                  <c:v>0.14848649628421243</c:v>
                </c:pt>
                <c:pt idx="10">
                  <c:v>0.15396781463761813</c:v>
                </c:pt>
                <c:pt idx="11">
                  <c:v>0.16019605608115811</c:v>
                </c:pt>
                <c:pt idx="12">
                  <c:v>0.15576228966498906</c:v>
                </c:pt>
                <c:pt idx="13">
                  <c:v>0.16609301208676858</c:v>
                </c:pt>
              </c:numCache>
            </c:numRef>
          </c:val>
        </c:ser>
        <c:ser>
          <c:idx val="0"/>
          <c:order val="3"/>
          <c:tx>
            <c:strRef>
              <c:f>事故原因!$P$17</c:f>
              <c:strCache>
                <c:ptCount val="1"/>
                <c:pt idx="0">
                  <c:v>Average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plus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事故原因!$A$18:$A$31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事故原因!$P$18:$P$31</c:f>
              <c:numCache>
                <c:formatCode>General</c:formatCode>
                <c:ptCount val="14"/>
                <c:pt idx="0">
                  <c:v>0.18310136682703376</c:v>
                </c:pt>
                <c:pt idx="1">
                  <c:v>0.16236597870987024</c:v>
                </c:pt>
                <c:pt idx="2">
                  <c:v>0.16290146026167054</c:v>
                </c:pt>
                <c:pt idx="3">
                  <c:v>0.17437590427469235</c:v>
                </c:pt>
                <c:pt idx="4">
                  <c:v>0.1821220156444269</c:v>
                </c:pt>
                <c:pt idx="5">
                  <c:v>0.17363610944536964</c:v>
                </c:pt>
                <c:pt idx="6">
                  <c:v>0.17183256049820014</c:v>
                </c:pt>
                <c:pt idx="7">
                  <c:v>0.17669463374097311</c:v>
                </c:pt>
                <c:pt idx="8">
                  <c:v>0.19419507773458455</c:v>
                </c:pt>
                <c:pt idx="9">
                  <c:v>0.19761493682994832</c:v>
                </c:pt>
                <c:pt idx="10">
                  <c:v>0.20427497651111806</c:v>
                </c:pt>
                <c:pt idx="11">
                  <c:v>0.20808984416693349</c:v>
                </c:pt>
                <c:pt idx="12">
                  <c:v>0.21101630534179316</c:v>
                </c:pt>
                <c:pt idx="13">
                  <c:v>0.21500901701663466</c:v>
                </c:pt>
              </c:numCache>
            </c:numRef>
          </c:val>
        </c:ser>
        <c:marker val="1"/>
        <c:axId val="90216704"/>
        <c:axId val="90223360"/>
      </c:lineChart>
      <c:catAx>
        <c:axId val="90216704"/>
        <c:scaling>
          <c:orientation val="minMax"/>
        </c:scaling>
        <c:axPos val="b"/>
        <c:numFmt formatCode="General" sourceLinked="1"/>
        <c:tickLblPos val="nextTo"/>
        <c:crossAx val="90223360"/>
        <c:crosses val="autoZero"/>
        <c:auto val="1"/>
        <c:lblAlgn val="ctr"/>
        <c:lblOffset val="100"/>
      </c:catAx>
      <c:valAx>
        <c:axId val="90223360"/>
        <c:scaling>
          <c:orientation val="minMax"/>
          <c:max val="0.35000000000000026"/>
          <c:min val="0.05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Fatality rate by cause</a:t>
                </a:r>
              </a:p>
              <a:p>
                <a:pPr>
                  <a:defRPr/>
                </a:pPr>
                <a:r>
                  <a:rPr lang="en-US"/>
                  <a:t>(fatality/human damage)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2.5224412862067166E-3"/>
              <c:y val="5.38784817510507E-2"/>
            </c:manualLayout>
          </c:layout>
        </c:title>
        <c:numFmt formatCode="General" sourceLinked="1"/>
        <c:tickLblPos val="nextTo"/>
        <c:crossAx val="90216704"/>
        <c:crosses val="autoZero"/>
        <c:crossBetween val="between"/>
        <c:majorUnit val="0.05"/>
      </c:valAx>
    </c:plotArea>
    <c:legend>
      <c:legendPos val="r"/>
      <c:layout>
        <c:manualLayout>
          <c:xMode val="edge"/>
          <c:yMode val="edge"/>
          <c:x val="0.70874621757943046"/>
          <c:y val="0.16507284996486762"/>
          <c:w val="0.29095357142857142"/>
          <c:h val="0.44775555555555535"/>
        </c:manualLayout>
      </c:layout>
    </c:legend>
    <c:plotVisOnly val="1"/>
    <c:dispBlanksAs val="gap"/>
  </c:chart>
  <c:spPr>
    <a:ln>
      <a:noFill/>
    </a:ln>
  </c:spPr>
  <c:txPr>
    <a:bodyPr/>
    <a:lstStyle/>
    <a:p>
      <a:pPr>
        <a:defRPr sz="9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5036706349206361"/>
          <c:y val="4.0444444444444456E-2"/>
          <c:w val="0.61144304079401435"/>
          <c:h val="0.77259833333333372"/>
        </c:manualLayout>
      </c:layout>
      <c:lineChart>
        <c:grouping val="standard"/>
        <c:ser>
          <c:idx val="2"/>
          <c:order val="0"/>
          <c:tx>
            <c:strRef>
              <c:f>交通控制!$A$26</c:f>
              <c:strCache>
                <c:ptCount val="1"/>
                <c:pt idx="0">
                  <c:v>Signs and markings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squar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交通控制!$B$1:$N$1</c:f>
              <c:numCache>
                <c:formatCode>General</c:formatCode>
                <c:ptCount val="1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</c:numCache>
            </c:numRef>
          </c:cat>
          <c:val>
            <c:numRef>
              <c:f>交通控制!$B$26:$N$26</c:f>
              <c:numCache>
                <c:formatCode>General</c:formatCode>
                <c:ptCount val="13"/>
                <c:pt idx="0">
                  <c:v>0.72462427055504974</c:v>
                </c:pt>
                <c:pt idx="1">
                  <c:v>0.82263501068297351</c:v>
                </c:pt>
                <c:pt idx="2">
                  <c:v>0.84386526479524759</c:v>
                </c:pt>
                <c:pt idx="3">
                  <c:v>0.87313133823049804</c:v>
                </c:pt>
                <c:pt idx="4">
                  <c:v>1.0866982403928713</c:v>
                </c:pt>
                <c:pt idx="5">
                  <c:v>1.243391408831481</c:v>
                </c:pt>
                <c:pt idx="6">
                  <c:v>1.4125592340672448</c:v>
                </c:pt>
                <c:pt idx="7">
                  <c:v>1.4346815343091865</c:v>
                </c:pt>
                <c:pt idx="8">
                  <c:v>1.450809988040445</c:v>
                </c:pt>
                <c:pt idx="9">
                  <c:v>1.4788292621386783</c:v>
                </c:pt>
                <c:pt idx="10">
                  <c:v>1.4498138208241202</c:v>
                </c:pt>
                <c:pt idx="11">
                  <c:v>1.4239113360677198</c:v>
                </c:pt>
                <c:pt idx="12">
                  <c:v>1.4014481020111507</c:v>
                </c:pt>
              </c:numCache>
            </c:numRef>
          </c:val>
        </c:ser>
        <c:ser>
          <c:idx val="5"/>
          <c:order val="1"/>
          <c:tx>
            <c:strRef>
              <c:f>交通控制!$A$29</c:f>
              <c:strCache>
                <c:ptCount val="1"/>
                <c:pt idx="0">
                  <c:v>Uncontrolled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diamond"/>
            <c:size val="5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交通控制!$B$1:$N$1</c:f>
              <c:numCache>
                <c:formatCode>General</c:formatCode>
                <c:ptCount val="1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</c:numCache>
            </c:numRef>
          </c:cat>
          <c:val>
            <c:numRef>
              <c:f>交通控制!$B$29:$N$29</c:f>
              <c:numCache>
                <c:formatCode>General</c:formatCode>
                <c:ptCount val="13"/>
                <c:pt idx="0">
                  <c:v>0.98763021781889704</c:v>
                </c:pt>
                <c:pt idx="1">
                  <c:v>1.053595226455402</c:v>
                </c:pt>
                <c:pt idx="2">
                  <c:v>1.09415110671448</c:v>
                </c:pt>
                <c:pt idx="3">
                  <c:v>1.1293982061872903</c:v>
                </c:pt>
                <c:pt idx="4">
                  <c:v>1.2563830744767028</c:v>
                </c:pt>
                <c:pt idx="5">
                  <c:v>1.3169056926872684</c:v>
                </c:pt>
                <c:pt idx="6">
                  <c:v>1.4468982583753585</c:v>
                </c:pt>
                <c:pt idx="7">
                  <c:v>1.4474549411041204</c:v>
                </c:pt>
                <c:pt idx="8">
                  <c:v>1.4484791478988925</c:v>
                </c:pt>
                <c:pt idx="9">
                  <c:v>1.4446179877651959</c:v>
                </c:pt>
                <c:pt idx="10">
                  <c:v>1.4048581765117198</c:v>
                </c:pt>
                <c:pt idx="11">
                  <c:v>1.3710312651478429</c:v>
                </c:pt>
                <c:pt idx="12">
                  <c:v>1.3592335228469152</c:v>
                </c:pt>
              </c:numCache>
            </c:numRef>
          </c:val>
        </c:ser>
        <c:ser>
          <c:idx val="0"/>
          <c:order val="2"/>
          <c:tx>
            <c:strRef>
              <c:f>交通控制!$A$30</c:f>
              <c:strCache>
                <c:ptCount val="1"/>
                <c:pt idx="0">
                  <c:v>Average</c:v>
                </c:pt>
              </c:strCache>
            </c:strRef>
          </c:tx>
          <c:spPr>
            <a:ln w="12700">
              <a:solidFill>
                <a:schemeClr val="tx1"/>
              </a:solidFill>
              <a:prstDash val="dash"/>
            </a:ln>
            <a:effectLst/>
          </c:spPr>
          <c:marker>
            <c:symbol val="plus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交通控制!$B$1:$N$1</c:f>
              <c:numCache>
                <c:formatCode>General</c:formatCode>
                <c:ptCount val="1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</c:numCache>
            </c:numRef>
          </c:cat>
          <c:val>
            <c:numRef>
              <c:f>交通控制!$B$30:$N$30</c:f>
              <c:numCache>
                <c:formatCode>General</c:formatCode>
                <c:ptCount val="13"/>
                <c:pt idx="0">
                  <c:v>0.83079107445892919</c:v>
                </c:pt>
                <c:pt idx="1">
                  <c:v>0.8642185453008866</c:v>
                </c:pt>
                <c:pt idx="2">
                  <c:v>0.86848126528674741</c:v>
                </c:pt>
                <c:pt idx="3">
                  <c:v>0.89668872386357001</c:v>
                </c:pt>
                <c:pt idx="4">
                  <c:v>1.1352645064869114</c:v>
                </c:pt>
                <c:pt idx="5">
                  <c:v>1.2629515784423904</c:v>
                </c:pt>
                <c:pt idx="6">
                  <c:v>1.4122197127829614</c:v>
                </c:pt>
                <c:pt idx="7">
                  <c:v>1.4268374534320749</c:v>
                </c:pt>
                <c:pt idx="8">
                  <c:v>1.4385674908013812</c:v>
                </c:pt>
                <c:pt idx="9">
                  <c:v>1.4545305460525417</c:v>
                </c:pt>
                <c:pt idx="10">
                  <c:v>1.4221581314156699</c:v>
                </c:pt>
                <c:pt idx="11">
                  <c:v>1.39240729495191</c:v>
                </c:pt>
                <c:pt idx="12">
                  <c:v>1.3723348488361544</c:v>
                </c:pt>
              </c:numCache>
            </c:numRef>
          </c:val>
        </c:ser>
        <c:marker val="1"/>
        <c:axId val="80734848"/>
        <c:axId val="90398720"/>
      </c:lineChart>
      <c:catAx>
        <c:axId val="80734848"/>
        <c:scaling>
          <c:orientation val="minMax"/>
        </c:scaling>
        <c:axPos val="b"/>
        <c:numFmt formatCode="General" sourceLinked="1"/>
        <c:tickLblPos val="nextTo"/>
        <c:txPr>
          <a:bodyPr rot="-1800000"/>
          <a:lstStyle/>
          <a:p>
            <a:pPr>
              <a:defRPr/>
            </a:pPr>
            <a:endParaRPr lang="zh-CN"/>
          </a:p>
        </c:txPr>
        <c:crossAx val="90398720"/>
        <c:crosses val="autoZero"/>
        <c:auto val="1"/>
        <c:lblAlgn val="ctr"/>
        <c:lblOffset val="100"/>
        <c:tickLblSkip val="1"/>
      </c:catAx>
      <c:valAx>
        <c:axId val="90398720"/>
        <c:scaling>
          <c:orientation val="minMax"/>
          <c:max val="1.5"/>
          <c:min val="0.60000000000000053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/>
                  <a:t>Human</a:t>
                </a:r>
                <a:r>
                  <a:rPr lang="en-US" altLang="zh-CN" baseline="0"/>
                  <a:t> damage by intersection control</a:t>
                </a:r>
              </a:p>
              <a:p>
                <a:pPr>
                  <a:defRPr/>
                </a:pPr>
                <a:r>
                  <a:rPr lang="en-US" altLang="zh-CN" baseline="0"/>
                  <a:t>(human damage/accident)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"/>
              <c:y val="3.4419135087787801E-2"/>
            </c:manualLayout>
          </c:layout>
        </c:title>
        <c:numFmt formatCode="General" sourceLinked="1"/>
        <c:tickLblPos val="nextTo"/>
        <c:crossAx val="80734848"/>
        <c:crosses val="autoZero"/>
        <c:crossBetween val="between"/>
        <c:majorUnit val="0.30000000000000027"/>
      </c:valAx>
    </c:plotArea>
    <c:legend>
      <c:legendPos val="r"/>
      <c:layout>
        <c:manualLayout>
          <c:xMode val="edge"/>
          <c:yMode val="edge"/>
          <c:x val="0.70900297619047681"/>
          <c:y val="0.31638555555555592"/>
          <c:w val="0.26327867369942104"/>
          <c:h val="0.3138754103194536"/>
        </c:manualLayout>
      </c:layout>
    </c:legend>
    <c:plotVisOnly val="1"/>
    <c:dispBlanksAs val="gap"/>
  </c:chart>
  <c:spPr>
    <a:ln>
      <a:noFill/>
    </a:ln>
  </c:spPr>
  <c:txPr>
    <a:bodyPr/>
    <a:lstStyle/>
    <a:p>
      <a:pPr>
        <a:defRPr sz="9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5160873015873025"/>
          <c:y val="4.139444444444447E-2"/>
          <c:w val="0.58762032053356572"/>
          <c:h val="0.78306277777777755"/>
        </c:manualLayout>
      </c:layout>
      <c:lineChart>
        <c:grouping val="standard"/>
        <c:ser>
          <c:idx val="2"/>
          <c:order val="0"/>
          <c:tx>
            <c:strRef>
              <c:f>交通控制!$A$34</c:f>
              <c:strCache>
                <c:ptCount val="1"/>
                <c:pt idx="0">
                  <c:v>Signs and markings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squar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交通控制!$B$31:$N$31</c:f>
              <c:numCache>
                <c:formatCode>General</c:formatCode>
                <c:ptCount val="1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</c:numCache>
            </c:numRef>
          </c:cat>
          <c:val>
            <c:numRef>
              <c:f>交通控制!$B$34:$N$34</c:f>
              <c:numCache>
                <c:formatCode>General</c:formatCode>
                <c:ptCount val="13"/>
                <c:pt idx="0">
                  <c:v>0.18279370571758116</c:v>
                </c:pt>
                <c:pt idx="1">
                  <c:v>0.16083963056255249</c:v>
                </c:pt>
                <c:pt idx="2">
                  <c:v>0.1628385233075984</c:v>
                </c:pt>
                <c:pt idx="3">
                  <c:v>0.18023257882173818</c:v>
                </c:pt>
                <c:pt idx="4">
                  <c:v>0.18708482599337867</c:v>
                </c:pt>
                <c:pt idx="5">
                  <c:v>0.18199517531237899</c:v>
                </c:pt>
                <c:pt idx="6">
                  <c:v>0.18706116829077188</c:v>
                </c:pt>
                <c:pt idx="7">
                  <c:v>0.20447752312685094</c:v>
                </c:pt>
                <c:pt idx="8">
                  <c:v>0.20947637152092566</c:v>
                </c:pt>
                <c:pt idx="9">
                  <c:v>0.21608710024846178</c:v>
                </c:pt>
                <c:pt idx="10">
                  <c:v>0.22122122689647353</c:v>
                </c:pt>
                <c:pt idx="11">
                  <c:v>0.22456884399936261</c:v>
                </c:pt>
                <c:pt idx="12">
                  <c:v>0.22650316092142664</c:v>
                </c:pt>
              </c:numCache>
            </c:numRef>
          </c:val>
        </c:ser>
        <c:ser>
          <c:idx val="5"/>
          <c:order val="1"/>
          <c:tx>
            <c:strRef>
              <c:f>交通控制!$A$37</c:f>
              <c:strCache>
                <c:ptCount val="1"/>
                <c:pt idx="0">
                  <c:v>Uncontrolled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diamond"/>
            <c:size val="5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交通控制!$B$31:$N$31</c:f>
              <c:numCache>
                <c:formatCode>General</c:formatCode>
                <c:ptCount val="1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</c:numCache>
            </c:numRef>
          </c:cat>
          <c:val>
            <c:numRef>
              <c:f>交通控制!$B$37:$N$37</c:f>
              <c:numCache>
                <c:formatCode>General</c:formatCode>
                <c:ptCount val="13"/>
                <c:pt idx="0">
                  <c:v>0.1884164871802437</c:v>
                </c:pt>
                <c:pt idx="1">
                  <c:v>0.1691360614265919</c:v>
                </c:pt>
                <c:pt idx="2">
                  <c:v>0.16984830187217059</c:v>
                </c:pt>
                <c:pt idx="3">
                  <c:v>0.1781978080185703</c:v>
                </c:pt>
                <c:pt idx="4">
                  <c:v>0.1880009870489624</c:v>
                </c:pt>
                <c:pt idx="5">
                  <c:v>0.17494706674936372</c:v>
                </c:pt>
                <c:pt idx="6">
                  <c:v>0.167973153318908</c:v>
                </c:pt>
                <c:pt idx="7">
                  <c:v>0.18520152625601555</c:v>
                </c:pt>
                <c:pt idx="8">
                  <c:v>0.1847316096106533</c:v>
                </c:pt>
                <c:pt idx="9">
                  <c:v>0.19251984663282978</c:v>
                </c:pt>
                <c:pt idx="10">
                  <c:v>0.19502272235446874</c:v>
                </c:pt>
                <c:pt idx="11">
                  <c:v>0.19960225389459729</c:v>
                </c:pt>
                <c:pt idx="12">
                  <c:v>0.20846519862786322</c:v>
                </c:pt>
              </c:numCache>
            </c:numRef>
          </c:val>
        </c:ser>
        <c:ser>
          <c:idx val="0"/>
          <c:order val="2"/>
          <c:tx>
            <c:strRef>
              <c:f>交通控制!$A$38</c:f>
              <c:strCache>
                <c:ptCount val="1"/>
                <c:pt idx="0">
                  <c:v>Average</c:v>
                </c:pt>
              </c:strCache>
            </c:strRef>
          </c:tx>
          <c:spPr>
            <a:ln w="12700">
              <a:solidFill>
                <a:schemeClr val="tx1"/>
              </a:solidFill>
              <a:prstDash val="dash"/>
            </a:ln>
            <a:effectLst/>
          </c:spPr>
          <c:marker>
            <c:symbol val="plus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交通控制!$B$31:$N$31</c:f>
              <c:numCache>
                <c:formatCode>General</c:formatCode>
                <c:ptCount val="1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</c:numCache>
            </c:numRef>
          </c:cat>
          <c:val>
            <c:numRef>
              <c:f>交通控制!$B$38:$N$38</c:f>
              <c:numCache>
                <c:formatCode>General</c:formatCode>
                <c:ptCount val="13"/>
                <c:pt idx="0">
                  <c:v>0.18310136682703376</c:v>
                </c:pt>
                <c:pt idx="1">
                  <c:v>0.16236597870987024</c:v>
                </c:pt>
                <c:pt idx="2">
                  <c:v>0.16290146026167054</c:v>
                </c:pt>
                <c:pt idx="3">
                  <c:v>0.17437590427469235</c:v>
                </c:pt>
                <c:pt idx="4">
                  <c:v>0.1821220156444269</c:v>
                </c:pt>
                <c:pt idx="5">
                  <c:v>0.17363610944536964</c:v>
                </c:pt>
                <c:pt idx="6">
                  <c:v>0.17669463374097311</c:v>
                </c:pt>
                <c:pt idx="7">
                  <c:v>0.19419507773458455</c:v>
                </c:pt>
                <c:pt idx="8">
                  <c:v>0.19761493682994832</c:v>
                </c:pt>
                <c:pt idx="9">
                  <c:v>0.20427497651111806</c:v>
                </c:pt>
                <c:pt idx="10">
                  <c:v>0.20808984416693349</c:v>
                </c:pt>
                <c:pt idx="11">
                  <c:v>0.21101630534179316</c:v>
                </c:pt>
                <c:pt idx="12">
                  <c:v>0.21500901701663466</c:v>
                </c:pt>
              </c:numCache>
            </c:numRef>
          </c:val>
        </c:ser>
        <c:marker val="1"/>
        <c:axId val="90539520"/>
        <c:axId val="90551808"/>
      </c:lineChart>
      <c:catAx>
        <c:axId val="90539520"/>
        <c:scaling>
          <c:orientation val="minMax"/>
        </c:scaling>
        <c:axPos val="b"/>
        <c:numFmt formatCode="General" sourceLinked="1"/>
        <c:tickLblPos val="nextTo"/>
        <c:txPr>
          <a:bodyPr rot="-1800000"/>
          <a:lstStyle/>
          <a:p>
            <a:pPr>
              <a:defRPr/>
            </a:pPr>
            <a:endParaRPr lang="zh-CN"/>
          </a:p>
        </c:txPr>
        <c:crossAx val="90551808"/>
        <c:crosses val="autoZero"/>
        <c:auto val="1"/>
        <c:lblAlgn val="ctr"/>
        <c:lblOffset val="100"/>
        <c:tickLblSkip val="1"/>
      </c:catAx>
      <c:valAx>
        <c:axId val="90551808"/>
        <c:scaling>
          <c:orientation val="minMax"/>
          <c:max val="0.24000000000000013"/>
          <c:min val="0.14000000000000001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/>
                  <a:t>Fatality</a:t>
                </a:r>
                <a:r>
                  <a:rPr lang="en-US" altLang="zh-CN" baseline="0"/>
                  <a:t> rate by intersection control</a:t>
                </a:r>
              </a:p>
              <a:p>
                <a:pPr>
                  <a:defRPr/>
                </a:pPr>
                <a:r>
                  <a:rPr lang="en-US" altLang="zh-CN" baseline="0"/>
                  <a:t>(fatality/human damage)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"/>
              <c:y val="2.7596382266390919E-2"/>
            </c:manualLayout>
          </c:layout>
        </c:title>
        <c:numFmt formatCode="General" sourceLinked="1"/>
        <c:tickLblPos val="nextTo"/>
        <c:crossAx val="90539520"/>
        <c:crosses val="autoZero"/>
        <c:crossBetween val="between"/>
        <c:majorUnit val="2.0000000000000011E-2"/>
      </c:valAx>
    </c:plotArea>
    <c:legend>
      <c:legendPos val="r"/>
      <c:layout>
        <c:manualLayout>
          <c:xMode val="edge"/>
          <c:yMode val="edge"/>
          <c:x val="0.70650753968253954"/>
          <c:y val="0.41311277777777794"/>
          <c:w val="0.26578632846367839"/>
          <c:h val="0.31457159604328738"/>
        </c:manualLayout>
      </c:layout>
    </c:legend>
    <c:plotVisOnly val="1"/>
    <c:dispBlanksAs val="gap"/>
  </c:chart>
  <c:spPr>
    <a:ln>
      <a:noFill/>
    </a:ln>
  </c:spPr>
  <c:txPr>
    <a:bodyPr/>
    <a:lstStyle/>
    <a:p>
      <a:pPr>
        <a:defRPr sz="9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4367411323261037"/>
          <c:y val="3.4835938432168041E-2"/>
          <c:w val="0.68443399186939546"/>
          <c:h val="0.7884872222222219"/>
        </c:manualLayout>
      </c:layout>
      <c:lineChart>
        <c:grouping val="standard"/>
        <c:ser>
          <c:idx val="1"/>
          <c:order val="0"/>
          <c:tx>
            <c:strRef>
              <c:f>驾龄!$A$32</c:f>
              <c:strCache>
                <c:ptCount val="1"/>
                <c:pt idx="0">
                  <c:v>1&lt;a&lt;3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squar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驾龄!$B$30:$O$30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驾龄!$B$32:$O$32</c:f>
              <c:numCache>
                <c:formatCode>General</c:formatCode>
                <c:ptCount val="14"/>
                <c:pt idx="0">
                  <c:v>0.76202249369788633</c:v>
                </c:pt>
                <c:pt idx="1">
                  <c:v>0.79529728164949998</c:v>
                </c:pt>
                <c:pt idx="2">
                  <c:v>0.81199188882480977</c:v>
                </c:pt>
                <c:pt idx="3">
                  <c:v>0.82886601161581819</c:v>
                </c:pt>
                <c:pt idx="4">
                  <c:v>1.0793342724474357</c:v>
                </c:pt>
                <c:pt idx="5">
                  <c:v>1.2049898629560285</c:v>
                </c:pt>
                <c:pt idx="6">
                  <c:v>1.3448790316378794</c:v>
                </c:pt>
                <c:pt idx="7">
                  <c:v>1.3896598328669598</c:v>
                </c:pt>
                <c:pt idx="8">
                  <c:v>1.3989401771566616</c:v>
                </c:pt>
                <c:pt idx="9">
                  <c:v>1.4056401644565406</c:v>
                </c:pt>
                <c:pt idx="10">
                  <c:v>1.4361736027021859</c:v>
                </c:pt>
                <c:pt idx="11">
                  <c:v>1.3845543244584091</c:v>
                </c:pt>
                <c:pt idx="12">
                  <c:v>1.3559382338290757</c:v>
                </c:pt>
                <c:pt idx="13">
                  <c:v>1.3602021524141943</c:v>
                </c:pt>
              </c:numCache>
            </c:numRef>
          </c:val>
        </c:ser>
        <c:ser>
          <c:idx val="2"/>
          <c:order val="1"/>
          <c:tx>
            <c:strRef>
              <c:f>驾龄!$A$33</c:f>
              <c:strCache>
                <c:ptCount val="1"/>
                <c:pt idx="0">
                  <c:v>3&lt;a&lt;5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diamond"/>
            <c:size val="5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驾龄!$B$30:$O$30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驾龄!$B$33:$O$33</c:f>
              <c:numCache>
                <c:formatCode>General</c:formatCode>
                <c:ptCount val="14"/>
                <c:pt idx="0">
                  <c:v>0.72402530153115685</c:v>
                </c:pt>
                <c:pt idx="1">
                  <c:v>0.77635976478219793</c:v>
                </c:pt>
                <c:pt idx="2">
                  <c:v>0.7929913021555528</c:v>
                </c:pt>
                <c:pt idx="3">
                  <c:v>0.79211566312378801</c:v>
                </c:pt>
                <c:pt idx="4">
                  <c:v>1.06955147897832</c:v>
                </c:pt>
                <c:pt idx="5">
                  <c:v>1.1978184680548007</c:v>
                </c:pt>
                <c:pt idx="6">
                  <c:v>1.336675554772031</c:v>
                </c:pt>
                <c:pt idx="7">
                  <c:v>1.3788607508376831</c:v>
                </c:pt>
                <c:pt idx="8">
                  <c:v>1.3939950644365231</c:v>
                </c:pt>
                <c:pt idx="9">
                  <c:v>1.4009692302585721</c:v>
                </c:pt>
                <c:pt idx="10">
                  <c:v>1.4047017601043026</c:v>
                </c:pt>
                <c:pt idx="11">
                  <c:v>1.3707840656224093</c:v>
                </c:pt>
                <c:pt idx="12">
                  <c:v>1.3622671239225137</c:v>
                </c:pt>
                <c:pt idx="13">
                  <c:v>1.3537776566262323</c:v>
                </c:pt>
              </c:numCache>
            </c:numRef>
          </c:val>
        </c:ser>
        <c:ser>
          <c:idx val="3"/>
          <c:order val="2"/>
          <c:tx>
            <c:strRef>
              <c:f>驾龄!$A$34</c:f>
              <c:strCache>
                <c:ptCount val="1"/>
                <c:pt idx="0">
                  <c:v>5&lt;a&lt;10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triangl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驾龄!$B$30:$O$30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驾龄!$B$34:$O$34</c:f>
              <c:numCache>
                <c:formatCode>General</c:formatCode>
                <c:ptCount val="14"/>
                <c:pt idx="0">
                  <c:v>0.71401148427588967</c:v>
                </c:pt>
                <c:pt idx="1">
                  <c:v>0.74472778995341005</c:v>
                </c:pt>
                <c:pt idx="2">
                  <c:v>0.76210121831342525</c:v>
                </c:pt>
                <c:pt idx="3">
                  <c:v>0.78814585491904576</c:v>
                </c:pt>
                <c:pt idx="4">
                  <c:v>1.068696681107697</c:v>
                </c:pt>
                <c:pt idx="5">
                  <c:v>1.2258165610418552</c:v>
                </c:pt>
                <c:pt idx="6">
                  <c:v>1.3485539697819444</c:v>
                </c:pt>
                <c:pt idx="7">
                  <c:v>1.3753887309814412</c:v>
                </c:pt>
                <c:pt idx="8">
                  <c:v>1.4067717272585427</c:v>
                </c:pt>
                <c:pt idx="9">
                  <c:v>1.4094869715307672</c:v>
                </c:pt>
                <c:pt idx="10">
                  <c:v>1.4393378572897388</c:v>
                </c:pt>
                <c:pt idx="11">
                  <c:v>1.402513336755876</c:v>
                </c:pt>
                <c:pt idx="12">
                  <c:v>1.3653061224489795</c:v>
                </c:pt>
                <c:pt idx="13">
                  <c:v>1.3351670334066814</c:v>
                </c:pt>
              </c:numCache>
            </c:numRef>
          </c:val>
        </c:ser>
        <c:ser>
          <c:idx val="4"/>
          <c:order val="3"/>
          <c:tx>
            <c:strRef>
              <c:f>驾龄!$A$35</c:f>
              <c:strCache>
                <c:ptCount val="1"/>
                <c:pt idx="0">
                  <c:v>10&lt;a&lt;15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circl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驾龄!$B$30:$O$30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驾龄!$B$35:$O$35</c:f>
              <c:numCache>
                <c:formatCode>General</c:formatCode>
                <c:ptCount val="14"/>
                <c:pt idx="0">
                  <c:v>0.69209649607419688</c:v>
                </c:pt>
                <c:pt idx="1">
                  <c:v>0.74693307200929149</c:v>
                </c:pt>
                <c:pt idx="2">
                  <c:v>0.74674056811740253</c:v>
                </c:pt>
                <c:pt idx="3">
                  <c:v>0.85989140406119058</c:v>
                </c:pt>
                <c:pt idx="4">
                  <c:v>1.1263317610581522</c:v>
                </c:pt>
                <c:pt idx="5">
                  <c:v>1.237491398800747</c:v>
                </c:pt>
                <c:pt idx="6">
                  <c:v>1.353205527847049</c:v>
                </c:pt>
                <c:pt idx="7">
                  <c:v>1.4288647917657959</c:v>
                </c:pt>
                <c:pt idx="8">
                  <c:v>1.4253336468928215</c:v>
                </c:pt>
                <c:pt idx="9">
                  <c:v>1.4622213186962119</c:v>
                </c:pt>
                <c:pt idx="10">
                  <c:v>1.4535880570541719</c:v>
                </c:pt>
                <c:pt idx="11">
                  <c:v>1.4512301138833348</c:v>
                </c:pt>
                <c:pt idx="12">
                  <c:v>1.3922449176686464</c:v>
                </c:pt>
                <c:pt idx="13">
                  <c:v>1.35131327362383</c:v>
                </c:pt>
              </c:numCache>
            </c:numRef>
          </c:val>
        </c:ser>
        <c:ser>
          <c:idx val="7"/>
          <c:order val="4"/>
          <c:tx>
            <c:strRef>
              <c:f>驾龄!$A$38</c:f>
              <c:strCache>
                <c:ptCount val="1"/>
                <c:pt idx="0">
                  <c:v>Average</c:v>
                </c:pt>
              </c:strCache>
            </c:strRef>
          </c:tx>
          <c:spPr>
            <a:ln w="12700">
              <a:solidFill>
                <a:schemeClr val="tx1"/>
              </a:solidFill>
              <a:prstDash val="dash"/>
            </a:ln>
            <a:effectLst/>
          </c:spPr>
          <c:marker>
            <c:symbol val="plus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驾龄!$B$30:$O$30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驾龄!$B$38:$O$38</c:f>
              <c:numCache>
                <c:formatCode>General</c:formatCode>
                <c:ptCount val="14"/>
                <c:pt idx="0">
                  <c:v>0.83079107445892919</c:v>
                </c:pt>
                <c:pt idx="1">
                  <c:v>0.8642185453008866</c:v>
                </c:pt>
                <c:pt idx="2">
                  <c:v>0.86848126528674741</c:v>
                </c:pt>
                <c:pt idx="3">
                  <c:v>0.89668872386357001</c:v>
                </c:pt>
                <c:pt idx="4">
                  <c:v>1.1352645064869114</c:v>
                </c:pt>
                <c:pt idx="5">
                  <c:v>1.2629515784423904</c:v>
                </c:pt>
                <c:pt idx="6">
                  <c:v>1.3743931189790406</c:v>
                </c:pt>
                <c:pt idx="7">
                  <c:v>1.4122197127829614</c:v>
                </c:pt>
                <c:pt idx="8">
                  <c:v>1.4268374534320749</c:v>
                </c:pt>
                <c:pt idx="9">
                  <c:v>1.4385674908013812</c:v>
                </c:pt>
                <c:pt idx="10">
                  <c:v>1.4545305460525417</c:v>
                </c:pt>
                <c:pt idx="11">
                  <c:v>1.422158131415669</c:v>
                </c:pt>
                <c:pt idx="12">
                  <c:v>1.3924072949519088</c:v>
                </c:pt>
                <c:pt idx="13">
                  <c:v>1.3723348488361544</c:v>
                </c:pt>
              </c:numCache>
            </c:numRef>
          </c:val>
        </c:ser>
        <c:marker val="1"/>
        <c:axId val="85367424"/>
        <c:axId val="85424000"/>
      </c:lineChart>
      <c:catAx>
        <c:axId val="85367424"/>
        <c:scaling>
          <c:orientation val="minMax"/>
        </c:scaling>
        <c:axPos val="b"/>
        <c:numFmt formatCode="General" sourceLinked="1"/>
        <c:tickLblPos val="nextTo"/>
        <c:txPr>
          <a:bodyPr rot="-1800000"/>
          <a:lstStyle/>
          <a:p>
            <a:pPr>
              <a:defRPr/>
            </a:pPr>
            <a:endParaRPr lang="zh-CN"/>
          </a:p>
        </c:txPr>
        <c:crossAx val="85424000"/>
        <c:crosses val="autoZero"/>
        <c:auto val="1"/>
        <c:lblAlgn val="ctr"/>
        <c:lblOffset val="100"/>
        <c:tickLblSkip val="1"/>
      </c:catAx>
      <c:valAx>
        <c:axId val="85424000"/>
        <c:scaling>
          <c:orientation val="minMax"/>
          <c:max val="1.5"/>
          <c:min val="0.60000000000000064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/>
                  <a:t>Human damage by driving experience</a:t>
                </a:r>
              </a:p>
              <a:p>
                <a:pPr>
                  <a:defRPr/>
                </a:pPr>
                <a:r>
                  <a:rPr lang="en-US" altLang="zh-CN"/>
                  <a:t>(human damage/accident)</a:t>
                </a:r>
              </a:p>
            </c:rich>
          </c:tx>
          <c:layout>
            <c:manualLayout>
              <c:xMode val="edge"/>
              <c:yMode val="edge"/>
              <c:x val="2.522441787207608E-3"/>
              <c:y val="8.0817722626575994E-2"/>
            </c:manualLayout>
          </c:layout>
        </c:title>
        <c:numFmt formatCode="General" sourceLinked="1"/>
        <c:tickLblPos val="nextTo"/>
        <c:crossAx val="85367424"/>
        <c:crosses val="autoZero"/>
        <c:crossBetween val="between"/>
        <c:majorUnit val="0.30000000000000032"/>
      </c:valAx>
    </c:plotArea>
    <c:legend>
      <c:legendPos val="r"/>
      <c:layout>
        <c:manualLayout>
          <c:xMode val="edge"/>
          <c:yMode val="edge"/>
          <c:x val="0.76504706042181636"/>
          <c:y val="0.23960916888729827"/>
          <c:w val="0.21981828885493884"/>
          <c:h val="0.46016783995545513"/>
        </c:manualLayout>
      </c:layout>
    </c:legend>
    <c:plotVisOnly val="1"/>
    <c:dispBlanksAs val="gap"/>
  </c:chart>
  <c:spPr>
    <a:ln>
      <a:noFill/>
    </a:ln>
  </c:spPr>
  <c:txPr>
    <a:bodyPr/>
    <a:lstStyle/>
    <a:p>
      <a:pPr>
        <a:defRPr sz="9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6763727691539193"/>
          <c:y val="4.7143671532169334E-2"/>
          <c:w val="0.65794842104113338"/>
          <c:h val="0.77783833333333374"/>
        </c:manualLayout>
      </c:layout>
      <c:lineChart>
        <c:grouping val="standard"/>
        <c:ser>
          <c:idx val="1"/>
          <c:order val="0"/>
          <c:tx>
            <c:strRef>
              <c:f>驾龄!$A$42</c:f>
              <c:strCache>
                <c:ptCount val="1"/>
                <c:pt idx="0">
                  <c:v>1&lt;a&lt;3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squar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驾龄!$B$40:$O$40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驾龄!$B$42:$O$42</c:f>
              <c:numCache>
                <c:formatCode>General</c:formatCode>
                <c:ptCount val="14"/>
                <c:pt idx="0">
                  <c:v>0.15059800241745658</c:v>
                </c:pt>
                <c:pt idx="1">
                  <c:v>0.13586407721391167</c:v>
                </c:pt>
                <c:pt idx="2">
                  <c:v>0.1375695924118496</c:v>
                </c:pt>
                <c:pt idx="3">
                  <c:v>0.1640857821871817</c:v>
                </c:pt>
                <c:pt idx="4">
                  <c:v>0.18384926236006111</c:v>
                </c:pt>
                <c:pt idx="5">
                  <c:v>0.17339977566518949</c:v>
                </c:pt>
                <c:pt idx="6">
                  <c:v>0.16055580969807867</c:v>
                </c:pt>
                <c:pt idx="7">
                  <c:v>0.16511650206155912</c:v>
                </c:pt>
                <c:pt idx="8">
                  <c:v>0.18546095998514531</c:v>
                </c:pt>
                <c:pt idx="9">
                  <c:v>0.18680481173271812</c:v>
                </c:pt>
                <c:pt idx="10">
                  <c:v>0.19378744175726648</c:v>
                </c:pt>
                <c:pt idx="11">
                  <c:v>0.20015766088576753</c:v>
                </c:pt>
                <c:pt idx="12">
                  <c:v>0.20107583311466806</c:v>
                </c:pt>
                <c:pt idx="13">
                  <c:v>0.20101039801128009</c:v>
                </c:pt>
              </c:numCache>
            </c:numRef>
          </c:val>
        </c:ser>
        <c:ser>
          <c:idx val="2"/>
          <c:order val="1"/>
          <c:tx>
            <c:strRef>
              <c:f>驾龄!$A$43</c:f>
              <c:strCache>
                <c:ptCount val="1"/>
                <c:pt idx="0">
                  <c:v>3&lt;a&lt;5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diamond"/>
            <c:size val="5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驾龄!$B$40:$O$40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驾龄!$B$43:$O$43</c:f>
              <c:numCache>
                <c:formatCode>General</c:formatCode>
                <c:ptCount val="14"/>
                <c:pt idx="0">
                  <c:v>0.14724263896835527</c:v>
                </c:pt>
                <c:pt idx="1">
                  <c:v>0.13361426962618519</c:v>
                </c:pt>
                <c:pt idx="2">
                  <c:v>0.13748648820499779</c:v>
                </c:pt>
                <c:pt idx="3">
                  <c:v>0.15405949798574528</c:v>
                </c:pt>
                <c:pt idx="4">
                  <c:v>0.16784020220920118</c:v>
                </c:pt>
                <c:pt idx="5">
                  <c:v>0.16187883339591938</c:v>
                </c:pt>
                <c:pt idx="6">
                  <c:v>0.16891702524028554</c:v>
                </c:pt>
                <c:pt idx="7">
                  <c:v>0.17643655359386365</c:v>
                </c:pt>
                <c:pt idx="8">
                  <c:v>0.19347351442789984</c:v>
                </c:pt>
                <c:pt idx="9">
                  <c:v>0.19785817518421114</c:v>
                </c:pt>
                <c:pt idx="10">
                  <c:v>0.20256982916146996</c:v>
                </c:pt>
                <c:pt idx="11">
                  <c:v>0.206448737944425</c:v>
                </c:pt>
                <c:pt idx="12">
                  <c:v>0.21010375914271134</c:v>
                </c:pt>
                <c:pt idx="13">
                  <c:v>0.21632324317068261</c:v>
                </c:pt>
              </c:numCache>
            </c:numRef>
          </c:val>
        </c:ser>
        <c:ser>
          <c:idx val="3"/>
          <c:order val="2"/>
          <c:tx>
            <c:strRef>
              <c:f>驾龄!$A$44</c:f>
              <c:strCache>
                <c:ptCount val="1"/>
                <c:pt idx="0">
                  <c:v>5&lt;a&lt;10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triangl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驾龄!$B$40:$O$40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驾龄!$B$44:$O$44</c:f>
              <c:numCache>
                <c:formatCode>General</c:formatCode>
                <c:ptCount val="14"/>
                <c:pt idx="0">
                  <c:v>0.1484979544126242</c:v>
                </c:pt>
                <c:pt idx="1">
                  <c:v>0.13233029954590633</c:v>
                </c:pt>
                <c:pt idx="2">
                  <c:v>0.13179854990326173</c:v>
                </c:pt>
                <c:pt idx="3">
                  <c:v>0.16096996958945767</c:v>
                </c:pt>
                <c:pt idx="4">
                  <c:v>0.1714750029019671</c:v>
                </c:pt>
                <c:pt idx="5">
                  <c:v>0.17254211288810611</c:v>
                </c:pt>
                <c:pt idx="6">
                  <c:v>0.16725117159616398</c:v>
                </c:pt>
                <c:pt idx="7">
                  <c:v>0.17507476112907538</c:v>
                </c:pt>
                <c:pt idx="8">
                  <c:v>0.19075809671694766</c:v>
                </c:pt>
                <c:pt idx="9">
                  <c:v>0.20176163356841453</c:v>
                </c:pt>
                <c:pt idx="10">
                  <c:v>0.21292949496392599</c:v>
                </c:pt>
                <c:pt idx="11">
                  <c:v>0.2226342426075055</c:v>
                </c:pt>
                <c:pt idx="12">
                  <c:v>0.22488349599929658</c:v>
                </c:pt>
                <c:pt idx="13">
                  <c:v>0.22688965465577945</c:v>
                </c:pt>
              </c:numCache>
            </c:numRef>
          </c:val>
        </c:ser>
        <c:ser>
          <c:idx val="4"/>
          <c:order val="3"/>
          <c:tx>
            <c:strRef>
              <c:f>驾龄!$A$45</c:f>
              <c:strCache>
                <c:ptCount val="1"/>
                <c:pt idx="0">
                  <c:v>10&lt;a&lt;15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circl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驾龄!$B$40:$O$40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驾龄!$B$45:$O$45</c:f>
              <c:numCache>
                <c:formatCode>General</c:formatCode>
                <c:ptCount val="14"/>
                <c:pt idx="0">
                  <c:v>0.15152028252824074</c:v>
                </c:pt>
                <c:pt idx="1">
                  <c:v>0.13525595859957726</c:v>
                </c:pt>
                <c:pt idx="2">
                  <c:v>0.13661156095366622</c:v>
                </c:pt>
                <c:pt idx="3">
                  <c:v>0.16651288853007323</c:v>
                </c:pt>
                <c:pt idx="4">
                  <c:v>0.18104079421325445</c:v>
                </c:pt>
                <c:pt idx="5">
                  <c:v>0.1781978976355019</c:v>
                </c:pt>
                <c:pt idx="6">
                  <c:v>0.17015721882018697</c:v>
                </c:pt>
                <c:pt idx="7">
                  <c:v>0.17756239484015704</c:v>
                </c:pt>
                <c:pt idx="8">
                  <c:v>0.19844494400560975</c:v>
                </c:pt>
                <c:pt idx="9">
                  <c:v>0.20319306701269813</c:v>
                </c:pt>
                <c:pt idx="10">
                  <c:v>0.21361567989424715</c:v>
                </c:pt>
                <c:pt idx="11">
                  <c:v>0.22341030940186299</c:v>
                </c:pt>
                <c:pt idx="12">
                  <c:v>0.23040371809100998</c:v>
                </c:pt>
                <c:pt idx="13">
                  <c:v>0.23518022043491213</c:v>
                </c:pt>
              </c:numCache>
            </c:numRef>
          </c:val>
        </c:ser>
        <c:ser>
          <c:idx val="7"/>
          <c:order val="4"/>
          <c:tx>
            <c:strRef>
              <c:f>驾龄!$A$48</c:f>
              <c:strCache>
                <c:ptCount val="1"/>
                <c:pt idx="0">
                  <c:v>Average</c:v>
                </c:pt>
              </c:strCache>
            </c:strRef>
          </c:tx>
          <c:spPr>
            <a:ln w="12700">
              <a:solidFill>
                <a:schemeClr val="tx1"/>
              </a:solidFill>
              <a:prstDash val="dash"/>
            </a:ln>
            <a:effectLst/>
          </c:spPr>
          <c:marker>
            <c:symbol val="plus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驾龄!$B$40:$O$40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驾龄!$B$48:$O$48</c:f>
              <c:numCache>
                <c:formatCode>General</c:formatCode>
                <c:ptCount val="14"/>
                <c:pt idx="0">
                  <c:v>0.18310136682703376</c:v>
                </c:pt>
                <c:pt idx="1">
                  <c:v>0.16236597870987024</c:v>
                </c:pt>
                <c:pt idx="2">
                  <c:v>0.16290146026167054</c:v>
                </c:pt>
                <c:pt idx="3">
                  <c:v>0.17437590427469235</c:v>
                </c:pt>
                <c:pt idx="4">
                  <c:v>0.1821220156444269</c:v>
                </c:pt>
                <c:pt idx="5">
                  <c:v>0.17363610944536964</c:v>
                </c:pt>
                <c:pt idx="6">
                  <c:v>0.17183256049820014</c:v>
                </c:pt>
                <c:pt idx="7">
                  <c:v>0.17669463374097311</c:v>
                </c:pt>
                <c:pt idx="8">
                  <c:v>0.19419507773458455</c:v>
                </c:pt>
                <c:pt idx="9">
                  <c:v>0.19761493682994832</c:v>
                </c:pt>
                <c:pt idx="10">
                  <c:v>0.20427497651111806</c:v>
                </c:pt>
                <c:pt idx="11">
                  <c:v>0.20808984416693349</c:v>
                </c:pt>
                <c:pt idx="12">
                  <c:v>0.21101630534179316</c:v>
                </c:pt>
                <c:pt idx="13">
                  <c:v>0.21500901701663466</c:v>
                </c:pt>
              </c:numCache>
            </c:numRef>
          </c:val>
        </c:ser>
        <c:marker val="1"/>
        <c:axId val="88004096"/>
        <c:axId val="88152320"/>
      </c:lineChart>
      <c:catAx>
        <c:axId val="88004096"/>
        <c:scaling>
          <c:orientation val="minMax"/>
        </c:scaling>
        <c:axPos val="b"/>
        <c:numFmt formatCode="General" sourceLinked="1"/>
        <c:tickLblPos val="nextTo"/>
        <c:txPr>
          <a:bodyPr rot="-1800000"/>
          <a:lstStyle/>
          <a:p>
            <a:pPr>
              <a:defRPr/>
            </a:pPr>
            <a:endParaRPr lang="zh-CN"/>
          </a:p>
        </c:txPr>
        <c:crossAx val="88152320"/>
        <c:crosses val="autoZero"/>
        <c:auto val="1"/>
        <c:lblAlgn val="ctr"/>
        <c:lblOffset val="100"/>
        <c:tickLblSkip val="1"/>
      </c:catAx>
      <c:valAx>
        <c:axId val="88152320"/>
        <c:scaling>
          <c:orientation val="minMax"/>
          <c:max val="0.24000000000000016"/>
          <c:min val="0.12000000000000002"/>
        </c:scaling>
        <c:axPos val="l"/>
        <c:title>
          <c:tx>
            <c:rich>
              <a:bodyPr rot="-5400000" vert="horz"/>
              <a:lstStyle/>
              <a:p>
                <a:pPr>
                  <a:defRPr sz="900">
                    <a:latin typeface="Times New Roman" pitchFamily="18" charset="0"/>
                    <a:cs typeface="Times New Roman" pitchFamily="18" charset="0"/>
                  </a:defRPr>
                </a:pPr>
                <a:r>
                  <a:rPr lang="en-US" altLang="zh-CN" sz="900" b="0" i="0" baseline="0">
                    <a:latin typeface="Times New Roman" pitchFamily="18" charset="0"/>
                    <a:cs typeface="Times New Roman" pitchFamily="18" charset="0"/>
                  </a:rPr>
                  <a:t>Fatality rate by driving experience</a:t>
                </a:r>
                <a:endParaRPr lang="zh-CN" altLang="zh-CN" sz="90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defRPr sz="900">
                    <a:latin typeface="Times New Roman" pitchFamily="18" charset="0"/>
                    <a:cs typeface="Times New Roman" pitchFamily="18" charset="0"/>
                  </a:defRPr>
                </a:pPr>
                <a:r>
                  <a:rPr lang="en-US" altLang="zh-CN" sz="900" b="0" i="0" baseline="0">
                    <a:latin typeface="Times New Roman" pitchFamily="18" charset="0"/>
                    <a:cs typeface="Times New Roman" pitchFamily="18" charset="0"/>
                  </a:rPr>
                  <a:t>(fatality/human damage)</a:t>
                </a:r>
                <a:endParaRPr lang="zh-CN" altLang="zh-CN" sz="900" b="0" i="0" baseline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>
            <c:manualLayout>
              <c:xMode val="edge"/>
              <c:yMode val="edge"/>
              <c:x val="0"/>
              <c:y val="7.4082912407694726E-2"/>
            </c:manualLayout>
          </c:layout>
        </c:title>
        <c:numFmt formatCode="General" sourceLinked="1"/>
        <c:tickLblPos val="nextTo"/>
        <c:crossAx val="88004096"/>
        <c:crosses val="autoZero"/>
        <c:crossBetween val="between"/>
        <c:majorUnit val="3.0000000000000002E-2"/>
      </c:valAx>
    </c:plotArea>
    <c:legend>
      <c:legendPos val="r"/>
      <c:layout>
        <c:manualLayout>
          <c:xMode val="edge"/>
          <c:yMode val="edge"/>
          <c:x val="0.79279396123583723"/>
          <c:y val="0.31369208129499315"/>
          <c:w val="0.1920713910469225"/>
          <c:h val="0.40628935820440432"/>
        </c:manualLayout>
      </c:layout>
    </c:legend>
    <c:plotVisOnly val="1"/>
    <c:dispBlanksAs val="gap"/>
  </c:chart>
  <c:spPr>
    <a:ln>
      <a:noFill/>
    </a:ln>
  </c:spPr>
  <c:txPr>
    <a:bodyPr/>
    <a:lstStyle/>
    <a:p>
      <a:pPr>
        <a:defRPr sz="9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>
        <c:manualLayout>
          <c:layoutTarget val="inner"/>
          <c:xMode val="edge"/>
          <c:yMode val="edge"/>
          <c:x val="0.1285577380952381"/>
          <c:y val="6.0501388888888882E-2"/>
          <c:w val="0.7856542658730159"/>
          <c:h val="0.73839583333333414"/>
        </c:manualLayout>
      </c:layout>
      <c:lineChart>
        <c:grouping val="standard"/>
        <c:ser>
          <c:idx val="0"/>
          <c:order val="0"/>
          <c:tx>
            <c:strRef>
              <c:f>中西对比!$A$26</c:f>
              <c:strCache>
                <c:ptCount val="1"/>
                <c:pt idx="0">
                  <c:v>CN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中西对比!$B$25:$N$25</c:f>
              <c:numCache>
                <c:formatCode>General</c:formatCode>
                <c:ptCount val="1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</c:numCache>
            </c:numRef>
          </c:cat>
          <c:val>
            <c:numRef>
              <c:f>中西对比!$B$26:$N$26</c:f>
              <c:numCache>
                <c:formatCode>General</c:formatCode>
                <c:ptCount val="13"/>
                <c:pt idx="0">
                  <c:v>0.8642185453008866</c:v>
                </c:pt>
                <c:pt idx="1">
                  <c:v>0.86848126528674741</c:v>
                </c:pt>
                <c:pt idx="2">
                  <c:v>0.89668872386357001</c:v>
                </c:pt>
                <c:pt idx="3">
                  <c:v>1.1352645064869114</c:v>
                </c:pt>
                <c:pt idx="4">
                  <c:v>1.2629515784423904</c:v>
                </c:pt>
                <c:pt idx="5">
                  <c:v>1.3743931189790406</c:v>
                </c:pt>
                <c:pt idx="6">
                  <c:v>1.4122197127829614</c:v>
                </c:pt>
                <c:pt idx="7">
                  <c:v>1.4268374534320749</c:v>
                </c:pt>
                <c:pt idx="8">
                  <c:v>1.4385674908013812</c:v>
                </c:pt>
                <c:pt idx="9">
                  <c:v>1.4545305460525417</c:v>
                </c:pt>
                <c:pt idx="10">
                  <c:v>1.422158131415669</c:v>
                </c:pt>
                <c:pt idx="11">
                  <c:v>1.3924072949519088</c:v>
                </c:pt>
                <c:pt idx="12">
                  <c:v>1.3723348488361544</c:v>
                </c:pt>
              </c:numCache>
            </c:numRef>
          </c:val>
        </c:ser>
        <c:ser>
          <c:idx val="1"/>
          <c:order val="1"/>
          <c:tx>
            <c:strRef>
              <c:f>中西对比!$A$27</c:f>
              <c:strCache>
                <c:ptCount val="1"/>
                <c:pt idx="0">
                  <c:v>US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中西对比!$B$25:$N$25</c:f>
              <c:numCache>
                <c:formatCode>General</c:formatCode>
                <c:ptCount val="1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</c:numCache>
            </c:numRef>
          </c:cat>
          <c:val>
            <c:numRef>
              <c:f>中西对比!$B$27:$N$27</c:f>
              <c:numCache>
                <c:formatCode>General</c:formatCode>
                <c:ptCount val="13"/>
                <c:pt idx="0">
                  <c:v>0.48630175441482104</c:v>
                </c:pt>
                <c:pt idx="1">
                  <c:v>0.47006020544331689</c:v>
                </c:pt>
                <c:pt idx="2">
                  <c:v>0.46325945743925168</c:v>
                </c:pt>
                <c:pt idx="3">
                  <c:v>0.45804912355179811</c:v>
                </c:pt>
                <c:pt idx="4">
                  <c:v>0.44525574938914009</c:v>
                </c:pt>
                <c:pt idx="5">
                  <c:v>0.43818494334623592</c:v>
                </c:pt>
                <c:pt idx="6">
                  <c:v>0.42028363840154265</c:v>
                </c:pt>
                <c:pt idx="7">
                  <c:v>0.41012272567540081</c:v>
                </c:pt>
                <c:pt idx="8">
                  <c:v>0.40891632971129011</c:v>
                </c:pt>
                <c:pt idx="9">
                  <c:v>0.41924459054386565</c:v>
                </c:pt>
                <c:pt idx="10">
                  <c:v>0.42141496102628989</c:v>
                </c:pt>
                <c:pt idx="11">
                  <c:v>0.42667937584675181</c:v>
                </c:pt>
              </c:numCache>
            </c:numRef>
          </c:val>
        </c:ser>
        <c:ser>
          <c:idx val="2"/>
          <c:order val="2"/>
          <c:tx>
            <c:strRef>
              <c:f>中西对比!$A$28</c:f>
              <c:strCache>
                <c:ptCount val="1"/>
                <c:pt idx="0">
                  <c:v>UK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中西对比!$B$25:$N$25</c:f>
              <c:numCache>
                <c:formatCode>General</c:formatCode>
                <c:ptCount val="1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</c:numCache>
            </c:numRef>
          </c:cat>
          <c:val>
            <c:numRef>
              <c:f>中西对比!$B$28:$N$28</c:f>
              <c:numCache>
                <c:formatCode>General</c:formatCode>
                <c:ptCount val="13"/>
                <c:pt idx="0">
                  <c:v>1.357111743585623</c:v>
                </c:pt>
                <c:pt idx="1">
                  <c:v>1.3214214056103173</c:v>
                </c:pt>
                <c:pt idx="2">
                  <c:v>1.3673817129303569</c:v>
                </c:pt>
                <c:pt idx="3">
                  <c:v>1.3628563247795047</c:v>
                </c:pt>
                <c:pt idx="4">
                  <c:v>1.3704445491674522</c:v>
                </c:pt>
                <c:pt idx="5">
                  <c:v>1.3737223354501538</c:v>
                </c:pt>
                <c:pt idx="6">
                  <c:v>1.3674224502272667</c:v>
                </c:pt>
                <c:pt idx="7">
                  <c:v>1.3599375615053106</c:v>
                </c:pt>
                <c:pt idx="8">
                  <c:v>1.3657607255381172</c:v>
                </c:pt>
                <c:pt idx="9">
                  <c:v>1.3593515742128937</c:v>
                </c:pt>
                <c:pt idx="10">
                  <c:v>1.3541969083454299</c:v>
                </c:pt>
                <c:pt idx="11">
                  <c:v>1.3527480078759928</c:v>
                </c:pt>
              </c:numCache>
            </c:numRef>
          </c:val>
        </c:ser>
        <c:ser>
          <c:idx val="3"/>
          <c:order val="3"/>
          <c:tx>
            <c:strRef>
              <c:f>中西对比!$A$29</c:f>
              <c:strCache>
                <c:ptCount val="1"/>
                <c:pt idx="0">
                  <c:v>IT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x"/>
            <c:size val="5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中西对比!$B$25:$N$25</c:f>
              <c:numCache>
                <c:formatCode>General</c:formatCode>
                <c:ptCount val="1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</c:numCache>
            </c:numRef>
          </c:cat>
          <c:val>
            <c:numRef>
              <c:f>中西对比!$B$29:$N$29</c:f>
              <c:numCache>
                <c:formatCode>General</c:formatCode>
                <c:ptCount val="13"/>
                <c:pt idx="0">
                  <c:v>1.4457696693272519</c:v>
                </c:pt>
                <c:pt idx="1">
                  <c:v>1.4524042772850243</c:v>
                </c:pt>
                <c:pt idx="2">
                  <c:v>1.4390794027058202</c:v>
                </c:pt>
                <c:pt idx="3">
                  <c:v>1.434569402062533</c:v>
                </c:pt>
                <c:pt idx="4">
                  <c:v>1.4194116911795343</c:v>
                </c:pt>
                <c:pt idx="5">
                  <c:v>1.4220333359930455</c:v>
                </c:pt>
                <c:pt idx="6">
                  <c:v>1.4336244087530536</c:v>
                </c:pt>
                <c:pt idx="7">
                  <c:v>1.4407456967615533</c:v>
                </c:pt>
                <c:pt idx="8">
                  <c:v>1.4460966370169541</c:v>
                </c:pt>
                <c:pt idx="9">
                  <c:v>1.4431697640621131</c:v>
                </c:pt>
                <c:pt idx="10">
                  <c:v>1.4388342621499917</c:v>
                </c:pt>
                <c:pt idx="11">
                  <c:v>1.4372342362606172</c:v>
                </c:pt>
              </c:numCache>
            </c:numRef>
          </c:val>
        </c:ser>
        <c:ser>
          <c:idx val="4"/>
          <c:order val="4"/>
          <c:tx>
            <c:strRef>
              <c:f>中西对比!$A$30</c:f>
              <c:strCache>
                <c:ptCount val="1"/>
                <c:pt idx="0">
                  <c:v>FR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中西对比!$B$25:$N$25</c:f>
              <c:numCache>
                <c:formatCode>General</c:formatCode>
                <c:ptCount val="1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</c:numCache>
            </c:numRef>
          </c:cat>
          <c:val>
            <c:numRef>
              <c:f>中西对比!$B$30:$N$30</c:f>
              <c:numCache>
                <c:formatCode>General</c:formatCode>
                <c:ptCount val="13"/>
                <c:pt idx="0">
                  <c:v>1.3847873570602596</c:v>
                </c:pt>
                <c:pt idx="1">
                  <c:v>1.3755665118043046</c:v>
                </c:pt>
                <c:pt idx="2">
                  <c:v>1.3484814896918644</c:v>
                </c:pt>
                <c:pt idx="3">
                  <c:v>1.3345707928328845</c:v>
                </c:pt>
                <c:pt idx="4">
                  <c:v>1.3415439219165928</c:v>
                </c:pt>
                <c:pt idx="5">
                  <c:v>1.3302867673610679</c:v>
                </c:pt>
                <c:pt idx="6">
                  <c:v>1.3266684713062309</c:v>
                </c:pt>
                <c:pt idx="7">
                  <c:v>1.3166458576664384</c:v>
                </c:pt>
                <c:pt idx="8">
                  <c:v>1.3165594966466154</c:v>
                </c:pt>
                <c:pt idx="9">
                  <c:v>1.3145434549994055</c:v>
                </c:pt>
                <c:pt idx="10">
                  <c:v>1.3105007381889764</c:v>
                </c:pt>
                <c:pt idx="11">
                  <c:v>1.3161639393087017</c:v>
                </c:pt>
              </c:numCache>
            </c:numRef>
          </c:val>
        </c:ser>
        <c:ser>
          <c:idx val="5"/>
          <c:order val="5"/>
          <c:tx>
            <c:strRef>
              <c:f>中西对比!$A$31</c:f>
              <c:strCache>
                <c:ptCount val="1"/>
                <c:pt idx="0">
                  <c:v>DE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plus"/>
            <c:size val="5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中西对比!$B$25:$N$25</c:f>
              <c:numCache>
                <c:formatCode>General</c:formatCode>
                <c:ptCount val="1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</c:numCache>
            </c:numRef>
          </c:cat>
          <c:val>
            <c:numRef>
              <c:f>中西对比!$B$31:$N$31</c:f>
              <c:numCache>
                <c:formatCode>General</c:formatCode>
                <c:ptCount val="13"/>
                <c:pt idx="0">
                  <c:v>1.3367754998734498</c:v>
                </c:pt>
                <c:pt idx="1">
                  <c:v>1.334759455771791</c:v>
                </c:pt>
                <c:pt idx="2">
                  <c:v>1.3222511804227521</c:v>
                </c:pt>
                <c:pt idx="3">
                  <c:v>1.3143456682424228</c:v>
                </c:pt>
                <c:pt idx="4">
                  <c:v>1.3035666541896156</c:v>
                </c:pt>
                <c:pt idx="5">
                  <c:v>1.303197716961803</c:v>
                </c:pt>
                <c:pt idx="6">
                  <c:v>1.2993136714853579</c:v>
                </c:pt>
                <c:pt idx="7">
                  <c:v>1.2897877198126095</c:v>
                </c:pt>
                <c:pt idx="8">
                  <c:v>1.2934202860297359</c:v>
                </c:pt>
                <c:pt idx="9">
                  <c:v>1.300110649781302</c:v>
                </c:pt>
                <c:pt idx="10">
                  <c:v>1.2942148328577119</c:v>
                </c:pt>
                <c:pt idx="11">
                  <c:v>1.294546401145386</c:v>
                </c:pt>
              </c:numCache>
            </c:numRef>
          </c:val>
        </c:ser>
        <c:marker val="1"/>
        <c:axId val="34328576"/>
        <c:axId val="34331648"/>
      </c:lineChart>
      <c:catAx>
        <c:axId val="34328576"/>
        <c:scaling>
          <c:orientation val="minMax"/>
        </c:scaling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34331648"/>
        <c:crosses val="autoZero"/>
        <c:auto val="1"/>
        <c:lblAlgn val="ctr"/>
        <c:lblOffset val="100"/>
      </c:catAx>
      <c:valAx>
        <c:axId val="3433164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Human Damage (injuries and fatalities per accident)</a:t>
                </a:r>
              </a:p>
            </c:rich>
          </c:tx>
          <c:layout>
            <c:manualLayout>
              <c:xMode val="edge"/>
              <c:yMode val="edge"/>
              <c:x val="1.0485416666666667E-2"/>
              <c:y val="7.1084722222222216E-2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3432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 b="0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>
        <c:manualLayout>
          <c:layoutTarget val="inner"/>
          <c:xMode val="edge"/>
          <c:yMode val="edge"/>
          <c:x val="0.14138968253968254"/>
          <c:y val="3.4701055542364578E-2"/>
          <c:w val="0.70860317460317501"/>
          <c:h val="0.69289305555555591"/>
        </c:manualLayout>
      </c:layout>
      <c:lineChart>
        <c:grouping val="standard"/>
        <c:ser>
          <c:idx val="4"/>
          <c:order val="0"/>
          <c:tx>
            <c:strRef>
              <c:f>'C:\Users\DEYU\Desktop\My Research\[同欧美国家对比.xlsx]机动化率'!$A$6</c:f>
              <c:strCache>
                <c:ptCount val="1"/>
                <c:pt idx="0">
                  <c:v>US</c:v>
                </c:pt>
              </c:strCache>
            </c:strRef>
          </c:tx>
          <c:spPr>
            <a:ln w="25400">
              <a:solidFill>
                <a:sysClr val="windowText" lastClr="000000"/>
              </a:solidFill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12700"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'C:\Users\DEYU\Desktop\My Research\[同欧美国家对比.xlsx]机动化率'!$B$1:$K$1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</c:numCache>
            </c:numRef>
          </c:cat>
          <c:val>
            <c:numRef>
              <c:f>'C:\Users\DEYU\Desktop\My Research\[同欧美国家对比.xlsx]机动化率'!$B$6:$K$6</c:f>
              <c:numCache>
                <c:formatCode>General</c:formatCode>
                <c:ptCount val="10"/>
                <c:pt idx="0">
                  <c:v>753.84495077296026</c:v>
                </c:pt>
                <c:pt idx="1">
                  <c:v>778.40432819008288</c:v>
                </c:pt>
                <c:pt idx="2">
                  <c:v>768.12510039113431</c:v>
                </c:pt>
                <c:pt idx="3">
                  <c:v>768.18481352910419</c:v>
                </c:pt>
                <c:pt idx="4">
                  <c:v>779.61776043885868</c:v>
                </c:pt>
                <c:pt idx="5">
                  <c:v>784.74308393561353</c:v>
                </c:pt>
                <c:pt idx="6">
                  <c:v>785.99343123065012</c:v>
                </c:pt>
                <c:pt idx="7">
                  <c:v>782.38345417478752</c:v>
                </c:pt>
                <c:pt idx="8">
                  <c:v>777.54955563697172</c:v>
                </c:pt>
                <c:pt idx="9">
                  <c:v>764.30599462528096</c:v>
                </c:pt>
              </c:numCache>
            </c:numRef>
          </c:val>
        </c:ser>
        <c:ser>
          <c:idx val="2"/>
          <c:order val="1"/>
          <c:tx>
            <c:strRef>
              <c:f>'C:\Users\DEYU\Desktop\My Research\[同欧美国家对比.xlsx]机动化率'!$A$4</c:f>
              <c:strCache>
                <c:ptCount val="1"/>
                <c:pt idx="0">
                  <c:v>Italy</c:v>
                </c:pt>
              </c:strCache>
            </c:strRef>
          </c:tx>
          <c:spPr>
            <a:ln w="25400">
              <a:solidFill>
                <a:sysClr val="windowText" lastClr="000000"/>
              </a:solidFill>
            </a:ln>
            <a:effectLst/>
          </c:spPr>
          <c:marker>
            <c:symbol val="x"/>
            <c:size val="10"/>
            <c:spPr>
              <a:solidFill>
                <a:schemeClr val="bg1"/>
              </a:solidFill>
              <a:ln w="12700"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'C:\Users\DEYU\Desktop\My Research\[同欧美国家对比.xlsx]机动化率'!$B$1:$K$1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</c:numCache>
            </c:numRef>
          </c:cat>
          <c:val>
            <c:numRef>
              <c:f>'C:\Users\DEYU\Desktop\My Research\[同欧美国家对比.xlsx]机动化率'!$B$4:$K$4</c:f>
              <c:numCache>
                <c:formatCode>General</c:formatCode>
                <c:ptCount val="10"/>
                <c:pt idx="0">
                  <c:v>572</c:v>
                </c:pt>
                <c:pt idx="1">
                  <c:v>584</c:v>
                </c:pt>
                <c:pt idx="2">
                  <c:v>591</c:v>
                </c:pt>
                <c:pt idx="4">
                  <c:v>587</c:v>
                </c:pt>
                <c:pt idx="5">
                  <c:v>593</c:v>
                </c:pt>
                <c:pt idx="6">
                  <c:v>601</c:v>
                </c:pt>
                <c:pt idx="7">
                  <c:v>603</c:v>
                </c:pt>
                <c:pt idx="9">
                  <c:v>606</c:v>
                </c:pt>
              </c:numCache>
            </c:numRef>
          </c:val>
        </c:ser>
        <c:ser>
          <c:idx val="0"/>
          <c:order val="2"/>
          <c:tx>
            <c:strRef>
              <c:f>'C:\Users\DEYU\Desktop\My Research\[同欧美国家对比.xlsx]机动化率'!$A$2</c:f>
              <c:strCache>
                <c:ptCount val="1"/>
                <c:pt idx="0">
                  <c:v>German</c:v>
                </c:pt>
              </c:strCache>
            </c:strRef>
          </c:tx>
          <c:spPr>
            <a:ln w="25400">
              <a:solidFill>
                <a:schemeClr val="tx1"/>
              </a:solidFill>
            </a:ln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</c:spPr>
          </c:marker>
          <c:cat>
            <c:numRef>
              <c:f>'C:\Users\DEYU\Desktop\My Research\[同欧美国家对比.xlsx]机动化率'!$B$1:$K$1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</c:numCache>
            </c:numRef>
          </c:cat>
          <c:val>
            <c:numRef>
              <c:f>'C:\Users\DEYU\Desktop\My Research\[同欧美国家对比.xlsx]机动化率'!$B$2:$K$2</c:f>
              <c:numCache>
                <c:formatCode>General</c:formatCode>
                <c:ptCount val="10"/>
                <c:pt idx="0">
                  <c:v>533</c:v>
                </c:pt>
                <c:pt idx="1">
                  <c:v>540</c:v>
                </c:pt>
                <c:pt idx="2">
                  <c:v>542</c:v>
                </c:pt>
                <c:pt idx="3">
                  <c:v>545</c:v>
                </c:pt>
                <c:pt idx="4">
                  <c:v>550</c:v>
                </c:pt>
                <c:pt idx="5">
                  <c:v>559</c:v>
                </c:pt>
                <c:pt idx="6">
                  <c:v>565</c:v>
                </c:pt>
                <c:pt idx="7">
                  <c:v>500</c:v>
                </c:pt>
                <c:pt idx="8">
                  <c:v>503</c:v>
                </c:pt>
                <c:pt idx="9">
                  <c:v>509</c:v>
                </c:pt>
              </c:numCache>
            </c:numRef>
          </c:val>
        </c:ser>
        <c:ser>
          <c:idx val="1"/>
          <c:order val="3"/>
          <c:tx>
            <c:strRef>
              <c:f>'C:\Users\DEYU\Desktop\My Research\[同欧美国家对比.xlsx]机动化率'!$A$3</c:f>
              <c:strCache>
                <c:ptCount val="1"/>
                <c:pt idx="0">
                  <c:v>France</c:v>
                </c:pt>
              </c:strCache>
            </c:strRef>
          </c:tx>
          <c:spPr>
            <a:ln w="25400">
              <a:solidFill>
                <a:schemeClr val="tx1"/>
              </a:solidFill>
            </a:ln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</c:spPr>
          </c:marker>
          <c:cat>
            <c:numRef>
              <c:f>'C:\Users\DEYU\Desktop\My Research\[同欧美国家对比.xlsx]机动化率'!$B$1:$K$1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</c:numCache>
            </c:numRef>
          </c:cat>
          <c:val>
            <c:numRef>
              <c:f>'C:\Users\DEYU\Desktop\My Research\[同欧美国家对比.xlsx]机动化率'!$B$3:$K$3</c:f>
              <c:numCache>
                <c:formatCode>General</c:formatCode>
                <c:ptCount val="10"/>
                <c:pt idx="0">
                  <c:v>463</c:v>
                </c:pt>
                <c:pt idx="1">
                  <c:v>471</c:v>
                </c:pt>
                <c:pt idx="2">
                  <c:v>475</c:v>
                </c:pt>
                <c:pt idx="3">
                  <c:v>478</c:v>
                </c:pt>
                <c:pt idx="4">
                  <c:v>480</c:v>
                </c:pt>
                <c:pt idx="5">
                  <c:v>480</c:v>
                </c:pt>
                <c:pt idx="6">
                  <c:v>483</c:v>
                </c:pt>
                <c:pt idx="7">
                  <c:v>482</c:v>
                </c:pt>
              </c:numCache>
            </c:numRef>
          </c:val>
        </c:ser>
        <c:ser>
          <c:idx val="3"/>
          <c:order val="4"/>
          <c:tx>
            <c:strRef>
              <c:f>'C:\Users\DEYU\Desktop\My Research\[同欧美国家对比.xlsx]机动化率'!$A$5</c:f>
              <c:strCache>
                <c:ptCount val="1"/>
                <c:pt idx="0">
                  <c:v>UK</c:v>
                </c:pt>
              </c:strCache>
            </c:strRef>
          </c:tx>
          <c:spPr>
            <a:ln w="25400">
              <a:solidFill>
                <a:schemeClr val="tx1"/>
              </a:solidFill>
            </a:ln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</c:spPr>
          </c:marker>
          <c:cat>
            <c:numRef>
              <c:f>'C:\Users\DEYU\Desktop\My Research\[同欧美国家对比.xlsx]机动化率'!$B$1:$K$1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</c:numCache>
            </c:numRef>
          </c:cat>
          <c:val>
            <c:numRef>
              <c:f>'C:\Users\DEYU\Desktop\My Research\[同欧美国家对比.xlsx]机动化率'!$B$5:$K$5</c:f>
              <c:numCache>
                <c:formatCode>General</c:formatCode>
                <c:ptCount val="10"/>
                <c:pt idx="0">
                  <c:v>426</c:v>
                </c:pt>
                <c:pt idx="1">
                  <c:v>437</c:v>
                </c:pt>
                <c:pt idx="2">
                  <c:v>447</c:v>
                </c:pt>
                <c:pt idx="3">
                  <c:v>453</c:v>
                </c:pt>
                <c:pt idx="4">
                  <c:v>465</c:v>
                </c:pt>
                <c:pt idx="5">
                  <c:v>471</c:v>
                </c:pt>
                <c:pt idx="6">
                  <c:v>461</c:v>
                </c:pt>
                <c:pt idx="7">
                  <c:v>464</c:v>
                </c:pt>
                <c:pt idx="8">
                  <c:v>464</c:v>
                </c:pt>
                <c:pt idx="9">
                  <c:v>459</c:v>
                </c:pt>
              </c:numCache>
            </c:numRef>
          </c:val>
        </c:ser>
        <c:ser>
          <c:idx val="5"/>
          <c:order val="5"/>
          <c:tx>
            <c:strRef>
              <c:f>'C:\Users\DEYU\Desktop\My Research\[同欧美国家对比.xlsx]机动化率'!$A$7</c:f>
              <c:strCache>
                <c:ptCount val="1"/>
                <c:pt idx="0">
                  <c:v>China</c:v>
                </c:pt>
              </c:strCache>
            </c:strRef>
          </c:tx>
          <c:spPr>
            <a:ln w="25400">
              <a:solidFill>
                <a:schemeClr val="tx1"/>
              </a:solidFill>
            </a:ln>
          </c:spPr>
          <c:marker>
            <c:symbol val="triang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</c:spPr>
          </c:marker>
          <c:cat>
            <c:numRef>
              <c:f>'C:\Users\DEYU\Desktop\My Research\[同欧美国家对比.xlsx]机动化率'!$B$1:$K$1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</c:numCache>
            </c:numRef>
          </c:cat>
          <c:val>
            <c:numRef>
              <c:f>'C:\Users\DEYU\Desktop\My Research\[同欧美国家对比.xlsx]机动化率'!$B$7:$K$7</c:f>
              <c:numCache>
                <c:formatCode>General</c:formatCode>
                <c:ptCount val="10"/>
                <c:pt idx="0">
                  <c:v>6.7359144094742867</c:v>
                </c:pt>
                <c:pt idx="1">
                  <c:v>7.7880072398473681</c:v>
                </c:pt>
                <c:pt idx="2">
                  <c:v>9.3603886246331349</c:v>
                </c:pt>
                <c:pt idx="3">
                  <c:v>11.443492459006299</c:v>
                </c:pt>
                <c:pt idx="4">
                  <c:v>13.35435194017909</c:v>
                </c:pt>
                <c:pt idx="5">
                  <c:v>16.308661170424287</c:v>
                </c:pt>
                <c:pt idx="6">
                  <c:v>19.928554257196726</c:v>
                </c:pt>
                <c:pt idx="7">
                  <c:v>24.188439328232189</c:v>
                </c:pt>
                <c:pt idx="8">
                  <c:v>28.907109832683108</c:v>
                </c:pt>
                <c:pt idx="9">
                  <c:v>36.306397901835901</c:v>
                </c:pt>
              </c:numCache>
            </c:numRef>
          </c:val>
        </c:ser>
        <c:marker val="1"/>
        <c:axId val="69270528"/>
        <c:axId val="66083456"/>
      </c:lineChart>
      <c:catAx>
        <c:axId val="692705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Year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zh-CN"/>
          </a:p>
        </c:txPr>
        <c:crossAx val="66083456"/>
        <c:crosses val="autoZero"/>
        <c:auto val="1"/>
        <c:lblAlgn val="ctr"/>
        <c:lblOffset val="100"/>
      </c:catAx>
      <c:valAx>
        <c:axId val="6608345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lang="en-US"/>
                </a:pPr>
                <a:r>
                  <a:rPr lang="en-US"/>
                  <a:t>Ownership of vehicle</a:t>
                </a:r>
                <a:endParaRPr lang="zh-CN"/>
              </a:p>
              <a:p>
                <a:pPr>
                  <a:defRPr lang="en-US"/>
                </a:pPr>
                <a:r>
                  <a:rPr lang="en-US"/>
                  <a:t>per</a:t>
                </a:r>
                <a:r>
                  <a:rPr lang="zh-CN"/>
                  <a:t> </a:t>
                </a:r>
                <a:r>
                  <a:rPr lang="en-US"/>
                  <a:t>1,000 capita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"/>
              <c:y val="9.0391388888888896E-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zh-CN"/>
          </a:p>
        </c:txPr>
        <c:crossAx val="69270528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85136686507936488"/>
          <c:y val="0.16024777777777779"/>
          <c:w val="0.14863313492063501"/>
          <c:h val="0.55969444444444871"/>
        </c:manualLayout>
      </c:layout>
      <c:spPr>
        <a:ln>
          <a:noFill/>
        </a:ln>
      </c:spPr>
      <c:txPr>
        <a:bodyPr/>
        <a:lstStyle/>
        <a:p>
          <a:pPr>
            <a:defRPr lang="en-US"/>
          </a:pPr>
          <a:endParaRPr lang="zh-CN"/>
        </a:p>
      </c:txPr>
    </c:legend>
    <c:plotVisOnly val="1"/>
    <c:dispBlanksAs val="gap"/>
  </c:chart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>
        <c:manualLayout>
          <c:layoutTarget val="inner"/>
          <c:xMode val="edge"/>
          <c:yMode val="edge"/>
          <c:x val="0.137321167977349"/>
          <c:y val="4.0560555555555558E-2"/>
          <c:w val="0.57306366375363449"/>
          <c:h val="0.71328388888888894"/>
        </c:manualLayout>
      </c:layout>
      <c:areaChart>
        <c:grouping val="percentStacked"/>
        <c:ser>
          <c:idx val="0"/>
          <c:order val="0"/>
          <c:tx>
            <c:strRef>
              <c:f>'C:\Users\DEYU\Desktop\My Research\[Statistics of traffic accidents.xlsx]车辆类型'!$K$30</c:f>
              <c:strCache>
                <c:ptCount val="1"/>
                <c:pt idx="0">
                  <c:v>Light passenger cars</c:v>
                </c:pt>
              </c:strCache>
            </c:strRef>
          </c:tx>
          <c:spPr>
            <a:pattFill prst="smGrid">
              <a:fgClr>
                <a:schemeClr val="tx1"/>
              </a:fgClr>
              <a:bgClr>
                <a:schemeClr val="bg1"/>
              </a:bgClr>
            </a:pattFill>
          </c:spPr>
          <c:cat>
            <c:numRef>
              <c:f>'C:\Users\DEYU\Desktop\My Research\[Statistics of traffic accidents.xlsx]车辆类型'!$J$31:$J$39</c:f>
              <c:numCache>
                <c:formatCode>General</c:formatCode>
                <c:ptCount val="9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</c:numCache>
            </c:numRef>
          </c:cat>
          <c:val>
            <c:numRef>
              <c:f>'C:\Users\DEYU\Desktop\My Research\[Statistics of traffic accidents.xlsx]车辆类型'!$K$31:$K$39</c:f>
              <c:numCache>
                <c:formatCode>General</c:formatCode>
                <c:ptCount val="9"/>
                <c:pt idx="0">
                  <c:v>1022.08</c:v>
                </c:pt>
                <c:pt idx="1">
                  <c:v>1287.0899999999999</c:v>
                </c:pt>
                <c:pt idx="2">
                  <c:v>1533.31</c:v>
                </c:pt>
                <c:pt idx="3">
                  <c:v>1918.6699999999998</c:v>
                </c:pt>
                <c:pt idx="4">
                  <c:v>2395.23</c:v>
                </c:pt>
                <c:pt idx="5">
                  <c:v>2961.6499999999987</c:v>
                </c:pt>
                <c:pt idx="6">
                  <c:v>3595.3300000000022</c:v>
                </c:pt>
                <c:pt idx="7">
                  <c:v>4591.34</c:v>
                </c:pt>
                <c:pt idx="8">
                  <c:v>5861.6100000000024</c:v>
                </c:pt>
              </c:numCache>
            </c:numRef>
          </c:val>
        </c:ser>
        <c:ser>
          <c:idx val="1"/>
          <c:order val="1"/>
          <c:tx>
            <c:strRef>
              <c:f>'C:\Users\DEYU\Desktop\My Research\[Statistics of traffic accidents.xlsx]车辆类型'!$L$30</c:f>
              <c:strCache>
                <c:ptCount val="1"/>
                <c:pt idx="0">
                  <c:v>Motorcycles</c:v>
                </c:pt>
              </c:strCache>
            </c:strRef>
          </c:tx>
          <c:spPr>
            <a:pattFill prst="pct20">
              <a:fgClr>
                <a:schemeClr val="tx1"/>
              </a:fgClr>
              <a:bgClr>
                <a:schemeClr val="bg1"/>
              </a:bgClr>
            </a:pattFill>
          </c:spPr>
          <c:cat>
            <c:numRef>
              <c:f>'C:\Users\DEYU\Desktop\My Research\[Statistics of traffic accidents.xlsx]车辆类型'!$J$31:$J$39</c:f>
              <c:numCache>
                <c:formatCode>General</c:formatCode>
                <c:ptCount val="9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</c:numCache>
            </c:numRef>
          </c:cat>
          <c:val>
            <c:numRef>
              <c:f>'C:\Users\DEYU\Desktop\My Research\[Statistics of traffic accidents.xlsx]车辆类型'!$L$31:$L$39</c:f>
              <c:numCache>
                <c:formatCode>General</c:formatCode>
                <c:ptCount val="9"/>
                <c:pt idx="0">
                  <c:v>5037.1413000000002</c:v>
                </c:pt>
                <c:pt idx="1">
                  <c:v>5929.5167000000001</c:v>
                </c:pt>
                <c:pt idx="2">
                  <c:v>6754.0749999999998</c:v>
                </c:pt>
                <c:pt idx="3">
                  <c:v>7556.4725000000008</c:v>
                </c:pt>
                <c:pt idx="4">
                  <c:v>8131.3715000000002</c:v>
                </c:pt>
                <c:pt idx="5">
                  <c:v>8709.661299999987</c:v>
                </c:pt>
                <c:pt idx="6">
                  <c:v>8953.7775000000001</c:v>
                </c:pt>
                <c:pt idx="7">
                  <c:v>9453.0657999999294</c:v>
                </c:pt>
                <c:pt idx="8">
                  <c:v>10000.4714</c:v>
                </c:pt>
              </c:numCache>
            </c:numRef>
          </c:val>
        </c:ser>
        <c:ser>
          <c:idx val="2"/>
          <c:order val="2"/>
          <c:tx>
            <c:strRef>
              <c:f>'C:\Users\DEYU\Desktop\My Research\[Statistics of traffic accidents.xlsx]车辆类型'!$M$30</c:f>
              <c:strCache>
                <c:ptCount val="1"/>
                <c:pt idx="0">
                  <c:v>Trucks and buses</c:v>
                </c:pt>
              </c:strCache>
            </c:strRef>
          </c:tx>
          <c:spPr>
            <a:pattFill prst="dkDnDiag">
              <a:fgClr>
                <a:schemeClr val="tx1"/>
              </a:fgClr>
              <a:bgClr>
                <a:schemeClr val="bg1"/>
              </a:bgClr>
            </a:pattFill>
          </c:spPr>
          <c:cat>
            <c:numRef>
              <c:f>'C:\Users\DEYU\Desktop\My Research\[Statistics of traffic accidents.xlsx]车辆类型'!$J$31:$J$39</c:f>
              <c:numCache>
                <c:formatCode>General</c:formatCode>
                <c:ptCount val="9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</c:numCache>
            </c:numRef>
          </c:cat>
          <c:val>
            <c:numRef>
              <c:f>'C:\Users\DEYU\Desktop\My Research\[Statistics of traffic accidents.xlsx]车辆类型'!$M$31:$M$39</c:f>
              <c:numCache>
                <c:formatCode>General</c:formatCode>
                <c:ptCount val="9"/>
                <c:pt idx="0">
                  <c:v>992.4899999999999</c:v>
                </c:pt>
                <c:pt idx="1">
                  <c:v>1045.22</c:v>
                </c:pt>
                <c:pt idx="2">
                  <c:v>1095.6099999999999</c:v>
                </c:pt>
                <c:pt idx="3">
                  <c:v>1169.33</c:v>
                </c:pt>
                <c:pt idx="4">
                  <c:v>1210.6299999999999</c:v>
                </c:pt>
                <c:pt idx="5">
                  <c:v>1288.3899999999999</c:v>
                </c:pt>
                <c:pt idx="6">
                  <c:v>1369.6499999999999</c:v>
                </c:pt>
                <c:pt idx="7">
                  <c:v>1622.34</c:v>
                </c:pt>
                <c:pt idx="8">
                  <c:v>1860.06</c:v>
                </c:pt>
              </c:numCache>
            </c:numRef>
          </c:val>
        </c:ser>
        <c:axId val="74925952"/>
        <c:axId val="74936320"/>
      </c:areaChart>
      <c:catAx>
        <c:axId val="749259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Year</a:t>
                </a:r>
                <a:endParaRPr lang="zh-CN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zh-CN"/>
          </a:p>
        </c:txPr>
        <c:crossAx val="74936320"/>
        <c:crosses val="autoZero"/>
        <c:auto val="1"/>
        <c:lblAlgn val="ctr"/>
        <c:lblOffset val="100"/>
      </c:catAx>
      <c:valAx>
        <c:axId val="7493632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lang="en-US"/>
                </a:pPr>
                <a:r>
                  <a:rPr lang="en-US"/>
                  <a:t>Proportion of vehicle (%)</a:t>
                </a:r>
                <a:endParaRPr lang="zh-CN"/>
              </a:p>
            </c:rich>
          </c:tx>
          <c:layout/>
        </c:title>
        <c:numFmt formatCode="0%" sourceLinked="1"/>
        <c:tickLblPos val="nextTo"/>
        <c:txPr>
          <a:bodyPr/>
          <a:lstStyle/>
          <a:p>
            <a:pPr>
              <a:defRPr lang="en-US"/>
            </a:pPr>
            <a:endParaRPr lang="zh-CN"/>
          </a:p>
        </c:txPr>
        <c:crossAx val="74925952"/>
        <c:crosses val="autoZero"/>
        <c:crossBetween val="midCat"/>
      </c:valAx>
    </c:plotArea>
    <c:legend>
      <c:legendPos val="r"/>
      <c:layout/>
      <c:spPr>
        <a:ln>
          <a:noFill/>
        </a:ln>
      </c:spPr>
      <c:txPr>
        <a:bodyPr/>
        <a:lstStyle/>
        <a:p>
          <a:pPr>
            <a:defRPr lang="en-US"/>
          </a:pPr>
          <a:endParaRPr lang="zh-CN"/>
        </a:p>
      </c:txPr>
    </c:legend>
    <c:plotVisOnly val="1"/>
    <c:dispBlanksAs val="zero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>
        <c:manualLayout>
          <c:layoutTarget val="inner"/>
          <c:xMode val="edge"/>
          <c:yMode val="edge"/>
          <c:x val="0.1373210317460323"/>
          <c:y val="5.5436507936508075E-2"/>
          <c:w val="0.68180813492063497"/>
          <c:h val="0.7371467592592591"/>
        </c:manualLayout>
      </c:layout>
      <c:barChart>
        <c:barDir val="col"/>
        <c:grouping val="percentStacked"/>
        <c:ser>
          <c:idx val="0"/>
          <c:order val="0"/>
          <c:tx>
            <c:strRef>
              <c:f>'C:\Users\DEYU\Desktop\My Research\[同欧美国家对比.xlsx]All-交通方式'!$K$19</c:f>
              <c:strCache>
                <c:ptCount val="1"/>
                <c:pt idx="0">
                  <c:v>Vehicle 4+</c:v>
                </c:pt>
              </c:strCache>
            </c:strRef>
          </c:tx>
          <c:spPr>
            <a:pattFill prst="wdDnDiag">
              <a:fgClr>
                <a:schemeClr val="tx1"/>
              </a:fgClr>
              <a:bgClr>
                <a:schemeClr val="bg1"/>
              </a:bgClr>
            </a:pattFill>
          </c:spPr>
          <c:cat>
            <c:strRef>
              <c:f>'C:\Users\DEYU\Desktop\My Research\[同欧美国家对比.xlsx]All-交通方式'!$L$18:$Q$18</c:f>
              <c:strCache>
                <c:ptCount val="6"/>
                <c:pt idx="0">
                  <c:v>CN</c:v>
                </c:pt>
                <c:pt idx="1">
                  <c:v>US</c:v>
                </c:pt>
                <c:pt idx="2">
                  <c:v>UK</c:v>
                </c:pt>
                <c:pt idx="3">
                  <c:v>IT</c:v>
                </c:pt>
                <c:pt idx="4">
                  <c:v>FR</c:v>
                </c:pt>
                <c:pt idx="5">
                  <c:v>DE</c:v>
                </c:pt>
              </c:strCache>
            </c:strRef>
          </c:cat>
          <c:val>
            <c:numRef>
              <c:f>'C:\Users\DEYU\Desktop\My Research\[同欧美国家对比.xlsx]All-交通方式'!$L$19:$Q$19</c:f>
              <c:numCache>
                <c:formatCode>General</c:formatCode>
                <c:ptCount val="6"/>
                <c:pt idx="0">
                  <c:v>22184</c:v>
                </c:pt>
                <c:pt idx="1">
                  <c:v>23303</c:v>
                </c:pt>
                <c:pt idx="2">
                  <c:v>931</c:v>
                </c:pt>
                <c:pt idx="3">
                  <c:v>3299</c:v>
                </c:pt>
                <c:pt idx="4">
                  <c:v>2323</c:v>
                </c:pt>
                <c:pt idx="5">
                  <c:v>2170</c:v>
                </c:pt>
              </c:numCache>
            </c:numRef>
          </c:val>
        </c:ser>
        <c:ser>
          <c:idx val="1"/>
          <c:order val="1"/>
          <c:tx>
            <c:strRef>
              <c:f>'C:\Users\DEYU\Desktop\My Research\[同欧美国家对比.xlsx]All-交通方式'!$K$20</c:f>
              <c:strCache>
                <c:ptCount val="1"/>
                <c:pt idx="0">
                  <c:v>Bikes</c:v>
                </c:pt>
              </c:strCache>
            </c:strRef>
          </c:tx>
          <c:spPr>
            <a:pattFill prst="dkUpDiag">
              <a:fgClr>
                <a:schemeClr val="tx1"/>
              </a:fgClr>
              <a:bgClr>
                <a:schemeClr val="bg1"/>
              </a:bgClr>
            </a:pattFill>
          </c:spPr>
          <c:cat>
            <c:strRef>
              <c:f>'C:\Users\DEYU\Desktop\My Research\[同欧美国家对比.xlsx]All-交通方式'!$L$18:$Q$18</c:f>
              <c:strCache>
                <c:ptCount val="6"/>
                <c:pt idx="0">
                  <c:v>CN</c:v>
                </c:pt>
                <c:pt idx="1">
                  <c:v>US</c:v>
                </c:pt>
                <c:pt idx="2">
                  <c:v>UK</c:v>
                </c:pt>
                <c:pt idx="3">
                  <c:v>IT</c:v>
                </c:pt>
                <c:pt idx="4">
                  <c:v>FR</c:v>
                </c:pt>
                <c:pt idx="5">
                  <c:v>DE</c:v>
                </c:pt>
              </c:strCache>
            </c:strRef>
          </c:cat>
          <c:val>
            <c:numRef>
              <c:f>'C:\Users\DEYU\Desktop\My Research\[同欧美国家对比.xlsx]All-交通方式'!$L$20:$Q$20</c:f>
              <c:numCache>
                <c:formatCode>General</c:formatCode>
                <c:ptCount val="6"/>
                <c:pt idx="0">
                  <c:v>24917</c:v>
                </c:pt>
                <c:pt idx="1">
                  <c:v>5302</c:v>
                </c:pt>
                <c:pt idx="2">
                  <c:v>514</c:v>
                </c:pt>
                <c:pt idx="3">
                  <c:v>561</c:v>
                </c:pt>
                <c:pt idx="4">
                  <c:v>1121</c:v>
                </c:pt>
                <c:pt idx="5">
                  <c:v>1177</c:v>
                </c:pt>
              </c:numCache>
            </c:numRef>
          </c:val>
        </c:ser>
        <c:ser>
          <c:idx val="2"/>
          <c:order val="2"/>
          <c:tx>
            <c:strRef>
              <c:f>'C:\Users\DEYU\Desktop\My Research\[同欧美国家对比.xlsx]All-交通方式'!$K$21</c:f>
              <c:strCache>
                <c:ptCount val="1"/>
                <c:pt idx="0">
                  <c:v>Pedestrian</c:v>
                </c:pt>
              </c:strCache>
            </c:strRef>
          </c:tx>
          <c:spPr>
            <a:pattFill prst="dkVert">
              <a:fgClr>
                <a:schemeClr val="tx1"/>
              </a:fgClr>
              <a:bgClr>
                <a:schemeClr val="bg1"/>
              </a:bgClr>
            </a:pattFill>
          </c:spPr>
          <c:cat>
            <c:strRef>
              <c:f>'C:\Users\DEYU\Desktop\My Research\[同欧美国家对比.xlsx]All-交通方式'!$L$18:$Q$18</c:f>
              <c:strCache>
                <c:ptCount val="6"/>
                <c:pt idx="0">
                  <c:v>CN</c:v>
                </c:pt>
                <c:pt idx="1">
                  <c:v>US</c:v>
                </c:pt>
                <c:pt idx="2">
                  <c:v>UK</c:v>
                </c:pt>
                <c:pt idx="3">
                  <c:v>IT</c:v>
                </c:pt>
                <c:pt idx="4">
                  <c:v>FR</c:v>
                </c:pt>
                <c:pt idx="5">
                  <c:v>DE</c:v>
                </c:pt>
              </c:strCache>
            </c:strRef>
          </c:cat>
          <c:val>
            <c:numRef>
              <c:f>'C:\Users\DEYU\Desktop\My Research\[同欧美国家对比.xlsx]All-交通方式'!$L$21:$Q$21</c:f>
              <c:numCache>
                <c:formatCode>General</c:formatCode>
                <c:ptCount val="6"/>
                <c:pt idx="0">
                  <c:v>16281</c:v>
                </c:pt>
                <c:pt idx="1">
                  <c:v>4280</c:v>
                </c:pt>
                <c:pt idx="2">
                  <c:v>405</c:v>
                </c:pt>
                <c:pt idx="4">
                  <c:v>519</c:v>
                </c:pt>
                <c:pt idx="5">
                  <c:v>614</c:v>
                </c:pt>
              </c:numCache>
            </c:numRef>
          </c:val>
        </c:ser>
        <c:overlap val="100"/>
        <c:axId val="74971776"/>
        <c:axId val="74990336"/>
      </c:barChart>
      <c:catAx>
        <c:axId val="749717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Country</a:t>
                </a:r>
                <a:endParaRPr lang="zh-CN"/>
              </a:p>
            </c:rich>
          </c:tx>
          <c:layout/>
        </c:title>
        <c:numFmt formatCode="General" sourceLinked="0"/>
        <c:tickLblPos val="nextTo"/>
        <c:txPr>
          <a:bodyPr/>
          <a:lstStyle/>
          <a:p>
            <a:pPr>
              <a:defRPr lang="en-US"/>
            </a:pPr>
            <a:endParaRPr lang="zh-CN"/>
          </a:p>
        </c:txPr>
        <c:crossAx val="74990336"/>
        <c:crosses val="autoZero"/>
        <c:auto val="1"/>
        <c:lblAlgn val="ctr"/>
        <c:lblOffset val="100"/>
      </c:catAx>
      <c:valAx>
        <c:axId val="74990336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 lang="en-US"/>
                </a:pPr>
                <a:r>
                  <a:rPr lang="en-US"/>
                  <a:t>Proportion of fatalities (%)</a:t>
                </a:r>
                <a:endParaRPr lang="zh-CN"/>
              </a:p>
            </c:rich>
          </c:tx>
          <c:layout/>
        </c:title>
        <c:numFmt formatCode="0%" sourceLinked="1"/>
        <c:tickLblPos val="nextTo"/>
        <c:txPr>
          <a:bodyPr/>
          <a:lstStyle/>
          <a:p>
            <a:pPr>
              <a:defRPr lang="en-US"/>
            </a:pPr>
            <a:endParaRPr lang="zh-CN"/>
          </a:p>
        </c:txPr>
        <c:crossAx val="74971776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82754265873015898"/>
          <c:y val="0.28266666666666768"/>
          <c:w val="0.15733829365079449"/>
          <c:h val="0.35403134920634899"/>
        </c:manualLayout>
      </c:layout>
      <c:spPr>
        <a:ln>
          <a:noFill/>
        </a:ln>
      </c:spPr>
      <c:txPr>
        <a:bodyPr/>
        <a:lstStyle/>
        <a:p>
          <a:pPr>
            <a:defRPr lang="en-US"/>
          </a:pPr>
          <a:endParaRPr lang="zh-CN"/>
        </a:p>
      </c:txPr>
    </c:legend>
    <c:plotVisOnly val="1"/>
    <c:dispBlanksAs val="gap"/>
  </c:chart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3005734126984128"/>
          <c:y val="3.6495000000000014E-2"/>
          <c:w val="0.64193472222222225"/>
          <c:h val="0.75049166666666689"/>
        </c:manualLayout>
      </c:layout>
      <c:lineChart>
        <c:grouping val="standard"/>
        <c:ser>
          <c:idx val="0"/>
          <c:order val="0"/>
          <c:tx>
            <c:strRef>
              <c:f>道路类型!$A$35</c:f>
              <c:strCache>
                <c:ptCount val="1"/>
                <c:pt idx="0">
                  <c:v>Expressway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squar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道路类型!$B$83:$O$83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道路类型!$B$35:$O$35</c:f>
              <c:numCache>
                <c:formatCode>General</c:formatCode>
                <c:ptCount val="14"/>
                <c:pt idx="0">
                  <c:v>0.50863088200520212</c:v>
                </c:pt>
                <c:pt idx="1">
                  <c:v>0.53429676368817425</c:v>
                </c:pt>
                <c:pt idx="2">
                  <c:v>0.54641856067002126</c:v>
                </c:pt>
                <c:pt idx="3">
                  <c:v>0.55536861847367403</c:v>
                </c:pt>
                <c:pt idx="4">
                  <c:v>0.87664514019455575</c:v>
                </c:pt>
                <c:pt idx="5">
                  <c:v>1.2157639806252751</c:v>
                </c:pt>
                <c:pt idx="6">
                  <c:v>1.6465493348115299</c:v>
                </c:pt>
                <c:pt idx="7">
                  <c:v>1.6708185053380782</c:v>
                </c:pt>
                <c:pt idx="8">
                  <c:v>1.8261430678466077</c:v>
                </c:pt>
                <c:pt idx="9">
                  <c:v>2.0561932874166393</c:v>
                </c:pt>
                <c:pt idx="10">
                  <c:v>2.0658762886597937</c:v>
                </c:pt>
                <c:pt idx="11">
                  <c:v>2.0301575706981114</c:v>
                </c:pt>
                <c:pt idx="12">
                  <c:v>2.0730665467625897</c:v>
                </c:pt>
                <c:pt idx="13">
                  <c:v>1.9569768779477741</c:v>
                </c:pt>
              </c:numCache>
            </c:numRef>
          </c:val>
        </c:ser>
        <c:ser>
          <c:idx val="1"/>
          <c:order val="1"/>
          <c:tx>
            <c:strRef>
              <c:f>道路类型!$A$36</c:f>
              <c:strCache>
                <c:ptCount val="1"/>
                <c:pt idx="0">
                  <c:v>Class I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diamond"/>
            <c:size val="5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道路类型!$B$83:$O$83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道路类型!$B$36:$O$36</c:f>
              <c:numCache>
                <c:formatCode>General</c:formatCode>
                <c:ptCount val="14"/>
                <c:pt idx="0">
                  <c:v>0.81750407217140708</c:v>
                </c:pt>
                <c:pt idx="1">
                  <c:v>0.89714423112492137</c:v>
                </c:pt>
                <c:pt idx="2">
                  <c:v>0.87038339480229865</c:v>
                </c:pt>
                <c:pt idx="3">
                  <c:v>0.95080041414463201</c:v>
                </c:pt>
                <c:pt idx="4">
                  <c:v>1.1792821949570089</c:v>
                </c:pt>
                <c:pt idx="5">
                  <c:v>1.3149166397130172</c:v>
                </c:pt>
                <c:pt idx="6">
                  <c:v>1.4031473237395176</c:v>
                </c:pt>
                <c:pt idx="7">
                  <c:v>1.4331626275253035</c:v>
                </c:pt>
                <c:pt idx="8">
                  <c:v>1.4710853436839777</c:v>
                </c:pt>
                <c:pt idx="9">
                  <c:v>1.4621748122346794</c:v>
                </c:pt>
                <c:pt idx="10">
                  <c:v>1.4600855920114122</c:v>
                </c:pt>
                <c:pt idx="11">
                  <c:v>1.4359939336066956</c:v>
                </c:pt>
                <c:pt idx="12">
                  <c:v>1.3924674779689468</c:v>
                </c:pt>
                <c:pt idx="13">
                  <c:v>1.3666336960105505</c:v>
                </c:pt>
              </c:numCache>
            </c:numRef>
          </c:val>
        </c:ser>
        <c:ser>
          <c:idx val="2"/>
          <c:order val="2"/>
          <c:tx>
            <c:strRef>
              <c:f>道路类型!$A$37</c:f>
              <c:strCache>
                <c:ptCount val="1"/>
                <c:pt idx="0">
                  <c:v>Class II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triangl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道路类型!$B$83:$O$83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道路类型!$B$37:$O$37</c:f>
              <c:numCache>
                <c:formatCode>General</c:formatCode>
                <c:ptCount val="14"/>
                <c:pt idx="0">
                  <c:v>0.96080059029699316</c:v>
                </c:pt>
                <c:pt idx="1">
                  <c:v>0.99278834519142345</c:v>
                </c:pt>
                <c:pt idx="2">
                  <c:v>1.0098159509202453</c:v>
                </c:pt>
                <c:pt idx="3">
                  <c:v>1.0826624254025448</c:v>
                </c:pt>
                <c:pt idx="4">
                  <c:v>1.281962466094861</c:v>
                </c:pt>
                <c:pt idx="5">
                  <c:v>1.3722989308547788</c:v>
                </c:pt>
                <c:pt idx="6">
                  <c:v>1.4684562533408081</c:v>
                </c:pt>
                <c:pt idx="7">
                  <c:v>1.5168613587457731</c:v>
                </c:pt>
                <c:pt idx="8">
                  <c:v>1.5249801744647105</c:v>
                </c:pt>
                <c:pt idx="9">
                  <c:v>1.5444938585345194</c:v>
                </c:pt>
                <c:pt idx="10">
                  <c:v>1.5616996786724857</c:v>
                </c:pt>
                <c:pt idx="11">
                  <c:v>1.5259717403328807</c:v>
                </c:pt>
                <c:pt idx="12">
                  <c:v>1.4830335761960565</c:v>
                </c:pt>
                <c:pt idx="13">
                  <c:v>1.4620035014771857</c:v>
                </c:pt>
              </c:numCache>
            </c:numRef>
          </c:val>
        </c:ser>
        <c:ser>
          <c:idx val="3"/>
          <c:order val="3"/>
          <c:tx>
            <c:strRef>
              <c:f>道路类型!$A$38</c:f>
              <c:strCache>
                <c:ptCount val="1"/>
                <c:pt idx="0">
                  <c:v>Class III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circl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道路类型!$B$83:$O$83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道路类型!$B$38:$O$38</c:f>
              <c:numCache>
                <c:formatCode>General</c:formatCode>
                <c:ptCount val="14"/>
                <c:pt idx="0">
                  <c:v>1.0414481993187645</c:v>
                </c:pt>
                <c:pt idx="1">
                  <c:v>1.0520448258388231</c:v>
                </c:pt>
                <c:pt idx="2">
                  <c:v>1.0739297633366651</c:v>
                </c:pt>
                <c:pt idx="3">
                  <c:v>1.0958853379507763</c:v>
                </c:pt>
                <c:pt idx="4">
                  <c:v>1.3045549645837009</c:v>
                </c:pt>
                <c:pt idx="5">
                  <c:v>1.3816139437496464</c:v>
                </c:pt>
                <c:pt idx="6">
                  <c:v>1.4877908129246185</c:v>
                </c:pt>
                <c:pt idx="7">
                  <c:v>1.5183810194371545</c:v>
                </c:pt>
                <c:pt idx="8">
                  <c:v>1.5186422557797674</c:v>
                </c:pt>
                <c:pt idx="9">
                  <c:v>1.5225167385123362</c:v>
                </c:pt>
                <c:pt idx="10">
                  <c:v>1.5321123152027143</c:v>
                </c:pt>
                <c:pt idx="11">
                  <c:v>1.4970503705944638</c:v>
                </c:pt>
                <c:pt idx="12">
                  <c:v>1.4569129790387465</c:v>
                </c:pt>
                <c:pt idx="13">
                  <c:v>1.4537844436693408</c:v>
                </c:pt>
              </c:numCache>
            </c:numRef>
          </c:val>
        </c:ser>
        <c:ser>
          <c:idx val="7"/>
          <c:order val="4"/>
          <c:tx>
            <c:strRef>
              <c:f>道路类型!$A$42</c:f>
              <c:strCache>
                <c:ptCount val="1"/>
                <c:pt idx="0">
                  <c:v>Urban road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x"/>
            <c:size val="4"/>
            <c:spPr>
              <a:solidFill>
                <a:schemeClr val="bg1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道路类型!$B$83:$O$83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道路类型!$B$42:$O$42</c:f>
              <c:numCache>
                <c:formatCode>General</c:formatCode>
                <c:ptCount val="14"/>
                <c:pt idx="0">
                  <c:v>0.59932073066273583</c:v>
                </c:pt>
                <c:pt idx="1">
                  <c:v>0.65935719576945306</c:v>
                </c:pt>
                <c:pt idx="2">
                  <c:v>0.67729228508890293</c:v>
                </c:pt>
                <c:pt idx="3">
                  <c:v>0.6953915406604152</c:v>
                </c:pt>
                <c:pt idx="4">
                  <c:v>0.94164444720034723</c:v>
                </c:pt>
                <c:pt idx="5">
                  <c:v>1.1091649308843021</c:v>
                </c:pt>
                <c:pt idx="6">
                  <c:v>1.23236989980658</c:v>
                </c:pt>
                <c:pt idx="7">
                  <c:v>1.2776478138456442</c:v>
                </c:pt>
                <c:pt idx="8">
                  <c:v>1.2834835221421215</c:v>
                </c:pt>
                <c:pt idx="9">
                  <c:v>1.2837293078308603</c:v>
                </c:pt>
                <c:pt idx="10">
                  <c:v>1.3011474738900426</c:v>
                </c:pt>
                <c:pt idx="11">
                  <c:v>1.2543239054035389</c:v>
                </c:pt>
                <c:pt idx="12">
                  <c:v>1.2385939000073849</c:v>
                </c:pt>
                <c:pt idx="13">
                  <c:v>1.2260483738440624</c:v>
                </c:pt>
              </c:numCache>
            </c:numRef>
          </c:val>
        </c:ser>
        <c:ser>
          <c:idx val="4"/>
          <c:order val="5"/>
          <c:tx>
            <c:strRef>
              <c:f>道路类型!$A$100</c:f>
              <c:strCache>
                <c:ptCount val="1"/>
                <c:pt idx="0">
                  <c:v>Average</c:v>
                </c:pt>
              </c:strCache>
            </c:strRef>
          </c:tx>
          <c:spPr>
            <a:ln w="12700">
              <a:solidFill>
                <a:schemeClr val="tx1"/>
              </a:solidFill>
              <a:prstDash val="dash"/>
            </a:ln>
            <a:effectLst/>
          </c:spPr>
          <c:marker>
            <c:symbol val="plus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道路类型!$B$83:$O$83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道路类型!$B$100:$O$100</c:f>
              <c:numCache>
                <c:formatCode>General</c:formatCode>
                <c:ptCount val="14"/>
                <c:pt idx="0">
                  <c:v>0.83079107445892919</c:v>
                </c:pt>
                <c:pt idx="1">
                  <c:v>0.8642185453008866</c:v>
                </c:pt>
                <c:pt idx="2">
                  <c:v>0.86848126528674741</c:v>
                </c:pt>
                <c:pt idx="3">
                  <c:v>0.89668872386357001</c:v>
                </c:pt>
                <c:pt idx="4">
                  <c:v>1.1352645064869114</c:v>
                </c:pt>
                <c:pt idx="5">
                  <c:v>1.2629515784423904</c:v>
                </c:pt>
                <c:pt idx="6">
                  <c:v>1.3743931189790406</c:v>
                </c:pt>
                <c:pt idx="7">
                  <c:v>1.4122197127829614</c:v>
                </c:pt>
                <c:pt idx="8">
                  <c:v>1.4268374534320749</c:v>
                </c:pt>
                <c:pt idx="9">
                  <c:v>1.4385674908013812</c:v>
                </c:pt>
                <c:pt idx="10">
                  <c:v>1.45453054605254</c:v>
                </c:pt>
                <c:pt idx="11">
                  <c:v>1.422158131415669</c:v>
                </c:pt>
                <c:pt idx="12">
                  <c:v>1.3924072949519088</c:v>
                </c:pt>
                <c:pt idx="13">
                  <c:v>1.3723348488361544</c:v>
                </c:pt>
              </c:numCache>
            </c:numRef>
          </c:val>
        </c:ser>
        <c:marker val="1"/>
        <c:axId val="39024128"/>
        <c:axId val="39409152"/>
      </c:lineChart>
      <c:catAx>
        <c:axId val="39024128"/>
        <c:scaling>
          <c:orientation val="minMax"/>
        </c:scaling>
        <c:axPos val="b"/>
        <c:numFmt formatCode="General" sourceLinked="1"/>
        <c:tickLblPos val="nextTo"/>
        <c:txPr>
          <a:bodyPr rot="-2160000"/>
          <a:lstStyle/>
          <a:p>
            <a:pPr>
              <a:defRPr/>
            </a:pPr>
            <a:endParaRPr lang="zh-CN"/>
          </a:p>
        </c:txPr>
        <c:crossAx val="39409152"/>
        <c:crosses val="autoZero"/>
        <c:auto val="1"/>
        <c:lblAlgn val="ctr"/>
        <c:lblOffset val="100"/>
      </c:catAx>
      <c:valAx>
        <c:axId val="39409152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Human damage by road class</a:t>
                </a:r>
              </a:p>
              <a:p>
                <a:pPr>
                  <a:defRPr/>
                </a:pPr>
                <a:r>
                  <a:rPr lang="en-US"/>
                  <a:t>(human damage/accident)</a:t>
                </a:r>
                <a:endParaRPr lang="zh-CN"/>
              </a:p>
            </c:rich>
          </c:tx>
          <c:layout/>
        </c:title>
        <c:numFmt formatCode="General" sourceLinked="1"/>
        <c:tickLblPos val="nextTo"/>
        <c:crossAx val="39024128"/>
        <c:crosses val="autoZero"/>
        <c:crossBetween val="between"/>
      </c:valAx>
    </c:plotArea>
    <c:legend>
      <c:legendPos val="r"/>
      <c:layout/>
    </c:legend>
    <c:plotVisOnly val="1"/>
    <c:dispBlanksAs val="gap"/>
  </c:chart>
  <c:spPr>
    <a:ln>
      <a:noFill/>
    </a:ln>
  </c:spPr>
  <c:txPr>
    <a:bodyPr/>
    <a:lstStyle/>
    <a:p>
      <a:pPr>
        <a:defRPr sz="9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4142182539682541"/>
          <c:y val="3.8626836569631617E-2"/>
          <c:w val="0.63057023809523804"/>
          <c:h val="0.73634888888888916"/>
        </c:manualLayout>
      </c:layout>
      <c:lineChart>
        <c:grouping val="standard"/>
        <c:ser>
          <c:idx val="0"/>
          <c:order val="0"/>
          <c:tx>
            <c:strRef>
              <c:f>道路类型!$A$46</c:f>
              <c:strCache>
                <c:ptCount val="1"/>
                <c:pt idx="0">
                  <c:v>Expressway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squar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道路类型!$B$83:$O$83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道路类型!$B$46:$O$46</c:f>
              <c:numCache>
                <c:formatCode>General</c:formatCode>
                <c:ptCount val="14"/>
                <c:pt idx="0">
                  <c:v>0.25127847512784751</c:v>
                </c:pt>
                <c:pt idx="1">
                  <c:v>0.23977142857142858</c:v>
                </c:pt>
                <c:pt idx="2">
                  <c:v>0.24270704573547588</c:v>
                </c:pt>
                <c:pt idx="3">
                  <c:v>0.26167063965037746</c:v>
                </c:pt>
                <c:pt idx="4">
                  <c:v>0.29070309585975385</c:v>
                </c:pt>
                <c:pt idx="5">
                  <c:v>0.29006700470843899</c:v>
                </c:pt>
                <c:pt idx="6">
                  <c:v>0.27972057400159911</c:v>
                </c:pt>
                <c:pt idx="7">
                  <c:v>0.29189660180075516</c:v>
                </c:pt>
                <c:pt idx="8">
                  <c:v>0.304997476022211</c:v>
                </c:pt>
                <c:pt idx="9">
                  <c:v>0.32050191407911527</c:v>
                </c:pt>
                <c:pt idx="10">
                  <c:v>0.31438694545636009</c:v>
                </c:pt>
                <c:pt idx="11">
                  <c:v>0.3314315086096119</c:v>
                </c:pt>
                <c:pt idx="12">
                  <c:v>0.33315258648736579</c:v>
                </c:pt>
                <c:pt idx="13">
                  <c:v>0.34346343757347753</c:v>
                </c:pt>
              </c:numCache>
            </c:numRef>
          </c:val>
        </c:ser>
        <c:ser>
          <c:idx val="1"/>
          <c:order val="1"/>
          <c:tx>
            <c:strRef>
              <c:f>道路类型!$A$47</c:f>
              <c:strCache>
                <c:ptCount val="1"/>
                <c:pt idx="0">
                  <c:v>Class I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diamond"/>
            <c:size val="5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道路类型!$B$83:$O$83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道路类型!$B$47:$O$47</c:f>
              <c:numCache>
                <c:formatCode>General</c:formatCode>
                <c:ptCount val="14"/>
                <c:pt idx="0">
                  <c:v>0.22165172299282193</c:v>
                </c:pt>
                <c:pt idx="1">
                  <c:v>0.19360890629831976</c:v>
                </c:pt>
                <c:pt idx="2">
                  <c:v>0.19574686138867539</c:v>
                </c:pt>
                <c:pt idx="3">
                  <c:v>0.20256318974724102</c:v>
                </c:pt>
                <c:pt idx="4">
                  <c:v>0.21221864951768488</c:v>
                </c:pt>
                <c:pt idx="5">
                  <c:v>0.20874795948031039</c:v>
                </c:pt>
                <c:pt idx="6">
                  <c:v>0.21318773211343123</c:v>
                </c:pt>
                <c:pt idx="7">
                  <c:v>0.21414704144509158</c:v>
                </c:pt>
                <c:pt idx="8">
                  <c:v>0.22968504725961056</c:v>
                </c:pt>
                <c:pt idx="9">
                  <c:v>0.22742499813891165</c:v>
                </c:pt>
                <c:pt idx="10">
                  <c:v>0.23495388463342193</c:v>
                </c:pt>
                <c:pt idx="11">
                  <c:v>0.25331507920985724</c:v>
                </c:pt>
                <c:pt idx="12">
                  <c:v>0.25092292624124163</c:v>
                </c:pt>
                <c:pt idx="13">
                  <c:v>0.25540812223562526</c:v>
                </c:pt>
              </c:numCache>
            </c:numRef>
          </c:val>
        </c:ser>
        <c:ser>
          <c:idx val="2"/>
          <c:order val="2"/>
          <c:tx>
            <c:strRef>
              <c:f>道路类型!$A$48</c:f>
              <c:strCache>
                <c:ptCount val="1"/>
                <c:pt idx="0">
                  <c:v>Class II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triangl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道路类型!$B$83:$O$83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道路类型!$B$48:$O$48</c:f>
              <c:numCache>
                <c:formatCode>General</c:formatCode>
                <c:ptCount val="14"/>
                <c:pt idx="0">
                  <c:v>0.207523205411273</c:v>
                </c:pt>
                <c:pt idx="1">
                  <c:v>0.18700638650546023</c:v>
                </c:pt>
                <c:pt idx="2">
                  <c:v>0.18911181578401445</c:v>
                </c:pt>
                <c:pt idx="3">
                  <c:v>0.20093342520248048</c:v>
                </c:pt>
                <c:pt idx="4">
                  <c:v>0.22010321805887145</c:v>
                </c:pt>
                <c:pt idx="5">
                  <c:v>0.21727623656166561</c:v>
                </c:pt>
                <c:pt idx="6">
                  <c:v>0.2153060771518622</c:v>
                </c:pt>
                <c:pt idx="7">
                  <c:v>0.22190359419173752</c:v>
                </c:pt>
                <c:pt idx="8">
                  <c:v>0.240262293418566</c:v>
                </c:pt>
                <c:pt idx="9">
                  <c:v>0.24139254912177263</c:v>
                </c:pt>
                <c:pt idx="10">
                  <c:v>0.25264871172803488</c:v>
                </c:pt>
                <c:pt idx="11">
                  <c:v>0.25366593073450422</c:v>
                </c:pt>
                <c:pt idx="12">
                  <c:v>0.25203126342008075</c:v>
                </c:pt>
                <c:pt idx="13">
                  <c:v>0.25525306389746466</c:v>
                </c:pt>
              </c:numCache>
            </c:numRef>
          </c:val>
        </c:ser>
        <c:ser>
          <c:idx val="3"/>
          <c:order val="3"/>
          <c:tx>
            <c:strRef>
              <c:f>道路类型!$A$49</c:f>
              <c:strCache>
                <c:ptCount val="1"/>
                <c:pt idx="0">
                  <c:v>Class III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circl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道路类型!$B$83:$O$83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道路类型!$B$49:$O$49</c:f>
              <c:numCache>
                <c:formatCode>General</c:formatCode>
                <c:ptCount val="14"/>
                <c:pt idx="0">
                  <c:v>0.19642988387476112</c:v>
                </c:pt>
                <c:pt idx="1">
                  <c:v>0.18389633770786942</c:v>
                </c:pt>
                <c:pt idx="2">
                  <c:v>0.18427902134305049</c:v>
                </c:pt>
                <c:pt idx="3">
                  <c:v>0.20235453142267401</c:v>
                </c:pt>
                <c:pt idx="4">
                  <c:v>0.20985256893320195</c:v>
                </c:pt>
                <c:pt idx="5">
                  <c:v>0.20171414528251655</c:v>
                </c:pt>
                <c:pt idx="6">
                  <c:v>0.19839145338485203</c:v>
                </c:pt>
                <c:pt idx="7">
                  <c:v>0.20195320733506639</c:v>
                </c:pt>
                <c:pt idx="8">
                  <c:v>0.22076733544526575</c:v>
                </c:pt>
                <c:pt idx="9">
                  <c:v>0.21720883534136545</c:v>
                </c:pt>
                <c:pt idx="10">
                  <c:v>0.22518756214408389</c:v>
                </c:pt>
                <c:pt idx="11">
                  <c:v>0.22188541982418916</c:v>
                </c:pt>
                <c:pt idx="12">
                  <c:v>0.22194448481325388</c:v>
                </c:pt>
                <c:pt idx="13">
                  <c:v>0.22489803262955854</c:v>
                </c:pt>
              </c:numCache>
            </c:numRef>
          </c:val>
        </c:ser>
        <c:ser>
          <c:idx val="7"/>
          <c:order val="4"/>
          <c:tx>
            <c:strRef>
              <c:f>道路类型!$A$53</c:f>
              <c:strCache>
                <c:ptCount val="1"/>
                <c:pt idx="0">
                  <c:v>Urban road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x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道路类型!$B$83:$O$83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道路类型!$B$53:$O$53</c:f>
              <c:numCache>
                <c:formatCode>General</c:formatCode>
                <c:ptCount val="14"/>
                <c:pt idx="0">
                  <c:v>0.12896149435793461</c:v>
                </c:pt>
                <c:pt idx="1">
                  <c:v>0.11275351748153029</c:v>
                </c:pt>
                <c:pt idx="2">
                  <c:v>0.10980205526072592</c:v>
                </c:pt>
                <c:pt idx="3">
                  <c:v>0.11762656684464881</c:v>
                </c:pt>
                <c:pt idx="4">
                  <c:v>0.11641720279996576</c:v>
                </c:pt>
                <c:pt idx="5">
                  <c:v>0.10725893824485373</c:v>
                </c:pt>
                <c:pt idx="6">
                  <c:v>0.1033338788140258</c:v>
                </c:pt>
                <c:pt idx="7">
                  <c:v>0.11345610097949461</c:v>
                </c:pt>
                <c:pt idx="8">
                  <c:v>0.12858446755799841</c:v>
                </c:pt>
                <c:pt idx="9">
                  <c:v>0.13420636511436271</c:v>
                </c:pt>
                <c:pt idx="10">
                  <c:v>0.13775950045434424</c:v>
                </c:pt>
                <c:pt idx="11">
                  <c:v>0.14537579680178142</c:v>
                </c:pt>
                <c:pt idx="12">
                  <c:v>0.14978714270382429</c:v>
                </c:pt>
                <c:pt idx="13">
                  <c:v>0.15591948140566358</c:v>
                </c:pt>
              </c:numCache>
            </c:numRef>
          </c:val>
        </c:ser>
        <c:ser>
          <c:idx val="4"/>
          <c:order val="5"/>
          <c:tx>
            <c:strRef>
              <c:f>道路类型!$A$101</c:f>
              <c:strCache>
                <c:ptCount val="1"/>
                <c:pt idx="0">
                  <c:v>Average</c:v>
                </c:pt>
              </c:strCache>
            </c:strRef>
          </c:tx>
          <c:spPr>
            <a:ln w="12700">
              <a:solidFill>
                <a:schemeClr val="tx1"/>
              </a:solidFill>
              <a:prstDash val="dash"/>
            </a:ln>
            <a:effectLst/>
          </c:spPr>
          <c:marker>
            <c:symbol val="plus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道路类型!$B$83:$O$83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道路类型!$B$101:$O$101</c:f>
              <c:numCache>
                <c:formatCode>General</c:formatCode>
                <c:ptCount val="14"/>
                <c:pt idx="0">
                  <c:v>0.18310136682703376</c:v>
                </c:pt>
                <c:pt idx="1">
                  <c:v>0.16236597870987024</c:v>
                </c:pt>
                <c:pt idx="2">
                  <c:v>0.16290146026167054</c:v>
                </c:pt>
                <c:pt idx="3">
                  <c:v>0.17437590427469235</c:v>
                </c:pt>
                <c:pt idx="4">
                  <c:v>0.1821220156444269</c:v>
                </c:pt>
                <c:pt idx="5">
                  <c:v>0.17363610944536964</c:v>
                </c:pt>
                <c:pt idx="6">
                  <c:v>0.17183256049820014</c:v>
                </c:pt>
                <c:pt idx="7">
                  <c:v>0.17669463374097311</c:v>
                </c:pt>
                <c:pt idx="8">
                  <c:v>0.19419507773458455</c:v>
                </c:pt>
                <c:pt idx="9">
                  <c:v>0.19761493682994832</c:v>
                </c:pt>
                <c:pt idx="10">
                  <c:v>0.20427497651111801</c:v>
                </c:pt>
                <c:pt idx="11">
                  <c:v>0.20808984416693349</c:v>
                </c:pt>
                <c:pt idx="12">
                  <c:v>0.21101630534179316</c:v>
                </c:pt>
                <c:pt idx="13">
                  <c:v>0.21500901701663466</c:v>
                </c:pt>
              </c:numCache>
            </c:numRef>
          </c:val>
        </c:ser>
        <c:marker val="1"/>
        <c:axId val="61622144"/>
        <c:axId val="65296640"/>
      </c:lineChart>
      <c:catAx>
        <c:axId val="61622144"/>
        <c:scaling>
          <c:orientation val="minMax"/>
        </c:scaling>
        <c:axPos val="b"/>
        <c:numFmt formatCode="General" sourceLinked="1"/>
        <c:tickLblPos val="nextTo"/>
        <c:txPr>
          <a:bodyPr rot="-2160000"/>
          <a:lstStyle/>
          <a:p>
            <a:pPr>
              <a:defRPr/>
            </a:pPr>
            <a:endParaRPr lang="zh-CN"/>
          </a:p>
        </c:txPr>
        <c:crossAx val="65296640"/>
        <c:crosses val="autoZero"/>
        <c:auto val="1"/>
        <c:lblAlgn val="ctr"/>
        <c:lblOffset val="100"/>
      </c:catAx>
      <c:valAx>
        <c:axId val="65296640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en-US"/>
                  <a:t>Fatality</a:t>
                </a:r>
                <a:r>
                  <a:rPr lang="en-US" altLang="en-US" baseline="0"/>
                  <a:t> rate by road class</a:t>
                </a:r>
                <a:br>
                  <a:rPr lang="en-US" altLang="en-US" baseline="0"/>
                </a:br>
                <a:r>
                  <a:rPr lang="en-US" altLang="en-US" baseline="0"/>
                  <a:t>(fatality/human damage)</a:t>
                </a:r>
                <a:endParaRPr altLang="en-US"/>
              </a:p>
            </c:rich>
          </c:tx>
          <c:layout/>
        </c:title>
        <c:numFmt formatCode="General" sourceLinked="1"/>
        <c:tickLblPos val="nextTo"/>
        <c:crossAx val="61622144"/>
        <c:crosses val="autoZero"/>
        <c:crossBetween val="between"/>
      </c:valAx>
    </c:plotArea>
    <c:legend>
      <c:legendPos val="r"/>
      <c:layout/>
      <c:txPr>
        <a:bodyPr/>
        <a:lstStyle/>
        <a:p>
          <a:pPr algn="ctr">
            <a:defRPr/>
          </a:pPr>
          <a:endParaRPr lang="zh-CN"/>
        </a:p>
      </c:txPr>
    </c:legend>
    <c:plotVisOnly val="1"/>
    <c:dispBlanksAs val="gap"/>
  </c:chart>
  <c:spPr>
    <a:ln>
      <a:noFill/>
    </a:ln>
  </c:spPr>
  <c:txPr>
    <a:bodyPr/>
    <a:lstStyle/>
    <a:p>
      <a:pPr algn="ctr">
        <a:defRPr lang="zh-CN" altLang="en-US" sz="900" b="0" i="0" u="none" strike="noStrike" kern="1200" baseline="0">
          <a:solidFill>
            <a:sysClr val="windowText" lastClr="000000"/>
          </a:solidFill>
          <a:latin typeface="Times New Roman" pitchFamily="18" charset="0"/>
          <a:ea typeface="+mn-ea"/>
          <a:cs typeface="Times New Roman" pitchFamily="18" charset="0"/>
        </a:defRPr>
      </a:pPr>
      <a:endParaRPr lang="zh-CN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6447599206349217"/>
          <c:y val="4.3363822962436918E-2"/>
          <c:w val="0.62174980158730186"/>
          <c:h val="0.76424686444372092"/>
        </c:manualLayout>
      </c:layout>
      <c:lineChart>
        <c:grouping val="standard"/>
        <c:ser>
          <c:idx val="3"/>
          <c:order val="0"/>
          <c:tx>
            <c:strRef>
              <c:f>车辆性质!$A$29</c:f>
              <c:strCache>
                <c:ptCount val="1"/>
                <c:pt idx="0">
                  <c:v>Freight vehicle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square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车辆性质!$F$1:$O$1</c:f>
              <c:numCache>
                <c:formatCode>General</c:formatCode>
                <c:ptCount val="10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</c:numCache>
            </c:numRef>
          </c:cat>
          <c:val>
            <c:numRef>
              <c:f>车辆性质!$F$29:$O$29</c:f>
              <c:numCache>
                <c:formatCode>General</c:formatCode>
                <c:ptCount val="10"/>
                <c:pt idx="0">
                  <c:v>1.1408301589113896</c:v>
                </c:pt>
                <c:pt idx="1">
                  <c:v>1.2594707923655293</c:v>
                </c:pt>
                <c:pt idx="2">
                  <c:v>1.3790164870458925</c:v>
                </c:pt>
                <c:pt idx="3">
                  <c:v>1.4122315669143464</c:v>
                </c:pt>
                <c:pt idx="4">
                  <c:v>1.4547730894191171</c:v>
                </c:pt>
                <c:pt idx="5">
                  <c:v>1.4736803320969762</c:v>
                </c:pt>
                <c:pt idx="6">
                  <c:v>1.5043657802432897</c:v>
                </c:pt>
                <c:pt idx="7">
                  <c:v>1.4477683188797836</c:v>
                </c:pt>
                <c:pt idx="8">
                  <c:v>1.415149687465731</c:v>
                </c:pt>
                <c:pt idx="9">
                  <c:v>1.3931943237764264</c:v>
                </c:pt>
              </c:numCache>
            </c:numRef>
          </c:val>
        </c:ser>
        <c:ser>
          <c:idx val="4"/>
          <c:order val="1"/>
          <c:tx>
            <c:strRef>
              <c:f>车辆性质!$A$30</c:f>
              <c:strCache>
                <c:ptCount val="1"/>
                <c:pt idx="0">
                  <c:v>Private use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</a:ln>
            <a:effectLst/>
          </c:spPr>
          <c:marker>
            <c:symbol val="diamond"/>
            <c:size val="5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车辆性质!$F$1:$O$1</c:f>
              <c:numCache>
                <c:formatCode>General</c:formatCode>
                <c:ptCount val="10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</c:numCache>
            </c:numRef>
          </c:cat>
          <c:val>
            <c:numRef>
              <c:f>车辆性质!$F$30:$O$30</c:f>
              <c:numCache>
                <c:formatCode>General</c:formatCode>
                <c:ptCount val="10"/>
                <c:pt idx="0">
                  <c:v>1.2253760886777514</c:v>
                </c:pt>
                <c:pt idx="1">
                  <c:v>1.2929929550791606</c:v>
                </c:pt>
                <c:pt idx="2">
                  <c:v>1.3667031950616291</c:v>
                </c:pt>
                <c:pt idx="3">
                  <c:v>1.4079227480968033</c:v>
                </c:pt>
                <c:pt idx="4">
                  <c:v>1.4144713638460078</c:v>
                </c:pt>
                <c:pt idx="5">
                  <c:v>1.4241367666921134</c:v>
                </c:pt>
                <c:pt idx="6">
                  <c:v>1.4298459964766721</c:v>
                </c:pt>
                <c:pt idx="7">
                  <c:v>1.4013911520782159</c:v>
                </c:pt>
                <c:pt idx="8">
                  <c:v>1.3836726278654226</c:v>
                </c:pt>
                <c:pt idx="9">
                  <c:v>1.3638353594183636</c:v>
                </c:pt>
              </c:numCache>
            </c:numRef>
          </c:val>
        </c:ser>
        <c:ser>
          <c:idx val="5"/>
          <c:order val="2"/>
          <c:tx>
            <c:strRef>
              <c:f>车辆性质!$A$31</c:f>
              <c:strCache>
                <c:ptCount val="1"/>
                <c:pt idx="0">
                  <c:v>Average</c:v>
                </c:pt>
              </c:strCache>
            </c:strRef>
          </c:tx>
          <c:spPr>
            <a:ln w="12700">
              <a:solidFill>
                <a:sysClr val="windowText" lastClr="000000"/>
              </a:solidFill>
              <a:prstDash val="dash"/>
            </a:ln>
            <a:effectLst/>
          </c:spPr>
          <c:marker>
            <c:symbol val="plus"/>
            <c:size val="4"/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车辆性质!$F$1:$O$1</c:f>
              <c:numCache>
                <c:formatCode>General</c:formatCode>
                <c:ptCount val="10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</c:numCache>
            </c:numRef>
          </c:cat>
          <c:val>
            <c:numRef>
              <c:f>车辆性质!$F$31:$O$31</c:f>
              <c:numCache>
                <c:formatCode>General</c:formatCode>
                <c:ptCount val="10"/>
                <c:pt idx="0">
                  <c:v>1.1352645064869114</c:v>
                </c:pt>
                <c:pt idx="1">
                  <c:v>1.2629515784423904</c:v>
                </c:pt>
                <c:pt idx="2">
                  <c:v>1.3743931189790406</c:v>
                </c:pt>
                <c:pt idx="3">
                  <c:v>1.4122197127829614</c:v>
                </c:pt>
                <c:pt idx="4">
                  <c:v>1.4268374534320749</c:v>
                </c:pt>
                <c:pt idx="5">
                  <c:v>1.4385674908013812</c:v>
                </c:pt>
                <c:pt idx="6">
                  <c:v>1.4545305460525417</c:v>
                </c:pt>
                <c:pt idx="7">
                  <c:v>1.422158131415669</c:v>
                </c:pt>
                <c:pt idx="8">
                  <c:v>1.3924072949519088</c:v>
                </c:pt>
                <c:pt idx="9">
                  <c:v>1.3723348488361544</c:v>
                </c:pt>
              </c:numCache>
            </c:numRef>
          </c:val>
        </c:ser>
        <c:marker val="1"/>
        <c:axId val="77765248"/>
        <c:axId val="77943936"/>
      </c:lineChart>
      <c:catAx>
        <c:axId val="77765248"/>
        <c:scaling>
          <c:orientation val="minMax"/>
        </c:scaling>
        <c:axPos val="b"/>
        <c:numFmt formatCode="General" sourceLinked="1"/>
        <c:tickLblPos val="nextTo"/>
        <c:txPr>
          <a:bodyPr rot="-1800000"/>
          <a:lstStyle/>
          <a:p>
            <a:pPr>
              <a:defRPr/>
            </a:pPr>
            <a:endParaRPr lang="zh-CN"/>
          </a:p>
        </c:txPr>
        <c:crossAx val="77943936"/>
        <c:crosses val="autoZero"/>
        <c:auto val="1"/>
        <c:lblAlgn val="ctr"/>
        <c:lblOffset val="100"/>
      </c:catAx>
      <c:valAx>
        <c:axId val="77943936"/>
        <c:scaling>
          <c:orientation val="minMax"/>
          <c:max val="1.6"/>
          <c:min val="1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Human damage by vehicle usage</a:t>
                </a:r>
              </a:p>
              <a:p>
                <a:pPr>
                  <a:defRPr/>
                </a:pPr>
                <a:r>
                  <a:rPr lang="en-US"/>
                  <a:t>(human damage/accident)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2.8385714285714292E-2"/>
              <c:y val="7.153460837887067E-2"/>
            </c:manualLayout>
          </c:layout>
        </c:title>
        <c:numFmt formatCode="General" sourceLinked="1"/>
        <c:tickLblPos val="nextTo"/>
        <c:crossAx val="777652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103591269841329"/>
          <c:y val="0.46179181045064083"/>
          <c:w val="0.24636488095238102"/>
          <c:h val="0.30164765466830823"/>
        </c:manualLayout>
      </c:layout>
    </c:legend>
    <c:plotVisOnly val="1"/>
    <c:dispBlanksAs val="gap"/>
  </c:chart>
  <c:spPr>
    <a:ln>
      <a:noFill/>
    </a:ln>
  </c:spPr>
  <c:txPr>
    <a:bodyPr/>
    <a:lstStyle/>
    <a:p>
      <a:pPr>
        <a:defRPr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013055"/>
            <a:ext cx="9793764" cy="13890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94C-8C32-4611-BB05-CB86222E8926}" type="datetimeFigureOut">
              <a:rPr lang="zh-CN" altLang="en-US" smtClean="0"/>
              <a:pPr/>
              <a:t>2014/10/3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94C-8C32-4611-BB05-CB86222E8926}" type="datetimeFigureOut">
              <a:rPr lang="zh-CN" altLang="en-US" smtClean="0"/>
              <a:pPr/>
              <a:t>2014/10/3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4" y="259508"/>
            <a:ext cx="2592467" cy="55291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259508"/>
            <a:ext cx="7585366" cy="55291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94C-8C32-4611-BB05-CB86222E8926}" type="datetimeFigureOut">
              <a:rPr lang="zh-CN" altLang="en-US" smtClean="0"/>
              <a:pPr/>
              <a:t>2014/10/3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94C-8C32-4611-BB05-CB86222E8926}" type="datetimeFigureOut">
              <a:rPr lang="zh-CN" altLang="en-US" smtClean="0"/>
              <a:pPr/>
              <a:t>2014/10/3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164113"/>
            <a:ext cx="9793764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94C-8C32-4611-BB05-CB86222E8926}" type="datetimeFigureOut">
              <a:rPr lang="zh-CN" altLang="en-US" smtClean="0"/>
              <a:pPr/>
              <a:t>2014/10/3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512041"/>
            <a:ext cx="508891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512041"/>
            <a:ext cx="508891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94C-8C32-4611-BB05-CB86222E8926}" type="datetimeFigureOut">
              <a:rPr lang="zh-CN" altLang="en-US" smtClean="0"/>
              <a:pPr/>
              <a:t>2014/10/3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450540"/>
            <a:ext cx="5092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2055056"/>
            <a:ext cx="5092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94C-8C32-4611-BB05-CB86222E8926}" type="datetimeFigureOut">
              <a:rPr lang="zh-CN" altLang="en-US" smtClean="0"/>
              <a:pPr/>
              <a:t>2014/10/3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94C-8C32-4611-BB05-CB86222E8926}" type="datetimeFigureOut">
              <a:rPr lang="zh-CN" altLang="en-US" smtClean="0"/>
              <a:pPr/>
              <a:t>2014/10/3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94C-8C32-4611-BB05-CB86222E8926}" type="datetimeFigureOut">
              <a:rPr lang="zh-CN" altLang="en-US" smtClean="0"/>
              <a:pPr/>
              <a:t>2014/10/3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58007"/>
            <a:ext cx="3790683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356037"/>
            <a:ext cx="3790683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94C-8C32-4611-BB05-CB86222E8926}" type="datetimeFigureOut">
              <a:rPr lang="zh-CN" altLang="en-US" smtClean="0"/>
              <a:pPr/>
              <a:t>2014/10/3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4536122"/>
            <a:ext cx="6913245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071637"/>
            <a:ext cx="6913245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94C-8C32-4611-BB05-CB86222E8926}" type="datetimeFigureOut">
              <a:rPr lang="zh-CN" altLang="en-US" smtClean="0"/>
              <a:pPr/>
              <a:t>2014/10/3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D094C-8C32-4611-BB05-CB86222E8926}" type="datetimeFigureOut">
              <a:rPr lang="zh-CN" altLang="en-US" smtClean="0"/>
              <a:pPr/>
              <a:t>2014/10/3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1"/>
          <p:cNvGraphicFramePr/>
          <p:nvPr/>
        </p:nvGraphicFramePr>
        <p:xfrm>
          <a:off x="721037" y="1440087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7"/>
          <p:cNvGraphicFramePr>
            <a:graphicFrameLocks/>
          </p:cNvGraphicFramePr>
          <p:nvPr/>
        </p:nvGraphicFramePr>
        <p:xfrm>
          <a:off x="3241037" y="2160087"/>
          <a:ext cx="504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1"/>
          <p:cNvGraphicFramePr/>
          <p:nvPr/>
        </p:nvGraphicFramePr>
        <p:xfrm>
          <a:off x="3241037" y="2340087"/>
          <a:ext cx="504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2"/>
          <p:cNvGraphicFramePr/>
          <p:nvPr/>
        </p:nvGraphicFramePr>
        <p:xfrm>
          <a:off x="3241037" y="2340087"/>
          <a:ext cx="504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1"/>
          <p:cNvGraphicFramePr/>
          <p:nvPr/>
        </p:nvGraphicFramePr>
        <p:xfrm>
          <a:off x="3241037" y="2340087"/>
          <a:ext cx="504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2"/>
          <p:cNvGraphicFramePr/>
          <p:nvPr/>
        </p:nvGraphicFramePr>
        <p:xfrm>
          <a:off x="3241037" y="2340087"/>
          <a:ext cx="504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6"/>
          <p:cNvGraphicFramePr>
            <a:graphicFrameLocks/>
          </p:cNvGraphicFramePr>
          <p:nvPr/>
        </p:nvGraphicFramePr>
        <p:xfrm>
          <a:off x="3243635" y="2297225"/>
          <a:ext cx="5034805" cy="188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7"/>
          <p:cNvGraphicFramePr>
            <a:graphicFrameLocks/>
          </p:cNvGraphicFramePr>
          <p:nvPr/>
        </p:nvGraphicFramePr>
        <p:xfrm>
          <a:off x="3243202" y="2301121"/>
          <a:ext cx="5035671" cy="1877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5"/>
          <p:cNvGraphicFramePr/>
          <p:nvPr/>
        </p:nvGraphicFramePr>
        <p:xfrm>
          <a:off x="3241037" y="2340087"/>
          <a:ext cx="504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6"/>
          <p:cNvGraphicFramePr/>
          <p:nvPr/>
        </p:nvGraphicFramePr>
        <p:xfrm>
          <a:off x="3241037" y="2340087"/>
          <a:ext cx="504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5"/>
          <p:cNvGraphicFramePr>
            <a:graphicFrameLocks/>
          </p:cNvGraphicFramePr>
          <p:nvPr/>
        </p:nvGraphicFramePr>
        <p:xfrm>
          <a:off x="3241037" y="2340087"/>
          <a:ext cx="504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3"/>
          <p:cNvGraphicFramePr/>
          <p:nvPr/>
        </p:nvGraphicFramePr>
        <p:xfrm>
          <a:off x="721037" y="1440087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6"/>
          <p:cNvGraphicFramePr>
            <a:graphicFrameLocks/>
          </p:cNvGraphicFramePr>
          <p:nvPr/>
        </p:nvGraphicFramePr>
        <p:xfrm>
          <a:off x="3241037" y="2340087"/>
          <a:ext cx="504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4"/>
          <p:cNvGraphicFramePr>
            <a:graphicFrameLocks/>
          </p:cNvGraphicFramePr>
          <p:nvPr/>
        </p:nvGraphicFramePr>
        <p:xfrm>
          <a:off x="3241037" y="2340087"/>
          <a:ext cx="504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5"/>
          <p:cNvGraphicFramePr>
            <a:graphicFrameLocks/>
          </p:cNvGraphicFramePr>
          <p:nvPr/>
        </p:nvGraphicFramePr>
        <p:xfrm>
          <a:off x="3241037" y="2340087"/>
          <a:ext cx="504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5"/>
          <p:cNvGraphicFramePr>
            <a:graphicFrameLocks/>
          </p:cNvGraphicFramePr>
          <p:nvPr/>
        </p:nvGraphicFramePr>
        <p:xfrm>
          <a:off x="3241037" y="2340088"/>
          <a:ext cx="5040000" cy="179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6"/>
          <p:cNvGraphicFramePr>
            <a:graphicFrameLocks/>
          </p:cNvGraphicFramePr>
          <p:nvPr/>
        </p:nvGraphicFramePr>
        <p:xfrm>
          <a:off x="3241037" y="2340087"/>
          <a:ext cx="504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2"/>
          <p:cNvGraphicFramePr/>
          <p:nvPr/>
        </p:nvGraphicFramePr>
        <p:xfrm>
          <a:off x="721037" y="1440087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-360108" y="1552530"/>
          <a:ext cx="12701500" cy="3401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270091" y="1350023"/>
          <a:ext cx="12701500" cy="3401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630158" y="1147516"/>
          <a:ext cx="12701500" cy="408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6"/>
          <p:cNvGraphicFramePr/>
          <p:nvPr/>
        </p:nvGraphicFramePr>
        <p:xfrm>
          <a:off x="3241037" y="2340087"/>
          <a:ext cx="504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7"/>
          <p:cNvGraphicFramePr/>
          <p:nvPr/>
        </p:nvGraphicFramePr>
        <p:xfrm>
          <a:off x="3241037" y="2340087"/>
          <a:ext cx="504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6"/>
          <p:cNvGraphicFramePr>
            <a:graphicFrameLocks/>
          </p:cNvGraphicFramePr>
          <p:nvPr/>
        </p:nvGraphicFramePr>
        <p:xfrm>
          <a:off x="3241037" y="2142087"/>
          <a:ext cx="504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208</Words>
  <Application>Microsoft Office PowerPoint</Application>
  <PresentationFormat>自定义</PresentationFormat>
  <Paragraphs>48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</dc:creator>
  <cp:lastModifiedBy>WANG</cp:lastModifiedBy>
  <cp:revision>49</cp:revision>
  <dcterms:created xsi:type="dcterms:W3CDTF">2014-01-06T23:54:24Z</dcterms:created>
  <dcterms:modified xsi:type="dcterms:W3CDTF">2014-10-03T03:57:23Z</dcterms:modified>
</cp:coreProperties>
</file>