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30" autoAdjust="0"/>
  </p:normalViewPr>
  <p:slideViewPr>
    <p:cSldViewPr snapToGrid="0" snapToObjects="1">
      <p:cViewPr varScale="1">
        <p:scale>
          <a:sx n="202" d="100"/>
          <a:sy n="202" d="100"/>
        </p:scale>
        <p:origin x="-2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15/10/4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15/10/4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3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15/10/4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15/10/4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15/10/4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15/10/4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15/10/4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0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15/10/4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15/10/4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15/10/4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15/10/4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F8ED1-346A-E940-881F-AA0B60CC3682}" type="datetimeFigureOut">
              <a:rPr lang="en-US" smtClean="0"/>
              <a:t>15/10/4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254000" y="278190"/>
            <a:ext cx="8744857" cy="6434666"/>
          </a:xfrm>
          <a:prstGeom prst="roundRect">
            <a:avLst>
              <a:gd name="adj" fmla="val 200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endParaRPr lang="en-US" altLang="zh-CN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生产系统与沙盘系统对接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9451" y="4668762"/>
            <a:ext cx="1152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精雕机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9451" y="3602095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工业互联网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04606" y="4668762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沈阳制造岛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63761" y="4668762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汽车总装线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2916" y="4668762"/>
            <a:ext cx="215295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巨林柔性制造岛（筹）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39023" y="4668762"/>
            <a:ext cx="172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巨轮柔性制造岛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9451" y="5950858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快速成型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81198" y="5950858"/>
            <a:ext cx="205759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精密制造系统（筹）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9998" y="2564412"/>
            <a:ext cx="3056478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现场数据分析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99998" y="1526730"/>
            <a:ext cx="3056478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生产系统仿真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34538" y="5950858"/>
            <a:ext cx="244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智能模具制造单元（筹）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78284" y="5950858"/>
            <a:ext cx="1588739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立体仓库（筹）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9451" y="489048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数字生产系统沙盘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18" name="Straight Arrow Connector 17"/>
          <p:cNvCxnSpPr>
            <a:stCxn id="16" idx="2"/>
            <a:endCxn id="13" idx="0"/>
          </p:cNvCxnSpPr>
          <p:nvPr/>
        </p:nvCxnSpPr>
        <p:spPr>
          <a:xfrm>
            <a:off x="4628237" y="1065048"/>
            <a:ext cx="0" cy="46168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3" idx="2"/>
            <a:endCxn id="12" idx="0"/>
          </p:cNvCxnSpPr>
          <p:nvPr/>
        </p:nvCxnSpPr>
        <p:spPr>
          <a:xfrm>
            <a:off x="4628237" y="2102730"/>
            <a:ext cx="0" cy="46168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>
            <a:stCxn id="4" idx="0"/>
            <a:endCxn id="5" idx="2"/>
          </p:cNvCxnSpPr>
          <p:nvPr/>
        </p:nvCxnSpPr>
        <p:spPr>
          <a:xfrm rot="5400000" flipH="1" flipV="1">
            <a:off x="2601511" y="2642036"/>
            <a:ext cx="490667" cy="3562786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6" idx="0"/>
            <a:endCxn id="5" idx="2"/>
          </p:cNvCxnSpPr>
          <p:nvPr/>
        </p:nvCxnSpPr>
        <p:spPr>
          <a:xfrm rot="5400000" flipH="1" flipV="1">
            <a:off x="3295088" y="3335614"/>
            <a:ext cx="490667" cy="2175631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Elbow Connector 26"/>
          <p:cNvCxnSpPr>
            <a:stCxn id="7" idx="0"/>
            <a:endCxn id="5" idx="2"/>
          </p:cNvCxnSpPr>
          <p:nvPr/>
        </p:nvCxnSpPr>
        <p:spPr>
          <a:xfrm rot="5400000" flipH="1" flipV="1">
            <a:off x="4024666" y="4065191"/>
            <a:ext cx="490667" cy="71647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Elbow Connector 27"/>
          <p:cNvCxnSpPr>
            <a:stCxn id="8" idx="0"/>
            <a:endCxn id="5" idx="2"/>
          </p:cNvCxnSpPr>
          <p:nvPr/>
        </p:nvCxnSpPr>
        <p:spPr>
          <a:xfrm rot="16200000" flipV="1">
            <a:off x="4968482" y="3837851"/>
            <a:ext cx="490667" cy="117115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Elbow Connector 28"/>
          <p:cNvCxnSpPr>
            <a:stCxn id="9" idx="0"/>
            <a:endCxn id="5" idx="2"/>
          </p:cNvCxnSpPr>
          <p:nvPr/>
        </p:nvCxnSpPr>
        <p:spPr>
          <a:xfrm rot="16200000" flipV="1">
            <a:off x="6020297" y="2786036"/>
            <a:ext cx="490667" cy="327478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Elbow Connector 37"/>
          <p:cNvCxnSpPr>
            <a:stCxn id="10" idx="0"/>
            <a:endCxn id="5" idx="2"/>
          </p:cNvCxnSpPr>
          <p:nvPr/>
        </p:nvCxnSpPr>
        <p:spPr>
          <a:xfrm rot="5400000" flipH="1" flipV="1">
            <a:off x="1996463" y="3319084"/>
            <a:ext cx="1772763" cy="3490786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1" name="Elbow Connector 40"/>
          <p:cNvCxnSpPr>
            <a:stCxn id="11" idx="0"/>
            <a:endCxn id="5" idx="2"/>
          </p:cNvCxnSpPr>
          <p:nvPr/>
        </p:nvCxnSpPr>
        <p:spPr>
          <a:xfrm rot="5400000" flipH="1" flipV="1">
            <a:off x="2982735" y="4305356"/>
            <a:ext cx="1772763" cy="1518242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" name="Elbow Connector 41"/>
          <p:cNvCxnSpPr>
            <a:stCxn id="14" idx="0"/>
            <a:endCxn id="5" idx="2"/>
          </p:cNvCxnSpPr>
          <p:nvPr/>
        </p:nvCxnSpPr>
        <p:spPr>
          <a:xfrm rot="16200000" flipV="1">
            <a:off x="4257007" y="4549326"/>
            <a:ext cx="1772763" cy="1030301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Elbow Connector 42"/>
          <p:cNvCxnSpPr>
            <a:stCxn id="15" idx="0"/>
            <a:endCxn id="5" idx="2"/>
          </p:cNvCxnSpPr>
          <p:nvPr/>
        </p:nvCxnSpPr>
        <p:spPr>
          <a:xfrm rot="16200000" flipV="1">
            <a:off x="5414065" y="3392268"/>
            <a:ext cx="1772763" cy="3344417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5" idx="0"/>
            <a:endCxn id="12" idx="2"/>
          </p:cNvCxnSpPr>
          <p:nvPr/>
        </p:nvCxnSpPr>
        <p:spPr>
          <a:xfrm flipV="1">
            <a:off x="4628237" y="3140412"/>
            <a:ext cx="0" cy="461683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8491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81198" y="570485"/>
            <a:ext cx="8981604" cy="6181637"/>
          </a:xfrm>
          <a:prstGeom prst="roundRect">
            <a:avLst>
              <a:gd name="adj" fmla="val 200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0" name="Rounded Rectangle 63"/>
          <p:cNvSpPr/>
          <p:nvPr/>
        </p:nvSpPr>
        <p:spPr>
          <a:xfrm>
            <a:off x="199572" y="4590759"/>
            <a:ext cx="8745434" cy="2080356"/>
          </a:xfrm>
          <a:prstGeom prst="roundRect">
            <a:avLst>
              <a:gd name="adj" fmla="val 526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9" name="Rounded Rectangle 63"/>
          <p:cNvSpPr/>
          <p:nvPr/>
        </p:nvSpPr>
        <p:spPr>
          <a:xfrm>
            <a:off x="2026769" y="1623002"/>
            <a:ext cx="5097086" cy="1701275"/>
          </a:xfrm>
          <a:prstGeom prst="roundRect">
            <a:avLst>
              <a:gd name="adj" fmla="val 780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系统数据分析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090" y="4691118"/>
            <a:ext cx="100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精雕</a:t>
            </a:r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机</a:t>
            </a:r>
            <a:r>
              <a:rPr lang="en-US" altLang="zh-CN" sz="1500" baseline="30000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1,5</a:t>
            </a:r>
            <a:endParaRPr lang="en-US" sz="1500" baseline="30000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5022" y="3624450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工业互联网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51093" y="4691117"/>
            <a:ext cx="1403998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沈阳制造岛</a:t>
            </a:r>
            <a:r>
              <a:rPr lang="en-US" altLang="zh-CN" sz="1500" baseline="3000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1,5</a:t>
            </a:r>
            <a:endParaRPr lang="en-US" sz="1500" baseline="30000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0094" y="4691117"/>
            <a:ext cx="1514306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汽车总装线</a:t>
            </a:r>
            <a:r>
              <a:rPr lang="en-US" altLang="zh-CN" sz="1500" baseline="3000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2,3,4</a:t>
            </a:r>
            <a:endParaRPr lang="en-US" sz="1500" baseline="30000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9546" y="4691118"/>
            <a:ext cx="226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巨林</a:t>
            </a:r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柔性制造岛</a:t>
            </a:r>
            <a:r>
              <a:rPr lang="en-US" altLang="zh-CN" sz="1500" baseline="3000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1,2,3</a:t>
            </a:r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</a:t>
            </a:r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筹）</a:t>
            </a:r>
            <a:endParaRPr lang="en-US" sz="15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52542" y="4691117"/>
            <a:ext cx="1907997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巨轮</a:t>
            </a:r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柔性制造岛</a:t>
            </a:r>
            <a:r>
              <a:rPr lang="en-US" altLang="zh-CN" sz="1500" baseline="3000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1,2,3</a:t>
            </a:r>
            <a:endParaRPr lang="en-US" sz="1500" baseline="30000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32110" y="5834100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快速</a:t>
            </a:r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成型</a:t>
            </a:r>
            <a:r>
              <a:rPr lang="en-US" altLang="zh-CN" sz="1500" baseline="3000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1,5</a:t>
            </a:r>
            <a:endParaRPr lang="en-US" sz="1500" baseline="30000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5023" y="5834100"/>
            <a:ext cx="205759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精密制造系统</a:t>
            </a:r>
            <a:r>
              <a:rPr lang="en-US" altLang="zh-CN" sz="1500" baseline="3000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1,5</a:t>
            </a:r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</a:t>
            </a:r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筹）</a:t>
            </a:r>
            <a:endParaRPr lang="en-US" sz="15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17280" y="2677199"/>
            <a:ext cx="4713056" cy="431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现场数据分析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17280" y="1819026"/>
            <a:ext cx="4713056" cy="431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生产系统仿真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88363" y="5834100"/>
            <a:ext cx="244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智能模具制造单元</a:t>
            </a:r>
            <a:r>
              <a:rPr lang="en-US" altLang="zh-CN" sz="1500" baseline="3000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1,5</a:t>
            </a:r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</a:t>
            </a:r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筹）</a:t>
            </a:r>
            <a:endParaRPr lang="en-US" sz="15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23856" y="5834100"/>
            <a:ext cx="1588739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立体仓库</a:t>
            </a:r>
            <a:r>
              <a:rPr lang="en-US" altLang="zh-CN" sz="1500" baseline="3000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2,3,4</a:t>
            </a:r>
            <a:endParaRPr lang="en-US" sz="1500" baseline="30000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5022" y="781343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数字生产系统沙盘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18" name="Straight Arrow Connector 17"/>
          <p:cNvCxnSpPr>
            <a:stCxn id="16" idx="2"/>
            <a:endCxn id="13" idx="0"/>
          </p:cNvCxnSpPr>
          <p:nvPr/>
        </p:nvCxnSpPr>
        <p:spPr>
          <a:xfrm>
            <a:off x="4573808" y="1357343"/>
            <a:ext cx="0" cy="461683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3" idx="2"/>
            <a:endCxn id="12" idx="0"/>
          </p:cNvCxnSpPr>
          <p:nvPr/>
        </p:nvCxnSpPr>
        <p:spPr>
          <a:xfrm>
            <a:off x="4573808" y="2251025"/>
            <a:ext cx="0" cy="426174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>
            <a:stCxn id="4" idx="0"/>
            <a:endCxn id="5" idx="2"/>
          </p:cNvCxnSpPr>
          <p:nvPr/>
        </p:nvCxnSpPr>
        <p:spPr>
          <a:xfrm rot="5400000" flipH="1" flipV="1">
            <a:off x="2442615" y="2559925"/>
            <a:ext cx="490668" cy="3771718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6" idx="0"/>
            <a:endCxn id="5" idx="2"/>
          </p:cNvCxnSpPr>
          <p:nvPr/>
        </p:nvCxnSpPr>
        <p:spPr>
          <a:xfrm rot="5400000" flipH="1" flipV="1">
            <a:off x="3118117" y="3235426"/>
            <a:ext cx="490667" cy="242071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Elbow Connector 26"/>
          <p:cNvCxnSpPr>
            <a:stCxn id="7" idx="0"/>
            <a:endCxn id="5" idx="2"/>
          </p:cNvCxnSpPr>
          <p:nvPr/>
        </p:nvCxnSpPr>
        <p:spPr>
          <a:xfrm rot="5400000" flipH="1" flipV="1">
            <a:off x="3920194" y="4037504"/>
            <a:ext cx="490667" cy="816561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Elbow Connector 27"/>
          <p:cNvCxnSpPr>
            <a:stCxn id="8" idx="0"/>
            <a:endCxn id="5" idx="2"/>
          </p:cNvCxnSpPr>
          <p:nvPr/>
        </p:nvCxnSpPr>
        <p:spPr>
          <a:xfrm rot="16200000" flipV="1">
            <a:off x="4923343" y="3850915"/>
            <a:ext cx="490668" cy="1189738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Elbow Connector 28"/>
          <p:cNvCxnSpPr>
            <a:stCxn id="9" idx="0"/>
            <a:endCxn id="5" idx="2"/>
          </p:cNvCxnSpPr>
          <p:nvPr/>
        </p:nvCxnSpPr>
        <p:spPr>
          <a:xfrm rot="16200000" flipV="1">
            <a:off x="5994842" y="2779417"/>
            <a:ext cx="490667" cy="3332733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Elbow Connector 37"/>
          <p:cNvCxnSpPr>
            <a:stCxn id="10" idx="0"/>
            <a:endCxn id="5" idx="2"/>
          </p:cNvCxnSpPr>
          <p:nvPr/>
        </p:nvCxnSpPr>
        <p:spPr>
          <a:xfrm rot="16200000" flipV="1">
            <a:off x="4560134" y="4214124"/>
            <a:ext cx="1633650" cy="1606302"/>
          </a:xfrm>
          <a:prstGeom prst="bentConnector3">
            <a:avLst>
              <a:gd name="adj1" fmla="val 1603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1" name="Elbow Connector 40"/>
          <p:cNvCxnSpPr>
            <a:stCxn id="11" idx="0"/>
            <a:endCxn id="5" idx="2"/>
          </p:cNvCxnSpPr>
          <p:nvPr/>
        </p:nvCxnSpPr>
        <p:spPr>
          <a:xfrm rot="5400000" flipH="1" flipV="1">
            <a:off x="2201989" y="3462281"/>
            <a:ext cx="1633650" cy="3109988"/>
          </a:xfrm>
          <a:prstGeom prst="bentConnector3">
            <a:avLst>
              <a:gd name="adj1" fmla="val 1603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" name="Elbow Connector 41"/>
          <p:cNvCxnSpPr>
            <a:stCxn id="14" idx="0"/>
            <a:endCxn id="5" idx="2"/>
          </p:cNvCxnSpPr>
          <p:nvPr/>
        </p:nvCxnSpPr>
        <p:spPr>
          <a:xfrm rot="5400000" flipH="1" flipV="1">
            <a:off x="3476260" y="4736553"/>
            <a:ext cx="1633650" cy="561445"/>
          </a:xfrm>
          <a:prstGeom prst="bentConnector3">
            <a:avLst>
              <a:gd name="adj1" fmla="val 1603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Elbow Connector 42"/>
          <p:cNvCxnSpPr>
            <a:stCxn id="15" idx="0"/>
            <a:endCxn id="5" idx="2"/>
          </p:cNvCxnSpPr>
          <p:nvPr/>
        </p:nvCxnSpPr>
        <p:spPr>
          <a:xfrm rot="16200000" flipV="1">
            <a:off x="5429192" y="3345066"/>
            <a:ext cx="1633650" cy="3344418"/>
          </a:xfrm>
          <a:prstGeom prst="bentConnector3">
            <a:avLst>
              <a:gd name="adj1" fmla="val 1603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5" idx="0"/>
            <a:endCxn id="12" idx="2"/>
          </p:cNvCxnSpPr>
          <p:nvPr/>
        </p:nvCxnSpPr>
        <p:spPr>
          <a:xfrm flipV="1">
            <a:off x="4573808" y="3109198"/>
            <a:ext cx="0" cy="51525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2" name="图片 1" descr="logo-Renisha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01" y="6286371"/>
            <a:ext cx="841689" cy="247458"/>
          </a:xfrm>
          <a:prstGeom prst="rect">
            <a:avLst/>
          </a:prstGeom>
        </p:spPr>
      </p:pic>
      <p:pic>
        <p:nvPicPr>
          <p:cNvPr id="3" name="图片 2" descr="t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2" y="5179660"/>
            <a:ext cx="604229" cy="143997"/>
          </a:xfrm>
          <a:prstGeom prst="rect">
            <a:avLst/>
          </a:prstGeom>
        </p:spPr>
      </p:pic>
      <p:pic>
        <p:nvPicPr>
          <p:cNvPr id="17" name="图片 16" descr="东方教具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31" y="1217485"/>
            <a:ext cx="1736484" cy="251996"/>
          </a:xfrm>
          <a:prstGeom prst="rect">
            <a:avLst/>
          </a:prstGeom>
        </p:spPr>
      </p:pic>
      <p:pic>
        <p:nvPicPr>
          <p:cNvPr id="20" name="图片 19" descr="makeblo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85" y="1217485"/>
            <a:ext cx="1007986" cy="251996"/>
          </a:xfrm>
          <a:prstGeom prst="rect">
            <a:avLst/>
          </a:prstGeom>
        </p:spPr>
      </p:pic>
      <p:pic>
        <p:nvPicPr>
          <p:cNvPr id="22" name="图片 21" descr="AnyLogic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73" y="2346559"/>
            <a:ext cx="1004074" cy="240496"/>
          </a:xfrm>
          <a:prstGeom prst="rect">
            <a:avLst/>
          </a:prstGeom>
        </p:spPr>
      </p:pic>
      <p:pic>
        <p:nvPicPr>
          <p:cNvPr id="23" name="图片 22" descr="visual component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98" y="2346559"/>
            <a:ext cx="630180" cy="240496"/>
          </a:xfrm>
          <a:prstGeom prst="rect">
            <a:avLst/>
          </a:prstGeom>
        </p:spPr>
      </p:pic>
      <p:pic>
        <p:nvPicPr>
          <p:cNvPr id="32" name="图片 31" descr="rockwell-automation-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47" y="5179658"/>
            <a:ext cx="617057" cy="143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miter lim="800000"/>
          </a:ln>
        </p:spPr>
      </p:pic>
      <p:sp>
        <p:nvSpPr>
          <p:cNvPr id="46" name="Rounded Rectangle 4"/>
          <p:cNvSpPr/>
          <p:nvPr/>
        </p:nvSpPr>
        <p:spPr>
          <a:xfrm>
            <a:off x="6461881" y="3930510"/>
            <a:ext cx="2163483" cy="431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使用状态（电源端控制）</a:t>
            </a:r>
            <a:endParaRPr lang="en-US" sz="12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7" name="Rounded Rectangle 4"/>
          <p:cNvSpPr/>
          <p:nvPr/>
        </p:nvSpPr>
        <p:spPr>
          <a:xfrm>
            <a:off x="521329" y="3930227"/>
            <a:ext cx="2146949" cy="4322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机床状态（控制系统传输）</a:t>
            </a:r>
            <a:endParaRPr lang="en-US" sz="12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1329" y="916642"/>
            <a:ext cx="97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华文仿宋"/>
                <a:ea typeface="华文仿宋"/>
                <a:cs typeface="华文仿宋"/>
              </a:rPr>
              <a:t>物理模型层</a:t>
            </a:r>
            <a:endParaRPr kumimoji="1" lang="zh-CN" altLang="en-US" sz="1200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9255" y="5437749"/>
            <a:ext cx="100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华文仿宋"/>
                <a:ea typeface="华文仿宋"/>
                <a:cs typeface="华文仿宋"/>
              </a:rPr>
              <a:t>物理设备层</a:t>
            </a:r>
            <a:endParaRPr kumimoji="1" lang="zh-CN" altLang="en-US" sz="1200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15152" y="3652982"/>
            <a:ext cx="68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华文仿宋"/>
                <a:ea typeface="华文仿宋"/>
                <a:cs typeface="华文仿宋"/>
              </a:rPr>
              <a:t>接口层</a:t>
            </a:r>
            <a:endParaRPr kumimoji="1" lang="zh-CN" altLang="en-US" sz="1200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275070" y="1863612"/>
            <a:ext cx="68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华文仿宋"/>
                <a:ea typeface="华文仿宋"/>
                <a:cs typeface="华文仿宋"/>
              </a:rPr>
              <a:t>系统层</a:t>
            </a:r>
            <a:endParaRPr kumimoji="1" lang="zh-CN" altLang="en-US" sz="1200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75070" y="2713690"/>
            <a:ext cx="68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华文仿宋"/>
                <a:ea typeface="华文仿宋"/>
                <a:cs typeface="华文仿宋"/>
              </a:rPr>
              <a:t>数据层</a:t>
            </a:r>
            <a:endParaRPr kumimoji="1" lang="zh-CN" altLang="en-US" sz="1200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5351552" y="3930510"/>
            <a:ext cx="786826" cy="431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传感器</a:t>
            </a:r>
            <a:endParaRPr lang="en-US" sz="12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2" name="Rounded Rectangle 4"/>
          <p:cNvSpPr/>
          <p:nvPr/>
        </p:nvSpPr>
        <p:spPr>
          <a:xfrm>
            <a:off x="2956939" y="3930510"/>
            <a:ext cx="860853" cy="431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数字标签</a:t>
            </a:r>
            <a:endParaRPr lang="en-US" sz="12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065226" y="87555"/>
            <a:ext cx="501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>
                <a:latin typeface="华文仿宋"/>
                <a:ea typeface="华文仿宋"/>
                <a:cs typeface="华文仿宋"/>
              </a:rPr>
              <a:t>《</a:t>
            </a:r>
            <a:r>
              <a:rPr kumimoji="1" lang="zh-CN" altLang="en-US" b="1" dirty="0" smtClean="0">
                <a:latin typeface="华文仿宋"/>
                <a:ea typeface="华文仿宋"/>
                <a:cs typeface="华文仿宋"/>
              </a:rPr>
              <a:t>工业系统基础</a:t>
            </a:r>
            <a:r>
              <a:rPr kumimoji="1" lang="en-US" altLang="zh-CN" b="1" dirty="0" smtClean="0">
                <a:latin typeface="华文仿宋"/>
                <a:ea typeface="华文仿宋"/>
                <a:cs typeface="华文仿宋"/>
              </a:rPr>
              <a:t>》——</a:t>
            </a:r>
            <a:r>
              <a:rPr kumimoji="1" lang="zh-CN" altLang="en-US" b="1" dirty="0" smtClean="0">
                <a:latin typeface="华文仿宋"/>
                <a:ea typeface="华文仿宋"/>
                <a:cs typeface="华文仿宋"/>
              </a:rPr>
              <a:t>数字化示范工厂架构设计</a:t>
            </a:r>
            <a:endParaRPr kumimoji="1" lang="zh-CN" altLang="en-US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86957" y="30887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b="1">
                <a:latin typeface="华文仿宋"/>
                <a:ea typeface="华文仿宋"/>
                <a:cs typeface="华文仿宋"/>
              </a:defRPr>
            </a:lvl1pPr>
          </a:lstStyle>
          <a:p>
            <a:r>
              <a:rPr lang="en-US" altLang="zh-CN" sz="1100" dirty="0"/>
              <a:t>2015.9.28</a:t>
            </a:r>
            <a:endParaRPr lang="zh-CN" altLang="en-US" sz="11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579290" y="2425085"/>
            <a:ext cx="1252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华文仿宋"/>
                <a:ea typeface="华文仿宋"/>
                <a:cs typeface="华文仿宋"/>
              </a:rPr>
              <a:t>1. </a:t>
            </a:r>
            <a:r>
              <a:rPr kumimoji="1" lang="zh-CN" altLang="en-US" sz="1200" dirty="0" smtClean="0">
                <a:latin typeface="华文仿宋"/>
                <a:ea typeface="华文仿宋"/>
                <a:cs typeface="华文仿宋"/>
              </a:rPr>
              <a:t>加工单元</a:t>
            </a:r>
            <a:endParaRPr kumimoji="1" lang="en-US" altLang="zh-CN" sz="1200" dirty="0" smtClean="0">
              <a:latin typeface="华文仿宋"/>
              <a:ea typeface="华文仿宋"/>
              <a:cs typeface="华文仿宋"/>
            </a:endParaRPr>
          </a:p>
          <a:p>
            <a:r>
              <a:rPr kumimoji="1" lang="en-US" altLang="zh-CN" sz="1200" dirty="0" smtClean="0">
                <a:latin typeface="华文仿宋"/>
                <a:ea typeface="华文仿宋"/>
                <a:cs typeface="华文仿宋"/>
              </a:rPr>
              <a:t>2. </a:t>
            </a:r>
            <a:r>
              <a:rPr kumimoji="1" lang="zh-CN" altLang="en-US" sz="1200" dirty="0" smtClean="0">
                <a:latin typeface="华文仿宋"/>
                <a:ea typeface="华文仿宋"/>
                <a:cs typeface="华文仿宋"/>
              </a:rPr>
              <a:t>机器人单元</a:t>
            </a:r>
            <a:endParaRPr kumimoji="1" lang="en-US" altLang="zh-CN" sz="1200" dirty="0" smtClean="0">
              <a:latin typeface="华文仿宋"/>
              <a:ea typeface="华文仿宋"/>
              <a:cs typeface="华文仿宋"/>
            </a:endParaRPr>
          </a:p>
          <a:p>
            <a:r>
              <a:rPr kumimoji="1" lang="en-US" altLang="zh-CN" sz="1200" dirty="0" smtClean="0">
                <a:latin typeface="华文仿宋"/>
                <a:ea typeface="华文仿宋"/>
                <a:cs typeface="华文仿宋"/>
              </a:rPr>
              <a:t>3. </a:t>
            </a:r>
            <a:r>
              <a:rPr kumimoji="1" lang="zh-CN" altLang="en-US" sz="1200" dirty="0" smtClean="0">
                <a:latin typeface="华文仿宋"/>
                <a:ea typeface="华文仿宋"/>
                <a:cs typeface="华文仿宋"/>
              </a:rPr>
              <a:t>库存单元</a:t>
            </a:r>
            <a:endParaRPr kumimoji="1" lang="en-US" altLang="zh-CN" sz="1200" dirty="0" smtClean="0">
              <a:latin typeface="华文仿宋"/>
              <a:ea typeface="华文仿宋"/>
              <a:cs typeface="华文仿宋"/>
            </a:endParaRPr>
          </a:p>
          <a:p>
            <a:r>
              <a:rPr kumimoji="1" lang="en-US" altLang="zh-CN" sz="1200" dirty="0" smtClean="0">
                <a:latin typeface="华文仿宋"/>
                <a:ea typeface="华文仿宋"/>
                <a:cs typeface="华文仿宋"/>
              </a:rPr>
              <a:t>4. </a:t>
            </a:r>
            <a:r>
              <a:rPr kumimoji="1" lang="zh-CN" altLang="en-US" sz="1200" dirty="0" smtClean="0">
                <a:latin typeface="华文仿宋"/>
                <a:ea typeface="华文仿宋"/>
                <a:cs typeface="华文仿宋"/>
              </a:rPr>
              <a:t>工业控制单元</a:t>
            </a:r>
            <a:endParaRPr kumimoji="1" lang="en-US" altLang="zh-CN" sz="1200" dirty="0" smtClean="0">
              <a:latin typeface="华文仿宋"/>
              <a:ea typeface="华文仿宋"/>
              <a:cs typeface="华文仿宋"/>
            </a:endParaRPr>
          </a:p>
          <a:p>
            <a:r>
              <a:rPr kumimoji="1" lang="en-US" altLang="zh-CN" sz="1200" dirty="0" smtClean="0">
                <a:latin typeface="华文仿宋"/>
                <a:ea typeface="华文仿宋"/>
                <a:cs typeface="华文仿宋"/>
              </a:rPr>
              <a:t>5. </a:t>
            </a:r>
            <a:r>
              <a:rPr kumimoji="1" lang="zh-CN" altLang="en-US" sz="1200" dirty="0" smtClean="0">
                <a:latin typeface="华文仿宋"/>
                <a:ea typeface="华文仿宋"/>
                <a:cs typeface="华文仿宋"/>
              </a:rPr>
              <a:t>工业测量单元</a:t>
            </a:r>
            <a:endParaRPr kumimoji="1" lang="en-US" altLang="zh-CN" sz="1200" dirty="0" smtClean="0">
              <a:latin typeface="华文仿宋"/>
              <a:ea typeface="华文仿宋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26721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111</Words>
  <Application>Microsoft Macintosh PowerPoint</Application>
  <PresentationFormat>全屏显示(4:3)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德宇 Wang 王</dc:creator>
  <cp:lastModifiedBy>媒体工作室 i.Center</cp:lastModifiedBy>
  <cp:revision>21</cp:revision>
  <dcterms:created xsi:type="dcterms:W3CDTF">2015-09-25T06:59:18Z</dcterms:created>
  <dcterms:modified xsi:type="dcterms:W3CDTF">2015-10-04T02:36:11Z</dcterms:modified>
</cp:coreProperties>
</file>