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74" r:id="rId6"/>
    <p:sldId id="259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6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058A-6346-489A-B2C1-CD314172984F}" type="datetimeFigureOut">
              <a:rPr lang="zh-CN" altLang="en-US" smtClean="0"/>
              <a:t>2014/8/24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CFBF4-D6F0-42EB-9DA4-5B38C3866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04409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重复定位精度是指机床滑板或大拖板在一定距离范围内（一般为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200-300mm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）往复运动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次千分表或激光干涉仪检测的精度。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重复定位精度受伺服系统特性、进给系统的间隙与刚性以及摩擦特性等因素的影响，一般情况下，重复定位精度是呈正态分布的偶然性误差，它影响一批零件加工的一致性，是一个非常重要的精度指标。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http://baike.baidu.com/view/1804409.htm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F49F0-4594-4C2C-8EA8-3BCAEA5AF50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57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F49F0-4594-4C2C-8EA8-3BCAEA5AF50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834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5307"/>
            <a:ext cx="7772400" cy="198966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001698"/>
            <a:ext cx="6858000" cy="1379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5" indent="0" algn="ctr">
              <a:buNone/>
              <a:defRPr sz="2000"/>
            </a:lvl2pPr>
            <a:lvl3pPr marL="914293" indent="0" algn="ctr">
              <a:buNone/>
              <a:defRPr sz="1799"/>
            </a:lvl3pPr>
            <a:lvl4pPr marL="1371438" indent="0" algn="ctr">
              <a:buNone/>
              <a:defRPr sz="1600"/>
            </a:lvl4pPr>
            <a:lvl5pPr marL="1828584" indent="0" algn="ctr">
              <a:buNone/>
              <a:defRPr sz="1600"/>
            </a:lvl5pPr>
            <a:lvl6pPr marL="2285729" indent="0" algn="ctr">
              <a:buNone/>
              <a:defRPr sz="1600"/>
            </a:lvl6pPr>
            <a:lvl7pPr marL="2742877" indent="0" algn="ctr">
              <a:buNone/>
              <a:defRPr sz="1600"/>
            </a:lvl7pPr>
            <a:lvl8pPr marL="3200022" indent="0" algn="ctr">
              <a:buNone/>
              <a:defRPr sz="1600"/>
            </a:lvl8pPr>
            <a:lvl9pPr marL="3657167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83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48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3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04273"/>
            <a:ext cx="5800726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6" y="708120"/>
            <a:ext cx="7886701" cy="8132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799"/>
            </a:lvl2pPr>
            <a:lvl3pPr>
              <a:defRPr sz="1600"/>
            </a:lvl3pPr>
            <a:lvl4pPr>
              <a:defRPr sz="1399"/>
            </a:lvl4pPr>
            <a:lvl5pPr>
              <a:defRPr sz="1399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01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3" y="1424783"/>
            <a:ext cx="7886701" cy="2377280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3" y="3824559"/>
            <a:ext cx="7886701" cy="1250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65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2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44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5" y="304274"/>
            <a:ext cx="7886701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5" y="1400974"/>
            <a:ext cx="3868340" cy="686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5" y="2087567"/>
            <a:ext cx="3868340" cy="30704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74"/>
            <a:ext cx="3887392" cy="6865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7"/>
            <a:ext cx="3887392" cy="30704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18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9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24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381005"/>
            <a:ext cx="2949179" cy="13335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822855"/>
            <a:ext cx="4629149" cy="40613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1714501"/>
            <a:ext cx="2949179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51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381005"/>
            <a:ext cx="2949179" cy="13335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7" y="822855"/>
            <a:ext cx="4629149" cy="406135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3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29" indent="0">
              <a:buNone/>
              <a:defRPr sz="2000"/>
            </a:lvl6pPr>
            <a:lvl7pPr marL="2742877" indent="0">
              <a:buNone/>
              <a:defRPr sz="2000"/>
            </a:lvl7pPr>
            <a:lvl8pPr marL="3200022" indent="0">
              <a:buNone/>
              <a:defRPr sz="2000"/>
            </a:lvl8pPr>
            <a:lvl9pPr marL="3657167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1714501"/>
            <a:ext cx="2949179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62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6" y="711200"/>
            <a:ext cx="7886701" cy="810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6" y="1521353"/>
            <a:ext cx="7886701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6" y="5296961"/>
            <a:ext cx="2057399" cy="30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5296961"/>
            <a:ext cx="3086100" cy="30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5" y="5296961"/>
            <a:ext cx="2057399" cy="304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609604"/>
            <a:ext cx="9144000" cy="101601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42856"/>
            <a:ext cx="360000" cy="3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10" y="142856"/>
            <a:ext cx="294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10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</p:titleStyle>
    <p:bodyStyle>
      <a:lvl1pPr marL="228574" indent="-228574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  <a:lvl2pPr marL="685719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2pPr>
      <a:lvl3pPr marL="1142865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3pPr>
      <a:lvl4pPr marL="1600010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4pPr>
      <a:lvl5pPr marL="2057157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idownloadblog.com/2012/09/12/how-the-iphone-5-is-ma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ple.com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hzuchina.com/technology/inspection-system/repeatabil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</a:t>
            </a:r>
            <a:r>
              <a:rPr lang="zh-CN" altLang="en-US" dirty="0" smtClean="0"/>
              <a:t>精度数控铣床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精密数控铣在产品制造中的应用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单元导引</a:t>
            </a:r>
            <a:r>
              <a:rPr lang="en-US" altLang="zh-CN" dirty="0" smtClean="0"/>
              <a:t>——45’</a:t>
            </a:r>
          </a:p>
          <a:p>
            <a:pPr lvl="1"/>
            <a:r>
              <a:rPr lang="zh-CN" altLang="en-US" dirty="0" smtClean="0"/>
              <a:t>精密数控铣加工的特长及典型应用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建模练习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加工个人铭牌</a:t>
            </a:r>
            <a:endParaRPr lang="en-US" altLang="zh-CN" dirty="0" smtClean="0"/>
          </a:p>
          <a:p>
            <a:r>
              <a:rPr lang="zh-CN" altLang="en-US" dirty="0" smtClean="0"/>
              <a:t>设备操作练习</a:t>
            </a:r>
            <a:r>
              <a:rPr lang="en-US" altLang="zh-CN" dirty="0" smtClean="0"/>
              <a:t>——90’</a:t>
            </a:r>
          </a:p>
          <a:p>
            <a:pPr lvl="1"/>
            <a:r>
              <a:rPr lang="zh-CN" altLang="en-US" dirty="0" smtClean="0"/>
              <a:t>基本操作讲解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分段</a:t>
            </a:r>
            <a:r>
              <a:rPr lang="zh-CN" altLang="en-US" dirty="0" smtClean="0"/>
              <a:t>操作练习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机床初始化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工件装卡及位置标定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工件试加工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工件</a:t>
            </a:r>
            <a:r>
              <a:rPr lang="zh-CN" altLang="en-US" dirty="0" smtClean="0"/>
              <a:t>加工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单元导引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身边的精密加工产品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iPhone 5 </a:t>
            </a:r>
            <a:r>
              <a:rPr lang="zh-CN" altLang="en-US" dirty="0"/>
              <a:t>加工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三轴精雕机床加工</a:t>
            </a:r>
            <a:r>
              <a:rPr lang="en-US" altLang="zh-CN" dirty="0" smtClean="0"/>
              <a:t>【</a:t>
            </a:r>
            <a:r>
              <a:rPr lang="zh-CN" altLang="en-US" dirty="0"/>
              <a:t>视频</a:t>
            </a:r>
            <a:r>
              <a:rPr lang="en-US" altLang="zh-CN" dirty="0" smtClean="0"/>
              <a:t>】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/>
              <a:t>薄壁件及针状件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鸡蛋壳刻地图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兵马俑</a:t>
            </a:r>
            <a:r>
              <a:rPr lang="en-US" altLang="zh-CN" dirty="0" smtClean="0"/>
              <a:t>——</a:t>
            </a:r>
            <a:r>
              <a:rPr lang="zh-CN" altLang="en-US" dirty="0"/>
              <a:t>五轴精雕机床</a:t>
            </a:r>
            <a:r>
              <a:rPr lang="zh-CN" altLang="en-US" dirty="0" smtClean="0"/>
              <a:t>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dirty="0"/>
              <a:t>涡轮叶片等航空部品部件</a:t>
            </a:r>
            <a:r>
              <a:rPr lang="en-US" altLang="zh-CN" dirty="0"/>
              <a:t>——</a:t>
            </a:r>
            <a:r>
              <a:rPr lang="zh-CN" altLang="en-US" dirty="0"/>
              <a:t>五轴精雕机床</a:t>
            </a:r>
            <a:r>
              <a:rPr lang="zh-CN" altLang="en-US" dirty="0" smtClean="0"/>
              <a:t>加工（海外）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  <p:grpSp>
        <p:nvGrpSpPr>
          <p:cNvPr id="7" name="Group 6"/>
          <p:cNvGrpSpPr/>
          <p:nvPr/>
        </p:nvGrpSpPr>
        <p:grpSpPr>
          <a:xfrm>
            <a:off x="4000496" y="3643318"/>
            <a:ext cx="4229107" cy="1766846"/>
            <a:chOff x="628652" y="3065145"/>
            <a:chExt cx="6746623" cy="25367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28652" y="3065145"/>
              <a:ext cx="4481606" cy="25367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10258" y="3065146"/>
              <a:ext cx="2265017" cy="12730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10258" y="4328825"/>
              <a:ext cx="2265017" cy="127307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28654" y="5267404"/>
            <a:ext cx="4224524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0" lvl="1"/>
            <a:r>
              <a:rPr lang="zh-CN" altLang="en-US" sz="900" dirty="0" smtClean="0"/>
              <a:t>*图片资料来源：</a:t>
            </a:r>
            <a:r>
              <a:rPr lang="en-US" altLang="zh-CN" sz="800" dirty="0">
                <a:hlinkClick r:id="rId6"/>
              </a:rPr>
              <a:t>http://</a:t>
            </a:r>
            <a:r>
              <a:rPr lang="en-US" altLang="zh-CN" sz="800" dirty="0" smtClean="0">
                <a:hlinkClick r:id="rId6"/>
              </a:rPr>
              <a:t>www.apple.com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xmlns="" val="18870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精雕</a:t>
            </a:r>
            <a:r>
              <a:rPr lang="zh-CN" altLang="en-US" dirty="0" smtClean="0"/>
              <a:t>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zh-CN" altLang="en-US" dirty="0"/>
              <a:t>高</a:t>
            </a:r>
            <a:r>
              <a:rPr lang="zh-CN" altLang="en-US" dirty="0" smtClean="0"/>
              <a:t>精度数控铣床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主轴</a:t>
            </a:r>
            <a:r>
              <a:rPr lang="zh-CN" altLang="en-US" dirty="0"/>
              <a:t>高</a:t>
            </a:r>
            <a:r>
              <a:rPr lang="zh-CN" altLang="en-US" dirty="0" smtClean="0"/>
              <a:t>转速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可达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转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电</a:t>
            </a:r>
            <a:r>
              <a:rPr lang="zh-CN" altLang="en-US" dirty="0" smtClean="0"/>
              <a:t>主轴：特点是转速高，精度高；但径向受力有限</a:t>
            </a:r>
            <a:endParaRPr lang="en-US" altLang="zh-CN" dirty="0" smtClean="0"/>
          </a:p>
          <a:p>
            <a:r>
              <a:rPr lang="zh-CN" altLang="en-US" dirty="0"/>
              <a:t>重复</a:t>
            </a:r>
            <a:r>
              <a:rPr lang="zh-CN" altLang="en-US" dirty="0" smtClean="0"/>
              <a:t>定位精度高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可达</a:t>
            </a:r>
            <a:r>
              <a:rPr lang="en-US" altLang="zh-CN" dirty="0" smtClean="0"/>
              <a:t>0.005mm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5μm</a:t>
            </a:r>
          </a:p>
          <a:p>
            <a:pPr lvl="1"/>
            <a:r>
              <a:rPr lang="zh-CN" altLang="en-US" dirty="0" smtClean="0"/>
              <a:t>高于</a:t>
            </a:r>
            <a:r>
              <a:rPr lang="zh-CN" altLang="en-US" dirty="0"/>
              <a:t>国家标准</a:t>
            </a:r>
            <a:r>
              <a:rPr lang="en-US" altLang="zh-CN" dirty="0" smtClean="0"/>
              <a:t>GB/T 20958.2–2007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轴线行程</a:t>
            </a:r>
            <a:r>
              <a:rPr lang="en-US" altLang="zh-CN" dirty="0" smtClean="0"/>
              <a:t>500mm</a:t>
            </a:r>
            <a:r>
              <a:rPr lang="zh-CN" altLang="en-US" dirty="0" smtClean="0"/>
              <a:t>以下，精密级立铣床重复定位精度为</a:t>
            </a:r>
            <a:r>
              <a:rPr lang="en-US" altLang="zh-CN" dirty="0" smtClean="0"/>
              <a:t>0.008mm</a:t>
            </a:r>
          </a:p>
          <a:p>
            <a:pPr lvl="2"/>
            <a:r>
              <a:rPr lang="zh-CN" altLang="en-US" dirty="0"/>
              <a:t>轴线</a:t>
            </a:r>
            <a:r>
              <a:rPr lang="zh-CN" altLang="en-US" dirty="0" smtClean="0"/>
              <a:t>行程</a:t>
            </a:r>
            <a:r>
              <a:rPr lang="en-US" altLang="zh-CN" dirty="0" smtClean="0"/>
              <a:t>500-800mm</a:t>
            </a:r>
            <a:r>
              <a:rPr lang="zh-CN" altLang="en-US" dirty="0" smtClean="0"/>
              <a:t>，</a:t>
            </a:r>
            <a:r>
              <a:rPr lang="zh-CN" altLang="en-US" dirty="0"/>
              <a:t>精密级立铣床重复定位精度为</a:t>
            </a:r>
            <a:r>
              <a:rPr lang="en-US" altLang="zh-CN" dirty="0" smtClean="0"/>
              <a:t>0.010mm</a:t>
            </a:r>
            <a:endParaRPr lang="en-US" altLang="zh-CN" dirty="0"/>
          </a:p>
          <a:p>
            <a:r>
              <a:rPr lang="zh-CN" altLang="en-US" dirty="0" smtClean="0"/>
              <a:t>全数字控制，便于进行企业数字化管理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主控机为定制的</a:t>
            </a:r>
            <a:r>
              <a:rPr lang="en-US" altLang="zh-CN" dirty="0" smtClean="0"/>
              <a:t>Windows XP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/>
              <a:t>具备</a:t>
            </a:r>
            <a:r>
              <a:rPr lang="zh-CN" altLang="en-US" dirty="0" smtClean="0"/>
              <a:t>网络接口，利于部署远程控制系统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轴数控加工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三个自由度运动，由这三个轴执行加工指令（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代码）控制</a:t>
            </a:r>
            <a:endParaRPr lang="en-US" altLang="zh-CN" dirty="0" smtClean="0"/>
          </a:p>
          <a:p>
            <a:pPr marL="356573" lvl="1" indent="0">
              <a:buNone/>
            </a:pPr>
            <a:r>
              <a:rPr lang="zh-CN" altLang="en-US" dirty="0" smtClean="0"/>
              <a:t>     铣刀的切削路径，完成加工。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7885" y="5258524"/>
            <a:ext cx="4224524" cy="34901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zh-CN" altLang="en-US" sz="900" dirty="0" smtClean="0"/>
              <a:t>*图片资料来源：</a:t>
            </a:r>
            <a:r>
              <a:rPr lang="en-US" altLang="zh-CN" sz="900" dirty="0">
                <a:hlinkClick r:id="rId3"/>
              </a:rPr>
              <a:t>http://www.kohzuchina.com/technology/inspection-system/repeatability/</a:t>
            </a:r>
            <a:endParaRPr lang="zh-CN" altLang="en-US" sz="900" dirty="0"/>
          </a:p>
        </p:txBody>
      </p:sp>
      <p:pic>
        <p:nvPicPr>
          <p:cNvPr id="5" name="Picture 4" descr="GBT 20958.2-2007 数控床身铣床检验条件 精度检验 第2部分： 立式铣床.pdf - Adobe Read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278" t="36978" r="42044" b="40800"/>
          <a:stretch/>
        </p:blipFill>
        <p:spPr>
          <a:xfrm>
            <a:off x="6929454" y="1571616"/>
            <a:ext cx="2038685" cy="2646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9693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精密数控铣加工的</a:t>
            </a:r>
            <a:r>
              <a:rPr lang="zh-CN" altLang="en-US" dirty="0" smtClean="0"/>
              <a:t>特长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加工分类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区域加工</a:t>
            </a:r>
            <a:r>
              <a:rPr lang="zh-CN" altLang="en-US" dirty="0" smtClean="0"/>
              <a:t>：常用于加工内腔或凹槽等形状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轮廓切割</a:t>
            </a:r>
            <a:r>
              <a:rPr lang="zh-CN" altLang="en-US" dirty="0" smtClean="0"/>
              <a:t>：常用于加工外形轮廓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单线切割</a:t>
            </a:r>
            <a:r>
              <a:rPr lang="zh-CN" altLang="en-US" dirty="0" smtClean="0"/>
              <a:t>：常用于加工图案，刻字等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孔的加工</a:t>
            </a:r>
            <a:r>
              <a:rPr lang="zh-CN" altLang="en-US" dirty="0" smtClean="0"/>
              <a:t>：可分为钻孔、扩孔和螺纹孔加工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多轴侧铣加工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4-5</a:t>
            </a:r>
            <a:r>
              <a:rPr lang="zh-CN" altLang="en-US" dirty="0" smtClean="0"/>
              <a:t>轴加工方法，可加工空间曲面或雕像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建模练习</a:t>
            </a:r>
            <a:r>
              <a:rPr lang="en-US" altLang="zh-CN" sz="4800" dirty="0" smtClean="0"/>
              <a:t>——</a:t>
            </a:r>
            <a:r>
              <a:rPr lang="zh-CN" altLang="en-US" sz="4800" dirty="0" smtClean="0"/>
              <a:t>加工个人铭牌</a:t>
            </a:r>
            <a:endParaRPr lang="zh-CN" altLang="en-US" sz="4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铣削加工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区域加工（加工平面）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确定加工区域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确定加工深度</a:t>
            </a:r>
            <a:endParaRPr lang="en-US" altLang="zh-C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分层行切粗加工（组合形面加工）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确定所有加工表面</a:t>
            </a:r>
            <a:endParaRPr lang="zh-CN" altLang="en-US" dirty="0"/>
          </a:p>
        </p:txBody>
      </p:sp>
      <p:pic>
        <p:nvPicPr>
          <p:cNvPr id="5" name="Picture 4" descr="工艺钟表基座-训练中心Logo.escam - ES-SurfMill 6.0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2683" y="2508944"/>
            <a:ext cx="1797310" cy="1002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939749" y="3267044"/>
            <a:ext cx="1782203" cy="1062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工艺钟表基座-训练中心Logo.escam - ES-SurfMill 6.0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392063" y="3821885"/>
            <a:ext cx="2861251" cy="1582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街道.escam - ES-SurfMill 6.00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730185" y="2210762"/>
            <a:ext cx="1537602" cy="1225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街道.escam - ES-SurfMill 6.00"/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3741" b="100000" l="1134" r="959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498986" y="2861189"/>
            <a:ext cx="1733975" cy="13788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 descr="街道.escam - ES-SurfMill 6.0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117817" y="3334411"/>
            <a:ext cx="2948144" cy="240666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37127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训练中心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训练中心-主题" id="{DCF287F4-54CD-4D4D-8148-DC50174627D1}" vid="{1300560C-B3E7-4C37-9B32-0E0B4D934EF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</Template>
  <TotalTime>54</TotalTime>
  <Words>490</Words>
  <PresentationFormat>全屏显示(16:10)</PresentationFormat>
  <Paragraphs>57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训练中心</vt:lpstr>
      <vt:lpstr>高精度数控铣床</vt:lpstr>
      <vt:lpstr>课程大纲</vt:lpstr>
      <vt:lpstr>单元导引</vt:lpstr>
      <vt:lpstr>身边的精密加工产品</vt:lpstr>
      <vt:lpstr>精雕机——高性能高精度数控铣床</vt:lpstr>
      <vt:lpstr>精密数控铣加工的特长</vt:lpstr>
      <vt:lpstr>建模练习——加工个人铭牌</vt:lpstr>
      <vt:lpstr>铣削加工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高精度数控铣床</dc:title>
  <dc:creator>wyj</dc:creator>
  <cp:lastModifiedBy>WANG</cp:lastModifiedBy>
  <cp:revision>8</cp:revision>
  <dcterms:created xsi:type="dcterms:W3CDTF">2014-08-24T12:47:14Z</dcterms:created>
  <dcterms:modified xsi:type="dcterms:W3CDTF">2014-08-24T13:51:59Z</dcterms:modified>
</cp:coreProperties>
</file>