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0" r:id="rId3"/>
    <p:sldId id="271" r:id="rId4"/>
    <p:sldId id="272" r:id="rId5"/>
    <p:sldId id="277" r:id="rId6"/>
    <p:sldId id="273" r:id="rId7"/>
    <p:sldId id="274" r:id="rId8"/>
    <p:sldId id="279" r:id="rId9"/>
    <p:sldId id="275" r:id="rId10"/>
    <p:sldId id="280" r:id="rId11"/>
    <p:sldId id="278" r:id="rId12"/>
    <p:sldId id="281" r:id="rId13"/>
    <p:sldId id="283" r:id="rId14"/>
    <p:sldId id="282" r:id="rId15"/>
    <p:sldId id="284" r:id="rId16"/>
    <p:sldId id="276" r:id="rId17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7"/>
    <p:restoredTop sz="95266"/>
  </p:normalViewPr>
  <p:slideViewPr>
    <p:cSldViewPr snapToGrid="0" snapToObjects="1">
      <p:cViewPr varScale="1">
        <p:scale>
          <a:sx n="113" d="100"/>
          <a:sy n="113" d="100"/>
        </p:scale>
        <p:origin x="8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905B9-5A77-3949-9D50-CC0ACDE72614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8007E-1794-874A-9E09-187CBAA04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07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8007E-1794-874A-9E09-187CBAA04E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24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C28A-37E9-1048-8179-C6852B53B05F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99114" y="6041362"/>
            <a:ext cx="317583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556" y="406000"/>
            <a:ext cx="864000" cy="864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42F3-E89F-8442-9824-6E2934AE199B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AE23-18CE-EB49-A6BF-DD68F4559AB5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AAB9-29E7-0B45-9CE2-D7D92F914521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8FDA-579C-6048-85D3-8F243976ED3E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C4DA-9631-2F4B-806C-401BBC1410A7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A988-FB2F-9345-9DC8-382DFD0EE0ED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0F06-281F-6E47-BC04-F2052671E916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1A75-638B-EA49-A2E0-32073B2DE532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7D37-7B62-2748-AC42-D51A2864EB98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709076"/>
            <a:ext cx="4184035" cy="433228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709077"/>
            <a:ext cx="4184034" cy="433228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5C65-4278-1544-8C0D-543EEE240DB0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E81E-9A2B-6844-A2DD-8678792AA303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2B6F-48A5-7E4A-9B80-F827833063D4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3E29-6941-664D-8421-8F03E029149B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94B7-C092-164E-9BB7-F99445E79879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9F34-5D05-9B43-9CEB-449A57FC61E4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435497"/>
            <a:ext cx="8596668" cy="4605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0663" y="6406487"/>
            <a:ext cx="682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DEFD7-D3F8-E149-BC67-AB616DFAE7C0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27844" y="6406487"/>
            <a:ext cx="6612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024870" y="6041362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+mn-ea"/>
                <a:ea typeface="+mn-ea"/>
                <a:cs typeface="Lantinghei SC Demibold" charset="-122"/>
              </a:rPr>
              <a:t>基础工业训练中心</a:t>
            </a:r>
            <a:endParaRPr lang="en-US" dirty="0">
              <a:latin typeface="+mn-ea"/>
              <a:ea typeface="+mn-ea"/>
              <a:cs typeface="Lantinghei SC Demibold" charset="-122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77333" y="6041363"/>
            <a:ext cx="7910155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en-US" altLang="zh-CN" dirty="0" smtClean="0"/>
              <a:t>De-Yu Wang, FITC,</a:t>
            </a:r>
            <a:r>
              <a:rPr lang="en-US" altLang="zh-CN" baseline="0" dirty="0" smtClean="0"/>
              <a:t> Tsinghua University		Basics of Industrial Systems	Lecture 01 Introduction to manufacturing systems</a:t>
            </a:r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556" y="406000"/>
            <a:ext cx="864000" cy="864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01</a:t>
            </a:r>
            <a:r>
              <a:rPr kumimoji="1" lang="zh-CN" altLang="en-US" dirty="0" smtClean="0">
                <a:solidFill>
                  <a:schemeClr val="tx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 制造系统导言</a:t>
            </a:r>
            <a:r>
              <a:rPr kumimoji="1" lang="en-US" altLang="zh-CN" dirty="0" smtClean="0">
                <a:solidFill>
                  <a:schemeClr val="tx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/>
            </a:r>
            <a:br>
              <a:rPr kumimoji="1" lang="en-US" altLang="zh-CN" dirty="0" smtClean="0">
                <a:solidFill>
                  <a:schemeClr val="tx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</a:br>
            <a:r>
              <a:rPr kumimoji="1" lang="en-US" altLang="zh-CN" sz="3600" dirty="0" smtClean="0">
                <a:solidFill>
                  <a:schemeClr val="tx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01</a:t>
            </a:r>
            <a:r>
              <a:rPr kumimoji="1" lang="zh-CN" altLang="en-US" sz="3600" dirty="0" smtClean="0">
                <a:solidFill>
                  <a:schemeClr val="tx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1" lang="en-US" altLang="zh-CN" sz="3600" dirty="0" smtClean="0">
                <a:solidFill>
                  <a:schemeClr val="tx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Introduction to Manufacturing Systems</a:t>
            </a:r>
            <a:endParaRPr kumimoji="1" lang="zh-CN" altLang="en-US" dirty="0">
              <a:solidFill>
                <a:schemeClr val="tx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067" y="4803187"/>
            <a:ext cx="7766936" cy="1096899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chemeClr val="tx1"/>
                </a:solidFill>
              </a:rPr>
              <a:t>王德宇  清华大学基础工业训练中心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476983" y="529435"/>
            <a:ext cx="6797020" cy="13109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kumimoji="1" lang="zh-CN" altLang="en-US" sz="3000" dirty="0" smtClean="0">
                <a:solidFill>
                  <a:schemeClr val="tx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工业系统基础</a:t>
            </a:r>
            <a:r>
              <a:rPr kumimoji="1" lang="zh-CN" altLang="en-US" sz="3000" dirty="0">
                <a:solidFill>
                  <a:schemeClr val="tx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 </a:t>
            </a:r>
            <a:r>
              <a:rPr kumimoji="1" lang="en-US" altLang="zh-CN" sz="3000" dirty="0" smtClean="0">
                <a:solidFill>
                  <a:schemeClr val="tx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Basics of Industrial Systems</a:t>
            </a:r>
          </a:p>
          <a:p>
            <a:pPr lvl="0" algn="just">
              <a:spcBef>
                <a:spcPts val="1000"/>
              </a:spcBef>
              <a:buClr>
                <a:srgbClr val="90C226"/>
              </a:buClr>
              <a:buSzPct val="80000"/>
            </a:pPr>
            <a:r>
              <a:rPr kumimoji="1" lang="en-US" altLang="zh-CN" sz="1800" dirty="0">
                <a:solidFill>
                  <a:schemeClr val="tx1"/>
                </a:solidFill>
              </a:rPr>
              <a:t>Building a miniature manufacturing system</a:t>
            </a:r>
            <a:r>
              <a:rPr kumimoji="1" lang="zh-CN" altLang="en-US" sz="1800" dirty="0">
                <a:solidFill>
                  <a:schemeClr val="tx1"/>
                </a:solidFill>
              </a:rPr>
              <a:t> 小型制造系统</a:t>
            </a:r>
            <a:r>
              <a:rPr kumimoji="1" lang="zh-CN" altLang="en-US" sz="1800" dirty="0" smtClean="0">
                <a:solidFill>
                  <a:schemeClr val="tx1"/>
                </a:solidFill>
              </a:rPr>
              <a:t>沙盘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4085214"/>
            <a:ext cx="3377125" cy="253284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4677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所谓“制造”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自然界中不存在的物品</a:t>
            </a:r>
            <a:endParaRPr lang="en-US" altLang="zh-CN" dirty="0" smtClean="0"/>
          </a:p>
          <a:p>
            <a:r>
              <a:rPr lang="zh-CN" altLang="en-US" dirty="0" smtClean="0"/>
              <a:t>从原材料转化而来</a:t>
            </a:r>
            <a:endParaRPr lang="en-US" altLang="zh-CN" dirty="0" smtClean="0"/>
          </a:p>
          <a:p>
            <a:r>
              <a:rPr lang="zh-CN" altLang="en-US" dirty="0"/>
              <a:t>形状</a:t>
            </a:r>
            <a:r>
              <a:rPr lang="zh-CN" altLang="en-US" dirty="0" smtClean="0"/>
              <a:t>改变</a:t>
            </a:r>
            <a:endParaRPr lang="en-US" altLang="zh-CN" dirty="0" smtClean="0"/>
          </a:p>
          <a:p>
            <a:r>
              <a:rPr lang="zh-CN" altLang="en-US" dirty="0" smtClean="0"/>
              <a:t>组合、装配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有些产品只有一个组成部分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例如钉子、勺子、纸张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/>
              <a:t>有些</a:t>
            </a:r>
            <a:r>
              <a:rPr lang="zh-CN" altLang="en-US" dirty="0" smtClean="0"/>
              <a:t>产品则由不同部件组成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例如自行车、桌子、中性笔、电脑</a:t>
            </a:r>
            <a:r>
              <a:rPr lang="en-US" altLang="zh-CN" dirty="0" smtClean="0"/>
              <a:t>……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这些</a:t>
            </a:r>
            <a:r>
              <a:rPr lang="zh-CN" altLang="en-US" dirty="0" smtClean="0"/>
              <a:t>产品的生产过程即为</a:t>
            </a:r>
            <a:r>
              <a:rPr lang="zh-CN" altLang="en-US" b="1" u="sng" dirty="0" smtClean="0"/>
              <a:t>制造</a:t>
            </a:r>
            <a:r>
              <a:rPr lang="zh-CN" altLang="en-US" dirty="0" smtClean="0"/>
              <a:t>过程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 descr="http://tse3.mm.bing.net/th?id=OIP.M85c328dd04cbcfb5ea0f8d46dff479d4o0&amp;pid=15.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710"/>
          <a:stretch/>
        </p:blipFill>
        <p:spPr bwMode="auto">
          <a:xfrm>
            <a:off x="5646702" y="939034"/>
            <a:ext cx="1440000" cy="103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05.res.meilishuo.net/pic/_o/3f/55/7535ed7f2775807349e843c7247a_800_800.c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7" b="6945"/>
          <a:stretch/>
        </p:blipFill>
        <p:spPr bwMode="auto">
          <a:xfrm>
            <a:off x="5646702" y="2786659"/>
            <a:ext cx="1440000" cy="117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g01.tooopen.com/Downs/images/2011/8/31/sy_20110831145106605027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3" t="28020" r="35682" b="33003"/>
          <a:stretch/>
        </p:blipFill>
        <p:spPr bwMode="auto">
          <a:xfrm>
            <a:off x="5646702" y="4771233"/>
            <a:ext cx="1440000" cy="7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mgx.xiawu.com/xzimg/i4/i2/11059027814994179/T1_FqZFdtXXXXXXXXX_!!0-item_pic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55" b="10667"/>
          <a:stretch/>
        </p:blipFill>
        <p:spPr bwMode="auto">
          <a:xfrm>
            <a:off x="7528559" y="983762"/>
            <a:ext cx="1440000" cy="96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images.fordaq.com/p-17880000-17870262-2/%E6%A1%8C%E5%AD%90---%E8%AE%BE%E8%AE%A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559" y="2762736"/>
            <a:ext cx="1440000" cy="110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oasteward.com/upload/product/650004_1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5" t="16403" r="8153" b="32665"/>
          <a:stretch/>
        </p:blipFill>
        <p:spPr bwMode="auto">
          <a:xfrm>
            <a:off x="7528559" y="4681669"/>
            <a:ext cx="1440000" cy="92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455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制造的过程都包含哪些环节？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20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制造的过程都包含哪些环节？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总的来说，制造是一个</a:t>
            </a:r>
            <a:r>
              <a:rPr lang="zh-CN" altLang="en-US" b="1" u="sng" dirty="0"/>
              <a:t>提高</a:t>
            </a:r>
            <a:r>
              <a:rPr lang="zh-CN" altLang="en-US" b="1" u="sng" dirty="0" smtClean="0"/>
              <a:t>附加值</a:t>
            </a:r>
            <a:r>
              <a:rPr lang="zh-CN" altLang="en-US" dirty="0" smtClean="0"/>
              <a:t>的过程</a:t>
            </a:r>
            <a:endParaRPr lang="en-US" altLang="zh-CN" dirty="0" smtClean="0"/>
          </a:p>
          <a:p>
            <a:r>
              <a:rPr lang="zh-CN" altLang="en-US" dirty="0" smtClean="0"/>
              <a:t>陶土</a:t>
            </a:r>
            <a:r>
              <a:rPr lang="en-US" altLang="zh-CN" dirty="0" smtClean="0"/>
              <a:t>——</a:t>
            </a:r>
            <a:r>
              <a:rPr lang="zh-CN" altLang="en-US" dirty="0"/>
              <a:t>瓷碗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带包装的瓷碗</a:t>
            </a:r>
            <a:endParaRPr lang="en-US" altLang="zh-CN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一个完整的制造环节包含如下生产作业活动：</a:t>
            </a:r>
            <a:endParaRPr lang="en-US" altLang="zh-CN" dirty="0"/>
          </a:p>
          <a:p>
            <a:pPr lvl="1"/>
            <a:r>
              <a:rPr lang="zh-CN" altLang="en-US" dirty="0"/>
              <a:t>产品设计</a:t>
            </a:r>
            <a:endParaRPr lang="en-US" altLang="zh-CN" dirty="0"/>
          </a:p>
          <a:p>
            <a:pPr lvl="1"/>
            <a:r>
              <a:rPr lang="zh-CN" altLang="en-US" dirty="0"/>
              <a:t>工艺设计</a:t>
            </a:r>
            <a:endParaRPr lang="en-US" altLang="zh-CN" dirty="0"/>
          </a:p>
          <a:p>
            <a:pPr lvl="1"/>
            <a:r>
              <a:rPr lang="zh-CN" altLang="en-US" dirty="0"/>
              <a:t>原材料采购与物流</a:t>
            </a:r>
            <a:endParaRPr lang="en-US" altLang="zh-CN" dirty="0"/>
          </a:p>
          <a:p>
            <a:pPr lvl="1"/>
            <a:r>
              <a:rPr lang="zh-CN" altLang="en-US" dirty="0"/>
              <a:t>生产计划</a:t>
            </a:r>
            <a:endParaRPr lang="en-US" altLang="zh-CN" dirty="0"/>
          </a:p>
          <a:p>
            <a:pPr lvl="1"/>
            <a:r>
              <a:rPr lang="zh-CN" altLang="en-US" dirty="0"/>
              <a:t>机加工及材料成型加工</a:t>
            </a:r>
            <a:endParaRPr lang="en-US" altLang="zh-CN" dirty="0"/>
          </a:p>
          <a:p>
            <a:pPr lvl="1"/>
            <a:r>
              <a:rPr lang="zh-CN" altLang="en-US" dirty="0"/>
              <a:t>装配</a:t>
            </a:r>
            <a:endParaRPr lang="en-US" altLang="zh-CN" dirty="0"/>
          </a:p>
          <a:p>
            <a:pPr lvl="1"/>
            <a:r>
              <a:rPr lang="zh-CN" altLang="en-US" dirty="0"/>
              <a:t>营销</a:t>
            </a:r>
            <a:endParaRPr lang="en-US" altLang="zh-CN" dirty="0"/>
          </a:p>
          <a:p>
            <a:pPr lvl="1"/>
            <a:r>
              <a:rPr lang="zh-CN" altLang="en-US" dirty="0"/>
              <a:t>销售</a:t>
            </a:r>
            <a:endParaRPr lang="en-US" altLang="zh-CN" dirty="0"/>
          </a:p>
          <a:p>
            <a:pPr lvl="1"/>
            <a:r>
              <a:rPr lang="zh-CN" altLang="en-US" dirty="0"/>
              <a:t>配送</a:t>
            </a:r>
            <a:endParaRPr lang="en-US" altLang="zh-CN" dirty="0"/>
          </a:p>
          <a:p>
            <a:pPr lvl="1"/>
            <a:r>
              <a:rPr lang="zh-CN" altLang="en-US" dirty="0"/>
              <a:t>客户服务</a:t>
            </a:r>
            <a:endParaRPr lang="en-US" altLang="zh-CN" dirty="0"/>
          </a:p>
          <a:p>
            <a:pPr lvl="1"/>
            <a:r>
              <a:rPr lang="en-US" altLang="zh-CN" dirty="0" smtClean="0"/>
              <a:t>……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107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制造的过程都包含哪些环节？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总的来说，制造是一个</a:t>
            </a:r>
            <a:r>
              <a:rPr lang="zh-CN" altLang="en-US" b="1" u="sng" dirty="0"/>
              <a:t>提高</a:t>
            </a:r>
            <a:r>
              <a:rPr lang="zh-CN" altLang="en-US" b="1" u="sng" dirty="0" smtClean="0"/>
              <a:t>附加值</a:t>
            </a:r>
            <a:r>
              <a:rPr lang="zh-CN" altLang="en-US" dirty="0" smtClean="0"/>
              <a:t>的过程</a:t>
            </a:r>
            <a:endParaRPr lang="en-US" altLang="zh-CN" dirty="0" smtClean="0"/>
          </a:p>
          <a:p>
            <a:r>
              <a:rPr lang="zh-CN" altLang="en-US" dirty="0" smtClean="0"/>
              <a:t>陶土</a:t>
            </a:r>
            <a:r>
              <a:rPr lang="en-US" altLang="zh-CN" dirty="0" smtClean="0"/>
              <a:t>——</a:t>
            </a:r>
            <a:r>
              <a:rPr lang="zh-CN" altLang="en-US" dirty="0"/>
              <a:t>瓷碗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带包装的瓷碗</a:t>
            </a:r>
            <a:endParaRPr lang="en-US" altLang="zh-CN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一个完整的制造环节包含如下生产作业活动：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产品设计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工艺设计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原材料采购与</a:t>
            </a:r>
            <a:r>
              <a:rPr lang="zh-CN" altLang="en-US" b="1" dirty="0"/>
              <a:t>物流</a:t>
            </a:r>
            <a:endParaRPr lang="en-US" altLang="zh-CN" b="1" dirty="0"/>
          </a:p>
          <a:p>
            <a:pPr lvl="1"/>
            <a:r>
              <a:rPr lang="zh-CN" altLang="en-US" dirty="0"/>
              <a:t>生产计划</a:t>
            </a:r>
            <a:endParaRPr lang="en-US" altLang="zh-CN" dirty="0"/>
          </a:p>
          <a:p>
            <a:pPr lvl="1"/>
            <a:r>
              <a:rPr lang="zh-CN" altLang="en-US" b="1" dirty="0"/>
              <a:t>机加工及材料成型加工</a:t>
            </a:r>
            <a:endParaRPr lang="en-US" altLang="zh-CN" b="1" dirty="0"/>
          </a:p>
          <a:p>
            <a:pPr lvl="1"/>
            <a:r>
              <a:rPr lang="zh-CN" altLang="en-US" b="1" dirty="0"/>
              <a:t>装配</a:t>
            </a:r>
            <a:endParaRPr lang="en-US" altLang="zh-CN" b="1" dirty="0"/>
          </a:p>
          <a:p>
            <a:pPr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营销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销售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配送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客户服务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……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67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视频：超级工厂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02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常见的工业系统组件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 smtClean="0"/>
              <a:t>加工制造设施及设备</a:t>
            </a:r>
            <a:endParaRPr lang="en-US" altLang="zh-CN" dirty="0" smtClean="0"/>
          </a:p>
          <a:p>
            <a:r>
              <a:rPr lang="zh-CN" altLang="en-US" dirty="0" smtClean="0"/>
              <a:t>材料成型</a:t>
            </a:r>
            <a:endParaRPr lang="en-US" altLang="zh-CN" dirty="0" smtClean="0"/>
          </a:p>
          <a:p>
            <a:r>
              <a:rPr lang="zh-CN" altLang="en-US" dirty="0" smtClean="0"/>
              <a:t>机械加工</a:t>
            </a:r>
            <a:endParaRPr lang="en-US" altLang="zh-CN" dirty="0" smtClean="0"/>
          </a:p>
          <a:p>
            <a:r>
              <a:rPr lang="zh-CN" altLang="en-US" dirty="0" smtClean="0"/>
              <a:t>装配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 smtClean="0"/>
              <a:t>配套辅助设施及设备</a:t>
            </a:r>
            <a:endParaRPr lang="en-US" altLang="zh-CN" dirty="0" smtClean="0"/>
          </a:p>
          <a:p>
            <a:r>
              <a:rPr lang="zh-CN" altLang="en-US" dirty="0" smtClean="0"/>
              <a:t>传送带</a:t>
            </a:r>
            <a:endParaRPr lang="en-US" altLang="zh-CN" dirty="0" smtClean="0"/>
          </a:p>
          <a:p>
            <a:r>
              <a:rPr lang="zh-CN" altLang="en-US" dirty="0" smtClean="0"/>
              <a:t>工装（夹具）</a:t>
            </a:r>
            <a:endParaRPr lang="en-US" altLang="zh-CN" dirty="0" smtClean="0"/>
          </a:p>
          <a:p>
            <a:r>
              <a:rPr lang="zh-CN" altLang="en-US" dirty="0" smtClean="0"/>
              <a:t>工业机器人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34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本周作业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14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1248"/>
          </a:xfrm>
        </p:spPr>
        <p:txBody>
          <a:bodyPr/>
          <a:lstStyle/>
          <a:p>
            <a:r>
              <a:rPr lang="zh-CN" altLang="en-US" dirty="0" smtClean="0"/>
              <a:t>教师信息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8113"/>
            <a:ext cx="8596668" cy="4383250"/>
          </a:xfrm>
        </p:spPr>
        <p:txBody>
          <a:bodyPr/>
          <a:lstStyle/>
          <a:p>
            <a:r>
              <a:rPr lang="en-US" altLang="zh-CN" dirty="0" smtClean="0"/>
              <a:t>Email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wdy@tsinghua.edu.cn</a:t>
            </a:r>
            <a:endParaRPr lang="en-US" altLang="zh-CN" dirty="0" smtClean="0"/>
          </a:p>
          <a:p>
            <a:r>
              <a:rPr lang="zh-CN" altLang="en-US" dirty="0" smtClean="0"/>
              <a:t>电话：</a:t>
            </a:r>
            <a:r>
              <a:rPr lang="en-US" altLang="zh-CN" dirty="0" smtClean="0"/>
              <a:t>6279</a:t>
            </a:r>
            <a:r>
              <a:rPr lang="zh-CN" altLang="en-US" dirty="0" smtClean="0"/>
              <a:t> </a:t>
            </a:r>
            <a:r>
              <a:rPr lang="en-US" altLang="zh-CN" dirty="0" smtClean="0"/>
              <a:t>7448</a:t>
            </a:r>
          </a:p>
          <a:p>
            <a:r>
              <a:rPr lang="zh-CN" altLang="en-US" dirty="0" smtClean="0"/>
              <a:t>办公室地点：李兆基科技大楼</a:t>
            </a:r>
            <a:r>
              <a:rPr lang="en-US" altLang="zh-CN" dirty="0" smtClean="0"/>
              <a:t>B643-1</a:t>
            </a:r>
            <a:r>
              <a:rPr lang="zh-CN" altLang="en-US" dirty="0" smtClean="0"/>
              <a:t>（大楼西北区）</a:t>
            </a:r>
            <a:endParaRPr lang="en-US" altLang="zh-CN" dirty="0" smtClean="0"/>
          </a:p>
          <a:p>
            <a:r>
              <a:rPr lang="en-US" altLang="zh-CN" dirty="0" smtClean="0"/>
              <a:t>Office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hour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Tuesday</a:t>
            </a:r>
            <a:r>
              <a:rPr lang="zh-CN" altLang="en-US" dirty="0" smtClean="0"/>
              <a:t> </a:t>
            </a:r>
            <a:r>
              <a:rPr lang="en-US" altLang="zh-CN" dirty="0" smtClean="0"/>
              <a:t>16:00-17:00</a:t>
            </a:r>
            <a:r>
              <a:rPr lang="zh-CN" altLang="en-US" dirty="0" smtClean="0"/>
              <a:t>，或其他单独约定时间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480" y="3450336"/>
            <a:ext cx="3883028" cy="22158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5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课程信息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工业系统基础 </a:t>
            </a:r>
            <a:r>
              <a:rPr lang="en-US" altLang="zh-CN" dirty="0" smtClean="0"/>
              <a:t>Basics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Industrial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Systems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学分，</a:t>
            </a:r>
            <a:r>
              <a:rPr lang="en-US" altLang="zh-CN" dirty="0" smtClean="0"/>
              <a:t>48</a:t>
            </a:r>
            <a:r>
              <a:rPr lang="zh-CN" altLang="en-US" dirty="0" smtClean="0"/>
              <a:t>学时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阶段一：名家讲座，了解产业系统，提高工程认识</a:t>
            </a:r>
            <a:endParaRPr lang="en-US" altLang="zh-CN" dirty="0" smtClean="0"/>
          </a:p>
          <a:p>
            <a:r>
              <a:rPr lang="zh-CN" altLang="en-US" dirty="0" smtClean="0"/>
              <a:t>阶段二：剖析产业案例，了解系统工程思维</a:t>
            </a:r>
            <a:endParaRPr lang="en-US" altLang="zh-CN" dirty="0" smtClean="0"/>
          </a:p>
          <a:p>
            <a:r>
              <a:rPr lang="zh-CN" altLang="en-US" b="1" u="sng" dirty="0" smtClean="0"/>
              <a:t>阶段三：开展团队小组研讨，实践工程项目</a:t>
            </a:r>
            <a:endParaRPr lang="en-US" altLang="zh-CN" b="1" u="sng" dirty="0" smtClean="0"/>
          </a:p>
          <a:p>
            <a:pPr lvl="1"/>
            <a:r>
              <a:rPr lang="zh-CN" altLang="en-US" dirty="0" smtClean="0"/>
              <a:t>课内</a:t>
            </a:r>
            <a:r>
              <a:rPr lang="en-US" altLang="zh-CN" dirty="0" smtClean="0"/>
              <a:t>15</a:t>
            </a:r>
            <a:r>
              <a:rPr lang="zh-CN" altLang="en-US" dirty="0" smtClean="0"/>
              <a:t>学时，课外</a:t>
            </a:r>
            <a:r>
              <a:rPr lang="en-US" altLang="zh-CN" dirty="0" smtClean="0"/>
              <a:t>50</a:t>
            </a:r>
            <a:r>
              <a:rPr lang="zh-CN" altLang="en-US" dirty="0" smtClean="0"/>
              <a:t>学时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3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5216"/>
          </a:xfrm>
        </p:spPr>
        <p:txBody>
          <a:bodyPr/>
          <a:lstStyle/>
          <a:p>
            <a:r>
              <a:rPr lang="zh-CN" altLang="en-US" dirty="0" smtClean="0"/>
              <a:t>课程教学安排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304543"/>
            <a:ext cx="4184035" cy="432316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CN" altLang="en-US" dirty="0" smtClean="0"/>
              <a:t>课程内容</a:t>
            </a:r>
            <a:endParaRPr lang="en-US" altLang="zh-CN" dirty="0" smtClean="0"/>
          </a:p>
          <a:p>
            <a:r>
              <a:rPr lang="zh-CN" altLang="en-US" dirty="0" smtClean="0"/>
              <a:t>第一节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制造系统导言，</a:t>
            </a:r>
            <a:r>
              <a:rPr lang="en-US" altLang="zh-CN" dirty="0" smtClean="0"/>
              <a:t>1’</a:t>
            </a:r>
          </a:p>
          <a:p>
            <a:r>
              <a:rPr lang="zh-CN" altLang="en-US" dirty="0" smtClean="0"/>
              <a:t>第二节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系统组件纵览，</a:t>
            </a:r>
            <a:r>
              <a:rPr lang="en-US" altLang="zh-CN" dirty="0" smtClean="0"/>
              <a:t>1’</a:t>
            </a:r>
          </a:p>
          <a:p>
            <a:pPr lvl="1"/>
            <a:endParaRPr lang="en-US" dirty="0"/>
          </a:p>
          <a:p>
            <a:r>
              <a:rPr lang="zh-CN" altLang="en-US" dirty="0" smtClean="0"/>
              <a:t>第三节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布局、持续改善与信息化，</a:t>
            </a:r>
            <a:r>
              <a:rPr lang="en-US" altLang="zh-CN" dirty="0" smtClean="0"/>
              <a:t>1’</a:t>
            </a:r>
          </a:p>
          <a:p>
            <a:r>
              <a:rPr lang="zh-CN" altLang="en-US" dirty="0" smtClean="0"/>
              <a:t>第四节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人因学与人机工程，</a:t>
            </a:r>
            <a:r>
              <a:rPr lang="en-US" altLang="zh-CN" dirty="0" smtClean="0"/>
              <a:t>1’</a:t>
            </a:r>
          </a:p>
          <a:p>
            <a:r>
              <a:rPr lang="zh-CN" altLang="en-US" dirty="0" smtClean="0"/>
              <a:t>第五节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向更高效的未来制造迈进，</a:t>
            </a:r>
            <a:r>
              <a:rPr lang="en-US" altLang="zh-CN" dirty="0" smtClean="0"/>
              <a:t>1’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304543"/>
            <a:ext cx="4184034" cy="432316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CN" altLang="en-US" dirty="0" smtClean="0"/>
              <a:t>实践环节</a:t>
            </a:r>
            <a:endParaRPr lang="en-US" altLang="zh-CN" dirty="0" smtClean="0"/>
          </a:p>
          <a:p>
            <a:r>
              <a:rPr lang="zh-CN" altLang="en-US" dirty="0" smtClean="0"/>
              <a:t>第一节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认识各类工业系统组件，</a:t>
            </a:r>
            <a:r>
              <a:rPr lang="en-US" altLang="zh-CN" dirty="0" smtClean="0"/>
              <a:t>2’</a:t>
            </a:r>
          </a:p>
          <a:p>
            <a:r>
              <a:rPr lang="zh-CN" altLang="en-US" dirty="0" smtClean="0"/>
              <a:t>第二节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认识中心拥有的各类设备，</a:t>
            </a:r>
            <a:r>
              <a:rPr lang="en-US" altLang="zh-CN" dirty="0" smtClean="0"/>
              <a:t>1’</a:t>
            </a:r>
          </a:p>
          <a:p>
            <a:pPr lvl="1"/>
            <a:r>
              <a:rPr lang="zh-CN" altLang="en-US" dirty="0" smtClean="0"/>
              <a:t>开始搭建工业系统沙盘，</a:t>
            </a:r>
            <a:r>
              <a:rPr lang="en-US" altLang="zh-CN" dirty="0" smtClean="0"/>
              <a:t>1’</a:t>
            </a:r>
          </a:p>
          <a:p>
            <a:r>
              <a:rPr lang="zh-CN" altLang="en-US" dirty="0" smtClean="0"/>
              <a:t>第三节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继续搭建沙盘，</a:t>
            </a:r>
            <a:r>
              <a:rPr lang="en-US" altLang="zh-CN" dirty="0" smtClean="0"/>
              <a:t>2’</a:t>
            </a:r>
          </a:p>
          <a:p>
            <a:r>
              <a:rPr lang="zh-CN" altLang="en-US" dirty="0" smtClean="0"/>
              <a:t>第四节</a:t>
            </a:r>
            <a:endParaRPr lang="en-US" altLang="zh-CN" dirty="0" smtClean="0"/>
          </a:p>
          <a:p>
            <a:pPr lvl="1"/>
            <a:r>
              <a:rPr lang="zh-CN" altLang="en-US" dirty="0"/>
              <a:t>尝试不同布局，计算系统效率，</a:t>
            </a:r>
            <a:r>
              <a:rPr lang="en-US" altLang="zh-CN" dirty="0"/>
              <a:t>2’</a:t>
            </a:r>
            <a:endParaRPr lang="en-US" altLang="zh-CN" dirty="0" smtClean="0"/>
          </a:p>
          <a:p>
            <a:r>
              <a:rPr lang="zh-CN" altLang="en-US" dirty="0" smtClean="0"/>
              <a:t>第五节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讨论及成果展示，</a:t>
            </a:r>
            <a:r>
              <a:rPr lang="en-US" altLang="zh-CN" dirty="0" smtClean="0"/>
              <a:t>2’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5837516"/>
            <a:ext cx="1569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Microsoft YaHei" charset="-122"/>
                <a:ea typeface="Microsoft YaHei" charset="-122"/>
                <a:cs typeface="Microsoft YaHei" charset="-122"/>
              </a:rPr>
              <a:t>＊</a:t>
            </a:r>
            <a:r>
              <a:rPr lang="zh-CN" altLang="en-US" sz="900" dirty="0" smtClean="0">
                <a:latin typeface="Microsoft YaHei" charset="-122"/>
                <a:ea typeface="Microsoft YaHei" charset="-122"/>
                <a:cs typeface="Microsoft YaHei" charset="-122"/>
              </a:rPr>
              <a:t>内容后的数字代表课时数</a:t>
            </a:r>
            <a:endParaRPr lang="en-US" sz="9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0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教学日历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6761996"/>
              </p:ext>
            </p:extLst>
          </p:nvPr>
        </p:nvGraphicFramePr>
        <p:xfrm>
          <a:off x="677334" y="1930400"/>
          <a:ext cx="7649802" cy="3726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13"/>
                <a:gridCol w="1941914"/>
                <a:gridCol w="4616875"/>
              </a:tblGrid>
              <a:tr h="46583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周次</a:t>
                      </a:r>
                      <a:endParaRPr 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日期</a:t>
                      </a:r>
                      <a:endParaRPr 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课程安排</a:t>
                      </a:r>
                      <a:endParaRPr 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465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</a:t>
                      </a:r>
                      <a:endParaRPr 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3.11</a:t>
                      </a:r>
                      <a:endParaRPr 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课程案例考察</a:t>
                      </a:r>
                      <a:endParaRPr 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465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u="sng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u="none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4.18-4.22</a:t>
                      </a:r>
                      <a:endParaRPr lang="en-US" b="0" u="none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1-</a:t>
                      </a:r>
                      <a:r>
                        <a:rPr lang="zh-CN" altLang="en-US" b="1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制造系统导言</a:t>
                      </a:r>
                      <a:endParaRPr lang="en-US" b="1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465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u="sng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10</a:t>
                      </a:r>
                      <a:endParaRPr lang="en-US" b="1" u="sng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u="none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4.25-4.29</a:t>
                      </a:r>
                      <a:endParaRPr lang="en-US" b="0" u="none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2-</a:t>
                      </a:r>
                      <a:r>
                        <a:rPr lang="zh-CN" altLang="en-US" b="1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系统组件纵览</a:t>
                      </a:r>
                      <a:endParaRPr lang="en-US" b="1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465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u="sng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11</a:t>
                      </a:r>
                      <a:endParaRPr lang="en-US" b="1" u="sng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u="none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5.5-5.6</a:t>
                      </a:r>
                      <a:endParaRPr lang="en-US" b="0" u="none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3-</a:t>
                      </a:r>
                      <a:r>
                        <a:rPr lang="zh-CN" altLang="en-US" b="1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布局、持续改善与信息化</a:t>
                      </a:r>
                      <a:endParaRPr lang="en-US" b="1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465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u="sng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12</a:t>
                      </a:r>
                      <a:endParaRPr lang="en-US" b="1" u="sng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u="none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5.9-5.13</a:t>
                      </a:r>
                      <a:endParaRPr lang="en-US" b="0" u="none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4-</a:t>
                      </a:r>
                      <a:r>
                        <a:rPr lang="zh-CN" altLang="en-US" b="1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人因学与人机工程</a:t>
                      </a:r>
                      <a:endParaRPr lang="en-US" b="1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465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u="sng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13</a:t>
                      </a:r>
                      <a:endParaRPr lang="en-US" b="1" u="sng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u="none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5.16-5.20</a:t>
                      </a:r>
                      <a:endParaRPr lang="en-US" b="0" u="none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5-</a:t>
                      </a:r>
                      <a:r>
                        <a:rPr lang="zh-CN" altLang="en-US" b="1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向更高效的未来制造迈进</a:t>
                      </a:r>
                      <a:endParaRPr lang="en-US" b="1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465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14</a:t>
                      </a:r>
                      <a:endParaRPr 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5.27</a:t>
                      </a:r>
                      <a:endParaRPr 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统一汇报展示</a:t>
                      </a:r>
                      <a:endParaRPr 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96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课程考核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746933"/>
            <a:ext cx="8596668" cy="3880773"/>
          </a:xfrm>
        </p:spPr>
        <p:txBody>
          <a:bodyPr/>
          <a:lstStyle/>
          <a:p>
            <a:r>
              <a:rPr lang="zh-CN" altLang="en-US" dirty="0" smtClean="0"/>
              <a:t>作业及展示均以</a:t>
            </a:r>
            <a:r>
              <a:rPr lang="zh-CN" altLang="en-US" dirty="0"/>
              <a:t>小组为单位（每组</a:t>
            </a:r>
            <a:r>
              <a:rPr lang="en-US" altLang="zh-CN" dirty="0"/>
              <a:t>3-4</a:t>
            </a:r>
            <a:r>
              <a:rPr lang="zh-CN" altLang="en-US" dirty="0"/>
              <a:t>人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课下作业</a:t>
            </a:r>
            <a:r>
              <a:rPr lang="en-US" altLang="zh-CN" dirty="0" smtClean="0"/>
              <a:t>——40%</a:t>
            </a:r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）课后调研报告，第一节课后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）编写中心工业系统组件</a:t>
            </a:r>
            <a:r>
              <a:rPr lang="en-US" altLang="zh-CN" dirty="0" err="1" smtClean="0"/>
              <a:t>MediaWiki</a:t>
            </a:r>
            <a:r>
              <a:rPr lang="zh-CN" altLang="en-US" dirty="0" smtClean="0"/>
              <a:t>条目，第二节课后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）搭建系统介绍，第二节课后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</a:t>
            </a:r>
            <a:r>
              <a:rPr lang="zh-CN" altLang="en-US" dirty="0" smtClean="0"/>
              <a:t>）未来制造企业蓝皮书</a:t>
            </a:r>
            <a:r>
              <a:rPr lang="zh-CN" altLang="en-US" smtClean="0"/>
              <a:t>，第五节课</a:t>
            </a:r>
            <a:r>
              <a:rPr lang="zh-CN" altLang="en-US" dirty="0" smtClean="0"/>
              <a:t>后期末上交</a:t>
            </a:r>
            <a:endParaRPr lang="en-US" dirty="0" smtClean="0"/>
          </a:p>
          <a:p>
            <a:r>
              <a:rPr lang="zh-CN" altLang="en-US" dirty="0" smtClean="0"/>
              <a:t>期末展示</a:t>
            </a:r>
            <a:r>
              <a:rPr lang="en-US" altLang="zh-CN" dirty="0" smtClean="0"/>
              <a:t>——30%</a:t>
            </a:r>
          </a:p>
          <a:p>
            <a:pPr lvl="1"/>
            <a:r>
              <a:rPr lang="zh-CN" altLang="en-US" dirty="0" smtClean="0"/>
              <a:t>未来现代化企业发展思路</a:t>
            </a:r>
            <a:endParaRPr lang="en-US" altLang="zh-CN" dirty="0" smtClean="0"/>
          </a:p>
          <a:p>
            <a:r>
              <a:rPr lang="zh-CN" altLang="en-US" dirty="0" smtClean="0"/>
              <a:t>平日表现</a:t>
            </a:r>
            <a:r>
              <a:rPr lang="en-US" altLang="zh-CN" dirty="0" smtClean="0"/>
              <a:t>——30%</a:t>
            </a:r>
          </a:p>
          <a:p>
            <a:pPr lvl="1"/>
            <a:r>
              <a:rPr lang="en-US" altLang="zh-CN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DON’T BE LATE!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本课程中，你将会学到</a:t>
            </a:r>
            <a:r>
              <a:rPr lang="en-US" altLang="zh-CN" dirty="0" smtClean="0"/>
              <a:t>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关于制造系统的基本知识</a:t>
            </a:r>
            <a:endParaRPr lang="en-US" altLang="zh-CN" dirty="0" smtClean="0"/>
          </a:p>
          <a:p>
            <a:r>
              <a:rPr lang="zh-CN" altLang="en-US" dirty="0" smtClean="0"/>
              <a:t>制造企业管理与业务改善的主要手段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其他技能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机电系统搭建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Wiki</a:t>
            </a:r>
            <a:r>
              <a:rPr lang="zh-CN" altLang="en-US" dirty="0" smtClean="0"/>
              <a:t>格式文档的编辑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团队研讨方法</a:t>
            </a:r>
            <a:endParaRPr lang="en-US" altLang="zh-CN" dirty="0"/>
          </a:p>
          <a:p>
            <a:pPr lvl="1"/>
            <a:r>
              <a:rPr lang="en-US" altLang="zh-CN" dirty="0" smtClean="0"/>
              <a:t>……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40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CH01</a:t>
            </a:r>
            <a:r>
              <a:rPr lang="zh-CN" altLang="en-US" dirty="0" smtClean="0"/>
              <a:t> 制造系统导言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97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  <a:r>
              <a:rPr lang="zh-CN" altLang="en-US" dirty="0" smtClean="0"/>
              <a:t>你身边的物品</a:t>
            </a:r>
            <a:r>
              <a:rPr lang="en-US" altLang="zh-CN" dirty="0" smtClean="0"/>
              <a:t>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说说有哪些是制造业生产出来的产品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有哪些共同点？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有哪些差异？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058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0FFC8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0FFC8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1536</TotalTime>
  <Words>683</Words>
  <Application>Microsoft Office PowerPoint</Application>
  <PresentationFormat>宽屏</PresentationFormat>
  <Paragraphs>166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Lantinghei SC Demibold</vt:lpstr>
      <vt:lpstr>华文新魏</vt:lpstr>
      <vt:lpstr>微软雅黑</vt:lpstr>
      <vt:lpstr>Abadi MT Condensed Extra Bold</vt:lpstr>
      <vt:lpstr>Arial</vt:lpstr>
      <vt:lpstr>Calibri</vt:lpstr>
      <vt:lpstr>Trebuchet MS</vt:lpstr>
      <vt:lpstr>Wingdings 3</vt:lpstr>
      <vt:lpstr>平面</vt:lpstr>
      <vt:lpstr>01 制造系统导言 01 Introduction to Manufacturing Systems</vt:lpstr>
      <vt:lpstr>教师信息</vt:lpstr>
      <vt:lpstr>课程信息</vt:lpstr>
      <vt:lpstr>课程教学安排</vt:lpstr>
      <vt:lpstr>教学日历</vt:lpstr>
      <vt:lpstr>课程考核</vt:lpstr>
      <vt:lpstr>本课程中，你将会学到……</vt:lpstr>
      <vt:lpstr>CH01 制造系统导言</vt:lpstr>
      <vt:lpstr>想一想你身边的物品……</vt:lpstr>
      <vt:lpstr>所谓“制造”</vt:lpstr>
      <vt:lpstr>制造的过程都包含哪些环节？</vt:lpstr>
      <vt:lpstr>制造的过程都包含哪些环节？</vt:lpstr>
      <vt:lpstr>制造的过程都包含哪些环节？</vt:lpstr>
      <vt:lpstr>视频：超级工厂</vt:lpstr>
      <vt:lpstr>常见的工业系统组件</vt:lpstr>
      <vt:lpstr>本周作业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工业系统基础</dc:title>
  <dc:creator>Woody Wang</dc:creator>
  <cp:lastModifiedBy>Woody Wang</cp:lastModifiedBy>
  <cp:revision>113</cp:revision>
  <cp:lastPrinted>2016-02-25T12:05:53Z</cp:lastPrinted>
  <dcterms:created xsi:type="dcterms:W3CDTF">2015-11-03T12:35:43Z</dcterms:created>
  <dcterms:modified xsi:type="dcterms:W3CDTF">2016-02-25T14:11:23Z</dcterms:modified>
</cp:coreProperties>
</file>