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2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3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1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5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1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6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72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1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1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57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64DF-9D1E-8C46-9C88-B9BAAF034C7A}" type="datetimeFigureOut">
              <a:rPr kumimoji="1" lang="zh-CN" altLang="en-US" smtClean="0"/>
              <a:t>15/7/31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DB4F-D462-7846-AFD8-17BB9CA37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0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ws.tsinghua.edu.cn/publish/news/4204/2015/20150720102859215337569/20150720102859215337569_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项目导引教学方法引入工程实践课程</a:t>
            </a:r>
            <a:endParaRPr kumimoji="1" lang="en-US" altLang="zh-CN" sz="3600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通过营造社会问题背景，提升学生工程实践学习的质量</a:t>
            </a:r>
            <a:endParaRPr kumimoji="1" lang="en-US" altLang="zh-CN" sz="2200" dirty="0" smtClean="0"/>
          </a:p>
          <a:p>
            <a:pPr lvl="1"/>
            <a:r>
              <a:rPr kumimoji="1" lang="zh-CN" altLang="en-US" sz="1800" dirty="0" smtClean="0"/>
              <a:t>通过调研来定义问题，学生自主设立目标（</a:t>
            </a:r>
            <a:r>
              <a:rPr kumimoji="1" lang="en-US" altLang="zh-CN" sz="1800" dirty="0">
                <a:solidFill>
                  <a:srgbClr val="FF0000"/>
                </a:solidFill>
              </a:rPr>
              <a:t>C</a:t>
            </a:r>
            <a:r>
              <a:rPr kumimoji="1" lang="en-US" altLang="zh-CN" sz="1800" dirty="0" smtClean="0"/>
              <a:t>onceive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围绕目标收集资料，与教师一起进行学习、讨论，设计解决方案（</a:t>
            </a:r>
            <a:r>
              <a:rPr kumimoji="1" lang="en-US" altLang="zh-CN" sz="1800" dirty="0" smtClean="0"/>
              <a:t>learn, discuss and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D</a:t>
            </a:r>
            <a:r>
              <a:rPr kumimoji="1" lang="en-US" altLang="zh-CN" sz="1800" dirty="0" smtClean="0"/>
              <a:t>esign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根据解决方案进行实践、实施和验证（</a:t>
            </a:r>
            <a:r>
              <a:rPr kumimoji="1" lang="en-US" altLang="zh-CN" sz="1800" dirty="0" smtClean="0"/>
              <a:t>practice,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dirty="0" smtClean="0"/>
              <a:t>mplement and verify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发布成果并通过实际运作，探究社会价值（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O</a:t>
            </a:r>
            <a:r>
              <a:rPr kumimoji="1" lang="en-US" altLang="zh-CN" sz="1800" dirty="0" smtClean="0"/>
              <a:t>perate and realize social value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r>
              <a:rPr kumimoji="1" lang="zh-CN" altLang="en-US" sz="2200" dirty="0" smtClean="0"/>
              <a:t>分解目标，阶段性成果导向</a:t>
            </a:r>
            <a:endParaRPr kumimoji="1" lang="en-US" altLang="zh-CN" sz="2200" dirty="0" smtClean="0"/>
          </a:p>
          <a:p>
            <a:pPr lvl="1"/>
            <a:r>
              <a:rPr kumimoji="1" lang="zh-CN" altLang="en-US" sz="1800" dirty="0" smtClean="0"/>
              <a:t>通过设置阶段性任务，实现持续改进的</a:t>
            </a:r>
            <a:r>
              <a:rPr kumimoji="1" lang="en-US" altLang="zh-CN" sz="1800" dirty="0" smtClean="0"/>
              <a:t>OBE</a:t>
            </a:r>
            <a:r>
              <a:rPr kumimoji="1" lang="zh-CN" altLang="en-US" sz="1800" dirty="0" smtClean="0"/>
              <a:t>教学法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每个阶段任务由教师进行导引，学生团队独立完成并实践验证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发挥同辈影响力，学生互为导师</a:t>
            </a:r>
            <a:endParaRPr kumimoji="1" lang="en-US" altLang="zh-CN" sz="2200" dirty="0" smtClean="0"/>
          </a:p>
          <a:p>
            <a:pPr lvl="1"/>
            <a:r>
              <a:rPr kumimoji="1" lang="zh-CN" altLang="en-US" sz="1800" dirty="0" smtClean="0"/>
              <a:t>依职能分工，对项目中的问题，在讨论中据理引证，达成共识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形成对问题多角度全面的认知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经验共享，以学生视角认识并表述工程问题，教师参与讨论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7963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“生态文明十五讲”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自行车小班</a:t>
            </a:r>
            <a:endParaRPr kumimoji="1"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sz="2000" dirty="0" smtClean="0"/>
              <a:t>课程背景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/>
              <a:t>生态</a:t>
            </a:r>
            <a:r>
              <a:rPr kumimoji="1" lang="zh-CN" altLang="en-US" sz="1600" dirty="0" smtClean="0"/>
              <a:t>文明十五讲是教务处</a:t>
            </a:r>
            <a:r>
              <a:rPr kumimoji="1" lang="zh-CN" altLang="en-US" sz="1600" dirty="0"/>
              <a:t>、文化素质教育基地</a:t>
            </a:r>
            <a:r>
              <a:rPr kumimoji="1" lang="zh-CN" altLang="en-US" sz="1600" dirty="0" smtClean="0"/>
              <a:t>、绿色大学办公室、基础工业训练</a:t>
            </a:r>
            <a:r>
              <a:rPr kumimoji="1" lang="zh-CN" altLang="en-US" sz="1600" dirty="0"/>
              <a:t>中心、物业、修缮、基建等多个单位</a:t>
            </a:r>
            <a:r>
              <a:rPr kumimoji="1" lang="zh-CN" altLang="en-US" sz="1600" dirty="0" smtClean="0"/>
              <a:t>的共同支撑的一门课程。课程通过由院士、教授等专家进行讲解的理论课程，与社会调研、产品开发等小班实践课程结合的形式进行组织。其中大部分小班为</a:t>
            </a:r>
            <a:r>
              <a:rPr kumimoji="1" lang="en-US" altLang="zh-CN" sz="1600" dirty="0" smtClean="0"/>
              <a:t>3-4</a:t>
            </a:r>
            <a:r>
              <a:rPr kumimoji="1" lang="zh-CN" altLang="en-US" sz="1600" dirty="0" smtClean="0"/>
              <a:t>人团队，针对特定议题进行调研分析，并形成结论。自行车改造小班为唯一的</a:t>
            </a:r>
            <a:r>
              <a:rPr kumimoji="1" lang="en-US" altLang="zh-CN" sz="1600" dirty="0" smtClean="0"/>
              <a:t>17</a:t>
            </a:r>
            <a:r>
              <a:rPr kumimoji="1" lang="zh-CN" altLang="en-US" sz="1600" dirty="0" smtClean="0"/>
              <a:t>人小班，由基础工业训练中心承担实践教学部分的设计与组织。</a:t>
            </a:r>
            <a:endParaRPr kumimoji="1" lang="en-US" altLang="zh-CN" sz="1600" dirty="0" smtClean="0"/>
          </a:p>
          <a:p>
            <a:r>
              <a:rPr kumimoji="1" lang="zh-CN" altLang="en-US" sz="2000" dirty="0" smtClean="0"/>
              <a:t>课程</a:t>
            </a:r>
            <a:r>
              <a:rPr kumimoji="1" lang="zh-CN" altLang="en-US" sz="2000" dirty="0" smtClean="0"/>
              <a:t>形式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理论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实训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项目实践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社会价值探究</a:t>
            </a:r>
            <a:endParaRPr kumimoji="1" lang="en-US" altLang="zh-CN" sz="1800" dirty="0" smtClean="0"/>
          </a:p>
          <a:p>
            <a:r>
              <a:rPr kumimoji="1" lang="zh-CN" altLang="en-US" sz="2000" dirty="0" smtClean="0"/>
              <a:t>教学目标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通过项目实践，探究旧物资源利用的机会，体会并探讨过程中的问题</a:t>
            </a:r>
            <a:endParaRPr kumimoji="1" lang="en-US" altLang="zh-CN" sz="1600" dirty="0" smtClean="0"/>
          </a:p>
          <a:p>
            <a:r>
              <a:rPr kumimoji="1" lang="zh-CN" altLang="en-US" sz="2000" dirty="0" smtClean="0"/>
              <a:t>培养维度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生态文明意识与旧物资源利用的意识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调研、问题定义与解决方案设计能力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工程设计与项目管理能力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基本工程知识与素养</a:t>
            </a:r>
            <a:endParaRPr kumimoji="1" lang="en-US" altLang="zh-CN" sz="1800" dirty="0" smtClean="0"/>
          </a:p>
          <a:p>
            <a:r>
              <a:rPr kumimoji="1" lang="zh-CN" altLang="en-US" sz="2200" dirty="0" smtClean="0"/>
              <a:t>课程内容</a:t>
            </a:r>
            <a:endParaRPr kumimoji="1" lang="en-US" altLang="zh-CN" sz="2200" dirty="0" smtClean="0"/>
          </a:p>
          <a:p>
            <a:pPr lvl="1"/>
            <a:r>
              <a:rPr kumimoji="1" lang="zh-CN" altLang="en-US" sz="1800" dirty="0" smtClean="0"/>
              <a:t>与学生探讨课程实践的目标</a:t>
            </a:r>
            <a:r>
              <a:rPr kumimoji="1" lang="en-US" altLang="zh-CN" sz="1800" dirty="0" smtClean="0"/>
              <a:t>——</a:t>
            </a:r>
            <a:r>
              <a:rPr kumimoji="1" lang="zh-CN" altLang="en-US" sz="1800" dirty="0" smtClean="0"/>
              <a:t>确定目标“旧自行车回收再造公益轮椅”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smtClean="0"/>
              <a:t>17</a:t>
            </a:r>
            <a:r>
              <a:rPr kumimoji="1" lang="zh-CN" altLang="en-US" sz="1800" dirty="0" smtClean="0"/>
              <a:t>名学生分为四组：工业设计、工程设计、加工制造、公关外联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理论学习：设计方法、工程方法、标准作业流程、公关管理等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分组调研、实践，并进行项目组阶段性进度展示，职能组间进行交流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产品开发、验证及改进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成果路演及社会价值验证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设计方案、工艺流程、进度计划等文档</a:t>
            </a:r>
            <a:r>
              <a:rPr kumimoji="1" lang="zh-CN" altLang="en-US" sz="1800" dirty="0" smtClean="0"/>
              <a:t>的整理与总结</a:t>
            </a:r>
            <a:endParaRPr kumimoji="1" lang="en-US" altLang="zh-CN" sz="1800" dirty="0" smtClean="0"/>
          </a:p>
          <a:p>
            <a:r>
              <a:rPr kumimoji="1" lang="zh-CN" altLang="en-US" sz="2200" dirty="0" smtClean="0"/>
              <a:t>学校新闻网头条报道</a:t>
            </a:r>
            <a:endParaRPr kumimoji="1" lang="en-US" altLang="zh-CN" sz="2200" dirty="0" smtClean="0"/>
          </a:p>
          <a:p>
            <a:pPr lvl="1"/>
            <a:r>
              <a:rPr kumimoji="1" lang="en-US" altLang="zh-CN" sz="1800" dirty="0">
                <a:hlinkClick r:id="rId2"/>
              </a:rPr>
              <a:t>http://news.tsinghua.edu.cn/publish/news/4204/2015/20150720102859215337569/20150720102859215337569_.</a:t>
            </a:r>
            <a:r>
              <a:rPr kumimoji="1" lang="en-US" altLang="zh-CN" sz="1800" dirty="0" smtClean="0">
                <a:hlinkClick r:id="rId2"/>
              </a:rPr>
              <a:t>html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415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eamb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465" y="0"/>
            <a:ext cx="4921535" cy="5285010"/>
          </a:xfrm>
          <a:prstGeom prst="rect">
            <a:avLst/>
          </a:prstGeom>
        </p:spPr>
      </p:pic>
      <p:pic>
        <p:nvPicPr>
          <p:cNvPr id="5" name="图片 4" descr="DSC0184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91205"/>
            <a:ext cx="4772490" cy="3366795"/>
          </a:xfrm>
          <a:prstGeom prst="rect">
            <a:avLst/>
          </a:prstGeom>
        </p:spPr>
      </p:pic>
      <p:pic>
        <p:nvPicPr>
          <p:cNvPr id="6" name="图片 5" descr="DSC018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9594"/>
            <a:ext cx="4772490" cy="26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638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1219" y="1265889"/>
            <a:ext cx="4320000" cy="2880001"/>
          </a:xfrm>
          <a:prstGeom prst="rect">
            <a:avLst/>
          </a:prstGeom>
        </p:spPr>
      </p:pic>
      <p:pic>
        <p:nvPicPr>
          <p:cNvPr id="5" name="图片 4" descr="IMG_138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4320000" cy="3240000"/>
          </a:xfrm>
          <a:prstGeom prst="rect">
            <a:avLst/>
          </a:prstGeom>
        </p:spPr>
      </p:pic>
      <p:pic>
        <p:nvPicPr>
          <p:cNvPr id="6" name="图片 5" descr="IMG_675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000" y="3978001"/>
            <a:ext cx="4320000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288</Words>
  <Application>Microsoft Macintosh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项目导引教学方法引入工程实践课程</vt:lpstr>
      <vt:lpstr>“生态文明十五讲”——自行车小班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“生态文明十五讲”——自行车小班</dc:title>
  <dc:creator>媒体工作室 i.Center</dc:creator>
  <cp:lastModifiedBy>媒体工作室 i.Center</cp:lastModifiedBy>
  <cp:revision>15</cp:revision>
  <dcterms:created xsi:type="dcterms:W3CDTF">2015-07-31T00:22:03Z</dcterms:created>
  <dcterms:modified xsi:type="dcterms:W3CDTF">2015-07-31T02:38:26Z</dcterms:modified>
</cp:coreProperties>
</file>