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5"/>
  </p:normalViewPr>
  <p:slideViewPr>
    <p:cSldViewPr snapToGrid="0" snapToObjects="1">
      <p:cViewPr varScale="1">
        <p:scale>
          <a:sx n="117" d="100"/>
          <a:sy n="11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6AA-5F6A-2D43-A013-20B463E3F2DE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667A-0526-EB4C-AE4F-D26B415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7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6AA-5F6A-2D43-A013-20B463E3F2DE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667A-0526-EB4C-AE4F-D26B415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6AA-5F6A-2D43-A013-20B463E3F2DE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667A-0526-EB4C-AE4F-D26B415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6AA-5F6A-2D43-A013-20B463E3F2DE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667A-0526-EB4C-AE4F-D26B415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6AA-5F6A-2D43-A013-20B463E3F2DE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667A-0526-EB4C-AE4F-D26B415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5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6AA-5F6A-2D43-A013-20B463E3F2DE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667A-0526-EB4C-AE4F-D26B415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6AA-5F6A-2D43-A013-20B463E3F2DE}" type="datetimeFigureOut">
              <a:rPr lang="en-US" smtClean="0"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667A-0526-EB4C-AE4F-D26B415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6AA-5F6A-2D43-A013-20B463E3F2DE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667A-0526-EB4C-AE4F-D26B415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6AA-5F6A-2D43-A013-20B463E3F2DE}" type="datetimeFigureOut">
              <a:rPr lang="en-US" smtClean="0"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667A-0526-EB4C-AE4F-D26B415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6AA-5F6A-2D43-A013-20B463E3F2DE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667A-0526-EB4C-AE4F-D26B415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4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6AA-5F6A-2D43-A013-20B463E3F2DE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667A-0526-EB4C-AE4F-D26B415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116AA-5F6A-2D43-A013-20B463E3F2DE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B667A-0526-EB4C-AE4F-D26B415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314" y="620486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基本技能训练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——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坚持清华实践教育的百年传统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314" y="1208314"/>
            <a:ext cx="8090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由以操作技能训练为主转向以项目为导向，加强工程训练的综合性和集成性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逐步加强以学生为主导的实践教学模式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着重培养学生的工程素养与工程意识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8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314" y="620486"/>
            <a:ext cx="698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逻辑模型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4——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整合工程文化，实现价值塑造，能力培养，知识传授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303" y="1191515"/>
            <a:ext cx="4576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工程经几百年发展，一定已有文化沉淀出来，作为现代文化最活跃的部分，沟通古今，为未来开辟道路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工程的实践性、系统观、方法论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工程教育与管理教育的结合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工程人的责任、担当和价值追求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2360" y="3581792"/>
            <a:ext cx="114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未来社会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71303" y="3581792"/>
            <a:ext cx="134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互联网文化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cxnSp>
        <p:nvCxnSpPr>
          <p:cNvPr id="33" name="Straight Arrow Connector 32"/>
          <p:cNvCxnSpPr>
            <a:stCxn id="32" idx="1"/>
            <a:endCxn id="10" idx="3"/>
          </p:cNvCxnSpPr>
          <p:nvPr/>
        </p:nvCxnSpPr>
        <p:spPr>
          <a:xfrm flipH="1">
            <a:off x="3472543" y="3766458"/>
            <a:ext cx="198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91046" y="4274289"/>
            <a:ext cx="110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工业社会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59829" y="4274289"/>
            <a:ext cx="11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工程文化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cxnSp>
        <p:nvCxnSpPr>
          <p:cNvPr id="39" name="Straight Arrow Connector 38"/>
          <p:cNvCxnSpPr>
            <a:stCxn id="38" idx="1"/>
            <a:endCxn id="37" idx="3"/>
          </p:cNvCxnSpPr>
          <p:nvPr/>
        </p:nvCxnSpPr>
        <p:spPr>
          <a:xfrm flipH="1">
            <a:off x="4898572" y="4458955"/>
            <a:ext cx="2612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32" idx="2"/>
          </p:cNvCxnSpPr>
          <p:nvPr/>
        </p:nvCxnSpPr>
        <p:spPr>
          <a:xfrm flipV="1">
            <a:off x="4344809" y="3951124"/>
            <a:ext cx="0" cy="32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59829" y="5015072"/>
            <a:ext cx="11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经典文化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59829" y="4643621"/>
            <a:ext cx="112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76800" y="12038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Kaiti SC" charset="-122"/>
                <a:ea typeface="Kaiti SC" charset="-122"/>
                <a:cs typeface="Kaiti SC" charset="-122"/>
              </a:rPr>
              <a:t>基础工业训练中心课程</a:t>
            </a:r>
            <a:r>
              <a:rPr lang="zh-CN" altLang="en-US" u="sng" smtClean="0">
                <a:latin typeface="Kaiti SC" charset="-122"/>
                <a:ea typeface="Kaiti SC" charset="-122"/>
                <a:cs typeface="Kaiti SC" charset="-122"/>
              </a:rPr>
              <a:t>建设的逻辑模型</a:t>
            </a:r>
            <a:endParaRPr lang="en-US" altLang="zh-CN" u="sng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8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314" y="620486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工程系统体验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——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拓展校级中心功能，助推整合全校资源，为全校服务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315" y="1208313"/>
            <a:ext cx="8175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把“实验室科研探究”建设成为真正的研讨课，盘活科研存量，扩展教学资源。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33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个院系，近百个实验室联合，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120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位教师授课，每年开出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1400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余个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2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学时的小班、现场、研讨课程。接待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3000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名学生（本科、研究生、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MBA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、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EMBA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、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MEM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），实现跨专业广泛交流研讨。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以训练中心实验室为实体载体和基础，联合全校和社会力量，在清华建设高水准的“中国制造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2025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示范中心”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53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314" y="6204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支撑创新教育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315" y="1208313"/>
            <a:ext cx="8175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支撑学生创新团队，探索新的产学研结合实践教育模式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支撑技术创新辅修专业和全校老师们的创新性课程、挑战式课程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基于合作极限学习过程方法论（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XLP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）的系统集成设计挑战系列课程，工业工程系、自动化系、计算机系、机械系、美术学院、经管学院的现场教学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协助学校探索大学教育向中学教育的延伸，为高等教育提供更高起点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RSI-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清华科训营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帮助国家改革基础教育模式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——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师资培训基地，代表清华参加教育部基础教育课程标准组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重振中高职业教育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2017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年中学修改课程标准后，“技术教育”的课程模式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1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314" y="620486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落实的设计训练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——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创意想法要通过设计并实现为商业价值才是创新；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lang="en-US" altLang="zh-CN" dirty="0">
                <a:latin typeface="Kaiti SC" charset="-122"/>
                <a:ea typeface="Kaiti SC" charset="-122"/>
                <a:cs typeface="Kaiti SC" charset="-122"/>
              </a:rPr>
              <a:t>——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设计是一定要通过训练才能掌握的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315" y="1817913"/>
            <a:ext cx="817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从“创新设计与实现”角度为学校“养”设计学科；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营造“专业学习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+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跨专业应用”的氛围和条件，推动培养过程整合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聆听式学习</a:t>
            </a:r>
            <a:r>
              <a:rPr lang="en-US" altLang="zh-CN" dirty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→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 过程性学习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离散性学习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 →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 集成化学习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个体学习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    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→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 群体学习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55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314" y="6204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提升到工程文化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315" y="1208313"/>
            <a:ext cx="817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建设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门文化素质教育核心课程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“制造工程体验”（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学分）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“工业系统基础”（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学分）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“实验室科研探究”（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4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学分）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为新雅书院实验班开设探索性课程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“超越学科界限的认知基础”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2012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年与文化素质教育基地联合发起“工程文化是文化素质教育重要组成部分”全国研讨会，推动共建共享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57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02633"/>
            <a:ext cx="7162799" cy="6755367"/>
            <a:chOff x="0" y="102633"/>
            <a:chExt cx="7162799" cy="6755367"/>
          </a:xfrm>
        </p:grpSpPr>
        <p:sp>
          <p:nvSpPr>
            <p:cNvPr id="2" name="Triangle 1"/>
            <p:cNvSpPr/>
            <p:nvPr/>
          </p:nvSpPr>
          <p:spPr>
            <a:xfrm>
              <a:off x="0" y="102633"/>
              <a:ext cx="3733800" cy="1105678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08312"/>
              <a:ext cx="3167743" cy="56496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/>
            <p:cNvSpPr/>
            <p:nvPr/>
          </p:nvSpPr>
          <p:spPr>
            <a:xfrm>
              <a:off x="3167742" y="1220474"/>
              <a:ext cx="3995057" cy="5637525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0" y="756442"/>
            <a:ext cx="3385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建设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门文化素质教育核心课程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“制造工程体验”（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学分）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“工业系统基础”（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3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学分）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“实验室科研探究”（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4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学分）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为新雅书院实验班开设探索性课程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“超越学科界限的认知基础”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2012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年与文化素质教育基地联合发起“工程文化是文化素质教育重要组成部分”全国研讨会，推动共建共享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4866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Kaiti SC" charset="-122"/>
                <a:ea typeface="Kaiti SC" charset="-122"/>
                <a:cs typeface="Kaiti SC" charset="-122"/>
              </a:rPr>
              <a:t>提升到工程文化</a:t>
            </a:r>
            <a:endParaRPr lang="en-US" altLang="zh-CN" sz="1400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981843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Kaiti SC" charset="-122"/>
                <a:ea typeface="Kaiti SC" charset="-122"/>
                <a:cs typeface="Kaiti SC" charset="-122"/>
              </a:rPr>
              <a:t>落实的设计训练</a:t>
            </a:r>
            <a:endParaRPr lang="en-US" altLang="zh-CN" sz="1400" dirty="0" smtClean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——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创意想法要通过设计并实现为商业价值才是创新；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lang="en-US" altLang="zh-CN" sz="900" dirty="0">
                <a:latin typeface="Kaiti SC" charset="-122"/>
                <a:ea typeface="Kaiti SC" charset="-122"/>
                <a:cs typeface="Kaiti SC" charset="-122"/>
              </a:rPr>
              <a:t>——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设计是一定要通过训练才能掌握的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70449"/>
            <a:ext cx="42127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从“创新设计与实现”角度为学校“养”设计学科；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营造“专业学习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+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跨专业应用”的氛围和条件，推动培养过程整合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聆听式学习</a:t>
            </a:r>
            <a:r>
              <a:rPr lang="en-US" altLang="zh-CN" sz="900" dirty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→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 过程性学习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离散性学习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 →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 集成化学习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个体学习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 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    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→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 群体学习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38605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Kaiti SC" charset="-122"/>
                <a:ea typeface="Kaiti SC" charset="-122"/>
                <a:cs typeface="Kaiti SC" charset="-122"/>
              </a:rPr>
              <a:t>支撑创新教育</a:t>
            </a:r>
            <a:endParaRPr lang="en-US" altLang="zh-CN" sz="1400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693833"/>
            <a:ext cx="504008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支撑学生创新团队，探索新的产学研结合实践教育模式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支撑技术创新辅修专业和全校老师们的创新性课程、挑战式课程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基于合作极限学习过程方法论（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XLP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）的系统集成设计挑战系列课程，工业工程系、自动化系、计算机系、机械系、美术学院、经管学院的现场教学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协助学校探索大学教育向中学教育的延伸，为高等教育提供更高起点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RSI-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清华科训营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帮助国家改革基础教育模式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——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师资培训基地，代表清华参加教育部基础教育课程标准组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重振中高职业教育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2017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年中学修改课程标准后，“技术教育”的课程模式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063438"/>
            <a:ext cx="4147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Kaiti SC" charset="-122"/>
                <a:ea typeface="Kaiti SC" charset="-122"/>
                <a:cs typeface="Kaiti SC" charset="-122"/>
              </a:rPr>
              <a:t>工程系统体验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——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拓展校级中心功能，助推整合全校资源，为全校服务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371215"/>
            <a:ext cx="596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把“实验室科研探究”建设成为真正的研讨课，盘活科研存量，扩展教学资源。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33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个院系，近百个实验室联合，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120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位教师授课，每年开出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1400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余个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2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学时的小班、现场、研讨课程。接待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3000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名学生（本科、研究生、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MBA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、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EMBA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、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MEM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），实现跨专业广泛交流研讨。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以训练中心实验室为实体载体和基础，联合全校和社会力量，在清华建设高水准的“中国制造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2025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示范中心”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" y="6042390"/>
            <a:ext cx="299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Kaiti SC" charset="-122"/>
                <a:ea typeface="Kaiti SC" charset="-122"/>
                <a:cs typeface="Kaiti SC" charset="-122"/>
              </a:rPr>
              <a:t>基本技能训练</a:t>
            </a:r>
            <a:r>
              <a:rPr lang="en-US" altLang="zh-CN" sz="900" dirty="0" smtClean="0">
                <a:latin typeface="Kaiti SC" charset="-122"/>
                <a:ea typeface="Kaiti SC" charset="-122"/>
                <a:cs typeface="Kaiti SC" charset="-122"/>
              </a:rPr>
              <a:t>——</a:t>
            </a: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坚持清华实践教育的百年传统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350168"/>
            <a:ext cx="42819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由以操作技能训练为主转向以项目为导向，加强工程训练的综合性和集成性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逐步加强以学生为主导的实践教学模式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900" dirty="0" smtClean="0">
                <a:latin typeface="Kaiti SC" charset="-122"/>
                <a:ea typeface="Kaiti SC" charset="-122"/>
                <a:cs typeface="Kaiti SC" charset="-122"/>
              </a:rPr>
              <a:t>着重培养学生的工程素养与工程意识</a:t>
            </a:r>
            <a:endParaRPr lang="en-US" altLang="zh-CN" sz="900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044869"/>
            <a:ext cx="658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5044964"/>
            <a:ext cx="5834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3380048"/>
            <a:ext cx="469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1981843"/>
            <a:ext cx="3646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91743" y="19818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Kaiti SC" charset="-122"/>
                <a:ea typeface="Kaiti SC" charset="-122"/>
                <a:cs typeface="Kaiti SC" charset="-122"/>
              </a:rPr>
              <a:t>基础工业训练中心课程</a:t>
            </a:r>
            <a:r>
              <a:rPr lang="zh-CN" altLang="en-US" u="sng" smtClean="0">
                <a:latin typeface="Kaiti SC" charset="-122"/>
                <a:ea typeface="Kaiti SC" charset="-122"/>
                <a:cs typeface="Kaiti SC" charset="-122"/>
              </a:rPr>
              <a:t>建设的结构</a:t>
            </a:r>
            <a:endParaRPr lang="en-US" altLang="zh-CN" u="sng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08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314" y="620486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逻辑模型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1——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多尺度融合加强工程训练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0829" y="4876798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微观：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0829" y="3151999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介观：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0829" y="1894112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宏观：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1894112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价值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3151999"/>
            <a:ext cx="2111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将知识和技术组织成</a:t>
            </a:r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价值的能力训练和培养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00" y="4876798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知识、技术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1" y="2875000"/>
            <a:ext cx="957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着</a:t>
            </a:r>
            <a:endParaRPr lang="en-US" altLang="zh-CN" dirty="0">
              <a:latin typeface="Kaiti SC" charset="-122"/>
              <a:ea typeface="Kaiti SC" charset="-122"/>
              <a:cs typeface="Kaiti SC" charset="-122"/>
            </a:endParaRPr>
          </a:p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力 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——</a:t>
            </a:r>
          </a:p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点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11286" y="2427514"/>
            <a:ext cx="0" cy="447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11286" y="4256314"/>
            <a:ext cx="0" cy="447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12038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Kaiti SC" charset="-122"/>
                <a:ea typeface="Kaiti SC" charset="-122"/>
                <a:cs typeface="Kaiti SC" charset="-122"/>
              </a:rPr>
              <a:t>基础工业训练中心课程</a:t>
            </a:r>
            <a:r>
              <a:rPr lang="zh-CN" altLang="en-US" u="sng" smtClean="0">
                <a:latin typeface="Kaiti SC" charset="-122"/>
                <a:ea typeface="Kaiti SC" charset="-122"/>
                <a:cs typeface="Kaiti SC" charset="-122"/>
              </a:rPr>
              <a:t>建设的逻辑模型</a:t>
            </a:r>
            <a:endParaRPr lang="en-US" altLang="zh-CN" u="sng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63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314" y="620486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逻辑模型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2——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产学研结合，打通实践教育“大周天”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4072" y="3146354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因才求教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1" y="1894112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分布式企业需求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3828" y="1709446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合作共赢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2771" y="1894112"/>
            <a:ext cx="250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分布式实验室技术供给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5256" y="4086720"/>
            <a:ext cx="341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分布式可跨专业灵活重组的学生群体</a:t>
            </a:r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学习创新团队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cxnSp>
        <p:nvCxnSpPr>
          <p:cNvPr id="13" name="Straight Arrow Connector 12"/>
          <p:cNvCxnSpPr>
            <a:stCxn id="9" idx="1"/>
            <a:endCxn id="7" idx="3"/>
          </p:cNvCxnSpPr>
          <p:nvPr/>
        </p:nvCxnSpPr>
        <p:spPr>
          <a:xfrm flipH="1">
            <a:off x="2775858" y="2078778"/>
            <a:ext cx="1436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 flipV="1">
            <a:off x="4271280" y="2263444"/>
            <a:ext cx="1193348" cy="1823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1" y="3135473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推动引导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1845130" y="2263444"/>
            <a:ext cx="824593" cy="1823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76800" y="12038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Kaiti SC" charset="-122"/>
                <a:ea typeface="Kaiti SC" charset="-122"/>
                <a:cs typeface="Kaiti SC" charset="-122"/>
              </a:rPr>
              <a:t>基础工业训练中心课程</a:t>
            </a:r>
            <a:r>
              <a:rPr lang="zh-CN" altLang="en-US" u="sng" smtClean="0">
                <a:latin typeface="Kaiti SC" charset="-122"/>
                <a:ea typeface="Kaiti SC" charset="-122"/>
                <a:cs typeface="Kaiti SC" charset="-122"/>
              </a:rPr>
              <a:t>建设的逻辑模型</a:t>
            </a:r>
            <a:endParaRPr lang="en-US" altLang="zh-CN" u="sng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39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314" y="620486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逻辑模型</a:t>
            </a:r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3——</a:t>
            </a:r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设计与实现是创新之本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28" y="1202401"/>
            <a:ext cx="359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设计概念发展迅猛，学科整合势头正盛。设计人才短缺凸显成为企业转型升级的瓶颈</a:t>
            </a:r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。清华不可贻误当下契机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39" y="5124595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科技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3303" y="5360348"/>
            <a:ext cx="411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设计早已走过关注细节的时代，其基础由技术和艺术融合更宏观的协同和管理，</a:t>
            </a:r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对社会体现人文关怀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79039" y="510714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工业设计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5822013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功能结构设计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3448" y="4392271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服务设计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857" y="3677400"/>
            <a:ext cx="15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系统集成设计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4879" y="2962529"/>
            <a:ext cx="140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可持续设计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87" y="2247658"/>
            <a:ext cx="11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协同设计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92143" y="1532787"/>
            <a:ext cx="68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Kaiti SC" charset="-122"/>
                <a:ea typeface="Kaiti SC" charset="-122"/>
                <a:cs typeface="Kaiti SC" charset="-122"/>
              </a:rPr>
              <a:t>……</a:t>
            </a:r>
          </a:p>
        </p:txBody>
      </p:sp>
      <p:cxnSp>
        <p:nvCxnSpPr>
          <p:cNvPr id="6" name="Elbow Connector 5"/>
          <p:cNvCxnSpPr>
            <a:stCxn id="15" idx="0"/>
            <a:endCxn id="17" idx="1"/>
          </p:cNvCxnSpPr>
          <p:nvPr/>
        </p:nvCxnSpPr>
        <p:spPr>
          <a:xfrm rot="5400000" flipH="1" flipV="1">
            <a:off x="2009575" y="5252549"/>
            <a:ext cx="530205" cy="6087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0"/>
            <a:endCxn id="16" idx="1"/>
          </p:cNvCxnSpPr>
          <p:nvPr/>
        </p:nvCxnSpPr>
        <p:spPr>
          <a:xfrm rot="5400000" flipH="1" flipV="1">
            <a:off x="3061891" y="4665586"/>
            <a:ext cx="530205" cy="3529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0"/>
            <a:endCxn id="19" idx="1"/>
          </p:cNvCxnSpPr>
          <p:nvPr/>
        </p:nvCxnSpPr>
        <p:spPr>
          <a:xfrm rot="5400000" flipH="1" flipV="1">
            <a:off x="3986300" y="3950715"/>
            <a:ext cx="530205" cy="3529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0"/>
            <a:endCxn id="20" idx="1"/>
          </p:cNvCxnSpPr>
          <p:nvPr/>
        </p:nvCxnSpPr>
        <p:spPr>
          <a:xfrm rot="5400000" flipH="1" flipV="1">
            <a:off x="5235169" y="3127690"/>
            <a:ext cx="530205" cy="5692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0" idx="0"/>
            <a:endCxn id="21" idx="1"/>
          </p:cNvCxnSpPr>
          <p:nvPr/>
        </p:nvCxnSpPr>
        <p:spPr>
          <a:xfrm rot="5400000" flipH="1" flipV="1">
            <a:off x="6467005" y="2454548"/>
            <a:ext cx="530205" cy="4857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0"/>
            <a:endCxn id="22" idx="1"/>
          </p:cNvCxnSpPr>
          <p:nvPr/>
        </p:nvCxnSpPr>
        <p:spPr>
          <a:xfrm rot="5400000" flipH="1" flipV="1">
            <a:off x="7452399" y="1807914"/>
            <a:ext cx="530205" cy="3492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9612" y="4576937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艺术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34814" y="3814008"/>
            <a:ext cx="13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市场、社会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19445" y="3075108"/>
            <a:ext cx="18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Kaiti SC" charset="-122"/>
                <a:ea typeface="Kaiti SC" charset="-122"/>
                <a:cs typeface="Kaiti SC" charset="-122"/>
              </a:rPr>
              <a:t>计算</a:t>
            </a:r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科学、网络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24425" y="2363112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环境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42268" y="1648913"/>
            <a:ext cx="87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全生态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95984" y="934042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Kaiti SC" charset="-122"/>
                <a:ea typeface="Kaiti SC" charset="-122"/>
                <a:cs typeface="Kaiti SC" charset="-122"/>
              </a:rPr>
              <a:t>文化</a:t>
            </a:r>
            <a:endParaRPr lang="en-US" altLang="zh-CN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02541" y="5470134"/>
            <a:ext cx="341444" cy="34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536094" y="4896519"/>
            <a:ext cx="341444" cy="34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702182" y="4183340"/>
            <a:ext cx="341444" cy="34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636244" y="3472863"/>
            <a:ext cx="341444" cy="34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59926" y="2706126"/>
            <a:ext cx="341444" cy="34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063213" y="1982556"/>
            <a:ext cx="341444" cy="34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38242" y="1330291"/>
            <a:ext cx="341444" cy="34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76800" y="12038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Kaiti SC" charset="-122"/>
                <a:ea typeface="Kaiti SC" charset="-122"/>
                <a:cs typeface="Kaiti SC" charset="-122"/>
              </a:rPr>
              <a:t>基础工业训练中心课程</a:t>
            </a:r>
            <a:r>
              <a:rPr lang="zh-CN" altLang="en-US" u="sng" smtClean="0">
                <a:latin typeface="Kaiti SC" charset="-122"/>
                <a:ea typeface="Kaiti SC" charset="-122"/>
                <a:cs typeface="Kaiti SC" charset="-122"/>
              </a:rPr>
              <a:t>建设的逻辑模型</a:t>
            </a:r>
            <a:endParaRPr lang="en-US" altLang="zh-CN" u="sng" dirty="0" smtClean="0">
              <a:latin typeface="Kaiti SC" charset="-122"/>
              <a:ea typeface="Kaiti SC" charset="-122"/>
              <a:cs typeface="Kai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15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1206</Words>
  <Application>Microsoft Macintosh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Kaiti SC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20</cp:revision>
  <dcterms:created xsi:type="dcterms:W3CDTF">2016-01-06T12:02:06Z</dcterms:created>
  <dcterms:modified xsi:type="dcterms:W3CDTF">2016-01-06T13:18:40Z</dcterms:modified>
</cp:coreProperties>
</file>