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media/image8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0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45.jpg" ContentType="image/jpeg"/>
  <Override PartName="/ppt/media/image47.jpg" ContentType="image/jpeg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4" r:id="rId4"/>
    <p:sldId id="280" r:id="rId5"/>
    <p:sldId id="282" r:id="rId6"/>
    <p:sldId id="277" r:id="rId7"/>
    <p:sldId id="271" r:id="rId8"/>
    <p:sldId id="275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81" r:id="rId17"/>
    <p:sldId id="276" r:id="rId18"/>
    <p:sldId id="283" r:id="rId19"/>
    <p:sldId id="269" r:id="rId20"/>
    <p:sldId id="266" r:id="rId21"/>
    <p:sldId id="267" r:id="rId22"/>
    <p:sldId id="278" r:id="rId23"/>
    <p:sldId id="279" r:id="rId24"/>
    <p:sldId id="270" r:id="rId25"/>
  </p:sldIdLst>
  <p:sldSz cx="9144000" cy="6864350"/>
  <p:notesSz cx="9144000" cy="6864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B37"/>
    <a:srgbClr val="F17733"/>
    <a:srgbClr val="F58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0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ke.gong\Documents\KUKA&#26234;&#33021;&#26234;&#36896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rAngAx val="1"/>
    </c:view3D>
    <c:floor>
      <c:thickness val="0"/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1.7616011200337265E-2"/>
          <c:y val="3.673713541632629E-2"/>
          <c:w val="0.98181741616515594"/>
          <c:h val="0.85370572423959523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</c:spPr>
          </c:dPt>
          <c:dLbls>
            <c:dLbl>
              <c:idx val="0"/>
              <c:layout>
                <c:manualLayout>
                  <c:x val="2.7777777777777776E-2"/>
                  <c:y val="-7.40740740740739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3.639924693710607E-2"/>
                  <c:y val="-7.65227992909577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 b="1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Sheet1!$A$19:$A$20</c:f>
              <c:strCache>
                <c:ptCount val="2"/>
                <c:pt idx="0">
                  <c:v>2013年现状</c:v>
                </c:pt>
                <c:pt idx="1">
                  <c:v>2025年目标</c:v>
                </c:pt>
              </c:strCache>
            </c:strRef>
          </c:cat>
          <c:val>
            <c:numRef>
              <c:f>Sheet1!$B$19:$B$20</c:f>
              <c:numCache>
                <c:formatCode>General</c:formatCode>
                <c:ptCount val="2"/>
                <c:pt idx="0">
                  <c:v>14</c:v>
                </c:pt>
                <c:pt idx="1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9403776"/>
        <c:axId val="89405312"/>
        <c:axId val="0"/>
      </c:bar3DChart>
      <c:catAx>
        <c:axId val="89403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zh-CN"/>
          </a:p>
        </c:txPr>
        <c:crossAx val="89405312"/>
        <c:crosses val="autoZero"/>
        <c:auto val="1"/>
        <c:lblAlgn val="ctr"/>
        <c:lblOffset val="100"/>
        <c:noMultiLvlLbl val="0"/>
      </c:catAx>
      <c:valAx>
        <c:axId val="894053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9403776"/>
        <c:crosses val="autoZero"/>
        <c:crossBetween val="between"/>
      </c:valAx>
    </c:plotArea>
    <c:plotVisOnly val="1"/>
    <c:dispBlanksAs val="gap"/>
    <c:showDLblsOverMax val="0"/>
  </c:chart>
  <c:spPr>
    <a:noFill/>
  </c:sp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</c:spPr>
          <c:invertIfNegative val="0"/>
          <c:dLbls>
            <c:dLbl>
              <c:idx val="0"/>
              <c:layout>
                <c:manualLayout>
                  <c:x val="1.3888888888888864E-2"/>
                  <c:y val="-3.70370370370370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3888888888888888E-2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9444444444444445E-2"/>
                  <c:y val="-2.77777777777777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9444444444444445E-2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Sheet1!$A$33:$A$36</c:f>
              <c:strCache>
                <c:ptCount val="4"/>
                <c:pt idx="0">
                  <c:v>项目经理</c:v>
                </c:pt>
                <c:pt idx="1">
                  <c:v>系统集成开发工程师</c:v>
                </c:pt>
                <c:pt idx="2">
                  <c:v>技术支持工程师</c:v>
                </c:pt>
                <c:pt idx="3">
                  <c:v>安装、调试、维护工程师</c:v>
                </c:pt>
              </c:strCache>
            </c:strRef>
          </c:cat>
          <c:val>
            <c:numRef>
              <c:f>Sheet1!$B$33:$B$36</c:f>
              <c:numCache>
                <c:formatCode>0%</c:formatCode>
                <c:ptCount val="4"/>
                <c:pt idx="0">
                  <c:v>0.02</c:v>
                </c:pt>
                <c:pt idx="1">
                  <c:v>0.13</c:v>
                </c:pt>
                <c:pt idx="2">
                  <c:v>0.35</c:v>
                </c:pt>
                <c:pt idx="3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339456"/>
        <c:axId val="98349440"/>
        <c:axId val="0"/>
      </c:bar3DChart>
      <c:catAx>
        <c:axId val="98339456"/>
        <c:scaling>
          <c:orientation val="minMax"/>
        </c:scaling>
        <c:delete val="0"/>
        <c:axPos val="b"/>
        <c:majorTickMark val="out"/>
        <c:minorTickMark val="none"/>
        <c:tickLblPos val="nextTo"/>
        <c:crossAx val="98349440"/>
        <c:crosses val="autoZero"/>
        <c:auto val="1"/>
        <c:lblAlgn val="ctr"/>
        <c:lblOffset val="100"/>
        <c:noMultiLvlLbl val="0"/>
      </c:catAx>
      <c:valAx>
        <c:axId val="9834944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98339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1CFD8D-5FF8-406E-84BD-9E22CDB4F55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8EEE2B-5BEF-422C-94D2-89AA24DAC508}">
      <dgm:prSet phldrT="[Text]" custT="1"/>
      <dgm:spPr>
        <a:solidFill>
          <a:srgbClr val="FB8B37"/>
        </a:solidFill>
      </dgm:spPr>
      <dgm:t>
        <a:bodyPr/>
        <a:lstStyle/>
        <a:p>
          <a:r>
            <a: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KUKA</a:t>
          </a:r>
          <a:r>
            <a:rPr lang="zh-CN" altLang="en-US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公司简介</a:t>
          </a:r>
          <a:endParaRPr lang="zh-CN" altLang="en-US" sz="1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5B6D3F-FDE3-4E19-8E5E-7733065B6E3E}" type="parTrans" cxnId="{19EFDDD2-D045-494B-8A65-C9EE8014F927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CEAD0D-04C3-4C0C-9943-389D358C4490}" type="sibTrans" cxnId="{19EFDDD2-D045-494B-8A65-C9EE8014F927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AF6638-36C9-4A00-B74C-35E1E9938387}">
      <dgm:prSet phldrT="[Text]" custT="1"/>
      <dgm:spPr>
        <a:solidFill>
          <a:srgbClr val="FB8B37"/>
        </a:solidFill>
      </dgm:spPr>
      <dgm:t>
        <a:bodyPr/>
        <a:lstStyle/>
        <a:p>
          <a:r>
            <a:rPr lang="zh-CN" altLang="en-US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中国机器人市场的现状与机遇</a:t>
          </a:r>
          <a:endParaRPr lang="zh-CN" altLang="en-US" sz="1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341DFE-CF9E-4443-B4EB-E2910434B1D3}" type="parTrans" cxnId="{D24A46DF-CD7D-44F0-893E-E030D712309C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2BED6F-CAF0-40D3-9B14-B9D22093EF4E}" type="sibTrans" cxnId="{D24A46DF-CD7D-44F0-893E-E030D712309C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6AFD25D-E176-460A-BEFC-1A48B25C5F48}">
      <dgm:prSet phldrT="[Text]" custT="1"/>
      <dgm:spPr>
        <a:solidFill>
          <a:srgbClr val="FB8B37"/>
        </a:solidFill>
      </dgm:spPr>
      <dgm:t>
        <a:bodyPr/>
        <a:lstStyle/>
        <a:p>
          <a:r>
            <a: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KUKA</a:t>
          </a:r>
          <a:r>
            <a:rPr lang="zh-CN" altLang="en-US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公司的发展方向与社会责任</a:t>
          </a:r>
          <a:endParaRPr lang="zh-CN" altLang="en-US" sz="1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489C07-10C1-4973-9A75-019514054F06}" type="parTrans" cxnId="{DF928875-F32B-413D-BD6C-44FB266EF58D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1605BD-B1CC-43DE-8490-71465783245A}" type="sibTrans" cxnId="{DF928875-F32B-413D-BD6C-44FB266EF58D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3D9421-7C42-4C8C-B913-F1C3305BEEF6}" type="pres">
      <dgm:prSet presAssocID="{781CFD8D-5FF8-406E-84BD-9E22CDB4F55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498AF6-5661-446C-BD21-7399A62302D4}" type="pres">
      <dgm:prSet presAssocID="{B98EEE2B-5BEF-422C-94D2-89AA24DAC5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35860-6CEC-452C-AAC3-FCE9C9E785FA}" type="pres">
      <dgm:prSet presAssocID="{E6CEAD0D-04C3-4C0C-9943-389D358C4490}" presName="sibTrans" presStyleCnt="0"/>
      <dgm:spPr/>
    </dgm:pt>
    <dgm:pt modelId="{9F3ECAD0-2CE3-4680-B2A7-938AA4D76936}" type="pres">
      <dgm:prSet presAssocID="{49AF6638-36C9-4A00-B74C-35E1E9938387}" presName="node" presStyleLbl="node1" presStyleIdx="1" presStyleCnt="3" custLinFactNeighborX="7448" custLinFactNeighborY="1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1868A3-1305-4F3B-89EC-3356D5B6EC6F}" type="pres">
      <dgm:prSet presAssocID="{AB2BED6F-CAF0-40D3-9B14-B9D22093EF4E}" presName="sibTrans" presStyleCnt="0"/>
      <dgm:spPr/>
    </dgm:pt>
    <dgm:pt modelId="{3CAA6C0E-1EC1-4D46-A6EC-35B7CF1EC4D8}" type="pres">
      <dgm:prSet presAssocID="{86AFD25D-E176-460A-BEFC-1A48B25C5F4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C0159E-C9D7-4E43-A3AF-AC6C3133FA07}" type="presOf" srcId="{B98EEE2B-5BEF-422C-94D2-89AA24DAC508}" destId="{D8498AF6-5661-446C-BD21-7399A62302D4}" srcOrd="0" destOrd="0" presId="urn:microsoft.com/office/officeart/2005/8/layout/hList6"/>
    <dgm:cxn modelId="{DF928875-F32B-413D-BD6C-44FB266EF58D}" srcId="{781CFD8D-5FF8-406E-84BD-9E22CDB4F555}" destId="{86AFD25D-E176-460A-BEFC-1A48B25C5F48}" srcOrd="2" destOrd="0" parTransId="{C6489C07-10C1-4973-9A75-019514054F06}" sibTransId="{971605BD-B1CC-43DE-8490-71465783245A}"/>
    <dgm:cxn modelId="{D24A46DF-CD7D-44F0-893E-E030D712309C}" srcId="{781CFD8D-5FF8-406E-84BD-9E22CDB4F555}" destId="{49AF6638-36C9-4A00-B74C-35E1E9938387}" srcOrd="1" destOrd="0" parTransId="{47341DFE-CF9E-4443-B4EB-E2910434B1D3}" sibTransId="{AB2BED6F-CAF0-40D3-9B14-B9D22093EF4E}"/>
    <dgm:cxn modelId="{60165056-3163-4B6A-88F3-1C4B14CB4246}" type="presOf" srcId="{49AF6638-36C9-4A00-B74C-35E1E9938387}" destId="{9F3ECAD0-2CE3-4680-B2A7-938AA4D76936}" srcOrd="0" destOrd="0" presId="urn:microsoft.com/office/officeart/2005/8/layout/hList6"/>
    <dgm:cxn modelId="{19EFDDD2-D045-494B-8A65-C9EE8014F927}" srcId="{781CFD8D-5FF8-406E-84BD-9E22CDB4F555}" destId="{B98EEE2B-5BEF-422C-94D2-89AA24DAC508}" srcOrd="0" destOrd="0" parTransId="{405B6D3F-FDE3-4E19-8E5E-7733065B6E3E}" sibTransId="{E6CEAD0D-04C3-4C0C-9943-389D358C4490}"/>
    <dgm:cxn modelId="{9B929156-E0F5-4CA3-BE03-1A3EE00FE5DB}" type="presOf" srcId="{781CFD8D-5FF8-406E-84BD-9E22CDB4F555}" destId="{D13D9421-7C42-4C8C-B913-F1C3305BEEF6}" srcOrd="0" destOrd="0" presId="urn:microsoft.com/office/officeart/2005/8/layout/hList6"/>
    <dgm:cxn modelId="{092AADD5-8E48-4493-A88D-128E8660955E}" type="presOf" srcId="{86AFD25D-E176-460A-BEFC-1A48B25C5F48}" destId="{3CAA6C0E-1EC1-4D46-A6EC-35B7CF1EC4D8}" srcOrd="0" destOrd="0" presId="urn:microsoft.com/office/officeart/2005/8/layout/hList6"/>
    <dgm:cxn modelId="{5376D6B7-F2CD-4080-9BB3-42BA4C89F4E4}" type="presParOf" srcId="{D13D9421-7C42-4C8C-B913-F1C3305BEEF6}" destId="{D8498AF6-5661-446C-BD21-7399A62302D4}" srcOrd="0" destOrd="0" presId="urn:microsoft.com/office/officeart/2005/8/layout/hList6"/>
    <dgm:cxn modelId="{A01A4B8E-5BD2-45A8-B897-E7E504A157EF}" type="presParOf" srcId="{D13D9421-7C42-4C8C-B913-F1C3305BEEF6}" destId="{E0935860-6CEC-452C-AAC3-FCE9C9E785FA}" srcOrd="1" destOrd="0" presId="urn:microsoft.com/office/officeart/2005/8/layout/hList6"/>
    <dgm:cxn modelId="{B7892749-D092-412C-8766-C6F4D251EBDC}" type="presParOf" srcId="{D13D9421-7C42-4C8C-B913-F1C3305BEEF6}" destId="{9F3ECAD0-2CE3-4680-B2A7-938AA4D76936}" srcOrd="2" destOrd="0" presId="urn:microsoft.com/office/officeart/2005/8/layout/hList6"/>
    <dgm:cxn modelId="{6F27DC90-7EE8-4091-918D-6980E7AA9FF5}" type="presParOf" srcId="{D13D9421-7C42-4C8C-B913-F1C3305BEEF6}" destId="{071868A3-1305-4F3B-89EC-3356D5B6EC6F}" srcOrd="3" destOrd="0" presId="urn:microsoft.com/office/officeart/2005/8/layout/hList6"/>
    <dgm:cxn modelId="{54118963-78E6-402A-8B26-B9EB5C0CC6D3}" type="presParOf" srcId="{D13D9421-7C42-4C8C-B913-F1C3305BEEF6}" destId="{3CAA6C0E-1EC1-4D46-A6EC-35B7CF1EC4D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D91CD2-5C2D-41F0-9545-3DC4E13B700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C99A3C-9652-403D-BE37-ABCB6CD6B816}">
      <dgm:prSet phldrT="[Text]" custT="1"/>
      <dgm:spPr>
        <a:noFill/>
        <a:ln>
          <a:solidFill>
            <a:srgbClr val="FB8B37"/>
          </a:solidFill>
        </a:ln>
      </dgm:spPr>
      <dgm:t>
        <a:bodyPr/>
        <a:lstStyle/>
        <a:p>
          <a:r>
            <a:rPr lang="en-US" altLang="zh-CN" sz="1100" b="1" spc="-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KUKA</a:t>
          </a:r>
          <a:r>
            <a:rPr lang="zh-CN" altLang="en-US" sz="1100" b="1" spc="-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工业</a:t>
          </a:r>
          <a:r>
            <a:rPr lang="en-US" altLang="zh-CN" sz="1100" b="1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4.</a:t>
          </a:r>
          <a:r>
            <a:rPr lang="en-US" altLang="zh-CN" sz="1100" b="1" spc="-1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zh-CN" altLang="en-US" sz="1100" b="1" spc="-1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的定义</a:t>
          </a:r>
          <a:endParaRPr lang="zh-CN" altLang="en-US" sz="1100" dirty="0">
            <a:solidFill>
              <a:srgbClr val="FB8B37"/>
            </a:solidFill>
          </a:endParaRPr>
        </a:p>
      </dgm:t>
    </dgm:pt>
    <dgm:pt modelId="{04830311-2BD2-4B01-8FBF-949C6077C5AA}" type="parTrans" cxnId="{A3290843-839E-4FA5-940B-B80C827C52B9}">
      <dgm:prSet/>
      <dgm:spPr/>
      <dgm:t>
        <a:bodyPr/>
        <a:lstStyle/>
        <a:p>
          <a:endParaRPr lang="zh-CN" altLang="en-US" sz="1100"/>
        </a:p>
      </dgm:t>
    </dgm:pt>
    <dgm:pt modelId="{EA127ADD-E458-462D-A777-873916E59EDB}" type="sibTrans" cxnId="{A3290843-839E-4FA5-940B-B80C827C52B9}">
      <dgm:prSet/>
      <dgm:spPr/>
      <dgm:t>
        <a:bodyPr/>
        <a:lstStyle/>
        <a:p>
          <a:endParaRPr lang="zh-CN" altLang="en-US" sz="1100"/>
        </a:p>
      </dgm:t>
    </dgm:pt>
    <dgm:pt modelId="{9F12EFE7-6D98-44F0-8C10-913A40E74FA9}">
      <dgm:prSet phldrT="[Text]" custT="1"/>
      <dgm:spPr>
        <a:noFill/>
        <a:ln>
          <a:solidFill>
            <a:srgbClr val="FB8B37"/>
          </a:solidFill>
        </a:ln>
      </dgm:spPr>
      <dgm:t>
        <a:bodyPr/>
        <a:lstStyle/>
        <a:p>
          <a:pPr algn="l"/>
          <a:r>
            <a:rPr lang="zh-CN" altLang="en-US" sz="1100" b="1" spc="-1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  智</a:t>
          </a:r>
          <a:r>
            <a:rPr lang="zh-CN" altLang="en-US" sz="1100" b="1" spc="-30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慧</a:t>
          </a:r>
          <a:r>
            <a:rPr lang="zh-CN" altLang="en-US" sz="1100" b="1" spc="-1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工厂</a:t>
          </a:r>
          <a:endParaRPr lang="en-US" altLang="zh-CN" sz="1100" b="1" spc="-15" dirty="0" smtClean="0">
            <a:solidFill>
              <a:srgbClr val="FB8B37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zh-CN" altLang="en-US" sz="1100" b="1" spc="-5" dirty="0" smtClean="0">
              <a:solidFill>
                <a:srgbClr val="FB8B37"/>
              </a:solidFill>
              <a:latin typeface="宋体"/>
              <a:cs typeface="宋体"/>
            </a:rPr>
            <a:t> 主要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关注</a:t>
          </a:r>
          <a:r>
            <a:rPr lang="zh-CN" altLang="en-US" sz="1100" b="1" spc="-30" dirty="0" smtClean="0">
              <a:solidFill>
                <a:srgbClr val="FB8B37"/>
              </a:solidFill>
              <a:latin typeface="宋体"/>
              <a:cs typeface="宋体"/>
            </a:rPr>
            <a:t>于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智慧</a:t>
          </a:r>
          <a:r>
            <a:rPr lang="zh-CN" altLang="en-US" sz="1100" b="1" spc="-30" dirty="0" smtClean="0">
              <a:solidFill>
                <a:srgbClr val="FB8B37"/>
              </a:solidFill>
              <a:latin typeface="宋体"/>
              <a:cs typeface="宋体"/>
            </a:rPr>
            <a:t>生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产系</a:t>
          </a:r>
          <a:r>
            <a:rPr lang="zh-CN" altLang="en-US" sz="1100" b="1" spc="-30" dirty="0" smtClean="0">
              <a:solidFill>
                <a:srgbClr val="FB8B37"/>
              </a:solidFill>
              <a:latin typeface="宋体"/>
              <a:cs typeface="宋体"/>
            </a:rPr>
            <a:t>统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及其</a:t>
          </a:r>
          <a:r>
            <a:rPr lang="zh-CN" altLang="en-US" sz="1100" b="1" spc="-30" dirty="0" smtClean="0">
              <a:solidFill>
                <a:srgbClr val="FB8B37"/>
              </a:solidFill>
              <a:latin typeface="宋体"/>
              <a:cs typeface="宋体"/>
            </a:rPr>
            <a:t>流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程和</a:t>
          </a:r>
          <a:r>
            <a:rPr lang="zh-CN" altLang="en-US" sz="1100" b="1" spc="-30" dirty="0" smtClean="0">
              <a:solidFill>
                <a:srgbClr val="FB8B37"/>
              </a:solidFill>
              <a:latin typeface="宋体"/>
              <a:cs typeface="宋体"/>
            </a:rPr>
            <a:t>工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艺</a:t>
          </a:r>
          <a:endParaRPr lang="zh-CN" altLang="en-US" sz="1100" dirty="0">
            <a:solidFill>
              <a:srgbClr val="FB8B37"/>
            </a:solidFill>
          </a:endParaRPr>
        </a:p>
      </dgm:t>
    </dgm:pt>
    <dgm:pt modelId="{D0DDA375-EC9A-4FDC-B4FB-5C34B3A0CB37}" type="parTrans" cxnId="{67D5217B-130C-4A32-8CE0-A290091E09B8}">
      <dgm:prSet custT="1"/>
      <dgm:spPr>
        <a:ln>
          <a:solidFill>
            <a:srgbClr val="FB8B37"/>
          </a:solidFill>
        </a:ln>
      </dgm:spPr>
      <dgm:t>
        <a:bodyPr/>
        <a:lstStyle/>
        <a:p>
          <a:endParaRPr lang="zh-CN" altLang="en-US" sz="1100"/>
        </a:p>
      </dgm:t>
    </dgm:pt>
    <dgm:pt modelId="{12D02908-7462-400B-A75D-DF1AEE413160}" type="sibTrans" cxnId="{67D5217B-130C-4A32-8CE0-A290091E09B8}">
      <dgm:prSet/>
      <dgm:spPr/>
      <dgm:t>
        <a:bodyPr/>
        <a:lstStyle/>
        <a:p>
          <a:endParaRPr lang="zh-CN" altLang="en-US" sz="1100"/>
        </a:p>
      </dgm:t>
    </dgm:pt>
    <dgm:pt modelId="{E3AFEB96-A6CD-4411-BB3F-0473DF7FBDD5}">
      <dgm:prSet phldrT="[Text]" custT="1"/>
      <dgm:spPr>
        <a:noFill/>
        <a:ln>
          <a:solidFill>
            <a:srgbClr val="FB8B37"/>
          </a:solidFill>
        </a:ln>
      </dgm:spPr>
      <dgm:t>
        <a:bodyPr/>
        <a:lstStyle/>
        <a:p>
          <a:pPr algn="l"/>
          <a:r>
            <a:rPr lang="zh-CN" altLang="en-US" sz="1100" b="1" spc="-1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  智能</a:t>
          </a:r>
          <a:r>
            <a:rPr lang="zh-CN" altLang="en-US" sz="1100" b="1" spc="-30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生</a:t>
          </a:r>
          <a:r>
            <a:rPr lang="zh-CN" altLang="en-US" sz="1100" b="1" spc="-1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产</a:t>
          </a:r>
          <a:endParaRPr lang="en-US" altLang="zh-CN" sz="1100" b="1" spc="-15" dirty="0" smtClean="0">
            <a:solidFill>
              <a:srgbClr val="FB8B37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zh-CN" altLang="en-US" sz="1100" b="1" spc="-5" dirty="0" smtClean="0">
              <a:solidFill>
                <a:srgbClr val="FB8B37"/>
              </a:solidFill>
              <a:latin typeface="宋体"/>
              <a:cs typeface="宋体"/>
            </a:rPr>
            <a:t> 掌控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整个</a:t>
          </a:r>
          <a:r>
            <a:rPr lang="zh-CN" altLang="en-US" sz="1100" b="1" spc="-30" dirty="0" smtClean="0">
              <a:solidFill>
                <a:srgbClr val="FB8B37"/>
              </a:solidFill>
              <a:latin typeface="宋体"/>
              <a:cs typeface="宋体"/>
            </a:rPr>
            <a:t>企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业的</a:t>
          </a:r>
          <a:r>
            <a:rPr lang="zh-CN" altLang="en-US" sz="1100" b="1" spc="-30" dirty="0" smtClean="0">
              <a:solidFill>
                <a:srgbClr val="FB8B37"/>
              </a:solidFill>
              <a:latin typeface="宋体"/>
              <a:cs typeface="宋体"/>
            </a:rPr>
            <a:t>生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产物</a:t>
          </a:r>
          <a:r>
            <a:rPr lang="zh-CN" altLang="en-US" sz="1100" b="1" spc="-30" dirty="0" smtClean="0">
              <a:solidFill>
                <a:srgbClr val="FB8B37"/>
              </a:solidFill>
              <a:latin typeface="宋体"/>
              <a:cs typeface="宋体"/>
            </a:rPr>
            <a:t>流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管理</a:t>
          </a:r>
          <a:r>
            <a:rPr lang="zh-CN" altLang="en-US" sz="1100" b="1" spc="-30" dirty="0" smtClean="0">
              <a:solidFill>
                <a:srgbClr val="FB8B37"/>
              </a:solidFill>
              <a:latin typeface="宋体"/>
              <a:cs typeface="宋体"/>
            </a:rPr>
            <a:t>，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减少</a:t>
          </a:r>
          <a:r>
            <a:rPr lang="zh-CN" altLang="en-US" sz="1100" b="1" spc="-30" dirty="0" smtClean="0">
              <a:solidFill>
                <a:srgbClr val="FB8B37"/>
              </a:solidFill>
              <a:latin typeface="宋体"/>
              <a:cs typeface="宋体"/>
            </a:rPr>
            <a:t>对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故障</a:t>
          </a:r>
          <a:r>
            <a:rPr lang="zh-CN" altLang="en-US" sz="1100" b="1" spc="-30" dirty="0" smtClean="0">
              <a:solidFill>
                <a:srgbClr val="FB8B37"/>
              </a:solidFill>
              <a:latin typeface="宋体"/>
              <a:cs typeface="宋体"/>
            </a:rPr>
            <a:t>停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产的 </a:t>
          </a:r>
          <a:r>
            <a:rPr lang="zh-CN" altLang="en-US" sz="1100" b="1" spc="-30" dirty="0" smtClean="0">
              <a:solidFill>
                <a:srgbClr val="FB8B37"/>
              </a:solidFill>
              <a:latin typeface="宋体"/>
              <a:cs typeface="宋体"/>
            </a:rPr>
            <a:t>敏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感提</a:t>
          </a:r>
          <a:r>
            <a:rPr lang="zh-CN" altLang="en-US" sz="1100" b="1" spc="-30" dirty="0" smtClean="0">
              <a:solidFill>
                <a:srgbClr val="FB8B37"/>
              </a:solidFill>
              <a:latin typeface="宋体"/>
              <a:cs typeface="宋体"/>
            </a:rPr>
            <a:t>高</a:t>
          </a:r>
          <a:r>
            <a:rPr lang="zh-CN" altLang="en-US" sz="1100" b="1" spc="-15" dirty="0" smtClean="0">
              <a:solidFill>
                <a:srgbClr val="FB8B37"/>
              </a:solidFill>
              <a:latin typeface="宋体"/>
              <a:cs typeface="宋体"/>
            </a:rPr>
            <a:t>效率</a:t>
          </a:r>
          <a:endParaRPr lang="zh-CN" altLang="en-US" sz="1100" dirty="0">
            <a:solidFill>
              <a:srgbClr val="FB8B37"/>
            </a:solidFill>
          </a:endParaRPr>
        </a:p>
      </dgm:t>
    </dgm:pt>
    <dgm:pt modelId="{673F8CC0-B5CF-4C29-B04A-40E8FBD1579F}" type="parTrans" cxnId="{304F23DE-21D2-4704-9291-86884D73CBC1}">
      <dgm:prSet custT="1"/>
      <dgm:spPr>
        <a:ln>
          <a:solidFill>
            <a:srgbClr val="FB8B37"/>
          </a:solidFill>
        </a:ln>
      </dgm:spPr>
      <dgm:t>
        <a:bodyPr/>
        <a:lstStyle/>
        <a:p>
          <a:endParaRPr lang="zh-CN" altLang="en-US" sz="1100"/>
        </a:p>
      </dgm:t>
    </dgm:pt>
    <dgm:pt modelId="{7C4F1FEE-6C69-46EF-907F-A26A492B72DC}" type="sibTrans" cxnId="{304F23DE-21D2-4704-9291-86884D73CBC1}">
      <dgm:prSet/>
      <dgm:spPr/>
      <dgm:t>
        <a:bodyPr/>
        <a:lstStyle/>
        <a:p>
          <a:endParaRPr lang="zh-CN" altLang="en-US" sz="1100"/>
        </a:p>
      </dgm:t>
    </dgm:pt>
    <dgm:pt modelId="{6E6F5169-6048-46CD-86F2-DCDBEC4804BD}">
      <dgm:prSet phldrT="[Text]" custT="1"/>
      <dgm:spPr>
        <a:noFill/>
        <a:ln>
          <a:solidFill>
            <a:srgbClr val="FB8B37"/>
          </a:solidFill>
        </a:ln>
      </dgm:spPr>
      <dgm:t>
        <a:bodyPr/>
        <a:lstStyle/>
        <a:p>
          <a:pPr algn="l"/>
          <a:r>
            <a:rPr lang="zh-CN" altLang="en-US" sz="1100" b="1" dirty="0" smtClean="0">
              <a:solidFill>
                <a:srgbClr val="FB8B37"/>
              </a:solidFill>
            </a:rPr>
            <a:t>  智能产品</a:t>
          </a:r>
          <a:endParaRPr lang="en-US" altLang="zh-CN" sz="1100" b="1" dirty="0" smtClean="0">
            <a:solidFill>
              <a:srgbClr val="FB8B37"/>
            </a:solidFill>
          </a:endParaRPr>
        </a:p>
        <a:p>
          <a:pPr algn="l"/>
          <a:r>
            <a:rPr lang="zh-CN" altLang="en-US" sz="1100" b="1" dirty="0" smtClean="0">
              <a:solidFill>
                <a:srgbClr val="FB8B37"/>
              </a:solidFill>
            </a:rPr>
            <a:t>  实现人机互动、具有反馈功能的产品</a:t>
          </a:r>
          <a:endParaRPr lang="zh-CN" altLang="en-US" sz="1100" b="1" dirty="0">
            <a:solidFill>
              <a:srgbClr val="FB8B37"/>
            </a:solidFill>
          </a:endParaRPr>
        </a:p>
      </dgm:t>
    </dgm:pt>
    <dgm:pt modelId="{72979E75-7DA8-4961-BA32-6565716658ED}" type="parTrans" cxnId="{9C88D309-8298-4021-8EBD-E5EFEBB24754}">
      <dgm:prSet custT="1"/>
      <dgm:spPr>
        <a:ln>
          <a:solidFill>
            <a:srgbClr val="FB8B37"/>
          </a:solidFill>
        </a:ln>
      </dgm:spPr>
      <dgm:t>
        <a:bodyPr/>
        <a:lstStyle/>
        <a:p>
          <a:endParaRPr lang="zh-CN" altLang="en-US" sz="1100"/>
        </a:p>
      </dgm:t>
    </dgm:pt>
    <dgm:pt modelId="{D4C18B43-F1ED-4EF8-A9B7-C167ABF03EE6}" type="sibTrans" cxnId="{9C88D309-8298-4021-8EBD-E5EFEBB24754}">
      <dgm:prSet/>
      <dgm:spPr/>
      <dgm:t>
        <a:bodyPr/>
        <a:lstStyle/>
        <a:p>
          <a:endParaRPr lang="zh-CN" altLang="en-US" sz="1100"/>
        </a:p>
      </dgm:t>
    </dgm:pt>
    <dgm:pt modelId="{05967119-2D96-404C-8763-806AAA0DBD5C}" type="pres">
      <dgm:prSet presAssocID="{F9D91CD2-5C2D-41F0-9545-3DC4E13B700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B15AAD-21E5-44A8-B3EF-D2130BE47A07}" type="pres">
      <dgm:prSet presAssocID="{17C99A3C-9652-403D-BE37-ABCB6CD6B816}" presName="root1" presStyleCnt="0"/>
      <dgm:spPr/>
    </dgm:pt>
    <dgm:pt modelId="{E51D2D32-2421-43A7-B396-838D581D2EDD}" type="pres">
      <dgm:prSet presAssocID="{17C99A3C-9652-403D-BE37-ABCB6CD6B816}" presName="LevelOneTextNode" presStyleLbl="node0" presStyleIdx="0" presStyleCnt="1" custAng="5400000" custScaleY="19822" custLinFactX="-31903" custLinFactNeighborX="-100000" custLinFactNeighborY="1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08FA19-C62A-4A6F-A059-8FC3AD9B6121}" type="pres">
      <dgm:prSet presAssocID="{17C99A3C-9652-403D-BE37-ABCB6CD6B816}" presName="level2hierChild" presStyleCnt="0"/>
      <dgm:spPr/>
    </dgm:pt>
    <dgm:pt modelId="{40504A8D-003B-431F-B3FA-0E81BE5A64AA}" type="pres">
      <dgm:prSet presAssocID="{D0DDA375-EC9A-4FDC-B4FB-5C34B3A0CB37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FBF95681-065C-4041-8064-8D6C45CA3C64}" type="pres">
      <dgm:prSet presAssocID="{D0DDA375-EC9A-4FDC-B4FB-5C34B3A0CB37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EF47E730-8748-4F8B-B20B-D63D5D4F532B}" type="pres">
      <dgm:prSet presAssocID="{9F12EFE7-6D98-44F0-8C10-913A40E74FA9}" presName="root2" presStyleCnt="0"/>
      <dgm:spPr/>
    </dgm:pt>
    <dgm:pt modelId="{5B8DD31F-2E3E-40C7-885A-3F0610BD51F7}" type="pres">
      <dgm:prSet presAssocID="{9F12EFE7-6D98-44F0-8C10-913A40E74FA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23F324-6CE7-424F-8931-A45060316A09}" type="pres">
      <dgm:prSet presAssocID="{9F12EFE7-6D98-44F0-8C10-913A40E74FA9}" presName="level3hierChild" presStyleCnt="0"/>
      <dgm:spPr/>
    </dgm:pt>
    <dgm:pt modelId="{D8206A59-5325-4A6F-B64D-841923B0E7F5}" type="pres">
      <dgm:prSet presAssocID="{673F8CC0-B5CF-4C29-B04A-40E8FBD1579F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137C5787-605A-44EC-A4AC-36A0467CADC5}" type="pres">
      <dgm:prSet presAssocID="{673F8CC0-B5CF-4C29-B04A-40E8FBD1579F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702337CA-0F12-4E67-B49C-A38F756CA371}" type="pres">
      <dgm:prSet presAssocID="{E3AFEB96-A6CD-4411-BB3F-0473DF7FBDD5}" presName="root2" presStyleCnt="0"/>
      <dgm:spPr/>
    </dgm:pt>
    <dgm:pt modelId="{FAE1CDB8-D2AD-4237-82E1-3F4BC9B5970E}" type="pres">
      <dgm:prSet presAssocID="{E3AFEB96-A6CD-4411-BB3F-0473DF7FBDD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D82C9D-BC43-4A54-80BE-D03EF3BF96EA}" type="pres">
      <dgm:prSet presAssocID="{E3AFEB96-A6CD-4411-BB3F-0473DF7FBDD5}" presName="level3hierChild" presStyleCnt="0"/>
      <dgm:spPr/>
    </dgm:pt>
    <dgm:pt modelId="{ECD24F71-5F52-4EA9-B68E-205A4BD47D67}" type="pres">
      <dgm:prSet presAssocID="{72979E75-7DA8-4961-BA32-6565716658E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0D5B64F-1A2A-4513-A32D-65E754F1B8B5}" type="pres">
      <dgm:prSet presAssocID="{72979E75-7DA8-4961-BA32-6565716658E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BF561DC3-4F4F-4F46-9E73-0958E116EFDE}" type="pres">
      <dgm:prSet presAssocID="{6E6F5169-6048-46CD-86F2-DCDBEC4804BD}" presName="root2" presStyleCnt="0"/>
      <dgm:spPr/>
    </dgm:pt>
    <dgm:pt modelId="{6A2274B0-FD45-4ABF-B003-0896B79E6949}" type="pres">
      <dgm:prSet presAssocID="{6E6F5169-6048-46CD-86F2-DCDBEC4804B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F4353C-C81B-46E7-B2E4-187C2F8589B3}" type="pres">
      <dgm:prSet presAssocID="{6E6F5169-6048-46CD-86F2-DCDBEC4804BD}" presName="level3hierChild" presStyleCnt="0"/>
      <dgm:spPr/>
    </dgm:pt>
  </dgm:ptLst>
  <dgm:cxnLst>
    <dgm:cxn modelId="{D3F87B75-1591-41D1-A562-544027C70483}" type="presOf" srcId="{673F8CC0-B5CF-4C29-B04A-40E8FBD1579F}" destId="{D8206A59-5325-4A6F-B64D-841923B0E7F5}" srcOrd="0" destOrd="0" presId="urn:microsoft.com/office/officeart/2008/layout/HorizontalMultiLevelHierarchy"/>
    <dgm:cxn modelId="{F0F4B32C-6742-40D4-A6D9-A8AE066FA490}" type="presOf" srcId="{72979E75-7DA8-4961-BA32-6565716658ED}" destId="{ECD24F71-5F52-4EA9-B68E-205A4BD47D67}" srcOrd="0" destOrd="0" presId="urn:microsoft.com/office/officeart/2008/layout/HorizontalMultiLevelHierarchy"/>
    <dgm:cxn modelId="{FFCBF748-636D-435F-A93B-F683B4660E8C}" type="presOf" srcId="{6E6F5169-6048-46CD-86F2-DCDBEC4804BD}" destId="{6A2274B0-FD45-4ABF-B003-0896B79E6949}" srcOrd="0" destOrd="0" presId="urn:microsoft.com/office/officeart/2008/layout/HorizontalMultiLevelHierarchy"/>
    <dgm:cxn modelId="{C151DAA6-2F20-4025-953D-752A85063B5B}" type="presOf" srcId="{9F12EFE7-6D98-44F0-8C10-913A40E74FA9}" destId="{5B8DD31F-2E3E-40C7-885A-3F0610BD51F7}" srcOrd="0" destOrd="0" presId="urn:microsoft.com/office/officeart/2008/layout/HorizontalMultiLevelHierarchy"/>
    <dgm:cxn modelId="{359CBD9C-E91C-4662-AD28-7D064ADF5AEF}" type="presOf" srcId="{17C99A3C-9652-403D-BE37-ABCB6CD6B816}" destId="{E51D2D32-2421-43A7-B396-838D581D2EDD}" srcOrd="0" destOrd="0" presId="urn:microsoft.com/office/officeart/2008/layout/HorizontalMultiLevelHierarchy"/>
    <dgm:cxn modelId="{B76E460B-764D-41B3-ABCA-0E4B53BF2A5C}" type="presOf" srcId="{72979E75-7DA8-4961-BA32-6565716658ED}" destId="{70D5B64F-1A2A-4513-A32D-65E754F1B8B5}" srcOrd="1" destOrd="0" presId="urn:microsoft.com/office/officeart/2008/layout/HorizontalMultiLevelHierarchy"/>
    <dgm:cxn modelId="{D3C7C3F3-44DB-4FA6-97A5-50F601B302BB}" type="presOf" srcId="{673F8CC0-B5CF-4C29-B04A-40E8FBD1579F}" destId="{137C5787-605A-44EC-A4AC-36A0467CADC5}" srcOrd="1" destOrd="0" presId="urn:microsoft.com/office/officeart/2008/layout/HorizontalMultiLevelHierarchy"/>
    <dgm:cxn modelId="{9C88D309-8298-4021-8EBD-E5EFEBB24754}" srcId="{17C99A3C-9652-403D-BE37-ABCB6CD6B816}" destId="{6E6F5169-6048-46CD-86F2-DCDBEC4804BD}" srcOrd="2" destOrd="0" parTransId="{72979E75-7DA8-4961-BA32-6565716658ED}" sibTransId="{D4C18B43-F1ED-4EF8-A9B7-C167ABF03EE6}"/>
    <dgm:cxn modelId="{706CD181-873B-48DB-B284-5A4C20245EF9}" type="presOf" srcId="{D0DDA375-EC9A-4FDC-B4FB-5C34B3A0CB37}" destId="{40504A8D-003B-431F-B3FA-0E81BE5A64AA}" srcOrd="0" destOrd="0" presId="urn:microsoft.com/office/officeart/2008/layout/HorizontalMultiLevelHierarchy"/>
    <dgm:cxn modelId="{67D5217B-130C-4A32-8CE0-A290091E09B8}" srcId="{17C99A3C-9652-403D-BE37-ABCB6CD6B816}" destId="{9F12EFE7-6D98-44F0-8C10-913A40E74FA9}" srcOrd="0" destOrd="0" parTransId="{D0DDA375-EC9A-4FDC-B4FB-5C34B3A0CB37}" sibTransId="{12D02908-7462-400B-A75D-DF1AEE413160}"/>
    <dgm:cxn modelId="{A3290843-839E-4FA5-940B-B80C827C52B9}" srcId="{F9D91CD2-5C2D-41F0-9545-3DC4E13B700E}" destId="{17C99A3C-9652-403D-BE37-ABCB6CD6B816}" srcOrd="0" destOrd="0" parTransId="{04830311-2BD2-4B01-8FBF-949C6077C5AA}" sibTransId="{EA127ADD-E458-462D-A777-873916E59EDB}"/>
    <dgm:cxn modelId="{632CADB5-0F81-431F-8C49-2D7B71FC5500}" type="presOf" srcId="{F9D91CD2-5C2D-41F0-9545-3DC4E13B700E}" destId="{05967119-2D96-404C-8763-806AAA0DBD5C}" srcOrd="0" destOrd="0" presId="urn:microsoft.com/office/officeart/2008/layout/HorizontalMultiLevelHierarchy"/>
    <dgm:cxn modelId="{70DCED0D-7EDE-48CF-9C25-9274961B7068}" type="presOf" srcId="{D0DDA375-EC9A-4FDC-B4FB-5C34B3A0CB37}" destId="{FBF95681-065C-4041-8064-8D6C45CA3C64}" srcOrd="1" destOrd="0" presId="urn:microsoft.com/office/officeart/2008/layout/HorizontalMultiLevelHierarchy"/>
    <dgm:cxn modelId="{304F23DE-21D2-4704-9291-86884D73CBC1}" srcId="{17C99A3C-9652-403D-BE37-ABCB6CD6B816}" destId="{E3AFEB96-A6CD-4411-BB3F-0473DF7FBDD5}" srcOrd="1" destOrd="0" parTransId="{673F8CC0-B5CF-4C29-B04A-40E8FBD1579F}" sibTransId="{7C4F1FEE-6C69-46EF-907F-A26A492B72DC}"/>
    <dgm:cxn modelId="{29AAC72A-F96F-4A11-8A47-E1A4C9EE44BA}" type="presOf" srcId="{E3AFEB96-A6CD-4411-BB3F-0473DF7FBDD5}" destId="{FAE1CDB8-D2AD-4237-82E1-3F4BC9B5970E}" srcOrd="0" destOrd="0" presId="urn:microsoft.com/office/officeart/2008/layout/HorizontalMultiLevelHierarchy"/>
    <dgm:cxn modelId="{519E3D77-F179-4ED1-936A-36C40AC99282}" type="presParOf" srcId="{05967119-2D96-404C-8763-806AAA0DBD5C}" destId="{44B15AAD-21E5-44A8-B3EF-D2130BE47A07}" srcOrd="0" destOrd="0" presId="urn:microsoft.com/office/officeart/2008/layout/HorizontalMultiLevelHierarchy"/>
    <dgm:cxn modelId="{9B4C9B07-AEEC-4F04-8555-0A57A84D8FA1}" type="presParOf" srcId="{44B15AAD-21E5-44A8-B3EF-D2130BE47A07}" destId="{E51D2D32-2421-43A7-B396-838D581D2EDD}" srcOrd="0" destOrd="0" presId="urn:microsoft.com/office/officeart/2008/layout/HorizontalMultiLevelHierarchy"/>
    <dgm:cxn modelId="{3B078527-9982-4724-981A-9AD9AF98AB3E}" type="presParOf" srcId="{44B15AAD-21E5-44A8-B3EF-D2130BE47A07}" destId="{6A08FA19-C62A-4A6F-A059-8FC3AD9B6121}" srcOrd="1" destOrd="0" presId="urn:microsoft.com/office/officeart/2008/layout/HorizontalMultiLevelHierarchy"/>
    <dgm:cxn modelId="{7C93AD72-6859-4617-920C-4A5FC8874DFA}" type="presParOf" srcId="{6A08FA19-C62A-4A6F-A059-8FC3AD9B6121}" destId="{40504A8D-003B-431F-B3FA-0E81BE5A64AA}" srcOrd="0" destOrd="0" presId="urn:microsoft.com/office/officeart/2008/layout/HorizontalMultiLevelHierarchy"/>
    <dgm:cxn modelId="{5269DAED-017A-4FDA-A758-56A4855D7793}" type="presParOf" srcId="{40504A8D-003B-431F-B3FA-0E81BE5A64AA}" destId="{FBF95681-065C-4041-8064-8D6C45CA3C64}" srcOrd="0" destOrd="0" presId="urn:microsoft.com/office/officeart/2008/layout/HorizontalMultiLevelHierarchy"/>
    <dgm:cxn modelId="{D1DD5635-4BE1-493B-AA7A-A81980995A9E}" type="presParOf" srcId="{6A08FA19-C62A-4A6F-A059-8FC3AD9B6121}" destId="{EF47E730-8748-4F8B-B20B-D63D5D4F532B}" srcOrd="1" destOrd="0" presId="urn:microsoft.com/office/officeart/2008/layout/HorizontalMultiLevelHierarchy"/>
    <dgm:cxn modelId="{BA848A3E-5C5D-4BDC-8149-5C87835621D6}" type="presParOf" srcId="{EF47E730-8748-4F8B-B20B-D63D5D4F532B}" destId="{5B8DD31F-2E3E-40C7-885A-3F0610BD51F7}" srcOrd="0" destOrd="0" presId="urn:microsoft.com/office/officeart/2008/layout/HorizontalMultiLevelHierarchy"/>
    <dgm:cxn modelId="{FBC1B470-076B-478E-884A-D1649D68B3CA}" type="presParOf" srcId="{EF47E730-8748-4F8B-B20B-D63D5D4F532B}" destId="{FB23F324-6CE7-424F-8931-A45060316A09}" srcOrd="1" destOrd="0" presId="urn:microsoft.com/office/officeart/2008/layout/HorizontalMultiLevelHierarchy"/>
    <dgm:cxn modelId="{3521B2D6-F547-4826-A947-6DFAACE40819}" type="presParOf" srcId="{6A08FA19-C62A-4A6F-A059-8FC3AD9B6121}" destId="{D8206A59-5325-4A6F-B64D-841923B0E7F5}" srcOrd="2" destOrd="0" presId="urn:microsoft.com/office/officeart/2008/layout/HorizontalMultiLevelHierarchy"/>
    <dgm:cxn modelId="{36BE2CA0-62DA-46A4-9EB0-ACC32BB29D4C}" type="presParOf" srcId="{D8206A59-5325-4A6F-B64D-841923B0E7F5}" destId="{137C5787-605A-44EC-A4AC-36A0467CADC5}" srcOrd="0" destOrd="0" presId="urn:microsoft.com/office/officeart/2008/layout/HorizontalMultiLevelHierarchy"/>
    <dgm:cxn modelId="{5F73BBFE-1A29-4DA2-B2BB-233DDFCCFA54}" type="presParOf" srcId="{6A08FA19-C62A-4A6F-A059-8FC3AD9B6121}" destId="{702337CA-0F12-4E67-B49C-A38F756CA371}" srcOrd="3" destOrd="0" presId="urn:microsoft.com/office/officeart/2008/layout/HorizontalMultiLevelHierarchy"/>
    <dgm:cxn modelId="{422073C9-E073-4653-ACB6-EE39B8ED21CD}" type="presParOf" srcId="{702337CA-0F12-4E67-B49C-A38F756CA371}" destId="{FAE1CDB8-D2AD-4237-82E1-3F4BC9B5970E}" srcOrd="0" destOrd="0" presId="urn:microsoft.com/office/officeart/2008/layout/HorizontalMultiLevelHierarchy"/>
    <dgm:cxn modelId="{4F47E217-3FC6-4A63-983B-869C11840AE8}" type="presParOf" srcId="{702337CA-0F12-4E67-B49C-A38F756CA371}" destId="{85D82C9D-BC43-4A54-80BE-D03EF3BF96EA}" srcOrd="1" destOrd="0" presId="urn:microsoft.com/office/officeart/2008/layout/HorizontalMultiLevelHierarchy"/>
    <dgm:cxn modelId="{64F14AD3-F14C-4E20-905B-B34450DECBEA}" type="presParOf" srcId="{6A08FA19-C62A-4A6F-A059-8FC3AD9B6121}" destId="{ECD24F71-5F52-4EA9-B68E-205A4BD47D67}" srcOrd="4" destOrd="0" presId="urn:microsoft.com/office/officeart/2008/layout/HorizontalMultiLevelHierarchy"/>
    <dgm:cxn modelId="{223D9993-7A09-4364-9B23-954054186B41}" type="presParOf" srcId="{ECD24F71-5F52-4EA9-B68E-205A4BD47D67}" destId="{70D5B64F-1A2A-4513-A32D-65E754F1B8B5}" srcOrd="0" destOrd="0" presId="urn:microsoft.com/office/officeart/2008/layout/HorizontalMultiLevelHierarchy"/>
    <dgm:cxn modelId="{975085BB-B5C1-40A5-80F5-84781C0EA5FD}" type="presParOf" srcId="{6A08FA19-C62A-4A6F-A059-8FC3AD9B6121}" destId="{BF561DC3-4F4F-4F46-9E73-0958E116EFDE}" srcOrd="5" destOrd="0" presId="urn:microsoft.com/office/officeart/2008/layout/HorizontalMultiLevelHierarchy"/>
    <dgm:cxn modelId="{82308C73-6B7A-48F7-996E-55BA7A303BAD}" type="presParOf" srcId="{BF561DC3-4F4F-4F46-9E73-0958E116EFDE}" destId="{6A2274B0-FD45-4ABF-B003-0896B79E6949}" srcOrd="0" destOrd="0" presId="urn:microsoft.com/office/officeart/2008/layout/HorizontalMultiLevelHierarchy"/>
    <dgm:cxn modelId="{EE55BE3F-393C-4199-81AA-189280E93FC1}" type="presParOf" srcId="{BF561DC3-4F4F-4F46-9E73-0958E116EFDE}" destId="{23F4353C-C81B-46E7-B2E4-187C2F8589B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98AF6-5661-446C-BD21-7399A62302D4}">
      <dsp:nvSpPr>
        <dsp:cNvPr id="0" name=""/>
        <dsp:cNvSpPr/>
      </dsp:nvSpPr>
      <dsp:spPr>
        <a:xfrm rot="16200000">
          <a:off x="-682344" y="683382"/>
          <a:ext cx="4064706" cy="2697941"/>
        </a:xfrm>
        <a:prstGeom prst="flowChartManualOperation">
          <a:avLst/>
        </a:prstGeom>
        <a:solidFill>
          <a:srgbClr val="FB8B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KUKA</a:t>
          </a:r>
          <a:r>
            <a:rPr lang="zh-CN" altLang="en-US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公司简介</a:t>
          </a:r>
          <a:endParaRPr lang="zh-CN" altLang="en-US" sz="18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1039" y="812940"/>
        <a:ext cx="2697941" cy="2438824"/>
      </dsp:txXfrm>
    </dsp:sp>
    <dsp:sp modelId="{9F3ECAD0-2CE3-4680-B2A7-938AA4D76936}">
      <dsp:nvSpPr>
        <dsp:cNvPr id="0" name=""/>
        <dsp:cNvSpPr/>
      </dsp:nvSpPr>
      <dsp:spPr>
        <a:xfrm rot="16200000">
          <a:off x="2233013" y="683382"/>
          <a:ext cx="4064706" cy="2697941"/>
        </a:xfrm>
        <a:prstGeom prst="flowChartManualOperation">
          <a:avLst/>
        </a:prstGeom>
        <a:solidFill>
          <a:srgbClr val="FB8B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中国机器人市场的现状与机遇</a:t>
          </a:r>
          <a:endParaRPr lang="zh-CN" altLang="en-US" sz="18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916396" y="812940"/>
        <a:ext cx="2697941" cy="2438824"/>
      </dsp:txXfrm>
    </dsp:sp>
    <dsp:sp modelId="{3CAA6C0E-1EC1-4D46-A6EC-35B7CF1EC4D8}">
      <dsp:nvSpPr>
        <dsp:cNvPr id="0" name=""/>
        <dsp:cNvSpPr/>
      </dsp:nvSpPr>
      <dsp:spPr>
        <a:xfrm rot="16200000">
          <a:off x="5118229" y="683382"/>
          <a:ext cx="4064706" cy="2697941"/>
        </a:xfrm>
        <a:prstGeom prst="flowChartManualOperation">
          <a:avLst/>
        </a:prstGeom>
        <a:solidFill>
          <a:srgbClr val="FB8B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KUKA</a:t>
          </a:r>
          <a:r>
            <a:rPr lang="zh-CN" altLang="en-US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公司的发展方向与社会责任</a:t>
          </a:r>
          <a:endParaRPr lang="zh-CN" altLang="en-US" sz="18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5801612" y="812940"/>
        <a:ext cx="2697941" cy="2438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24F71-5F52-4EA9-B68E-205A4BD47D67}">
      <dsp:nvSpPr>
        <dsp:cNvPr id="0" name=""/>
        <dsp:cNvSpPr/>
      </dsp:nvSpPr>
      <dsp:spPr>
        <a:xfrm>
          <a:off x="1200713" y="2255902"/>
          <a:ext cx="1687074" cy="1059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3537" y="0"/>
              </a:lnTo>
              <a:lnTo>
                <a:pt x="843537" y="1059749"/>
              </a:lnTo>
              <a:lnTo>
                <a:pt x="1687074" y="1059749"/>
              </a:lnTo>
            </a:path>
          </a:pathLst>
        </a:custGeom>
        <a:noFill/>
        <a:ln w="25400" cap="flat" cmpd="sng" algn="ctr">
          <a:solidFill>
            <a:srgbClr val="FB8B37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994442" y="2735969"/>
        <a:ext cx="99615" cy="99615"/>
      </dsp:txXfrm>
    </dsp:sp>
    <dsp:sp modelId="{D8206A59-5325-4A6F-B64D-841923B0E7F5}">
      <dsp:nvSpPr>
        <dsp:cNvPr id="0" name=""/>
        <dsp:cNvSpPr/>
      </dsp:nvSpPr>
      <dsp:spPr>
        <a:xfrm>
          <a:off x="1200713" y="2202179"/>
          <a:ext cx="1687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3722"/>
              </a:moveTo>
              <a:lnTo>
                <a:pt x="843537" y="53722"/>
              </a:lnTo>
              <a:lnTo>
                <a:pt x="843537" y="45720"/>
              </a:lnTo>
              <a:lnTo>
                <a:pt x="1687074" y="45720"/>
              </a:lnTo>
            </a:path>
          </a:pathLst>
        </a:custGeom>
        <a:noFill/>
        <a:ln w="25400" cap="flat" cmpd="sng" algn="ctr">
          <a:solidFill>
            <a:srgbClr val="FB8B37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002073" y="2205722"/>
        <a:ext cx="84354" cy="84354"/>
      </dsp:txXfrm>
    </dsp:sp>
    <dsp:sp modelId="{40504A8D-003B-431F-B3FA-0E81BE5A64AA}">
      <dsp:nvSpPr>
        <dsp:cNvPr id="0" name=""/>
        <dsp:cNvSpPr/>
      </dsp:nvSpPr>
      <dsp:spPr>
        <a:xfrm>
          <a:off x="1200713" y="1180147"/>
          <a:ext cx="1687074" cy="1075755"/>
        </a:xfrm>
        <a:custGeom>
          <a:avLst/>
          <a:gdLst/>
          <a:ahLst/>
          <a:cxnLst/>
          <a:rect l="0" t="0" r="0" b="0"/>
          <a:pathLst>
            <a:path>
              <a:moveTo>
                <a:pt x="0" y="1075755"/>
              </a:moveTo>
              <a:lnTo>
                <a:pt x="843537" y="1075755"/>
              </a:lnTo>
              <a:lnTo>
                <a:pt x="843537" y="0"/>
              </a:lnTo>
              <a:lnTo>
                <a:pt x="1687074" y="0"/>
              </a:lnTo>
            </a:path>
          </a:pathLst>
        </a:custGeom>
        <a:noFill/>
        <a:ln w="25400" cap="flat" cmpd="sng" algn="ctr">
          <a:solidFill>
            <a:srgbClr val="FB8B37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994229" y="1668003"/>
        <a:ext cx="100043" cy="100043"/>
      </dsp:txXfrm>
    </dsp:sp>
    <dsp:sp modelId="{E51D2D32-2421-43A7-B396-838D581D2EDD}">
      <dsp:nvSpPr>
        <dsp:cNvPr id="0" name=""/>
        <dsp:cNvSpPr/>
      </dsp:nvSpPr>
      <dsp:spPr>
        <a:xfrm>
          <a:off x="328033" y="1828801"/>
          <a:ext cx="891157" cy="854202"/>
        </a:xfrm>
        <a:prstGeom prst="rect">
          <a:avLst/>
        </a:prstGeom>
        <a:noFill/>
        <a:ln w="25400" cap="flat" cmpd="sng" algn="ctr">
          <a:solidFill>
            <a:srgbClr val="FB8B3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spc="-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KUKA</a:t>
          </a:r>
          <a:r>
            <a:rPr lang="zh-CN" altLang="en-US" sz="1100" b="1" kern="1200" spc="-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工业</a:t>
          </a:r>
          <a:r>
            <a:rPr lang="en-US" altLang="zh-CN" sz="1100" b="1" kern="1200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4.</a:t>
          </a:r>
          <a:r>
            <a:rPr lang="en-US" altLang="zh-CN" sz="1100" b="1" kern="1200" spc="-1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的定义</a:t>
          </a:r>
          <a:endParaRPr lang="zh-CN" altLang="en-US" sz="1100" kern="1200" dirty="0">
            <a:solidFill>
              <a:srgbClr val="FB8B37"/>
            </a:solidFill>
          </a:endParaRPr>
        </a:p>
      </dsp:txBody>
      <dsp:txXfrm>
        <a:off x="328033" y="1828801"/>
        <a:ext cx="891157" cy="854202"/>
      </dsp:txXfrm>
    </dsp:sp>
    <dsp:sp modelId="{5B8DD31F-2E3E-40C7-885A-3F0610BD51F7}">
      <dsp:nvSpPr>
        <dsp:cNvPr id="0" name=""/>
        <dsp:cNvSpPr/>
      </dsp:nvSpPr>
      <dsp:spPr>
        <a:xfrm>
          <a:off x="2887787" y="753046"/>
          <a:ext cx="2801782" cy="854202"/>
        </a:xfrm>
        <a:prstGeom prst="rect">
          <a:avLst/>
        </a:prstGeom>
        <a:noFill/>
        <a:ln w="25400" cap="flat" cmpd="sng" algn="ctr">
          <a:solidFill>
            <a:srgbClr val="FB8B3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spc="-1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  智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慧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工厂</a:t>
          </a:r>
          <a:endParaRPr lang="en-US" altLang="zh-CN" sz="1100" b="1" kern="1200" spc="-15" dirty="0" smtClean="0">
            <a:solidFill>
              <a:srgbClr val="FB8B37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spc="-5" dirty="0" smtClean="0">
              <a:solidFill>
                <a:srgbClr val="FB8B37"/>
              </a:solidFill>
              <a:latin typeface="宋体"/>
              <a:cs typeface="宋体"/>
            </a:rPr>
            <a:t> 主要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关注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宋体"/>
              <a:cs typeface="宋体"/>
            </a:rPr>
            <a:t>于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智慧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宋体"/>
              <a:cs typeface="宋体"/>
            </a:rPr>
            <a:t>生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产系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宋体"/>
              <a:cs typeface="宋体"/>
            </a:rPr>
            <a:t>统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及其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宋体"/>
              <a:cs typeface="宋体"/>
            </a:rPr>
            <a:t>流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程和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宋体"/>
              <a:cs typeface="宋体"/>
            </a:rPr>
            <a:t>工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艺</a:t>
          </a:r>
          <a:endParaRPr lang="zh-CN" altLang="en-US" sz="1100" kern="1200" dirty="0">
            <a:solidFill>
              <a:srgbClr val="FB8B37"/>
            </a:solidFill>
          </a:endParaRPr>
        </a:p>
      </dsp:txBody>
      <dsp:txXfrm>
        <a:off x="2887787" y="753046"/>
        <a:ext cx="2801782" cy="854202"/>
      </dsp:txXfrm>
    </dsp:sp>
    <dsp:sp modelId="{FAE1CDB8-D2AD-4237-82E1-3F4BC9B5970E}">
      <dsp:nvSpPr>
        <dsp:cNvPr id="0" name=""/>
        <dsp:cNvSpPr/>
      </dsp:nvSpPr>
      <dsp:spPr>
        <a:xfrm>
          <a:off x="2887787" y="1820798"/>
          <a:ext cx="2801782" cy="854202"/>
        </a:xfrm>
        <a:prstGeom prst="rect">
          <a:avLst/>
        </a:prstGeom>
        <a:noFill/>
        <a:ln w="25400" cap="flat" cmpd="sng" algn="ctr">
          <a:solidFill>
            <a:srgbClr val="FB8B3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spc="-1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  智能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生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Arial" panose="020B0604020202020204" pitchFamily="34" charset="0"/>
              <a:cs typeface="Arial" panose="020B0604020202020204" pitchFamily="34" charset="0"/>
            </a:rPr>
            <a:t>产</a:t>
          </a:r>
          <a:endParaRPr lang="en-US" altLang="zh-CN" sz="1100" b="1" kern="1200" spc="-15" dirty="0" smtClean="0">
            <a:solidFill>
              <a:srgbClr val="FB8B37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spc="-5" dirty="0" smtClean="0">
              <a:solidFill>
                <a:srgbClr val="FB8B37"/>
              </a:solidFill>
              <a:latin typeface="宋体"/>
              <a:cs typeface="宋体"/>
            </a:rPr>
            <a:t> 掌控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整个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宋体"/>
              <a:cs typeface="宋体"/>
            </a:rPr>
            <a:t>企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业的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宋体"/>
              <a:cs typeface="宋体"/>
            </a:rPr>
            <a:t>生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产物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宋体"/>
              <a:cs typeface="宋体"/>
            </a:rPr>
            <a:t>流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管理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宋体"/>
              <a:cs typeface="宋体"/>
            </a:rPr>
            <a:t>，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减少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宋体"/>
              <a:cs typeface="宋体"/>
            </a:rPr>
            <a:t>对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故障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宋体"/>
              <a:cs typeface="宋体"/>
            </a:rPr>
            <a:t>停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产的 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宋体"/>
              <a:cs typeface="宋体"/>
            </a:rPr>
            <a:t>敏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感提</a:t>
          </a:r>
          <a:r>
            <a:rPr lang="zh-CN" altLang="en-US" sz="1100" b="1" kern="1200" spc="-30" dirty="0" smtClean="0">
              <a:solidFill>
                <a:srgbClr val="FB8B37"/>
              </a:solidFill>
              <a:latin typeface="宋体"/>
              <a:cs typeface="宋体"/>
            </a:rPr>
            <a:t>高</a:t>
          </a:r>
          <a:r>
            <a:rPr lang="zh-CN" altLang="en-US" sz="1100" b="1" kern="1200" spc="-15" dirty="0" smtClean="0">
              <a:solidFill>
                <a:srgbClr val="FB8B37"/>
              </a:solidFill>
              <a:latin typeface="宋体"/>
              <a:cs typeface="宋体"/>
            </a:rPr>
            <a:t>效率</a:t>
          </a:r>
          <a:endParaRPr lang="zh-CN" altLang="en-US" sz="1100" kern="1200" dirty="0">
            <a:solidFill>
              <a:srgbClr val="FB8B37"/>
            </a:solidFill>
          </a:endParaRPr>
        </a:p>
      </dsp:txBody>
      <dsp:txXfrm>
        <a:off x="2887787" y="1820798"/>
        <a:ext cx="2801782" cy="854202"/>
      </dsp:txXfrm>
    </dsp:sp>
    <dsp:sp modelId="{6A2274B0-FD45-4ABF-B003-0896B79E6949}">
      <dsp:nvSpPr>
        <dsp:cNvPr id="0" name=""/>
        <dsp:cNvSpPr/>
      </dsp:nvSpPr>
      <dsp:spPr>
        <a:xfrm>
          <a:off x="2887787" y="2888551"/>
          <a:ext cx="2801782" cy="854202"/>
        </a:xfrm>
        <a:prstGeom prst="rect">
          <a:avLst/>
        </a:prstGeom>
        <a:noFill/>
        <a:ln w="25400" cap="flat" cmpd="sng" algn="ctr">
          <a:solidFill>
            <a:srgbClr val="FB8B3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rgbClr val="FB8B37"/>
              </a:solidFill>
            </a:rPr>
            <a:t>  智能产品</a:t>
          </a:r>
          <a:endParaRPr lang="en-US" altLang="zh-CN" sz="1100" b="1" kern="1200" dirty="0" smtClean="0">
            <a:solidFill>
              <a:srgbClr val="FB8B37"/>
            </a:solidFill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rgbClr val="FB8B37"/>
              </a:solidFill>
            </a:rPr>
            <a:t>  实现人机互动、具有反馈功能的产品</a:t>
          </a:r>
          <a:endParaRPr lang="zh-CN" altLang="en-US" sz="1100" b="1" kern="1200" dirty="0">
            <a:solidFill>
              <a:srgbClr val="FB8B37"/>
            </a:solidFill>
          </a:endParaRPr>
        </a:p>
      </dsp:txBody>
      <dsp:txXfrm>
        <a:off x="2887787" y="2888551"/>
        <a:ext cx="2801782" cy="854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0.42041</cdr:x>
      <cdr:y>0.18655</cdr:y>
    </cdr:from>
    <cdr:to>
      <cdr:x>0.56818</cdr:x>
      <cdr:y>0.71596</cdr:y>
    </cdr:to>
    <cdr:sp macro="" textlink="">
      <cdr:nvSpPr>
        <cdr:cNvPr id="2" name="Up Arrow 1"/>
        <cdr:cNvSpPr/>
      </cdr:nvSpPr>
      <cdr:spPr bwMode="auto">
        <a:xfrm xmlns:a="http://schemas.openxmlformats.org/drawingml/2006/main">
          <a:off x="3604047" y="913435"/>
          <a:ext cx="1266696" cy="2592288"/>
        </a:xfrm>
        <a:prstGeom xmlns:a="http://schemas.openxmlformats.org/drawingml/2006/main" prst="upArrow">
          <a:avLst/>
        </a:prstGeom>
        <a:solidFill xmlns:a="http://schemas.openxmlformats.org/drawingml/2006/main">
          <a:schemeClr val="accent1"/>
        </a:solidFill>
        <a:ln xmlns:a="http://schemas.openxmlformats.org/drawingml/2006/main" w="6350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/>
      </cdr:spPr>
      <cdr:txBody>
        <a:bodyPr xmlns:a="http://schemas.openxmlformats.org/drawingml/2006/main" vertOverflow="clip" vert="horz" wrap="non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zh-CN" b="1" dirty="0"/>
        </a:p>
      </cdr:txBody>
    </cdr:sp>
  </cdr:relSizeAnchor>
  <cdr:relSizeAnchor xmlns:cdr="http://schemas.openxmlformats.org/drawingml/2006/chartDrawing">
    <cdr:from>
      <cdr:x>0.43566</cdr:x>
      <cdr:y>0.09427</cdr:y>
    </cdr:from>
    <cdr:to>
      <cdr:x>0.56107</cdr:x>
      <cdr:y>0.18312</cdr:y>
    </cdr:to>
    <cdr:sp macro="" textlink="">
      <cdr:nvSpPr>
        <cdr:cNvPr id="3" name="Rectangle 2"/>
        <cdr:cNvSpPr/>
      </cdr:nvSpPr>
      <cdr:spPr bwMode="auto">
        <a:xfrm xmlns:a="http://schemas.openxmlformats.org/drawingml/2006/main">
          <a:off x="2117725" y="228600"/>
          <a:ext cx="609600" cy="215444"/>
        </a:xfrm>
        <a:prstGeom xmlns:a="http://schemas.openxmlformats.org/drawingml/2006/main" prst="rect">
          <a:avLst/>
        </a:prstGeom>
        <a:solidFill xmlns:a="http://schemas.openxmlformats.org/drawingml/2006/main">
          <a:srgbClr val="FF7300"/>
        </a:solidFill>
        <a:ln xmlns:a="http://schemas.openxmlformats.org/drawingml/2006/main" w="6350" cap="flat" cmpd="sng" algn="ctr">
          <a:solidFill>
            <a:srgbClr val="FF7300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/>
      </cdr:spPr>
      <cdr:txBody>
        <a:bodyPr xmlns:a="http://schemas.openxmlformats.org/drawingml/2006/main" wrap="square" lIns="0" tIns="0" rIns="0" bIns="0" anchor="ctr">
          <a:spAutoFit/>
        </a:bodyPr>
        <a:lstStyle xmlns:a="http://schemas.openxmlformats.org/drawingml/2006/main">
          <a:defPPr>
            <a:defRPr lang="de-DE"/>
          </a:defPPr>
          <a:lvl1pPr algn="l" rtl="0" fontAlgn="base">
            <a:spcBef>
              <a:spcPct val="0"/>
            </a:spcBef>
            <a:spcAft>
              <a:spcPct val="0"/>
            </a:spcAft>
            <a:defRPr sz="2200" kern="1200">
              <a:solidFill>
                <a:schemeClr val="tx1"/>
              </a:solidFill>
              <a:latin typeface="Arial" charset="0"/>
              <a:ea typeface="MS PGothic" pitchFamily="34" charset="-128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2200" kern="1200">
              <a:solidFill>
                <a:schemeClr val="tx1"/>
              </a:solidFill>
              <a:latin typeface="Arial" charset="0"/>
              <a:ea typeface="MS PGothic" pitchFamily="34" charset="-128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2200" kern="1200">
              <a:solidFill>
                <a:schemeClr val="tx1"/>
              </a:solidFill>
              <a:latin typeface="Arial" charset="0"/>
              <a:ea typeface="MS PGothic" pitchFamily="34" charset="-128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2200" kern="1200">
              <a:solidFill>
                <a:schemeClr val="tx1"/>
              </a:solidFill>
              <a:latin typeface="Arial" charset="0"/>
              <a:ea typeface="MS PGothic" pitchFamily="34" charset="-128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2200" kern="1200">
              <a:solidFill>
                <a:schemeClr val="tx1"/>
              </a:solidFill>
              <a:latin typeface="Arial" charset="0"/>
              <a:ea typeface="MS PGothic" pitchFamily="34" charset="-128"/>
              <a:cs typeface="+mn-cs"/>
            </a:defRPr>
          </a:lvl5pPr>
          <a:lvl6pPr marL="2286000" algn="l" defTabSz="914400" rtl="0" eaLnBrk="1" latinLnBrk="0" hangingPunct="1">
            <a:defRPr sz="2200" kern="1200">
              <a:solidFill>
                <a:schemeClr val="tx1"/>
              </a:solidFill>
              <a:latin typeface="Arial" charset="0"/>
              <a:ea typeface="MS PGothic" pitchFamily="34" charset="-128"/>
              <a:cs typeface="+mn-cs"/>
            </a:defRPr>
          </a:lvl6pPr>
          <a:lvl7pPr marL="2743200" algn="l" defTabSz="914400" rtl="0" eaLnBrk="1" latinLnBrk="0" hangingPunct="1">
            <a:defRPr sz="2200" kern="1200">
              <a:solidFill>
                <a:schemeClr val="tx1"/>
              </a:solidFill>
              <a:latin typeface="Arial" charset="0"/>
              <a:ea typeface="MS PGothic" pitchFamily="34" charset="-128"/>
              <a:cs typeface="+mn-cs"/>
            </a:defRPr>
          </a:lvl7pPr>
          <a:lvl8pPr marL="3200400" algn="l" defTabSz="914400" rtl="0" eaLnBrk="1" latinLnBrk="0" hangingPunct="1">
            <a:defRPr sz="2200" kern="1200">
              <a:solidFill>
                <a:schemeClr val="tx1"/>
              </a:solidFill>
              <a:latin typeface="Arial" charset="0"/>
              <a:ea typeface="MS PGothic" pitchFamily="34" charset="-128"/>
              <a:cs typeface="+mn-cs"/>
            </a:defRPr>
          </a:lvl8pPr>
          <a:lvl9pPr marL="3657600" algn="l" defTabSz="914400" rtl="0" eaLnBrk="1" latinLnBrk="0" hangingPunct="1">
            <a:defRPr sz="2200" kern="1200">
              <a:solidFill>
                <a:schemeClr val="tx1"/>
              </a:solidFill>
              <a:latin typeface="Arial" charset="0"/>
              <a:ea typeface="MS PGothic" pitchFamily="34" charset="-128"/>
              <a:cs typeface="+mn-cs"/>
            </a:defRPr>
          </a:lvl9pPr>
        </a:lstStyle>
        <a:p xmlns:a="http://schemas.openxmlformats.org/drawingml/2006/main">
          <a:pPr eaLnBrk="0" hangingPunct="0">
            <a:defRPr/>
          </a:pPr>
          <a:r>
            <a:rPr lang="en-US" altLang="zh-CN" sz="1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1,329%</a:t>
          </a:r>
          <a:endParaRPr lang="zh-CN" sz="14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F135-0D0E-4F4E-9699-DEB83130D4CF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4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60725"/>
            <a:ext cx="7315200" cy="3089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986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986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C2C28-3963-475D-BF8B-BD6AA5C6E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8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5177239" y="6519376"/>
            <a:ext cx="3964718" cy="34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87" tIns="46947" rIns="93887" bIns="46947" anchor="b"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B1ECA8-FEB6-442E-AD88-09B05154A25E}" type="slidenum">
              <a:rPr lang="de-DE" altLang="de-DE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5179284" y="6519376"/>
            <a:ext cx="3962673" cy="34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72" tIns="46938" rIns="93872" bIns="46938" anchor="b"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F18AAD-C0B0-4C5D-873A-1DA119B9A1DD}" type="slidenum">
              <a:rPr lang="de-DE" altLang="de-DE" sz="11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de-DE" altLang="de-DE" sz="1100">
              <a:solidFill>
                <a:srgbClr val="000000"/>
              </a:solidFill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5938"/>
            <a:ext cx="3427412" cy="2573337"/>
          </a:xfrm>
          <a:ln/>
        </p:spPr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676804" y="3144165"/>
            <a:ext cx="8215696" cy="30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72" tIns="46938" rIns="93872" bIns="46938"/>
          <a:lstStyle>
            <a:lvl1pPr marL="169863" indent="-169863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buClr>
                <a:srgbClr val="FF7300"/>
              </a:buClr>
              <a:buFont typeface="Wingdings" pitchFamily="2" charset="2"/>
              <a:buChar char="§"/>
            </a:pPr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28678" name="Notizenplatzhalt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34805">
              <a:defRPr/>
            </a:pPr>
            <a:r>
              <a:rPr lang="de-DE" altLang="en-US" dirty="0" err="1" smtClean="0"/>
              <a:t>Our</a:t>
            </a:r>
            <a:r>
              <a:rPr lang="de-DE" altLang="en-US" dirty="0" smtClean="0"/>
              <a:t> </a:t>
            </a:r>
            <a:r>
              <a:rPr lang="de-DE" altLang="en-US" b="1" dirty="0" smtClean="0"/>
              <a:t>Vision </a:t>
            </a:r>
          </a:p>
          <a:p>
            <a:pPr marL="177810" indent="-177810" defTabSz="934805">
              <a:buFont typeface="Arial" panose="020B0604020202020204" pitchFamily="34" charset="0"/>
              <a:buChar char="•"/>
              <a:defRPr/>
            </a:pPr>
            <a:r>
              <a:rPr lang="de-DE" altLang="en-US" dirty="0" err="1" smtClean="0"/>
              <a:t>We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have</a:t>
            </a:r>
            <a:r>
              <a:rPr lang="de-DE" altLang="en-US" dirty="0" smtClean="0"/>
              <a:t> </a:t>
            </a:r>
            <a:r>
              <a:rPr lang="de-DE" altLang="en-US" b="1" dirty="0" err="1" smtClean="0"/>
              <a:t>Robotics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with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their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components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to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serve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the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industrial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robotics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market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and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service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and</a:t>
            </a:r>
            <a:r>
              <a:rPr lang="de-DE" altLang="en-US" dirty="0" smtClean="0"/>
              <a:t> Medical </a:t>
            </a:r>
            <a:r>
              <a:rPr lang="de-DE" altLang="en-US" dirty="0" err="1" smtClean="0"/>
              <a:t>robotics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market</a:t>
            </a:r>
            <a:r>
              <a:rPr lang="de-DE" altLang="en-US" dirty="0" smtClean="0"/>
              <a:t> </a:t>
            </a:r>
          </a:p>
          <a:p>
            <a:pPr marL="177810" indent="-177810" defTabSz="934805">
              <a:buFont typeface="Arial" panose="020B0604020202020204" pitchFamily="34" charset="0"/>
              <a:buChar char="•"/>
              <a:defRPr/>
            </a:pPr>
            <a:r>
              <a:rPr lang="de-DE" altLang="en-US" dirty="0" smtClean="0"/>
              <a:t>KUKA „Industries“ </a:t>
            </a:r>
            <a:r>
              <a:rPr lang="de-DE" altLang="en-US" dirty="0" err="1" smtClean="0"/>
              <a:t>with</a:t>
            </a:r>
            <a:r>
              <a:rPr lang="de-DE" altLang="en-US" dirty="0" smtClean="0"/>
              <a:t> Technical Solutions </a:t>
            </a:r>
            <a:r>
              <a:rPr lang="de-DE" altLang="en-US" dirty="0" err="1" smtClean="0"/>
              <a:t>and</a:t>
            </a:r>
            <a:r>
              <a:rPr lang="de-DE" altLang="en-US" dirty="0" smtClean="0"/>
              <a:t> Reis</a:t>
            </a:r>
          </a:p>
          <a:p>
            <a:pPr marL="177810" indent="-177810" defTabSz="934805">
              <a:buFont typeface="Arial" panose="020B0604020202020204" pitchFamily="34" charset="0"/>
              <a:buChar char="•"/>
              <a:defRPr/>
            </a:pPr>
            <a:r>
              <a:rPr lang="de-DE" altLang="en-US" dirty="0" smtClean="0"/>
              <a:t>Systems in Automotive </a:t>
            </a:r>
            <a:r>
              <a:rPr lang="de-DE" altLang="en-US" dirty="0" err="1" smtClean="0"/>
              <a:t>and</a:t>
            </a:r>
            <a:r>
              <a:rPr lang="de-DE" altLang="en-US" dirty="0" smtClean="0"/>
              <a:t> Aerospace (Alema) </a:t>
            </a:r>
          </a:p>
          <a:p>
            <a:pPr defTabSz="934805">
              <a:defRPr/>
            </a:pPr>
            <a:endParaRPr lang="de-DE" altLang="en-US" b="1" dirty="0" smtClean="0"/>
          </a:p>
          <a:p>
            <a:pPr marL="177810" indent="-177810" defTabSz="934805">
              <a:buFont typeface="Wingdings" pitchFamily="2" charset="2"/>
              <a:buChar char="à"/>
              <a:defRPr/>
            </a:pPr>
            <a:r>
              <a:rPr lang="de-DE" altLang="en-US" b="1" dirty="0" smtClean="0">
                <a:sym typeface="Wingdings" panose="05000000000000000000" pitchFamily="2" charset="2"/>
              </a:rPr>
              <a:t>Integrated </a:t>
            </a:r>
            <a:r>
              <a:rPr lang="de-DE" altLang="en-US" b="1" dirty="0" err="1" smtClean="0">
                <a:sym typeface="Wingdings" panose="05000000000000000000" pitchFamily="2" charset="2"/>
              </a:rPr>
              <a:t>software</a:t>
            </a:r>
            <a:r>
              <a:rPr lang="de-DE" altLang="en-US" b="1" dirty="0" smtClean="0">
                <a:sym typeface="Wingdings" panose="05000000000000000000" pitchFamily="2" charset="2"/>
              </a:rPr>
              <a:t> </a:t>
            </a:r>
            <a:r>
              <a:rPr lang="de-DE" altLang="en-US" b="1" dirty="0" err="1" smtClean="0">
                <a:sym typeface="Wingdings" panose="05000000000000000000" pitchFamily="2" charset="2"/>
              </a:rPr>
              <a:t>solutions</a:t>
            </a:r>
            <a:r>
              <a:rPr lang="de-DE" altLang="en-US" b="1" dirty="0" smtClean="0">
                <a:sym typeface="Wingdings" panose="05000000000000000000" pitchFamily="2" charset="2"/>
              </a:rPr>
              <a:t> </a:t>
            </a:r>
            <a:r>
              <a:rPr lang="de-DE" altLang="en-US" b="1" dirty="0" err="1" smtClean="0">
                <a:sym typeface="Wingdings" panose="05000000000000000000" pitchFamily="2" charset="2"/>
              </a:rPr>
              <a:t>and</a:t>
            </a:r>
            <a:r>
              <a:rPr lang="de-DE" altLang="en-US" b="1" dirty="0" smtClean="0">
                <a:sym typeface="Wingdings" panose="05000000000000000000" pitchFamily="2" charset="2"/>
              </a:rPr>
              <a:t> </a:t>
            </a:r>
            <a:r>
              <a:rPr lang="de-DE" altLang="en-US" b="1" dirty="0" err="1" smtClean="0">
                <a:sym typeface="Wingdings" panose="05000000000000000000" pitchFamily="2" charset="2"/>
              </a:rPr>
              <a:t>common</a:t>
            </a:r>
            <a:r>
              <a:rPr lang="de-DE" altLang="en-US" b="1" dirty="0" smtClean="0">
                <a:sym typeface="Wingdings" panose="05000000000000000000" pitchFamily="2" charset="2"/>
              </a:rPr>
              <a:t> </a:t>
            </a:r>
            <a:r>
              <a:rPr lang="de-DE" altLang="en-US" b="1" dirty="0" err="1" smtClean="0">
                <a:sym typeface="Wingdings" panose="05000000000000000000" pitchFamily="2" charset="2"/>
              </a:rPr>
              <a:t>product</a:t>
            </a:r>
            <a:r>
              <a:rPr lang="de-DE" altLang="en-US" b="1" dirty="0" smtClean="0">
                <a:sym typeface="Wingdings" panose="05000000000000000000" pitchFamily="2" charset="2"/>
              </a:rPr>
              <a:t> </a:t>
            </a:r>
            <a:r>
              <a:rPr lang="de-DE" altLang="en-US" b="1" dirty="0" err="1" smtClean="0">
                <a:sym typeface="Wingdings" panose="05000000000000000000" pitchFamily="2" charset="2"/>
              </a:rPr>
              <a:t>platform</a:t>
            </a:r>
            <a:r>
              <a:rPr lang="de-DE" altLang="en-US" b="1" dirty="0" smtClean="0">
                <a:sym typeface="Wingdings" panose="05000000000000000000" pitchFamily="2" charset="2"/>
              </a:rPr>
              <a:t>. </a:t>
            </a:r>
          </a:p>
          <a:p>
            <a:pPr marL="177810" indent="-177810" defTabSz="934805">
              <a:buFont typeface="Wingdings" pitchFamily="2" charset="2"/>
              <a:buChar char="à"/>
              <a:defRPr/>
            </a:pPr>
            <a:endParaRPr lang="de-DE" altLang="en-US" b="1" dirty="0" smtClean="0"/>
          </a:p>
          <a:p>
            <a:pPr defTabSz="934805">
              <a:defRPr/>
            </a:pPr>
            <a:endParaRPr lang="de-DE" altLang="en-US" b="1" dirty="0" smtClean="0"/>
          </a:p>
          <a:p>
            <a:pPr defTabSz="934805">
              <a:defRPr/>
            </a:pPr>
            <a:r>
              <a:rPr lang="de-DE" altLang="en-US" b="1" dirty="0" err="1" smtClean="0"/>
              <a:t>That‘s</a:t>
            </a:r>
            <a:r>
              <a:rPr lang="de-DE" altLang="en-US" b="1" dirty="0" smtClean="0"/>
              <a:t> KUKA in 2020. </a:t>
            </a:r>
            <a:r>
              <a:rPr lang="en-US" b="1" dirty="0" smtClean="0"/>
              <a:t>Our strategy is being re-oriented accordingly. </a:t>
            </a:r>
            <a:endParaRPr lang="de-DE" dirty="0" smtClean="0"/>
          </a:p>
          <a:p>
            <a:pPr defTabSz="934805">
              <a:defRPr/>
            </a:pPr>
            <a:endParaRPr lang="de-DE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6276" y="2127948"/>
            <a:ext cx="7777797" cy="1441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2552" y="3844036"/>
            <a:ext cx="6405244" cy="171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F7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www</a:t>
            </a:r>
            <a:r>
              <a:rPr spc="-5" dirty="0"/>
              <a:t>.</a:t>
            </a:r>
            <a:r>
              <a:rPr dirty="0"/>
              <a:t>k</a:t>
            </a:r>
            <a:r>
              <a:rPr spc="-10" dirty="0"/>
              <a:t>u</a:t>
            </a:r>
            <a:r>
              <a:rPr spc="0" dirty="0"/>
              <a:t>k</a:t>
            </a:r>
            <a:r>
              <a:rPr spc="-5" dirty="0"/>
              <a:t>a</a:t>
            </a:r>
            <a:r>
              <a:rPr spc="-10" dirty="0"/>
              <a:t>-robo</a:t>
            </a:r>
            <a:r>
              <a:rPr spc="-5" dirty="0"/>
              <a:t>tics.</a:t>
            </a:r>
            <a:r>
              <a:rPr dirty="0"/>
              <a:t>c</a:t>
            </a:r>
            <a:r>
              <a:rPr spc="-10" dirty="0"/>
              <a:t>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‹#›</a:t>
            </a:fld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26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37476" y="6645274"/>
            <a:ext cx="1908175" cy="214629"/>
          </a:xfrm>
          <a:custGeom>
            <a:avLst/>
            <a:gdLst/>
            <a:ahLst/>
            <a:cxnLst/>
            <a:rect l="l" t="t" r="r" b="b"/>
            <a:pathLst>
              <a:path w="1908175" h="214629">
                <a:moveTo>
                  <a:pt x="1908047" y="0"/>
                </a:moveTo>
                <a:lnTo>
                  <a:pt x="0" y="0"/>
                </a:lnTo>
                <a:lnTo>
                  <a:pt x="0" y="214249"/>
                </a:lnTo>
                <a:lnTo>
                  <a:pt x="1908047" y="214249"/>
                </a:lnTo>
                <a:lnTo>
                  <a:pt x="1908047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05676" y="6645274"/>
            <a:ext cx="215900" cy="214629"/>
          </a:xfrm>
          <a:custGeom>
            <a:avLst/>
            <a:gdLst/>
            <a:ahLst/>
            <a:cxnLst/>
            <a:rect l="l" t="t" r="r" b="b"/>
            <a:pathLst>
              <a:path w="215900" h="214629">
                <a:moveTo>
                  <a:pt x="215900" y="214249"/>
                </a:moveTo>
                <a:lnTo>
                  <a:pt x="215900" y="0"/>
                </a:lnTo>
                <a:lnTo>
                  <a:pt x="0" y="0"/>
                </a:lnTo>
                <a:lnTo>
                  <a:pt x="0" y="214249"/>
                </a:lnTo>
                <a:lnTo>
                  <a:pt x="215900" y="214249"/>
                </a:lnTo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8" y="9097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35" y="0"/>
                </a:lnTo>
              </a:path>
            </a:pathLst>
          </a:custGeom>
          <a:ln w="952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37476" y="358774"/>
            <a:ext cx="1619250" cy="27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71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F7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www</a:t>
            </a:r>
            <a:r>
              <a:rPr spc="-5" dirty="0"/>
              <a:t>.</a:t>
            </a:r>
            <a:r>
              <a:rPr dirty="0"/>
              <a:t>k</a:t>
            </a:r>
            <a:r>
              <a:rPr spc="-10" dirty="0"/>
              <a:t>u</a:t>
            </a:r>
            <a:r>
              <a:rPr spc="0" dirty="0"/>
              <a:t>k</a:t>
            </a:r>
            <a:r>
              <a:rPr spc="-5" dirty="0"/>
              <a:t>a</a:t>
            </a:r>
            <a:r>
              <a:rPr spc="-10" dirty="0"/>
              <a:t>-robo</a:t>
            </a:r>
            <a:r>
              <a:rPr spc="-5" dirty="0"/>
              <a:t>tics.</a:t>
            </a:r>
            <a:r>
              <a:rPr dirty="0"/>
              <a:t>c</a:t>
            </a:r>
            <a:r>
              <a:rPr spc="-10" dirty="0"/>
              <a:t>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‹#›</a:t>
            </a:fld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71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517" y="1578800"/>
            <a:ext cx="398040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12430" y="1578800"/>
            <a:ext cx="398040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F7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www</a:t>
            </a:r>
            <a:r>
              <a:rPr spc="-5" dirty="0"/>
              <a:t>.</a:t>
            </a:r>
            <a:r>
              <a:rPr dirty="0"/>
              <a:t>k</a:t>
            </a:r>
            <a:r>
              <a:rPr spc="-10" dirty="0"/>
              <a:t>u</a:t>
            </a:r>
            <a:r>
              <a:rPr spc="0" dirty="0"/>
              <a:t>k</a:t>
            </a:r>
            <a:r>
              <a:rPr spc="-5" dirty="0"/>
              <a:t>a</a:t>
            </a:r>
            <a:r>
              <a:rPr spc="-10" dirty="0"/>
              <a:t>-robo</a:t>
            </a:r>
            <a:r>
              <a:rPr spc="-5" dirty="0"/>
              <a:t>tics.</a:t>
            </a:r>
            <a:r>
              <a:rPr dirty="0"/>
              <a:t>c</a:t>
            </a:r>
            <a:r>
              <a:rPr spc="-10" dirty="0"/>
              <a:t>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‹#›</a:t>
            </a:fld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71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F7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www</a:t>
            </a:r>
            <a:r>
              <a:rPr spc="-5" dirty="0"/>
              <a:t>.</a:t>
            </a:r>
            <a:r>
              <a:rPr dirty="0"/>
              <a:t>k</a:t>
            </a:r>
            <a:r>
              <a:rPr spc="-10" dirty="0"/>
              <a:t>u</a:t>
            </a:r>
            <a:r>
              <a:rPr spc="0" dirty="0"/>
              <a:t>k</a:t>
            </a:r>
            <a:r>
              <a:rPr spc="-5" dirty="0"/>
              <a:t>a</a:t>
            </a:r>
            <a:r>
              <a:rPr spc="-10" dirty="0"/>
              <a:t>-robo</a:t>
            </a:r>
            <a:r>
              <a:rPr spc="-5" dirty="0"/>
              <a:t>tics.</a:t>
            </a:r>
            <a:r>
              <a:rPr dirty="0"/>
              <a:t>c</a:t>
            </a:r>
            <a:r>
              <a:rPr spc="-10" dirty="0"/>
              <a:t>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‹#›</a:t>
            </a:fld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F7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www</a:t>
            </a:r>
            <a:r>
              <a:rPr spc="-5" dirty="0"/>
              <a:t>.</a:t>
            </a:r>
            <a:r>
              <a:rPr dirty="0"/>
              <a:t>k</a:t>
            </a:r>
            <a:r>
              <a:rPr spc="-10" dirty="0"/>
              <a:t>u</a:t>
            </a:r>
            <a:r>
              <a:rPr spc="0" dirty="0"/>
              <a:t>k</a:t>
            </a:r>
            <a:r>
              <a:rPr spc="-5" dirty="0"/>
              <a:t>a</a:t>
            </a:r>
            <a:r>
              <a:rPr spc="-10" dirty="0"/>
              <a:t>-robo</a:t>
            </a:r>
            <a:r>
              <a:rPr spc="-5" dirty="0"/>
              <a:t>tics.</a:t>
            </a:r>
            <a:r>
              <a:rPr dirty="0"/>
              <a:t>c</a:t>
            </a:r>
            <a:r>
              <a:rPr spc="-10" dirty="0"/>
              <a:t>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‹#›</a:t>
            </a:fld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22" y="352974"/>
            <a:ext cx="86757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Folientitel - 18pt fett</a:t>
            </a:r>
          </a:p>
        </p:txBody>
      </p:sp>
    </p:spTree>
    <p:extLst>
      <p:ext uri="{BB962C8B-B14F-4D97-AF65-F5344CB8AC3E}">
        <p14:creationId xmlns:p14="http://schemas.microsoft.com/office/powerpoint/2010/main" val="289331282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7551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88" y="9097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35" y="0"/>
                </a:lnTo>
              </a:path>
            </a:pathLst>
          </a:custGeom>
          <a:ln w="952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6999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050" y="6426200"/>
            <a:ext cx="9126855" cy="0"/>
          </a:xfrm>
          <a:custGeom>
            <a:avLst/>
            <a:gdLst/>
            <a:ahLst/>
            <a:cxnLst/>
            <a:rect l="l" t="t" r="r" b="b"/>
            <a:pathLst>
              <a:path w="9126855">
                <a:moveTo>
                  <a:pt x="0" y="0"/>
                </a:moveTo>
                <a:lnTo>
                  <a:pt x="9126473" y="0"/>
                </a:lnTo>
              </a:path>
            </a:pathLst>
          </a:custGeom>
          <a:ln w="952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7476" y="6645274"/>
            <a:ext cx="1908175" cy="214629"/>
          </a:xfrm>
          <a:custGeom>
            <a:avLst/>
            <a:gdLst/>
            <a:ahLst/>
            <a:cxnLst/>
            <a:rect l="l" t="t" r="r" b="b"/>
            <a:pathLst>
              <a:path w="1908175" h="214629">
                <a:moveTo>
                  <a:pt x="1908047" y="0"/>
                </a:moveTo>
                <a:lnTo>
                  <a:pt x="0" y="0"/>
                </a:lnTo>
                <a:lnTo>
                  <a:pt x="0" y="214249"/>
                </a:lnTo>
                <a:lnTo>
                  <a:pt x="1908047" y="214249"/>
                </a:lnTo>
                <a:lnTo>
                  <a:pt x="1908047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05676" y="6645274"/>
            <a:ext cx="215900" cy="214629"/>
          </a:xfrm>
          <a:custGeom>
            <a:avLst/>
            <a:gdLst/>
            <a:ahLst/>
            <a:cxnLst/>
            <a:rect l="l" t="t" r="r" b="b"/>
            <a:pathLst>
              <a:path w="215900" h="214629">
                <a:moveTo>
                  <a:pt x="215900" y="214249"/>
                </a:moveTo>
                <a:lnTo>
                  <a:pt x="215900" y="0"/>
                </a:lnTo>
                <a:lnTo>
                  <a:pt x="0" y="0"/>
                </a:lnTo>
                <a:lnTo>
                  <a:pt x="0" y="214249"/>
                </a:lnTo>
                <a:lnTo>
                  <a:pt x="215900" y="214249"/>
                </a:lnTo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37476" y="358774"/>
            <a:ext cx="1619250" cy="2762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3729" y="1201142"/>
            <a:ext cx="4342891" cy="292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71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9106" y="1972834"/>
            <a:ext cx="7092137" cy="2176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74033" y="6652364"/>
            <a:ext cx="956310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FF7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www</a:t>
            </a:r>
            <a:r>
              <a:rPr spc="-5" dirty="0"/>
              <a:t>.</a:t>
            </a:r>
            <a:r>
              <a:rPr dirty="0"/>
              <a:t>k</a:t>
            </a:r>
            <a:r>
              <a:rPr spc="-10" dirty="0"/>
              <a:t>u</a:t>
            </a:r>
            <a:r>
              <a:rPr spc="0" dirty="0"/>
              <a:t>k</a:t>
            </a:r>
            <a:r>
              <a:rPr spc="-5" dirty="0"/>
              <a:t>a</a:t>
            </a:r>
            <a:r>
              <a:rPr spc="-10" dirty="0"/>
              <a:t>-robo</a:t>
            </a:r>
            <a:r>
              <a:rPr spc="-5" dirty="0"/>
              <a:t>tics.</a:t>
            </a:r>
            <a:r>
              <a:rPr dirty="0"/>
              <a:t>c</a:t>
            </a:r>
            <a:r>
              <a:rPr spc="-10" dirty="0"/>
              <a:t>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517" y="6383845"/>
            <a:ext cx="210458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07949" y="6504143"/>
            <a:ext cx="2695575" cy="260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‹#›</a:t>
            </a:fld>
            <a:endParaRPr sz="7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kuka.biz/" TargetMode="Externa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kuka.biz/" TargetMode="Externa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kuka.biz/" TargetMode="Externa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kuka.biz/" TargetMode="Externa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kuka.biz/" TargetMode="Externa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kuka.biz/" TargetMode="Externa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hyperlink" Target="../../../2013KUKA/marketing/moives/IBD/Hannover%20Fair.mp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ka.biz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eg"/><Relationship Id="rId5" Type="http://schemas.openxmlformats.org/officeDocument/2006/relationships/hyperlink" Target="http://www.kuka.biz/" TargetMode="External"/><Relationship Id="rId4" Type="http://schemas.openxmlformats.org/officeDocument/2006/relationships/image" Target="../media/image3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kuka.biz/" TargetMode="Externa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ka.biz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6.emf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vmlDrawing" Target="../drawings/vmlDrawing1.v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oleObject" Target="../embeddings/oleObject1.bin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oleObject" Target="../embeddings/Microsoft_Excel_97-2003_Worksheet1.xls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kuka.bi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884928"/>
            <a:ext cx="3643376" cy="2052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9106" y="1972834"/>
            <a:ext cx="6922134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7100"/>
                </a:solidFill>
                <a:latin typeface="Arial"/>
                <a:cs typeface="Arial"/>
              </a:rPr>
              <a:t>Robo</a:t>
            </a:r>
            <a:r>
              <a:rPr sz="20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20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7100"/>
                </a:solidFill>
                <a:latin typeface="Arial"/>
                <a:cs typeface="Arial"/>
              </a:rPr>
              <a:t>Production</a:t>
            </a:r>
            <a:r>
              <a:rPr sz="20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2000" b="1" spc="-35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FF7100"/>
                </a:solidFill>
                <a:latin typeface="Arial"/>
                <a:cs typeface="Arial"/>
              </a:rPr>
              <a:t>stems of</a:t>
            </a:r>
            <a:r>
              <a:rPr sz="20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7100"/>
                </a:solidFill>
                <a:latin typeface="Arial"/>
                <a:cs typeface="Arial"/>
              </a:rPr>
              <a:t>Future:</a:t>
            </a:r>
            <a:r>
              <a:rPr sz="20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7100"/>
                </a:solidFill>
                <a:latin typeface="Arial"/>
                <a:cs typeface="Arial"/>
              </a:rPr>
              <a:t>Ind</a:t>
            </a:r>
            <a:r>
              <a:rPr sz="20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FF7100"/>
                </a:solidFill>
                <a:latin typeface="Arial"/>
                <a:cs typeface="Arial"/>
              </a:rPr>
              <a:t>stry</a:t>
            </a:r>
            <a:r>
              <a:rPr sz="20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7100"/>
                </a:solidFill>
                <a:latin typeface="Arial"/>
                <a:cs typeface="Arial"/>
              </a:rPr>
              <a:t>4.0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325"/>
              </a:spcBef>
            </a:pPr>
            <a:r>
              <a:rPr lang="en-US" altLang="zh-CN" sz="2000" b="1" dirty="0" smtClean="0">
                <a:solidFill>
                  <a:srgbClr val="404040"/>
                </a:solidFill>
                <a:latin typeface="宋体"/>
                <a:cs typeface="宋体"/>
              </a:rPr>
              <a:t>KUKA</a:t>
            </a:r>
            <a:r>
              <a:rPr lang="zh-CN" altLang="en-US" sz="2000" b="1" dirty="0" smtClean="0">
                <a:solidFill>
                  <a:srgbClr val="404040"/>
                </a:solidFill>
                <a:latin typeface="宋体"/>
                <a:cs typeface="宋体"/>
              </a:rPr>
              <a:t>机器人</a:t>
            </a:r>
            <a:r>
              <a:rPr lang="zh-CN" altLang="en-US" sz="2000" b="1" dirty="0" smtClean="0">
                <a:solidFill>
                  <a:srgbClr val="404040"/>
                </a:solidFill>
                <a:latin typeface="宋体"/>
                <a:cs typeface="宋体"/>
              </a:rPr>
              <a:t>与工业</a:t>
            </a:r>
            <a:r>
              <a:rPr lang="en-US" altLang="zh-CN" sz="2000" b="1" dirty="0" smtClean="0">
                <a:solidFill>
                  <a:srgbClr val="404040"/>
                </a:solidFill>
                <a:latin typeface="宋体"/>
                <a:cs typeface="宋体"/>
              </a:rPr>
              <a:t>4.0</a:t>
            </a:r>
            <a:endParaRPr lang="en-US" sz="2000" b="1" dirty="0">
              <a:solidFill>
                <a:srgbClr val="404040"/>
              </a:solidFill>
              <a:latin typeface="宋体"/>
              <a:cs typeface="宋体"/>
            </a:endParaRPr>
          </a:p>
          <a:p>
            <a:pPr marL="2540" algn="ctr">
              <a:lnSpc>
                <a:spcPct val="100000"/>
              </a:lnSpc>
              <a:spcBef>
                <a:spcPts val="1325"/>
              </a:spcBef>
            </a:pPr>
            <a:endParaRPr lang="en-US" sz="2000" dirty="0" smtClean="0">
              <a:solidFill>
                <a:srgbClr val="404040"/>
              </a:solidFill>
              <a:latin typeface="宋体"/>
              <a:cs typeface="宋体"/>
            </a:endParaRPr>
          </a:p>
          <a:p>
            <a:pPr marL="2540" algn="r">
              <a:lnSpc>
                <a:spcPct val="100000"/>
              </a:lnSpc>
              <a:spcBef>
                <a:spcPts val="1325"/>
              </a:spcBef>
            </a:pPr>
            <a:endParaRPr lang="en-US" sz="2000" dirty="0" smtClean="0">
              <a:solidFill>
                <a:srgbClr val="404040"/>
              </a:solidFill>
              <a:latin typeface="宋体"/>
              <a:cs typeface="宋体"/>
            </a:endParaRPr>
          </a:p>
          <a:p>
            <a:pPr marL="2540" algn="r">
              <a:lnSpc>
                <a:spcPct val="100000"/>
              </a:lnSpc>
              <a:spcBef>
                <a:spcPts val="1325"/>
              </a:spcBef>
            </a:pPr>
            <a:r>
              <a:rPr lang="zh-CN" alt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龚轶平</a:t>
            </a:r>
            <a:endParaRPr lang="en-US" altLang="zh-CN" sz="2000" dirty="0" smtClean="0">
              <a:solidFill>
                <a:srgbClr val="404040"/>
              </a:solidFill>
              <a:latin typeface="宋体"/>
              <a:cs typeface="宋体"/>
            </a:endParaRPr>
          </a:p>
          <a:p>
            <a:pPr marL="2540" algn="r">
              <a:lnSpc>
                <a:spcPct val="100000"/>
              </a:lnSpc>
              <a:spcBef>
                <a:spcPts val="1325"/>
              </a:spcBef>
            </a:pP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2015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年</a:t>
            </a:r>
            <a:r>
              <a:rPr 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1</a:t>
            </a:r>
            <a:r>
              <a:rPr lang="en-US" sz="2000" dirty="0">
                <a:solidFill>
                  <a:srgbClr val="404040"/>
                </a:solidFill>
                <a:latin typeface="宋体"/>
                <a:cs typeface="宋体"/>
              </a:rPr>
              <a:t>1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月</a:t>
            </a:r>
            <a:r>
              <a:rPr 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29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日 </a:t>
            </a:r>
            <a:endParaRPr lang="en-US" sz="2000" dirty="0" smtClean="0">
              <a:solidFill>
                <a:srgbClr val="404040"/>
              </a:solidFill>
              <a:latin typeface="宋体"/>
              <a:cs typeface="宋体"/>
            </a:endParaRPr>
          </a:p>
          <a:p>
            <a:pPr marL="2540" algn="r">
              <a:lnSpc>
                <a:spcPct val="100000"/>
              </a:lnSpc>
              <a:spcBef>
                <a:spcPts val="1325"/>
              </a:spcBef>
            </a:pP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中国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上海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0791" y="4252928"/>
            <a:ext cx="4245610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lang="en-US" sz="12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lang="en-US" sz="1250" dirty="0" smtClean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2296" y="1464690"/>
            <a:ext cx="3791204" cy="2123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7851" y="3856227"/>
            <a:ext cx="3795649" cy="2125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298" y="1002442"/>
            <a:ext cx="6227445" cy="329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 indent="-19050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try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4.0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lle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for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-b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/</a:t>
            </a:r>
            <a:r>
              <a:rPr sz="1100" b="1" spc="-5" dirty="0">
                <a:latin typeface="宋体"/>
                <a:cs typeface="宋体"/>
              </a:rPr>
              <a:t>工业</a:t>
            </a:r>
            <a:r>
              <a:rPr sz="1100" b="1" dirty="0">
                <a:latin typeface="Arial"/>
                <a:cs typeface="Arial"/>
              </a:rPr>
              <a:t>4</a:t>
            </a:r>
            <a:r>
              <a:rPr sz="1100" b="1" spc="-10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–</a:t>
            </a:r>
            <a:r>
              <a:rPr sz="1100" b="1" spc="-5" dirty="0">
                <a:latin typeface="宋体"/>
                <a:cs typeface="宋体"/>
              </a:rPr>
              <a:t>挑战</a:t>
            </a:r>
            <a:r>
              <a:rPr sz="1100" b="1" spc="-15" dirty="0">
                <a:latin typeface="宋体"/>
                <a:cs typeface="宋体"/>
              </a:rPr>
              <a:t>现有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以机</a:t>
            </a:r>
            <a:r>
              <a:rPr sz="1100" b="1" spc="-30" dirty="0">
                <a:latin typeface="宋体"/>
                <a:cs typeface="宋体"/>
              </a:rPr>
              <a:t>器</a:t>
            </a:r>
            <a:r>
              <a:rPr sz="1100" b="1" spc="-15" dirty="0">
                <a:latin typeface="宋体"/>
                <a:cs typeface="宋体"/>
              </a:rPr>
              <a:t>人为</a:t>
            </a:r>
            <a:r>
              <a:rPr sz="1100" b="1" spc="-30" dirty="0">
                <a:latin typeface="宋体"/>
                <a:cs typeface="宋体"/>
              </a:rPr>
              <a:t>主</a:t>
            </a:r>
            <a:r>
              <a:rPr sz="1100" b="1" spc="-15" dirty="0">
                <a:latin typeface="宋体"/>
                <a:cs typeface="宋体"/>
              </a:rPr>
              <a:t>的生</a:t>
            </a:r>
            <a:r>
              <a:rPr sz="1100" b="1" spc="-25" dirty="0">
                <a:latin typeface="宋体"/>
                <a:cs typeface="宋体"/>
              </a:rPr>
              <a:t>产</a:t>
            </a:r>
            <a:r>
              <a:rPr sz="1100" b="1" dirty="0"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1115" marR="1521460">
              <a:lnSpc>
                <a:spcPct val="100000"/>
              </a:lnSpc>
              <a:spcBef>
                <a:spcPts val="775"/>
              </a:spcBef>
            </a:pP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he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ntrol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ed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by 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intell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nt</a:t>
            </a:r>
            <a:r>
              <a:rPr sz="1100" b="1" spc="-5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t,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req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ires 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lut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fol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ng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s:</a:t>
            </a:r>
            <a:endParaRPr sz="11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610"/>
              </a:spcBef>
            </a:pPr>
            <a:r>
              <a:rPr sz="1100" b="1" spc="-5" dirty="0">
                <a:latin typeface="宋体"/>
                <a:cs typeface="宋体"/>
              </a:rPr>
              <a:t>机器</a:t>
            </a:r>
            <a:r>
              <a:rPr sz="1100" b="1" spc="-15" dirty="0">
                <a:latin typeface="宋体"/>
                <a:cs typeface="宋体"/>
              </a:rPr>
              <a:t>人在</a:t>
            </a:r>
            <a:r>
              <a:rPr sz="1100" b="1" spc="-30" dirty="0">
                <a:latin typeface="宋体"/>
                <a:cs typeface="宋体"/>
              </a:rPr>
              <a:t>智</a:t>
            </a:r>
            <a:r>
              <a:rPr sz="1100" b="1" spc="-15" dirty="0">
                <a:latin typeface="宋体"/>
                <a:cs typeface="宋体"/>
              </a:rPr>
              <a:t>能产</a:t>
            </a:r>
            <a:r>
              <a:rPr sz="1100" b="1" spc="-30" dirty="0">
                <a:latin typeface="宋体"/>
                <a:cs typeface="宋体"/>
              </a:rPr>
              <a:t>品</a:t>
            </a:r>
            <a:r>
              <a:rPr sz="1100" b="1" spc="-15" dirty="0">
                <a:latin typeface="宋体"/>
                <a:cs typeface="宋体"/>
              </a:rPr>
              <a:t>控制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自适</a:t>
            </a:r>
            <a:r>
              <a:rPr sz="1100" b="1" spc="-30" dirty="0">
                <a:latin typeface="宋体"/>
                <a:cs typeface="宋体"/>
              </a:rPr>
              <a:t>应</a:t>
            </a:r>
            <a:r>
              <a:rPr sz="1100" b="1" spc="-15" dirty="0">
                <a:latin typeface="宋体"/>
                <a:cs typeface="宋体"/>
              </a:rPr>
              <a:t>生产</a:t>
            </a:r>
            <a:r>
              <a:rPr sz="1100" b="1" spc="-30" dirty="0">
                <a:latin typeface="宋体"/>
                <a:cs typeface="宋体"/>
              </a:rPr>
              <a:t>系</a:t>
            </a:r>
            <a:r>
              <a:rPr sz="1100" b="1" spc="-15" dirty="0">
                <a:latin typeface="宋体"/>
                <a:cs typeface="宋体"/>
              </a:rPr>
              <a:t>统遇</a:t>
            </a:r>
            <a:r>
              <a:rPr sz="1100" b="1" spc="-30" dirty="0">
                <a:latin typeface="宋体"/>
                <a:cs typeface="宋体"/>
              </a:rPr>
              <a:t>到</a:t>
            </a:r>
            <a:r>
              <a:rPr sz="1100" b="1" spc="-15" dirty="0">
                <a:latin typeface="宋体"/>
                <a:cs typeface="宋体"/>
              </a:rPr>
              <a:t>以下</a:t>
            </a:r>
            <a:r>
              <a:rPr sz="1100" b="1" spc="-30" dirty="0">
                <a:latin typeface="宋体"/>
                <a:cs typeface="宋体"/>
              </a:rPr>
              <a:t>挑</a:t>
            </a:r>
            <a:r>
              <a:rPr sz="1100" b="1" spc="-15" dirty="0">
                <a:latin typeface="宋体"/>
                <a:cs typeface="宋体"/>
              </a:rPr>
              <a:t>战：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100">
              <a:latin typeface="Times New Roman"/>
              <a:cs typeface="Times New Roman"/>
            </a:endParaRPr>
          </a:p>
          <a:p>
            <a:pPr marL="329565" indent="-177165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tabLst>
                <a:tab pos="33020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material</a:t>
            </a:r>
            <a:r>
              <a:rPr sz="1100" b="1" spc="-5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latin typeface="宋体"/>
                <a:cs typeface="宋体"/>
              </a:rPr>
              <a:t>自适</a:t>
            </a:r>
            <a:r>
              <a:rPr sz="1100" b="1" spc="-15" dirty="0">
                <a:latin typeface="宋体"/>
                <a:cs typeface="宋体"/>
              </a:rPr>
              <a:t>应的原</a:t>
            </a:r>
            <a:r>
              <a:rPr sz="1100" b="1" spc="-30" dirty="0">
                <a:latin typeface="宋体"/>
                <a:cs typeface="宋体"/>
              </a:rPr>
              <a:t>材</a:t>
            </a:r>
            <a:r>
              <a:rPr sz="1100" b="1" spc="-15" dirty="0">
                <a:latin typeface="宋体"/>
                <a:cs typeface="宋体"/>
              </a:rPr>
              <a:t>料供给</a:t>
            </a:r>
            <a:endParaRPr sz="1100">
              <a:latin typeface="宋体"/>
              <a:cs typeface="宋体"/>
            </a:endParaRPr>
          </a:p>
          <a:p>
            <a:pPr marL="329565" indent="-17716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33020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grip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stem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latin typeface="宋体"/>
                <a:cs typeface="宋体"/>
              </a:rPr>
              <a:t>自适</a:t>
            </a:r>
            <a:r>
              <a:rPr sz="1100" b="1" spc="-15" dirty="0">
                <a:latin typeface="宋体"/>
                <a:cs typeface="宋体"/>
              </a:rPr>
              <a:t>应的工</a:t>
            </a:r>
            <a:r>
              <a:rPr sz="1100" b="1" spc="-30" dirty="0">
                <a:latin typeface="宋体"/>
                <a:cs typeface="宋体"/>
              </a:rPr>
              <a:t>具</a:t>
            </a:r>
            <a:r>
              <a:rPr sz="1100" b="1" spc="-15" dirty="0">
                <a:latin typeface="宋体"/>
                <a:cs typeface="宋体"/>
              </a:rPr>
              <a:t>和抓</a:t>
            </a:r>
            <a:r>
              <a:rPr sz="1100" b="1" spc="-30" dirty="0">
                <a:latin typeface="宋体"/>
                <a:cs typeface="宋体"/>
              </a:rPr>
              <a:t>手</a:t>
            </a:r>
            <a:r>
              <a:rPr sz="1100" b="1" spc="-15" dirty="0">
                <a:latin typeface="宋体"/>
                <a:cs typeface="宋体"/>
              </a:rPr>
              <a:t>系统</a:t>
            </a:r>
            <a:endParaRPr sz="1100">
              <a:latin typeface="宋体"/>
              <a:cs typeface="宋体"/>
            </a:endParaRPr>
          </a:p>
          <a:p>
            <a:pPr marL="329565" indent="-17716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33020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j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oining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latin typeface="宋体"/>
                <a:cs typeface="宋体"/>
              </a:rPr>
              <a:t>自适</a:t>
            </a:r>
            <a:r>
              <a:rPr sz="1100" b="1" spc="-15" dirty="0">
                <a:latin typeface="宋体"/>
                <a:cs typeface="宋体"/>
              </a:rPr>
              <a:t>应的</a:t>
            </a:r>
            <a:r>
              <a:rPr sz="1100" b="1" spc="-30" dirty="0">
                <a:latin typeface="宋体"/>
                <a:cs typeface="宋体"/>
              </a:rPr>
              <a:t>缝</a:t>
            </a:r>
            <a:r>
              <a:rPr sz="1100" b="1" spc="-15" dirty="0">
                <a:latin typeface="宋体"/>
                <a:cs typeface="宋体"/>
              </a:rPr>
              <a:t>隙接</a:t>
            </a:r>
            <a:r>
              <a:rPr sz="1100" b="1" spc="-30" dirty="0">
                <a:latin typeface="宋体"/>
                <a:cs typeface="宋体"/>
              </a:rPr>
              <a:t>合</a:t>
            </a:r>
            <a:r>
              <a:rPr sz="1100" b="1" spc="-15" dirty="0">
                <a:latin typeface="宋体"/>
                <a:cs typeface="宋体"/>
              </a:rPr>
              <a:t>工艺</a:t>
            </a:r>
            <a:endParaRPr sz="1100">
              <a:latin typeface="宋体"/>
              <a:cs typeface="宋体"/>
            </a:endParaRPr>
          </a:p>
          <a:p>
            <a:pPr marL="329565" indent="-17716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33020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tralo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gi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cs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latin typeface="宋体"/>
                <a:cs typeface="宋体"/>
              </a:rPr>
              <a:t>内部</a:t>
            </a:r>
            <a:r>
              <a:rPr sz="1100" b="1" dirty="0">
                <a:latin typeface="宋体"/>
                <a:cs typeface="宋体"/>
              </a:rPr>
              <a:t>物</a:t>
            </a:r>
            <a:r>
              <a:rPr sz="1100" b="1" spc="-20" dirty="0">
                <a:latin typeface="宋体"/>
                <a:cs typeface="宋体"/>
              </a:rPr>
              <a:t>流</a:t>
            </a:r>
            <a:r>
              <a:rPr sz="1100" b="1" dirty="0">
                <a:latin typeface="宋体"/>
                <a:cs typeface="宋体"/>
              </a:rPr>
              <a:t>和</a:t>
            </a:r>
            <a:r>
              <a:rPr sz="1100" b="1" spc="-5" dirty="0">
                <a:latin typeface="宋体"/>
                <a:cs typeface="宋体"/>
              </a:rPr>
              <a:t>供</a:t>
            </a:r>
            <a:r>
              <a:rPr sz="1100" b="1" dirty="0">
                <a:latin typeface="宋体"/>
                <a:cs typeface="宋体"/>
              </a:rPr>
              <a:t>给</a:t>
            </a:r>
            <a:endParaRPr sz="1100">
              <a:latin typeface="宋体"/>
              <a:cs typeface="宋体"/>
            </a:endParaRPr>
          </a:p>
          <a:p>
            <a:pPr marL="329565" indent="-17716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33020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tics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latin typeface="宋体"/>
                <a:cs typeface="宋体"/>
              </a:rPr>
              <a:t>自适</a:t>
            </a:r>
            <a:r>
              <a:rPr sz="1100" b="1" spc="-15" dirty="0">
                <a:latin typeface="宋体"/>
                <a:cs typeface="宋体"/>
              </a:rPr>
              <a:t>应的机</a:t>
            </a:r>
            <a:r>
              <a:rPr sz="1100" b="1" spc="-30" dirty="0">
                <a:latin typeface="宋体"/>
                <a:cs typeface="宋体"/>
              </a:rPr>
              <a:t>器</a:t>
            </a:r>
            <a:r>
              <a:rPr sz="1100" b="1" spc="-15" dirty="0">
                <a:latin typeface="宋体"/>
                <a:cs typeface="宋体"/>
              </a:rPr>
              <a:t>人</a:t>
            </a:r>
            <a:endParaRPr sz="1100">
              <a:latin typeface="宋体"/>
              <a:cs typeface="宋体"/>
            </a:endParaRPr>
          </a:p>
          <a:p>
            <a:pPr marL="516890" lvl="1" indent="-17970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517525" algn="l"/>
              </a:tabLst>
            </a:pP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rating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latin typeface="宋体"/>
                <a:cs typeface="宋体"/>
              </a:rPr>
              <a:t>相互</a:t>
            </a:r>
            <a:r>
              <a:rPr sz="1100" b="1" spc="-15" dirty="0">
                <a:latin typeface="宋体"/>
                <a:cs typeface="宋体"/>
              </a:rPr>
              <a:t>的</a:t>
            </a:r>
            <a:r>
              <a:rPr sz="1100" b="1" spc="-30" dirty="0">
                <a:latin typeface="宋体"/>
                <a:cs typeface="宋体"/>
              </a:rPr>
              <a:t>协</a:t>
            </a:r>
            <a:r>
              <a:rPr sz="1100" b="1" spc="-15" dirty="0">
                <a:latin typeface="宋体"/>
                <a:cs typeface="宋体"/>
              </a:rPr>
              <a:t>调</a:t>
            </a:r>
            <a:endParaRPr sz="1100">
              <a:latin typeface="宋体"/>
              <a:cs typeface="宋体"/>
            </a:endParaRPr>
          </a:p>
          <a:p>
            <a:pPr marL="516890" lvl="1" indent="-17970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517525" algn="l"/>
              </a:tabLst>
            </a:pP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latin typeface="宋体"/>
                <a:cs typeface="宋体"/>
              </a:rPr>
              <a:t>触觉</a:t>
            </a:r>
            <a:endParaRPr sz="1100">
              <a:latin typeface="宋体"/>
              <a:cs typeface="宋体"/>
            </a:endParaRPr>
          </a:p>
          <a:p>
            <a:pPr marL="516890" lvl="1" indent="-17970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517525" algn="l"/>
              </a:tabLst>
            </a:pP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afe</a:t>
            </a:r>
            <a:r>
              <a:rPr sz="1100" b="1" spc="-5" dirty="0">
                <a:latin typeface="宋体"/>
                <a:cs typeface="宋体"/>
              </a:rPr>
              <a:t>安全</a:t>
            </a:r>
            <a:endParaRPr sz="1100">
              <a:latin typeface="宋体"/>
              <a:cs typeface="宋体"/>
            </a:endParaRPr>
          </a:p>
          <a:p>
            <a:pPr marL="516890" lvl="1" indent="-17970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517525" algn="l"/>
              </a:tabLst>
            </a:pP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elocatable</a:t>
            </a:r>
            <a:r>
              <a:rPr sz="1100" b="1" spc="-5" dirty="0">
                <a:latin typeface="宋体"/>
                <a:cs typeface="宋体"/>
              </a:rPr>
              <a:t>易</a:t>
            </a:r>
            <a:r>
              <a:rPr sz="1100" b="1" spc="-15" dirty="0">
                <a:latin typeface="宋体"/>
                <a:cs typeface="宋体"/>
              </a:rPr>
              <a:t>于重</a:t>
            </a:r>
            <a:r>
              <a:rPr sz="1100" b="1" spc="-30" dirty="0">
                <a:latin typeface="宋体"/>
                <a:cs typeface="宋体"/>
              </a:rPr>
              <a:t>新</a:t>
            </a:r>
            <a:r>
              <a:rPr sz="1100" b="1" spc="-15" dirty="0">
                <a:latin typeface="宋体"/>
                <a:cs typeface="宋体"/>
              </a:rPr>
              <a:t>定位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10</a:t>
            </a:fld>
            <a:endParaRPr sz="7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hlinkClick r:id="rId5"/>
              </a:rPr>
              <a:t>www</a:t>
            </a:r>
            <a:r>
              <a:rPr spc="-5" dirty="0">
                <a:hlinkClick r:id="rId5"/>
              </a:rPr>
              <a:t>.</a:t>
            </a:r>
            <a:r>
              <a:rPr dirty="0">
                <a:hlinkClick r:id="rId5"/>
              </a:rPr>
              <a:t>k</a:t>
            </a:r>
            <a:r>
              <a:rPr spc="-10" dirty="0">
                <a:hlinkClick r:id="rId5"/>
              </a:rPr>
              <a:t>u</a:t>
            </a:r>
            <a:r>
              <a:rPr spc="0" dirty="0">
                <a:hlinkClick r:id="rId5"/>
              </a:rPr>
              <a:t>k</a:t>
            </a:r>
            <a:r>
              <a:rPr spc="-5" dirty="0">
                <a:hlinkClick r:id="rId5"/>
              </a:rPr>
              <a:t>a</a:t>
            </a:r>
            <a:r>
              <a:rPr spc="-10" dirty="0">
                <a:hlinkClick r:id="rId5"/>
              </a:rPr>
              <a:t>-robo</a:t>
            </a:r>
            <a:r>
              <a:rPr spc="-5" dirty="0">
                <a:hlinkClick r:id="rId5"/>
              </a:rPr>
              <a:t>tics.</a:t>
            </a:r>
            <a:r>
              <a:rPr dirty="0">
                <a:hlinkClick r:id="rId5"/>
              </a:rPr>
              <a:t>c</a:t>
            </a:r>
            <a:r>
              <a:rPr spc="-10" dirty="0">
                <a:hlinkClick r:id="rId5"/>
              </a:rPr>
              <a:t>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72532" y="6179835"/>
            <a:ext cx="11468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e: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re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498" y="954690"/>
            <a:ext cx="6635750" cy="383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 indent="-28575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try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4.0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flow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5" dirty="0">
                <a:latin typeface="Arial"/>
                <a:cs typeface="Arial"/>
              </a:rPr>
              <a:t>/</a:t>
            </a:r>
            <a:r>
              <a:rPr sz="1100" b="1" spc="-5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业</a:t>
            </a:r>
            <a:r>
              <a:rPr sz="1100" b="1" dirty="0">
                <a:latin typeface="Arial"/>
                <a:cs typeface="Arial"/>
              </a:rPr>
              <a:t>4</a:t>
            </a:r>
            <a:r>
              <a:rPr sz="1100" b="1" spc="-10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宋体"/>
                <a:cs typeface="宋体"/>
              </a:rPr>
              <a:t>自适</a:t>
            </a:r>
            <a:r>
              <a:rPr sz="1100" b="1" spc="-15" dirty="0">
                <a:latin typeface="宋体"/>
                <a:cs typeface="宋体"/>
              </a:rPr>
              <a:t>应</a:t>
            </a:r>
            <a:r>
              <a:rPr sz="1100" b="1" spc="-30" dirty="0">
                <a:latin typeface="宋体"/>
                <a:cs typeface="宋体"/>
              </a:rPr>
              <a:t>生</a:t>
            </a:r>
            <a:r>
              <a:rPr sz="1100" b="1" spc="-15" dirty="0">
                <a:latin typeface="宋体"/>
                <a:cs typeface="宋体"/>
              </a:rPr>
              <a:t>产流</a:t>
            </a:r>
            <a:r>
              <a:rPr sz="1100" b="1" spc="-30" dirty="0">
                <a:latin typeface="宋体"/>
                <a:cs typeface="宋体"/>
              </a:rPr>
              <a:t>程</a:t>
            </a:r>
            <a:r>
              <a:rPr sz="1100" b="1" spc="-15" dirty="0">
                <a:latin typeface="宋体"/>
                <a:cs typeface="宋体"/>
              </a:rPr>
              <a:t>与协</a:t>
            </a:r>
            <a:r>
              <a:rPr sz="1100" b="1" spc="-30" dirty="0">
                <a:latin typeface="宋体"/>
                <a:cs typeface="宋体"/>
              </a:rPr>
              <a:t>同</a:t>
            </a:r>
            <a:r>
              <a:rPr sz="1100" b="1" spc="-15" dirty="0">
                <a:latin typeface="宋体"/>
                <a:cs typeface="宋体"/>
              </a:rPr>
              <a:t>机器人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0640" marR="1887855">
              <a:lnSpc>
                <a:spcPts val="2000"/>
              </a:lnSpc>
              <a:spcBef>
                <a:spcPts val="635"/>
              </a:spcBef>
            </a:pP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 are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on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ible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lly 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rre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stem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nf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ratio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1305"/>
              </a:spcBef>
            </a:pPr>
            <a:r>
              <a:rPr sz="1100" b="1" spc="-5" dirty="0">
                <a:latin typeface="宋体"/>
                <a:cs typeface="宋体"/>
              </a:rPr>
              <a:t>自适</a:t>
            </a:r>
            <a:r>
              <a:rPr sz="1100" b="1" spc="-15" dirty="0">
                <a:latin typeface="宋体"/>
                <a:cs typeface="宋体"/>
              </a:rPr>
              <a:t>应系</a:t>
            </a:r>
            <a:r>
              <a:rPr sz="1100" b="1" spc="-30" dirty="0">
                <a:latin typeface="宋体"/>
                <a:cs typeface="宋体"/>
              </a:rPr>
              <a:t>统</a:t>
            </a:r>
            <a:r>
              <a:rPr sz="1100" b="1" spc="-15" dirty="0">
                <a:latin typeface="宋体"/>
                <a:cs typeface="宋体"/>
              </a:rPr>
              <a:t>是建</a:t>
            </a:r>
            <a:r>
              <a:rPr sz="1100" b="1" spc="-30" dirty="0">
                <a:latin typeface="宋体"/>
                <a:cs typeface="宋体"/>
              </a:rPr>
              <a:t>立</a:t>
            </a:r>
            <a:r>
              <a:rPr sz="1100" b="1" spc="-15" dirty="0">
                <a:latin typeface="宋体"/>
                <a:cs typeface="宋体"/>
              </a:rPr>
              <a:t>在现</a:t>
            </a:r>
            <a:r>
              <a:rPr sz="1100" b="1" spc="-30" dirty="0">
                <a:latin typeface="宋体"/>
                <a:cs typeface="宋体"/>
              </a:rPr>
              <a:t>有</a:t>
            </a:r>
            <a:r>
              <a:rPr sz="1100" b="1" spc="-15" dirty="0">
                <a:latin typeface="宋体"/>
                <a:cs typeface="宋体"/>
              </a:rPr>
              <a:t>的柔</a:t>
            </a:r>
            <a:r>
              <a:rPr sz="1100" b="1" spc="-30" dirty="0">
                <a:latin typeface="宋体"/>
                <a:cs typeface="宋体"/>
              </a:rPr>
              <a:t>性</a:t>
            </a:r>
            <a:r>
              <a:rPr sz="1100" b="1" spc="-15" dirty="0">
                <a:latin typeface="宋体"/>
                <a:cs typeface="宋体"/>
              </a:rPr>
              <a:t>生产</a:t>
            </a:r>
            <a:r>
              <a:rPr sz="1100" b="1" spc="-30" dirty="0">
                <a:latin typeface="宋体"/>
                <a:cs typeface="宋体"/>
              </a:rPr>
              <a:t>系</a:t>
            </a:r>
            <a:r>
              <a:rPr sz="1100" b="1" spc="-15" dirty="0">
                <a:latin typeface="宋体"/>
                <a:cs typeface="宋体"/>
              </a:rPr>
              <a:t>统流</a:t>
            </a:r>
            <a:r>
              <a:rPr sz="1100" b="1" spc="-30" dirty="0">
                <a:latin typeface="宋体"/>
                <a:cs typeface="宋体"/>
              </a:rPr>
              <a:t>程</a:t>
            </a:r>
            <a:r>
              <a:rPr sz="1100" b="1" spc="-15" dirty="0">
                <a:latin typeface="宋体"/>
                <a:cs typeface="宋体"/>
              </a:rPr>
              <a:t>之上</a:t>
            </a:r>
            <a:r>
              <a:rPr sz="1100" b="1" spc="-30" dirty="0">
                <a:latin typeface="宋体"/>
                <a:cs typeface="宋体"/>
              </a:rPr>
              <a:t>以</a:t>
            </a:r>
            <a:r>
              <a:rPr sz="1100" b="1" spc="-15" dirty="0">
                <a:latin typeface="宋体"/>
                <a:cs typeface="宋体"/>
              </a:rPr>
              <a:t>适应</a:t>
            </a:r>
            <a:r>
              <a:rPr sz="1100" b="1" spc="-30" dirty="0">
                <a:latin typeface="宋体"/>
                <a:cs typeface="宋体"/>
              </a:rPr>
              <a:t>现</a:t>
            </a:r>
            <a:r>
              <a:rPr sz="1100" b="1" spc="-15" dirty="0">
                <a:latin typeface="宋体"/>
                <a:cs typeface="宋体"/>
              </a:rPr>
              <a:t>有的</a:t>
            </a:r>
            <a:r>
              <a:rPr sz="1100" b="1" spc="-30" dirty="0">
                <a:latin typeface="宋体"/>
                <a:cs typeface="宋体"/>
              </a:rPr>
              <a:t>系</a:t>
            </a:r>
            <a:r>
              <a:rPr sz="1100" b="1" spc="-15" dirty="0">
                <a:latin typeface="宋体"/>
                <a:cs typeface="宋体"/>
              </a:rPr>
              <a:t>统配置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57505" marR="2293620" indent="-176530">
              <a:lnSpc>
                <a:spcPct val="100000"/>
              </a:lnSpc>
              <a:spcBef>
                <a:spcPts val="900"/>
              </a:spcBef>
              <a:buClr>
                <a:srgbClr val="404040"/>
              </a:buClr>
              <a:buFont typeface="Arial"/>
              <a:buChar char="•"/>
              <a:tabLst>
                <a:tab pos="35814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intell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nt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tran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req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ired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 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sequence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 to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ans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obo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endParaRPr sz="11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615"/>
              </a:spcBef>
              <a:tabLst>
                <a:tab pos="35750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智能</a:t>
            </a:r>
            <a:r>
              <a:rPr sz="1100" b="1" spc="-15" dirty="0">
                <a:latin typeface="宋体"/>
                <a:cs typeface="宋体"/>
              </a:rPr>
              <a:t>的元</a:t>
            </a:r>
            <a:r>
              <a:rPr sz="1100" b="1" spc="-30" dirty="0">
                <a:latin typeface="宋体"/>
                <a:cs typeface="宋体"/>
              </a:rPr>
              <a:t>件</a:t>
            </a:r>
            <a:r>
              <a:rPr sz="1100" b="1" spc="-15" dirty="0">
                <a:latin typeface="宋体"/>
                <a:cs typeface="宋体"/>
              </a:rPr>
              <a:t>输送</a:t>
            </a:r>
            <a:r>
              <a:rPr sz="1100" b="1" spc="-30" dirty="0">
                <a:latin typeface="宋体"/>
                <a:cs typeface="宋体"/>
              </a:rPr>
              <a:t>系</a:t>
            </a:r>
            <a:r>
              <a:rPr sz="1100" b="1" spc="-15" dirty="0">
                <a:latin typeface="宋体"/>
                <a:cs typeface="宋体"/>
              </a:rPr>
              <a:t>统必</a:t>
            </a:r>
            <a:r>
              <a:rPr sz="1100" b="1" spc="-30" dirty="0">
                <a:latin typeface="宋体"/>
                <a:cs typeface="宋体"/>
              </a:rPr>
              <a:t>须</a:t>
            </a:r>
            <a:r>
              <a:rPr sz="1100" b="1" spc="-15" dirty="0">
                <a:latin typeface="宋体"/>
                <a:cs typeface="宋体"/>
              </a:rPr>
              <a:t>按照</a:t>
            </a:r>
            <a:r>
              <a:rPr sz="1100" b="1" spc="-30" dirty="0">
                <a:latin typeface="宋体"/>
                <a:cs typeface="宋体"/>
              </a:rPr>
              <a:t>输</a:t>
            </a:r>
            <a:r>
              <a:rPr sz="1100" b="1" spc="-15" dirty="0">
                <a:latin typeface="宋体"/>
                <a:cs typeface="宋体"/>
              </a:rPr>
              <a:t>送机</a:t>
            </a:r>
            <a:r>
              <a:rPr sz="1100" b="1" spc="-30" dirty="0">
                <a:latin typeface="宋体"/>
                <a:cs typeface="宋体"/>
              </a:rPr>
              <a:t>器</a:t>
            </a:r>
            <a:r>
              <a:rPr sz="1100" b="1" spc="-15" dirty="0">
                <a:latin typeface="宋体"/>
                <a:cs typeface="宋体"/>
              </a:rPr>
              <a:t>人的</a:t>
            </a:r>
            <a:r>
              <a:rPr sz="1100" b="1" spc="-30" dirty="0">
                <a:latin typeface="宋体"/>
                <a:cs typeface="宋体"/>
              </a:rPr>
              <a:t>排</a:t>
            </a:r>
            <a:r>
              <a:rPr sz="1100" b="1" spc="-15" dirty="0">
                <a:latin typeface="宋体"/>
                <a:cs typeface="宋体"/>
              </a:rPr>
              <a:t>布进</a:t>
            </a:r>
            <a:r>
              <a:rPr sz="1100" b="1" spc="-30" dirty="0">
                <a:latin typeface="宋体"/>
                <a:cs typeface="宋体"/>
              </a:rPr>
              <a:t>行</a:t>
            </a:r>
            <a:r>
              <a:rPr sz="1100" b="1" spc="-15" dirty="0">
                <a:latin typeface="宋体"/>
                <a:cs typeface="宋体"/>
              </a:rPr>
              <a:t>生产</a:t>
            </a:r>
            <a:endParaRPr sz="1100">
              <a:latin typeface="宋体"/>
              <a:cs typeface="宋体"/>
            </a:endParaRPr>
          </a:p>
          <a:p>
            <a:pPr marL="357505" marR="1940560" indent="-176530">
              <a:lnSpc>
                <a:spcPct val="100899"/>
              </a:lnSpc>
              <a:spcBef>
                <a:spcPts val="575"/>
              </a:spcBef>
              <a:buClr>
                <a:srgbClr val="404040"/>
              </a:buClr>
              <a:buFont typeface="Arial"/>
              <a:buChar char="•"/>
              <a:tabLst>
                <a:tab pos="35814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tran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fer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hin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by 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ng 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5" dirty="0">
                <a:latin typeface="宋体"/>
                <a:cs typeface="宋体"/>
              </a:rPr>
              <a:t>产</a:t>
            </a:r>
            <a:r>
              <a:rPr sz="1100" b="1" spc="-15" dirty="0">
                <a:latin typeface="宋体"/>
                <a:cs typeface="宋体"/>
              </a:rPr>
              <a:t>线内的元</a:t>
            </a:r>
            <a:r>
              <a:rPr sz="1100" b="1" spc="-30" dirty="0">
                <a:latin typeface="宋体"/>
                <a:cs typeface="宋体"/>
              </a:rPr>
              <a:t>件</a:t>
            </a:r>
            <a:r>
              <a:rPr sz="1100" b="1" spc="-15" dirty="0">
                <a:latin typeface="宋体"/>
                <a:cs typeface="宋体"/>
              </a:rPr>
              <a:t>输送</a:t>
            </a:r>
            <a:r>
              <a:rPr sz="1100" b="1" spc="-30" dirty="0">
                <a:latin typeface="宋体"/>
                <a:cs typeface="宋体"/>
              </a:rPr>
              <a:t>需</a:t>
            </a:r>
            <a:r>
              <a:rPr sz="1100" b="1" spc="-15" dirty="0">
                <a:latin typeface="宋体"/>
                <a:cs typeface="宋体"/>
              </a:rPr>
              <a:t>要几</a:t>
            </a:r>
            <a:r>
              <a:rPr sz="1100" b="1" spc="-30" dirty="0">
                <a:latin typeface="宋体"/>
                <a:cs typeface="宋体"/>
              </a:rPr>
              <a:t>台</a:t>
            </a:r>
            <a:r>
              <a:rPr sz="1100" b="1" spc="-15" dirty="0">
                <a:latin typeface="宋体"/>
                <a:cs typeface="宋体"/>
              </a:rPr>
              <a:t>机器</a:t>
            </a:r>
            <a:r>
              <a:rPr sz="1100" b="1" spc="-30" dirty="0">
                <a:latin typeface="宋体"/>
                <a:cs typeface="宋体"/>
              </a:rPr>
              <a:t>人</a:t>
            </a:r>
            <a:r>
              <a:rPr sz="1100" b="1" spc="-15" dirty="0">
                <a:latin typeface="宋体"/>
                <a:cs typeface="宋体"/>
              </a:rPr>
              <a:t>协同</a:t>
            </a:r>
            <a:r>
              <a:rPr sz="1100" b="1" spc="-30" dirty="0">
                <a:latin typeface="宋体"/>
                <a:cs typeface="宋体"/>
              </a:rPr>
              <a:t>完</a:t>
            </a:r>
            <a:r>
              <a:rPr sz="1100" b="1" spc="-15" dirty="0">
                <a:latin typeface="宋体"/>
                <a:cs typeface="宋体"/>
              </a:rPr>
              <a:t>成</a:t>
            </a:r>
            <a:r>
              <a:rPr sz="1100" b="1" dirty="0"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  <a:p>
            <a:pPr marL="357505" marR="1788160" indent="-176530">
              <a:lnSpc>
                <a:spcPct val="100899"/>
              </a:lnSpc>
              <a:spcBef>
                <a:spcPts val="575"/>
              </a:spcBef>
              <a:buClr>
                <a:srgbClr val="404040"/>
              </a:buClr>
              <a:buFont typeface="Arial"/>
              <a:buChar char="•"/>
              <a:tabLst>
                <a:tab pos="358140" algn="l"/>
              </a:tabLst>
            </a:pP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flow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of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materia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by 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ng 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5" dirty="0">
                <a:latin typeface="宋体"/>
                <a:cs typeface="宋体"/>
              </a:rPr>
              <a:t>几</a:t>
            </a:r>
            <a:r>
              <a:rPr sz="1100" b="1" spc="-15" dirty="0">
                <a:latin typeface="宋体"/>
                <a:cs typeface="宋体"/>
              </a:rPr>
              <a:t>台机器人</a:t>
            </a:r>
            <a:r>
              <a:rPr sz="1100" b="1" spc="-30" dirty="0">
                <a:latin typeface="宋体"/>
                <a:cs typeface="宋体"/>
              </a:rPr>
              <a:t>协</a:t>
            </a:r>
            <a:r>
              <a:rPr sz="1100" b="1" spc="-15" dirty="0">
                <a:latin typeface="宋体"/>
                <a:cs typeface="宋体"/>
              </a:rPr>
              <a:t>同在</a:t>
            </a:r>
            <a:r>
              <a:rPr sz="1100" b="1" spc="-30" dirty="0">
                <a:latin typeface="宋体"/>
                <a:cs typeface="宋体"/>
              </a:rPr>
              <a:t>原</a:t>
            </a:r>
            <a:r>
              <a:rPr sz="1100" b="1" spc="-15" dirty="0">
                <a:latin typeface="宋体"/>
                <a:cs typeface="宋体"/>
              </a:rPr>
              <a:t>材料</a:t>
            </a:r>
            <a:r>
              <a:rPr sz="1100" b="1" spc="-30" dirty="0">
                <a:latin typeface="宋体"/>
                <a:cs typeface="宋体"/>
              </a:rPr>
              <a:t>物</a:t>
            </a:r>
            <a:r>
              <a:rPr sz="1100" b="1" spc="-15" dirty="0">
                <a:latin typeface="宋体"/>
                <a:cs typeface="宋体"/>
              </a:rPr>
              <a:t>流线</a:t>
            </a:r>
            <a:r>
              <a:rPr sz="1100" b="1" spc="-30" dirty="0">
                <a:latin typeface="宋体"/>
                <a:cs typeface="宋体"/>
              </a:rPr>
              <a:t>中</a:t>
            </a:r>
            <a:r>
              <a:rPr sz="1100" b="1" spc="-15" dirty="0">
                <a:latin typeface="宋体"/>
                <a:cs typeface="宋体"/>
              </a:rPr>
              <a:t>对工</a:t>
            </a:r>
            <a:r>
              <a:rPr sz="1100" b="1" spc="-30" dirty="0">
                <a:latin typeface="宋体"/>
                <a:cs typeface="宋体"/>
              </a:rPr>
              <a:t>件</a:t>
            </a:r>
            <a:r>
              <a:rPr sz="1100" b="1" spc="-15" dirty="0">
                <a:latin typeface="宋体"/>
                <a:cs typeface="宋体"/>
              </a:rPr>
              <a:t>进行</a:t>
            </a:r>
            <a:r>
              <a:rPr sz="1100" b="1" spc="-30" dirty="0">
                <a:latin typeface="宋体"/>
                <a:cs typeface="宋体"/>
              </a:rPr>
              <a:t>加</a:t>
            </a:r>
            <a:r>
              <a:rPr sz="1100" b="1" spc="-15" dirty="0">
                <a:latin typeface="宋体"/>
                <a:cs typeface="宋体"/>
              </a:rPr>
              <a:t>工</a:t>
            </a:r>
            <a:endParaRPr sz="1100">
              <a:latin typeface="宋体"/>
              <a:cs typeface="宋体"/>
            </a:endParaRPr>
          </a:p>
          <a:p>
            <a:pPr marL="357505" marR="1984375" indent="-176530">
              <a:lnSpc>
                <a:spcPct val="100899"/>
              </a:lnSpc>
              <a:spcBef>
                <a:spcPts val="575"/>
              </a:spcBef>
              <a:buClr>
                <a:srgbClr val="404040"/>
              </a:buClr>
              <a:buFont typeface="Arial"/>
              <a:buChar char="•"/>
              <a:tabLst>
                <a:tab pos="35814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ibi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ty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red,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ely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ion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 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latin typeface="宋体"/>
                <a:cs typeface="宋体"/>
              </a:rPr>
              <a:t>确保</a:t>
            </a:r>
            <a:r>
              <a:rPr sz="1100" b="1" spc="-15" dirty="0">
                <a:latin typeface="宋体"/>
                <a:cs typeface="宋体"/>
              </a:rPr>
              <a:t>可</a:t>
            </a:r>
            <a:r>
              <a:rPr sz="1100" b="1" spc="-30" dirty="0">
                <a:latin typeface="宋体"/>
                <a:cs typeface="宋体"/>
              </a:rPr>
              <a:t>达</a:t>
            </a:r>
            <a:r>
              <a:rPr sz="1100" b="1" spc="-15" dirty="0">
                <a:latin typeface="宋体"/>
                <a:cs typeface="宋体"/>
              </a:rPr>
              <a:t>性，</a:t>
            </a:r>
            <a:r>
              <a:rPr sz="1100" b="1" spc="-30" dirty="0">
                <a:latin typeface="宋体"/>
                <a:cs typeface="宋体"/>
              </a:rPr>
              <a:t>机</a:t>
            </a:r>
            <a:r>
              <a:rPr sz="1100" b="1" spc="-15" dirty="0">
                <a:latin typeface="宋体"/>
                <a:cs typeface="宋体"/>
              </a:rPr>
              <a:t>器人</a:t>
            </a:r>
            <a:r>
              <a:rPr sz="1100" b="1" spc="-30" dirty="0">
                <a:latin typeface="宋体"/>
                <a:cs typeface="宋体"/>
              </a:rPr>
              <a:t>群</a:t>
            </a:r>
            <a:r>
              <a:rPr sz="1100" b="1" spc="-15" dirty="0">
                <a:latin typeface="宋体"/>
                <a:cs typeface="宋体"/>
              </a:rPr>
              <a:t>需要</a:t>
            </a:r>
            <a:r>
              <a:rPr sz="1100" b="1" spc="-30" dirty="0">
                <a:latin typeface="宋体"/>
                <a:cs typeface="宋体"/>
              </a:rPr>
              <a:t>对</a:t>
            </a:r>
            <a:r>
              <a:rPr sz="1100" b="1" spc="-15" dirty="0">
                <a:latin typeface="宋体"/>
                <a:cs typeface="宋体"/>
              </a:rPr>
              <a:t>工件</a:t>
            </a:r>
            <a:r>
              <a:rPr sz="1100" b="1" spc="-30" dirty="0">
                <a:latin typeface="宋体"/>
                <a:cs typeface="宋体"/>
              </a:rPr>
              <a:t>进</a:t>
            </a:r>
            <a:r>
              <a:rPr sz="1100" b="1" spc="-15" dirty="0">
                <a:latin typeface="宋体"/>
                <a:cs typeface="宋体"/>
              </a:rPr>
              <a:t>行定位</a:t>
            </a:r>
            <a:endParaRPr sz="1100">
              <a:latin typeface="宋体"/>
              <a:cs typeface="宋体"/>
            </a:endParaRPr>
          </a:p>
          <a:p>
            <a:pPr marL="357505" indent="-176530">
              <a:lnSpc>
                <a:spcPct val="100000"/>
              </a:lnSpc>
              <a:spcBef>
                <a:spcPts val="585"/>
              </a:spcBef>
              <a:buClr>
                <a:srgbClr val="404040"/>
              </a:buClr>
              <a:buFont typeface="Arial"/>
              <a:buChar char="•"/>
              <a:tabLst>
                <a:tab pos="35814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lift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stems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replaced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by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treme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ible,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tra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-d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ty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endParaRPr sz="1100">
              <a:latin typeface="Arial"/>
              <a:cs typeface="Arial"/>
            </a:endParaRPr>
          </a:p>
          <a:p>
            <a:pPr marL="334645">
              <a:lnSpc>
                <a:spcPct val="100000"/>
              </a:lnSpc>
              <a:spcBef>
                <a:spcPts val="610"/>
              </a:spcBef>
            </a:pPr>
            <a:r>
              <a:rPr sz="1100" b="1" spc="-5" dirty="0">
                <a:latin typeface="宋体"/>
                <a:cs typeface="宋体"/>
              </a:rPr>
              <a:t>特</a:t>
            </a:r>
            <a:r>
              <a:rPr sz="1100" b="1" spc="-15" dirty="0">
                <a:latin typeface="宋体"/>
                <a:cs typeface="宋体"/>
              </a:rPr>
              <a:t>别灵活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超持</a:t>
            </a:r>
            <a:r>
              <a:rPr sz="1100" b="1" spc="-30" dirty="0">
                <a:latin typeface="宋体"/>
                <a:cs typeface="宋体"/>
              </a:rPr>
              <a:t>重</a:t>
            </a:r>
            <a:r>
              <a:rPr sz="1100" b="1" spc="-15" dirty="0">
                <a:latin typeface="宋体"/>
                <a:cs typeface="宋体"/>
              </a:rPr>
              <a:t>机器</a:t>
            </a:r>
            <a:r>
              <a:rPr sz="1100" b="1" spc="-30" dirty="0">
                <a:latin typeface="宋体"/>
                <a:cs typeface="宋体"/>
              </a:rPr>
              <a:t>人</a:t>
            </a:r>
            <a:r>
              <a:rPr sz="1100" b="1" spc="-15" dirty="0">
                <a:latin typeface="宋体"/>
                <a:cs typeface="宋体"/>
              </a:rPr>
              <a:t>将取</a:t>
            </a:r>
            <a:r>
              <a:rPr sz="1100" b="1" spc="-30" dirty="0">
                <a:latin typeface="宋体"/>
                <a:cs typeface="宋体"/>
              </a:rPr>
              <a:t>代</a:t>
            </a:r>
            <a:r>
              <a:rPr sz="1100" b="1" spc="-15" dirty="0">
                <a:latin typeface="宋体"/>
                <a:cs typeface="宋体"/>
              </a:rPr>
              <a:t>升降</a:t>
            </a:r>
            <a:r>
              <a:rPr sz="1100" b="1" spc="-30" dirty="0">
                <a:latin typeface="宋体"/>
                <a:cs typeface="宋体"/>
              </a:rPr>
              <a:t>系</a:t>
            </a:r>
            <a:r>
              <a:rPr sz="1100" b="1" spc="-10" dirty="0">
                <a:latin typeface="宋体"/>
                <a:cs typeface="宋体"/>
              </a:rPr>
              <a:t>统</a:t>
            </a:r>
            <a:r>
              <a:rPr sz="1100" b="1" dirty="0"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52210" y="1390649"/>
            <a:ext cx="3206241" cy="2360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52210" y="3863885"/>
            <a:ext cx="3192017" cy="2422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355498" y="6480175"/>
            <a:ext cx="2695575" cy="260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11</a:t>
            </a:fld>
            <a:endParaRPr sz="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hlinkClick r:id="rId5"/>
              </a:rPr>
              <a:t>www</a:t>
            </a:r>
            <a:r>
              <a:rPr spc="-5" dirty="0">
                <a:hlinkClick r:id="rId5"/>
              </a:rPr>
              <a:t>.</a:t>
            </a:r>
            <a:r>
              <a:rPr dirty="0">
                <a:hlinkClick r:id="rId5"/>
              </a:rPr>
              <a:t>k</a:t>
            </a:r>
            <a:r>
              <a:rPr spc="-10" dirty="0">
                <a:hlinkClick r:id="rId5"/>
              </a:rPr>
              <a:t>u</a:t>
            </a:r>
            <a:r>
              <a:rPr spc="0" dirty="0">
                <a:hlinkClick r:id="rId5"/>
              </a:rPr>
              <a:t>k</a:t>
            </a:r>
            <a:r>
              <a:rPr spc="-5" dirty="0">
                <a:hlinkClick r:id="rId5"/>
              </a:rPr>
              <a:t>a</a:t>
            </a:r>
            <a:r>
              <a:rPr spc="-10" dirty="0">
                <a:hlinkClick r:id="rId5"/>
              </a:rPr>
              <a:t>-robo</a:t>
            </a:r>
            <a:r>
              <a:rPr spc="-5" dirty="0">
                <a:hlinkClick r:id="rId5"/>
              </a:rPr>
              <a:t>tics.</a:t>
            </a:r>
            <a:r>
              <a:rPr dirty="0">
                <a:hlinkClick r:id="rId5"/>
              </a:rPr>
              <a:t>c</a:t>
            </a:r>
            <a:r>
              <a:rPr spc="-10" dirty="0">
                <a:hlinkClick r:id="rId5"/>
              </a:rPr>
              <a:t>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0565" y="1390141"/>
            <a:ext cx="3156585" cy="2372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261" y="3865549"/>
            <a:ext cx="3167888" cy="2406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498" y="954690"/>
            <a:ext cx="7459980" cy="3456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 indent="-28575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try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4.0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ling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5" dirty="0">
                <a:latin typeface="Arial"/>
                <a:cs typeface="Arial"/>
              </a:rPr>
              <a:t>/</a:t>
            </a:r>
            <a:r>
              <a:rPr sz="1100" b="1" spc="-5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业</a:t>
            </a:r>
            <a:r>
              <a:rPr sz="1100" b="1" dirty="0">
                <a:latin typeface="Arial"/>
                <a:cs typeface="Arial"/>
              </a:rPr>
              <a:t>4</a:t>
            </a:r>
            <a:r>
              <a:rPr sz="1100" b="1" spc="-10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–</a:t>
            </a:r>
            <a:r>
              <a:rPr sz="1100" b="1" spc="-5" dirty="0">
                <a:latin typeface="宋体"/>
                <a:cs typeface="宋体"/>
              </a:rPr>
              <a:t>协同</a:t>
            </a:r>
            <a:r>
              <a:rPr sz="1100" b="1" spc="-15" dirty="0">
                <a:latin typeface="宋体"/>
                <a:cs typeface="宋体"/>
              </a:rPr>
              <a:t>的机器</a:t>
            </a:r>
            <a:r>
              <a:rPr sz="1100" b="1" spc="-30" dirty="0">
                <a:latin typeface="宋体"/>
                <a:cs typeface="宋体"/>
              </a:rPr>
              <a:t>人</a:t>
            </a:r>
            <a:r>
              <a:rPr sz="1100" b="1" spc="-15" dirty="0">
                <a:latin typeface="宋体"/>
                <a:cs typeface="宋体"/>
              </a:rPr>
              <a:t>群共</a:t>
            </a:r>
            <a:r>
              <a:rPr sz="1100" b="1" spc="-30" dirty="0">
                <a:latin typeface="宋体"/>
                <a:cs typeface="宋体"/>
              </a:rPr>
              <a:t>同</a:t>
            </a:r>
            <a:r>
              <a:rPr sz="1100" b="1" spc="-15" dirty="0">
                <a:latin typeface="宋体"/>
                <a:cs typeface="宋体"/>
              </a:rPr>
              <a:t>适应</a:t>
            </a:r>
            <a:r>
              <a:rPr sz="1100" b="1" spc="-30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件的</a:t>
            </a:r>
            <a:r>
              <a:rPr sz="1100" b="1" spc="-30" dirty="0">
                <a:latin typeface="宋体"/>
                <a:cs typeface="宋体"/>
              </a:rPr>
              <a:t>搬</a:t>
            </a:r>
            <a:r>
              <a:rPr sz="1100" b="1" spc="-15" dirty="0">
                <a:latin typeface="宋体"/>
                <a:cs typeface="宋体"/>
              </a:rPr>
              <a:t>运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050">
              <a:latin typeface="Times New Roman"/>
              <a:cs typeface="Times New Roman"/>
            </a:endParaRPr>
          </a:p>
          <a:p>
            <a:pPr marL="40640" marR="2383155">
              <a:lnSpc>
                <a:spcPct val="100000"/>
              </a:lnSpc>
            </a:pP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 are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on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ible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ling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lly 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 and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of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man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ture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610"/>
              </a:spcBef>
            </a:pPr>
            <a:r>
              <a:rPr sz="1100" b="1" spc="-5" dirty="0">
                <a:latin typeface="宋体"/>
                <a:cs typeface="宋体"/>
              </a:rPr>
              <a:t>自适</a:t>
            </a:r>
            <a:r>
              <a:rPr sz="1100" b="1" spc="-15" dirty="0">
                <a:latin typeface="宋体"/>
                <a:cs typeface="宋体"/>
              </a:rPr>
              <a:t>应概</a:t>
            </a:r>
            <a:r>
              <a:rPr sz="1100" b="1" spc="-30" dirty="0">
                <a:latin typeface="宋体"/>
                <a:cs typeface="宋体"/>
              </a:rPr>
              <a:t>念</a:t>
            </a:r>
            <a:r>
              <a:rPr sz="1100" b="1" spc="-15" dirty="0">
                <a:latin typeface="宋体"/>
                <a:cs typeface="宋体"/>
              </a:rPr>
              <a:t>是根</a:t>
            </a:r>
            <a:r>
              <a:rPr sz="1100" b="1" spc="-30" dirty="0">
                <a:latin typeface="宋体"/>
                <a:cs typeface="宋体"/>
              </a:rPr>
              <a:t>据</a:t>
            </a:r>
            <a:r>
              <a:rPr sz="1100" b="1" spc="-15" dirty="0">
                <a:latin typeface="宋体"/>
                <a:cs typeface="宋体"/>
              </a:rPr>
              <a:t>建立</a:t>
            </a:r>
            <a:r>
              <a:rPr sz="1100" b="1" spc="-30" dirty="0">
                <a:latin typeface="宋体"/>
                <a:cs typeface="宋体"/>
              </a:rPr>
              <a:t>在</a:t>
            </a:r>
            <a:r>
              <a:rPr sz="1100" b="1" spc="-15" dirty="0">
                <a:latin typeface="宋体"/>
                <a:cs typeface="宋体"/>
              </a:rPr>
              <a:t>需要</a:t>
            </a:r>
            <a:r>
              <a:rPr sz="1100" b="1" spc="-30" dirty="0">
                <a:latin typeface="宋体"/>
                <a:cs typeface="宋体"/>
              </a:rPr>
              <a:t>加</a:t>
            </a:r>
            <a:r>
              <a:rPr sz="1100" b="1" spc="-15" dirty="0">
                <a:latin typeface="宋体"/>
                <a:cs typeface="宋体"/>
              </a:rPr>
              <a:t>工的</a:t>
            </a:r>
            <a:r>
              <a:rPr sz="1100" b="1" spc="-30" dirty="0">
                <a:latin typeface="宋体"/>
                <a:cs typeface="宋体"/>
              </a:rPr>
              <a:t>零</a:t>
            </a:r>
            <a:r>
              <a:rPr sz="1100" b="1" spc="-15" dirty="0">
                <a:latin typeface="宋体"/>
                <a:cs typeface="宋体"/>
              </a:rPr>
              <a:t>件的</a:t>
            </a:r>
            <a:r>
              <a:rPr sz="1100" b="1" spc="-30" dirty="0">
                <a:latin typeface="宋体"/>
                <a:cs typeface="宋体"/>
              </a:rPr>
              <a:t>外</a:t>
            </a:r>
            <a:r>
              <a:rPr sz="1100" b="1" spc="-15" dirty="0">
                <a:latin typeface="宋体"/>
                <a:cs typeface="宋体"/>
              </a:rPr>
              <a:t>形尺</a:t>
            </a:r>
            <a:r>
              <a:rPr sz="1100" b="1" spc="-30" dirty="0">
                <a:latin typeface="宋体"/>
                <a:cs typeface="宋体"/>
              </a:rPr>
              <a:t>寸</a:t>
            </a:r>
            <a:r>
              <a:rPr sz="1100" b="1" spc="-15" dirty="0">
                <a:latin typeface="宋体"/>
                <a:cs typeface="宋体"/>
              </a:rPr>
              <a:t>之上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柔性</a:t>
            </a:r>
            <a:r>
              <a:rPr sz="1100" b="1" spc="-30" dirty="0">
                <a:latin typeface="宋体"/>
                <a:cs typeface="宋体"/>
              </a:rPr>
              <a:t>物</a:t>
            </a:r>
            <a:r>
              <a:rPr sz="1100" b="1" spc="-15" dirty="0">
                <a:latin typeface="宋体"/>
                <a:cs typeface="宋体"/>
              </a:rPr>
              <a:t>料运输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</a:pP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he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intel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li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nt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signs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 of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for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tran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fer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ed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610"/>
              </a:spcBef>
            </a:pPr>
            <a:r>
              <a:rPr sz="1100" b="1" spc="-5" dirty="0">
                <a:latin typeface="宋体"/>
                <a:cs typeface="宋体"/>
              </a:rPr>
              <a:t>智能</a:t>
            </a:r>
            <a:r>
              <a:rPr sz="1100" b="1" spc="-15" dirty="0">
                <a:latin typeface="宋体"/>
                <a:cs typeface="宋体"/>
              </a:rPr>
              <a:t>的物</a:t>
            </a:r>
            <a:r>
              <a:rPr sz="1100" b="1" spc="-30" dirty="0">
                <a:latin typeface="宋体"/>
                <a:cs typeface="宋体"/>
              </a:rPr>
              <a:t>料</a:t>
            </a:r>
            <a:r>
              <a:rPr sz="1100" b="1" spc="-15" dirty="0">
                <a:latin typeface="宋体"/>
                <a:cs typeface="宋体"/>
              </a:rPr>
              <a:t>分配</a:t>
            </a:r>
            <a:r>
              <a:rPr sz="1100" b="1" spc="-30" dirty="0">
                <a:latin typeface="宋体"/>
                <a:cs typeface="宋体"/>
              </a:rPr>
              <a:t>系</a:t>
            </a:r>
            <a:r>
              <a:rPr sz="1100" b="1" spc="-15" dirty="0">
                <a:latin typeface="宋体"/>
                <a:cs typeface="宋体"/>
              </a:rPr>
              <a:t>统</a:t>
            </a:r>
            <a:r>
              <a:rPr sz="1100" b="1" spc="-290" dirty="0">
                <a:latin typeface="宋体"/>
                <a:cs typeface="宋体"/>
              </a:rPr>
              <a:t> </a:t>
            </a:r>
            <a:r>
              <a:rPr sz="1100" b="1" spc="-5" dirty="0">
                <a:latin typeface="宋体"/>
                <a:cs typeface="宋体"/>
              </a:rPr>
              <a:t>需要</a:t>
            </a:r>
            <a:r>
              <a:rPr sz="1100" b="1" spc="-15" dirty="0">
                <a:latin typeface="宋体"/>
                <a:cs typeface="宋体"/>
              </a:rPr>
              <a:t>一个</a:t>
            </a:r>
            <a:r>
              <a:rPr sz="1100" b="1" spc="-30" dirty="0">
                <a:latin typeface="宋体"/>
                <a:cs typeface="宋体"/>
              </a:rPr>
              <a:t>机</a:t>
            </a:r>
            <a:r>
              <a:rPr sz="1100" b="1" spc="-15" dirty="0">
                <a:latin typeface="宋体"/>
                <a:cs typeface="宋体"/>
              </a:rPr>
              <a:t>器群</a:t>
            </a:r>
            <a:r>
              <a:rPr sz="1100" b="1" spc="-30" dirty="0">
                <a:latin typeface="宋体"/>
                <a:cs typeface="宋体"/>
              </a:rPr>
              <a:t>协</a:t>
            </a:r>
            <a:r>
              <a:rPr sz="1100" b="1" spc="-15" dirty="0">
                <a:latin typeface="宋体"/>
                <a:cs typeface="宋体"/>
              </a:rPr>
              <a:t>同工作</a:t>
            </a:r>
            <a:endParaRPr sz="1100">
              <a:latin typeface="宋体"/>
              <a:cs typeface="宋体"/>
            </a:endParaRPr>
          </a:p>
          <a:p>
            <a:pPr marL="27940">
              <a:lnSpc>
                <a:spcPct val="100000"/>
              </a:lnSpc>
              <a:spcBef>
                <a:spcPts val="590"/>
              </a:spcBef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sfer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lar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pon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610"/>
              </a:spcBef>
            </a:pPr>
            <a:r>
              <a:rPr sz="1100" b="1" spc="-5" dirty="0">
                <a:latin typeface="宋体"/>
                <a:cs typeface="宋体"/>
              </a:rPr>
              <a:t>大型</a:t>
            </a:r>
            <a:r>
              <a:rPr sz="1100" b="1" spc="-15" dirty="0">
                <a:latin typeface="宋体"/>
                <a:cs typeface="宋体"/>
              </a:rPr>
              <a:t>工件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搬运</a:t>
            </a:r>
            <a:r>
              <a:rPr sz="1100" b="1" spc="-30" dirty="0">
                <a:latin typeface="宋体"/>
                <a:cs typeface="宋体"/>
              </a:rPr>
              <a:t>将</a:t>
            </a:r>
            <a:r>
              <a:rPr sz="1100" b="1" spc="-15" dirty="0">
                <a:latin typeface="宋体"/>
                <a:cs typeface="宋体"/>
              </a:rPr>
              <a:t>由几</a:t>
            </a:r>
            <a:r>
              <a:rPr sz="1100" b="1" spc="-30" dirty="0">
                <a:latin typeface="宋体"/>
                <a:cs typeface="宋体"/>
              </a:rPr>
              <a:t>台</a:t>
            </a:r>
            <a:r>
              <a:rPr sz="1100" b="1" spc="-15" dirty="0">
                <a:latin typeface="宋体"/>
                <a:cs typeface="宋体"/>
              </a:rPr>
              <a:t>机器</a:t>
            </a:r>
            <a:r>
              <a:rPr sz="1100" b="1" spc="-30" dirty="0">
                <a:latin typeface="宋体"/>
                <a:cs typeface="宋体"/>
              </a:rPr>
              <a:t>人</a:t>
            </a:r>
            <a:r>
              <a:rPr sz="1100" b="1" spc="-15" dirty="0">
                <a:latin typeface="宋体"/>
                <a:cs typeface="宋体"/>
              </a:rPr>
              <a:t>一起</a:t>
            </a:r>
            <a:r>
              <a:rPr sz="1100" b="1" spc="-30" dirty="0">
                <a:latin typeface="宋体"/>
                <a:cs typeface="宋体"/>
              </a:rPr>
              <a:t>协</a:t>
            </a:r>
            <a:r>
              <a:rPr sz="1100" b="1" spc="-15" dirty="0">
                <a:latin typeface="宋体"/>
                <a:cs typeface="宋体"/>
              </a:rPr>
              <a:t>同分</a:t>
            </a:r>
            <a:r>
              <a:rPr sz="1100" b="1" spc="-20" dirty="0">
                <a:latin typeface="宋体"/>
                <a:cs typeface="宋体"/>
              </a:rPr>
              <a:t>担</a:t>
            </a:r>
            <a:r>
              <a:rPr sz="1100" b="1" dirty="0"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  <a:p>
            <a:pPr marL="205104" marR="2451100" indent="-177165">
              <a:lnSpc>
                <a:spcPct val="100000"/>
              </a:lnSpc>
              <a:spcBef>
                <a:spcPts val="585"/>
              </a:spcBef>
            </a:pP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roblems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of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reach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ibi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ted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by 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zed p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ing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of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610"/>
              </a:spcBef>
            </a:pPr>
            <a:r>
              <a:rPr sz="1100" b="1" spc="-5" dirty="0">
                <a:latin typeface="宋体"/>
                <a:cs typeface="宋体"/>
              </a:rPr>
              <a:t>独立</a:t>
            </a:r>
            <a:r>
              <a:rPr sz="1100" b="1" spc="-15" dirty="0">
                <a:latin typeface="宋体"/>
                <a:cs typeface="宋体"/>
              </a:rPr>
              <a:t>的工</a:t>
            </a:r>
            <a:r>
              <a:rPr sz="1100" b="1" spc="-30" dirty="0">
                <a:latin typeface="宋体"/>
                <a:cs typeface="宋体"/>
              </a:rPr>
              <a:t>件</a:t>
            </a:r>
            <a:r>
              <a:rPr sz="1100" b="1" spc="-15" dirty="0">
                <a:latin typeface="宋体"/>
                <a:cs typeface="宋体"/>
              </a:rPr>
              <a:t>定位</a:t>
            </a:r>
            <a:r>
              <a:rPr sz="1100" b="1" spc="-30" dirty="0">
                <a:latin typeface="宋体"/>
                <a:cs typeface="宋体"/>
              </a:rPr>
              <a:t>系</a:t>
            </a:r>
            <a:r>
              <a:rPr sz="1100" b="1" spc="-15" dirty="0">
                <a:latin typeface="宋体"/>
                <a:cs typeface="宋体"/>
              </a:rPr>
              <a:t>统将</a:t>
            </a:r>
            <a:r>
              <a:rPr sz="1100" b="1" spc="-30" dirty="0">
                <a:latin typeface="宋体"/>
                <a:cs typeface="宋体"/>
              </a:rPr>
              <a:t>补</a:t>
            </a:r>
            <a:r>
              <a:rPr sz="1100" b="1" spc="-15" dirty="0">
                <a:latin typeface="宋体"/>
                <a:cs typeface="宋体"/>
              </a:rPr>
              <a:t>偿机</a:t>
            </a:r>
            <a:r>
              <a:rPr sz="1100" b="1" spc="-30" dirty="0">
                <a:latin typeface="宋体"/>
                <a:cs typeface="宋体"/>
              </a:rPr>
              <a:t>器</a:t>
            </a:r>
            <a:r>
              <a:rPr sz="1100" b="1" spc="-15" dirty="0">
                <a:latin typeface="宋体"/>
                <a:cs typeface="宋体"/>
              </a:rPr>
              <a:t>人的</a:t>
            </a:r>
            <a:r>
              <a:rPr sz="1100" b="1" spc="-30" dirty="0">
                <a:latin typeface="宋体"/>
                <a:cs typeface="宋体"/>
              </a:rPr>
              <a:t>有</a:t>
            </a:r>
            <a:r>
              <a:rPr sz="1100" b="1" spc="-15" dirty="0">
                <a:latin typeface="宋体"/>
                <a:cs typeface="宋体"/>
              </a:rPr>
              <a:t>限伸</a:t>
            </a:r>
            <a:r>
              <a:rPr sz="1100" b="1" spc="-30" dirty="0">
                <a:latin typeface="宋体"/>
                <a:cs typeface="宋体"/>
              </a:rPr>
              <a:t>展</a:t>
            </a:r>
            <a:r>
              <a:rPr sz="1100" b="1" spc="-15" dirty="0">
                <a:latin typeface="宋体"/>
                <a:cs typeface="宋体"/>
              </a:rPr>
              <a:t>和可</a:t>
            </a:r>
            <a:r>
              <a:rPr sz="1100" b="1" spc="-30" dirty="0">
                <a:latin typeface="宋体"/>
                <a:cs typeface="宋体"/>
              </a:rPr>
              <a:t>达</a:t>
            </a:r>
            <a:r>
              <a:rPr sz="1100" b="1" spc="-15" dirty="0">
                <a:latin typeface="宋体"/>
                <a:cs typeface="宋体"/>
              </a:rPr>
              <a:t>性的</a:t>
            </a:r>
            <a:r>
              <a:rPr sz="1100" b="1" spc="-30" dirty="0">
                <a:latin typeface="宋体"/>
                <a:cs typeface="宋体"/>
              </a:rPr>
              <a:t>不</a:t>
            </a:r>
            <a:r>
              <a:rPr sz="1100" b="1" spc="-15" dirty="0">
                <a:latin typeface="宋体"/>
                <a:cs typeface="宋体"/>
              </a:rPr>
              <a:t>足</a:t>
            </a:r>
            <a:endParaRPr sz="1100">
              <a:latin typeface="宋体"/>
              <a:cs typeface="宋体"/>
            </a:endParaRPr>
          </a:p>
          <a:p>
            <a:pPr marL="205104" marR="2426970" indent="-177165">
              <a:lnSpc>
                <a:spcPct val="100000"/>
              </a:lnSpc>
              <a:spcBef>
                <a:spcPts val="585"/>
              </a:spcBef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rge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intro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ed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into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j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oining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zed clamping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frames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610"/>
              </a:spcBef>
            </a:pPr>
            <a:r>
              <a:rPr sz="1100" b="1" spc="-5" dirty="0">
                <a:latin typeface="宋体"/>
                <a:cs typeface="宋体"/>
              </a:rPr>
              <a:t>超大</a:t>
            </a:r>
            <a:r>
              <a:rPr sz="1100" b="1" spc="-15" dirty="0">
                <a:latin typeface="宋体"/>
                <a:cs typeface="宋体"/>
              </a:rPr>
              <a:t>型工</a:t>
            </a:r>
            <a:r>
              <a:rPr sz="1100" b="1" spc="-30" dirty="0">
                <a:latin typeface="宋体"/>
                <a:cs typeface="宋体"/>
              </a:rPr>
              <a:t>件</a:t>
            </a:r>
            <a:r>
              <a:rPr sz="1100" b="1" spc="-15" dirty="0">
                <a:latin typeface="宋体"/>
                <a:cs typeface="宋体"/>
              </a:rPr>
              <a:t>将被</a:t>
            </a:r>
            <a:r>
              <a:rPr sz="1100" b="1" spc="-30" dirty="0">
                <a:latin typeface="宋体"/>
                <a:cs typeface="宋体"/>
              </a:rPr>
              <a:t>引</a:t>
            </a:r>
            <a:r>
              <a:rPr sz="1100" b="1" spc="-15" dirty="0">
                <a:latin typeface="宋体"/>
                <a:cs typeface="宋体"/>
              </a:rPr>
              <a:t>入到</a:t>
            </a:r>
            <a:r>
              <a:rPr sz="1100" b="1" spc="-30" dirty="0">
                <a:latin typeface="宋体"/>
                <a:cs typeface="宋体"/>
              </a:rPr>
              <a:t>接</a:t>
            </a:r>
            <a:r>
              <a:rPr sz="1100" b="1" spc="-15" dirty="0">
                <a:latin typeface="宋体"/>
                <a:cs typeface="宋体"/>
              </a:rPr>
              <a:t>合工</a:t>
            </a:r>
            <a:r>
              <a:rPr sz="1100" b="1" spc="-30" dirty="0">
                <a:latin typeface="宋体"/>
                <a:cs typeface="宋体"/>
              </a:rPr>
              <a:t>艺</a:t>
            </a:r>
            <a:r>
              <a:rPr sz="1100" b="1" spc="-15" dirty="0">
                <a:latin typeface="宋体"/>
                <a:cs typeface="宋体"/>
              </a:rPr>
              <a:t>里面</a:t>
            </a:r>
            <a:r>
              <a:rPr sz="1100" b="1" spc="-30" dirty="0">
                <a:latin typeface="宋体"/>
                <a:cs typeface="宋体"/>
              </a:rPr>
              <a:t>单</a:t>
            </a:r>
            <a:r>
              <a:rPr sz="1100" b="1" spc="-15" dirty="0">
                <a:latin typeface="宋体"/>
                <a:cs typeface="宋体"/>
              </a:rPr>
              <a:t>独进</a:t>
            </a:r>
            <a:r>
              <a:rPr sz="1100" b="1" spc="-30" dirty="0">
                <a:latin typeface="宋体"/>
                <a:cs typeface="宋体"/>
              </a:rPr>
              <a:t>行</a:t>
            </a:r>
            <a:r>
              <a:rPr sz="1100" b="1" spc="-15" dirty="0">
                <a:latin typeface="宋体"/>
                <a:cs typeface="宋体"/>
              </a:rPr>
              <a:t>装夹</a:t>
            </a:r>
            <a:r>
              <a:rPr sz="1100" b="1" spc="-30" dirty="0">
                <a:latin typeface="宋体"/>
                <a:cs typeface="宋体"/>
              </a:rPr>
              <a:t>加</a:t>
            </a:r>
            <a:r>
              <a:rPr sz="1100" b="1" spc="-15" dirty="0">
                <a:latin typeface="宋体"/>
                <a:cs typeface="宋体"/>
              </a:rPr>
              <a:t>工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12</a:t>
            </a:fld>
            <a:endParaRPr sz="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hlinkClick r:id="rId5"/>
              </a:rPr>
              <a:t>www</a:t>
            </a:r>
            <a:r>
              <a:rPr spc="-5" dirty="0">
                <a:hlinkClick r:id="rId5"/>
              </a:rPr>
              <a:t>.</a:t>
            </a:r>
            <a:r>
              <a:rPr dirty="0">
                <a:hlinkClick r:id="rId5"/>
              </a:rPr>
              <a:t>k</a:t>
            </a:r>
            <a:r>
              <a:rPr spc="-10" dirty="0">
                <a:hlinkClick r:id="rId5"/>
              </a:rPr>
              <a:t>u</a:t>
            </a:r>
            <a:r>
              <a:rPr spc="0" dirty="0">
                <a:hlinkClick r:id="rId5"/>
              </a:rPr>
              <a:t>k</a:t>
            </a:r>
            <a:r>
              <a:rPr spc="-5" dirty="0">
                <a:hlinkClick r:id="rId5"/>
              </a:rPr>
              <a:t>a</a:t>
            </a:r>
            <a:r>
              <a:rPr spc="-10" dirty="0">
                <a:hlinkClick r:id="rId5"/>
              </a:rPr>
              <a:t>-robo</a:t>
            </a:r>
            <a:r>
              <a:rPr spc="-5" dirty="0">
                <a:hlinkClick r:id="rId5"/>
              </a:rPr>
              <a:t>tics.</a:t>
            </a:r>
            <a:r>
              <a:rPr dirty="0">
                <a:hlinkClick r:id="rId5"/>
              </a:rPr>
              <a:t>c</a:t>
            </a:r>
            <a:r>
              <a:rPr spc="-10" dirty="0">
                <a:hlinkClick r:id="rId5"/>
              </a:rPr>
              <a:t>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52210" y="3860850"/>
            <a:ext cx="3194939" cy="2436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8195" y="954690"/>
            <a:ext cx="6366510" cy="431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indent="-85725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try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4.0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on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latin typeface="宋体"/>
                <a:cs typeface="宋体"/>
              </a:rPr>
              <a:t>工业</a:t>
            </a:r>
            <a:r>
              <a:rPr sz="1100" b="1" dirty="0">
                <a:latin typeface="Arial"/>
                <a:cs typeface="Arial"/>
              </a:rPr>
              <a:t>4</a:t>
            </a:r>
            <a:r>
              <a:rPr sz="1100" b="1" spc="-10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10" dirty="0">
                <a:latin typeface="Arial"/>
                <a:cs typeface="Arial"/>
              </a:rPr>
              <a:t>-</a:t>
            </a:r>
            <a:r>
              <a:rPr sz="1100" b="1" spc="-15" dirty="0">
                <a:latin typeface="宋体"/>
                <a:cs typeface="宋体"/>
              </a:rPr>
              <a:t>协同</a:t>
            </a:r>
            <a:r>
              <a:rPr sz="1100" b="1" spc="-30" dirty="0">
                <a:latin typeface="宋体"/>
                <a:cs typeface="宋体"/>
              </a:rPr>
              <a:t>机</a:t>
            </a:r>
            <a:r>
              <a:rPr sz="1100" b="1" spc="-15" dirty="0">
                <a:latin typeface="宋体"/>
                <a:cs typeface="宋体"/>
              </a:rPr>
              <a:t>器人</a:t>
            </a:r>
            <a:r>
              <a:rPr sz="1100" b="1" spc="-30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件定位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050">
              <a:latin typeface="Times New Roman"/>
              <a:cs typeface="Times New Roman"/>
            </a:endParaRPr>
          </a:p>
          <a:p>
            <a:pPr marL="97790" marR="1327150">
              <a:lnSpc>
                <a:spcPct val="100499"/>
              </a:lnSpc>
            </a:pP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 are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on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ible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ing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ology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 d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lly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be man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ture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: </a:t>
            </a:r>
            <a:r>
              <a:rPr sz="1100" b="1" spc="-5" dirty="0">
                <a:latin typeface="宋体"/>
                <a:cs typeface="宋体"/>
              </a:rPr>
              <a:t>自适</a:t>
            </a:r>
            <a:r>
              <a:rPr sz="1100" b="1" spc="-15" dirty="0">
                <a:latin typeface="宋体"/>
                <a:cs typeface="宋体"/>
              </a:rPr>
              <a:t>应概</a:t>
            </a:r>
            <a:r>
              <a:rPr sz="1100" b="1" spc="-30" dirty="0">
                <a:latin typeface="宋体"/>
                <a:cs typeface="宋体"/>
              </a:rPr>
              <a:t>念</a:t>
            </a:r>
            <a:r>
              <a:rPr sz="1100" b="1" spc="-15" dirty="0">
                <a:latin typeface="宋体"/>
                <a:cs typeface="宋体"/>
              </a:rPr>
              <a:t>建立</a:t>
            </a:r>
            <a:r>
              <a:rPr sz="1100" b="1" spc="-30" dirty="0">
                <a:latin typeface="宋体"/>
                <a:cs typeface="宋体"/>
              </a:rPr>
              <a:t>在</a:t>
            </a:r>
            <a:r>
              <a:rPr sz="1100" b="1" spc="-15" dirty="0">
                <a:latin typeface="宋体"/>
                <a:cs typeface="宋体"/>
              </a:rPr>
              <a:t>柔性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工具</a:t>
            </a:r>
            <a:r>
              <a:rPr sz="1100" b="1" spc="-30" dirty="0">
                <a:latin typeface="宋体"/>
                <a:cs typeface="宋体"/>
              </a:rPr>
              <a:t>及</a:t>
            </a:r>
            <a:r>
              <a:rPr sz="1100" b="1" spc="-15" dirty="0">
                <a:latin typeface="宋体"/>
                <a:cs typeface="宋体"/>
              </a:rPr>
              <a:t>定位</a:t>
            </a:r>
            <a:r>
              <a:rPr sz="1100" b="1" spc="-30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艺以</a:t>
            </a:r>
            <a:r>
              <a:rPr sz="1100" b="1" spc="-30" dirty="0">
                <a:latin typeface="宋体"/>
                <a:cs typeface="宋体"/>
              </a:rPr>
              <a:t>适</a:t>
            </a:r>
            <a:r>
              <a:rPr sz="1100" b="1" spc="-15" dirty="0">
                <a:latin typeface="宋体"/>
                <a:cs typeface="宋体"/>
              </a:rPr>
              <a:t>应被</a:t>
            </a:r>
            <a:r>
              <a:rPr sz="1100" b="1" spc="-30" dirty="0">
                <a:latin typeface="宋体"/>
                <a:cs typeface="宋体"/>
              </a:rPr>
              <a:t>加</a:t>
            </a:r>
            <a:r>
              <a:rPr sz="1100" b="1" spc="-15" dirty="0">
                <a:latin typeface="宋体"/>
                <a:cs typeface="宋体"/>
              </a:rPr>
              <a:t>工的</a:t>
            </a:r>
            <a:r>
              <a:rPr sz="1100" b="1" spc="-30" dirty="0">
                <a:latin typeface="宋体"/>
                <a:cs typeface="宋体"/>
              </a:rPr>
              <a:t>零</a:t>
            </a:r>
            <a:r>
              <a:rPr sz="1100" b="1" spc="-10" dirty="0">
                <a:latin typeface="宋体"/>
                <a:cs typeface="宋体"/>
              </a:rPr>
              <a:t>件</a:t>
            </a:r>
            <a:r>
              <a:rPr sz="1100" b="1" dirty="0"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58140" marR="1946275" indent="-177165">
              <a:lnSpc>
                <a:spcPct val="100000"/>
              </a:lnSpc>
              <a:spcBef>
                <a:spcPts val="985"/>
              </a:spcBef>
              <a:buClr>
                <a:srgbClr val="404040"/>
              </a:buClr>
              <a:buFont typeface="Arial"/>
              <a:buChar char="•"/>
              <a:tabLst>
                <a:tab pos="358775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intell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nt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mmu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tes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req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ired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j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oining 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sing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endParaRPr sz="11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610"/>
              </a:spcBef>
              <a:tabLst>
                <a:tab pos="358140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智能</a:t>
            </a:r>
            <a:r>
              <a:rPr sz="1100" b="1" spc="-15" dirty="0">
                <a:latin typeface="宋体"/>
                <a:cs typeface="宋体"/>
              </a:rPr>
              <a:t>的工</a:t>
            </a:r>
            <a:r>
              <a:rPr sz="1100" b="1" spc="-30" dirty="0">
                <a:latin typeface="宋体"/>
                <a:cs typeface="宋体"/>
              </a:rPr>
              <a:t>件</a:t>
            </a:r>
            <a:r>
              <a:rPr sz="1100" b="1" spc="-15" dirty="0">
                <a:latin typeface="宋体"/>
                <a:cs typeface="宋体"/>
              </a:rPr>
              <a:t>与接</a:t>
            </a:r>
            <a:r>
              <a:rPr sz="1100" b="1" spc="-30" dirty="0">
                <a:latin typeface="宋体"/>
                <a:cs typeface="宋体"/>
              </a:rPr>
              <a:t>合</a:t>
            </a:r>
            <a:r>
              <a:rPr sz="1100" b="1" spc="-15" dirty="0">
                <a:latin typeface="宋体"/>
                <a:cs typeface="宋体"/>
              </a:rPr>
              <a:t>机器</a:t>
            </a:r>
            <a:r>
              <a:rPr sz="1100" b="1" spc="-30" dirty="0">
                <a:latin typeface="宋体"/>
                <a:cs typeface="宋体"/>
              </a:rPr>
              <a:t>人</a:t>
            </a:r>
            <a:r>
              <a:rPr sz="1100" b="1" spc="-15" dirty="0">
                <a:latin typeface="宋体"/>
                <a:cs typeface="宋体"/>
              </a:rPr>
              <a:t>相互</a:t>
            </a:r>
            <a:r>
              <a:rPr sz="1100" b="1" spc="-30" dirty="0">
                <a:latin typeface="宋体"/>
                <a:cs typeface="宋体"/>
              </a:rPr>
              <a:t>沟</a:t>
            </a:r>
            <a:r>
              <a:rPr sz="1100" b="1" spc="-15" dirty="0">
                <a:latin typeface="宋体"/>
                <a:cs typeface="宋体"/>
              </a:rPr>
              <a:t>通一</a:t>
            </a:r>
            <a:r>
              <a:rPr sz="1100" b="1" spc="-30" dirty="0">
                <a:latin typeface="宋体"/>
                <a:cs typeface="宋体"/>
              </a:rPr>
              <a:t>切</a:t>
            </a:r>
            <a:r>
              <a:rPr sz="1100" b="1" spc="-15" dirty="0">
                <a:latin typeface="宋体"/>
                <a:cs typeface="宋体"/>
              </a:rPr>
              <a:t>信息</a:t>
            </a:r>
            <a:endParaRPr sz="1100">
              <a:latin typeface="宋体"/>
              <a:cs typeface="宋体"/>
            </a:endParaRPr>
          </a:p>
          <a:p>
            <a:pPr marL="358140" marR="1425575" indent="-177165">
              <a:lnSpc>
                <a:spcPct val="100000"/>
              </a:lnSpc>
              <a:spcBef>
                <a:spcPts val="585"/>
              </a:spcBef>
              <a:buClr>
                <a:srgbClr val="404040"/>
              </a:buClr>
              <a:buFont typeface="Arial"/>
              <a:buChar char="•"/>
              <a:tabLst>
                <a:tab pos="358775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crea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ed for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clamping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ing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eleme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for 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j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oining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endParaRPr sz="11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610"/>
              </a:spcBef>
              <a:tabLst>
                <a:tab pos="358140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可以</a:t>
            </a:r>
            <a:r>
              <a:rPr sz="1100" b="1" spc="-15" dirty="0">
                <a:latin typeface="宋体"/>
                <a:cs typeface="宋体"/>
              </a:rPr>
              <a:t>减少</a:t>
            </a:r>
            <a:r>
              <a:rPr sz="1100" b="1" spc="-30" dirty="0">
                <a:latin typeface="宋体"/>
                <a:cs typeface="宋体"/>
              </a:rPr>
              <a:t>接</a:t>
            </a:r>
            <a:r>
              <a:rPr sz="1100" b="1" spc="-15" dirty="0">
                <a:latin typeface="宋体"/>
                <a:cs typeface="宋体"/>
              </a:rPr>
              <a:t>合工</a:t>
            </a:r>
            <a:r>
              <a:rPr sz="1100" b="1" spc="-30" dirty="0">
                <a:latin typeface="宋体"/>
                <a:cs typeface="宋体"/>
              </a:rPr>
              <a:t>艺</a:t>
            </a:r>
            <a:r>
              <a:rPr sz="1100" b="1" spc="-15" dirty="0">
                <a:latin typeface="宋体"/>
                <a:cs typeface="宋体"/>
              </a:rPr>
              <a:t>所需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昂贵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夹紧</a:t>
            </a:r>
            <a:r>
              <a:rPr sz="1100" b="1" spc="-30" dirty="0">
                <a:latin typeface="宋体"/>
                <a:cs typeface="宋体"/>
              </a:rPr>
              <a:t>机</a:t>
            </a:r>
            <a:r>
              <a:rPr sz="1100" b="1" spc="-15" dirty="0">
                <a:latin typeface="宋体"/>
                <a:cs typeface="宋体"/>
              </a:rPr>
              <a:t>构和</a:t>
            </a:r>
            <a:r>
              <a:rPr sz="1100" b="1" spc="-30" dirty="0">
                <a:latin typeface="宋体"/>
                <a:cs typeface="宋体"/>
              </a:rPr>
              <a:t>定</a:t>
            </a:r>
            <a:r>
              <a:rPr sz="1100" b="1" spc="-15" dirty="0">
                <a:latin typeface="宋体"/>
                <a:cs typeface="宋体"/>
              </a:rPr>
              <a:t>位元</a:t>
            </a:r>
            <a:r>
              <a:rPr sz="1100" b="1" spc="-20" dirty="0">
                <a:latin typeface="宋体"/>
                <a:cs typeface="宋体"/>
              </a:rPr>
              <a:t>件</a:t>
            </a:r>
            <a:r>
              <a:rPr sz="1100" b="1" dirty="0"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  <a:p>
            <a:pPr marL="358140" indent="-177165">
              <a:lnSpc>
                <a:spcPct val="100000"/>
              </a:lnSpc>
              <a:spcBef>
                <a:spcPts val="590"/>
              </a:spcBef>
              <a:buClr>
                <a:srgbClr val="404040"/>
              </a:buClr>
              <a:buFont typeface="Arial"/>
              <a:buChar char="•"/>
              <a:tabLst>
                <a:tab pos="358775" algn="l"/>
              </a:tabLst>
            </a:pP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tati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ary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ls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ppo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rts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ed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stems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rried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by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endParaRPr sz="11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610"/>
              </a:spcBef>
              <a:tabLst>
                <a:tab pos="358140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地面</a:t>
            </a:r>
            <a:r>
              <a:rPr sz="1100" b="1" spc="-15" dirty="0">
                <a:latin typeface="宋体"/>
                <a:cs typeface="宋体"/>
              </a:rPr>
              <a:t>固定</a:t>
            </a:r>
            <a:r>
              <a:rPr sz="1100" b="1" spc="-30" dirty="0">
                <a:latin typeface="宋体"/>
                <a:cs typeface="宋体"/>
              </a:rPr>
              <a:t>式</a:t>
            </a:r>
            <a:r>
              <a:rPr sz="1100" b="1" spc="-15" dirty="0">
                <a:latin typeface="宋体"/>
                <a:cs typeface="宋体"/>
              </a:rPr>
              <a:t>工具</a:t>
            </a:r>
            <a:r>
              <a:rPr sz="1100" b="1" spc="-30" dirty="0">
                <a:latin typeface="宋体"/>
                <a:cs typeface="宋体"/>
              </a:rPr>
              <a:t>和</a:t>
            </a:r>
            <a:r>
              <a:rPr sz="1100" b="1" spc="-15" dirty="0">
                <a:latin typeface="宋体"/>
                <a:cs typeface="宋体"/>
              </a:rPr>
              <a:t>底座</a:t>
            </a:r>
            <a:r>
              <a:rPr sz="1100" b="1" spc="-30" dirty="0">
                <a:latin typeface="宋体"/>
                <a:cs typeface="宋体"/>
              </a:rPr>
              <a:t>将</a:t>
            </a:r>
            <a:r>
              <a:rPr sz="1100" b="1" spc="-15" dirty="0">
                <a:latin typeface="宋体"/>
                <a:cs typeface="宋体"/>
              </a:rPr>
              <a:t>被机</a:t>
            </a:r>
            <a:r>
              <a:rPr sz="1100" b="1" spc="-30" dirty="0">
                <a:latin typeface="宋体"/>
                <a:cs typeface="宋体"/>
              </a:rPr>
              <a:t>器</a:t>
            </a:r>
            <a:r>
              <a:rPr sz="1100" b="1" spc="-15" dirty="0">
                <a:latin typeface="宋体"/>
                <a:cs typeface="宋体"/>
              </a:rPr>
              <a:t>人及</a:t>
            </a:r>
            <a:r>
              <a:rPr sz="1100" b="1" spc="-30" dirty="0">
                <a:latin typeface="宋体"/>
                <a:cs typeface="宋体"/>
              </a:rPr>
              <a:t>柔</a:t>
            </a:r>
            <a:r>
              <a:rPr sz="1100" b="1" spc="-15" dirty="0">
                <a:latin typeface="宋体"/>
                <a:cs typeface="宋体"/>
              </a:rPr>
              <a:t>性抓</a:t>
            </a:r>
            <a:r>
              <a:rPr sz="1100" b="1" spc="-30" dirty="0">
                <a:latin typeface="宋体"/>
                <a:cs typeface="宋体"/>
              </a:rPr>
              <a:t>手</a:t>
            </a:r>
            <a:r>
              <a:rPr sz="1100" b="1" spc="-15" dirty="0">
                <a:latin typeface="宋体"/>
                <a:cs typeface="宋体"/>
              </a:rPr>
              <a:t>替代</a:t>
            </a:r>
            <a:endParaRPr sz="1100">
              <a:latin typeface="宋体"/>
              <a:cs typeface="宋体"/>
            </a:endParaRPr>
          </a:p>
          <a:p>
            <a:pPr marL="358140" marR="1879600" indent="-177165">
              <a:lnSpc>
                <a:spcPct val="100000"/>
              </a:lnSpc>
              <a:spcBef>
                <a:spcPts val="585"/>
              </a:spcBef>
              <a:buClr>
                <a:srgbClr val="404040"/>
              </a:buClr>
              <a:buFont typeface="Arial"/>
              <a:buChar char="•"/>
              <a:tabLst>
                <a:tab pos="358775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ing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timal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for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 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times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ut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interme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steps</a:t>
            </a:r>
            <a:endParaRPr sz="11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610"/>
              </a:spcBef>
              <a:tabLst>
                <a:tab pos="358140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适应</a:t>
            </a:r>
            <a:r>
              <a:rPr sz="1100" b="1" spc="-15" dirty="0">
                <a:latin typeface="宋体"/>
                <a:cs typeface="宋体"/>
              </a:rPr>
              <a:t>加工</a:t>
            </a:r>
            <a:r>
              <a:rPr sz="1100" b="1" spc="-30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艺的</a:t>
            </a:r>
            <a:r>
              <a:rPr sz="1100" b="1" spc="-30" dirty="0">
                <a:latin typeface="宋体"/>
                <a:cs typeface="宋体"/>
              </a:rPr>
              <a:t>定</a:t>
            </a:r>
            <a:r>
              <a:rPr sz="1100" b="1" spc="-15" dirty="0">
                <a:latin typeface="宋体"/>
                <a:cs typeface="宋体"/>
              </a:rPr>
              <a:t>位系</a:t>
            </a:r>
            <a:r>
              <a:rPr sz="1100" b="1" spc="-30" dirty="0">
                <a:latin typeface="宋体"/>
                <a:cs typeface="宋体"/>
              </a:rPr>
              <a:t>统</a:t>
            </a:r>
            <a:r>
              <a:rPr sz="1100" b="1" spc="-15" dirty="0">
                <a:latin typeface="宋体"/>
                <a:cs typeface="宋体"/>
              </a:rPr>
              <a:t>减少</a:t>
            </a:r>
            <a:r>
              <a:rPr sz="1100" b="1" spc="-30" dirty="0">
                <a:latin typeface="宋体"/>
                <a:cs typeface="宋体"/>
              </a:rPr>
              <a:t>了</a:t>
            </a:r>
            <a:r>
              <a:rPr sz="1100" b="1" spc="-15" dirty="0">
                <a:latin typeface="宋体"/>
                <a:cs typeface="宋体"/>
              </a:rPr>
              <a:t>中间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转运</a:t>
            </a:r>
            <a:r>
              <a:rPr sz="1100" b="1" spc="-30" dirty="0">
                <a:latin typeface="宋体"/>
                <a:cs typeface="宋体"/>
              </a:rPr>
              <a:t>时</a:t>
            </a:r>
            <a:r>
              <a:rPr sz="1100" b="1" spc="-15" dirty="0">
                <a:latin typeface="宋体"/>
                <a:cs typeface="宋体"/>
              </a:rPr>
              <a:t>间，</a:t>
            </a:r>
            <a:r>
              <a:rPr sz="1100" b="1" spc="-30" dirty="0">
                <a:latin typeface="宋体"/>
                <a:cs typeface="宋体"/>
              </a:rPr>
              <a:t>允</a:t>
            </a:r>
            <a:r>
              <a:rPr sz="1100" b="1" spc="-15" dirty="0">
                <a:latin typeface="宋体"/>
                <a:cs typeface="宋体"/>
              </a:rPr>
              <a:t>许更</a:t>
            </a:r>
            <a:r>
              <a:rPr sz="1100" b="1" spc="-30" dirty="0">
                <a:latin typeface="宋体"/>
                <a:cs typeface="宋体"/>
              </a:rPr>
              <a:t>长</a:t>
            </a:r>
            <a:r>
              <a:rPr sz="1100" b="1" spc="-15" dirty="0">
                <a:latin typeface="宋体"/>
                <a:cs typeface="宋体"/>
              </a:rPr>
              <a:t>的加</a:t>
            </a:r>
            <a:r>
              <a:rPr sz="1100" b="1" spc="-30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时间</a:t>
            </a:r>
            <a:endParaRPr sz="1100">
              <a:latin typeface="宋体"/>
              <a:cs typeface="宋体"/>
            </a:endParaRPr>
          </a:p>
          <a:p>
            <a:pPr marL="358140" indent="-177165">
              <a:lnSpc>
                <a:spcPct val="100000"/>
              </a:lnSpc>
              <a:spcBef>
                <a:spcPts val="585"/>
              </a:spcBef>
              <a:buClr>
                <a:srgbClr val="404040"/>
              </a:buClr>
              <a:buFont typeface="Arial"/>
              <a:buChar char="•"/>
              <a:tabLst>
                <a:tab pos="358775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tran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fer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times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oided</a:t>
            </a:r>
            <a:endParaRPr sz="11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615"/>
              </a:spcBef>
              <a:tabLst>
                <a:tab pos="358140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避免</a:t>
            </a:r>
            <a:r>
              <a:rPr sz="1100" b="1" spc="-15" dirty="0">
                <a:latin typeface="宋体"/>
                <a:cs typeface="宋体"/>
              </a:rPr>
              <a:t>非生</a:t>
            </a:r>
            <a:r>
              <a:rPr sz="1100" b="1" spc="-30" dirty="0">
                <a:latin typeface="宋体"/>
                <a:cs typeface="宋体"/>
              </a:rPr>
              <a:t>产</a:t>
            </a:r>
            <a:r>
              <a:rPr sz="1100" b="1" spc="-15" dirty="0">
                <a:latin typeface="宋体"/>
                <a:cs typeface="宋体"/>
              </a:rPr>
              <a:t>转运</a:t>
            </a:r>
            <a:r>
              <a:rPr sz="1100" b="1" spc="-30" dirty="0">
                <a:latin typeface="宋体"/>
                <a:cs typeface="宋体"/>
              </a:rPr>
              <a:t>时</a:t>
            </a:r>
            <a:r>
              <a:rPr sz="1100" b="1" spc="-15" dirty="0">
                <a:latin typeface="宋体"/>
                <a:cs typeface="宋体"/>
              </a:rPr>
              <a:t>间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9261" y="1381632"/>
            <a:ext cx="3167888" cy="2391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13</a:t>
            </a:fld>
            <a:endParaRPr sz="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hlinkClick r:id="rId5"/>
              </a:rPr>
              <a:t>www</a:t>
            </a:r>
            <a:r>
              <a:rPr spc="-5" dirty="0">
                <a:hlinkClick r:id="rId5"/>
              </a:rPr>
              <a:t>.</a:t>
            </a:r>
            <a:r>
              <a:rPr dirty="0">
                <a:hlinkClick r:id="rId5"/>
              </a:rPr>
              <a:t>k</a:t>
            </a:r>
            <a:r>
              <a:rPr spc="-10" dirty="0">
                <a:hlinkClick r:id="rId5"/>
              </a:rPr>
              <a:t>u</a:t>
            </a:r>
            <a:r>
              <a:rPr spc="0" dirty="0">
                <a:hlinkClick r:id="rId5"/>
              </a:rPr>
              <a:t>k</a:t>
            </a:r>
            <a:r>
              <a:rPr spc="-5" dirty="0">
                <a:hlinkClick r:id="rId5"/>
              </a:rPr>
              <a:t>a</a:t>
            </a:r>
            <a:r>
              <a:rPr spc="-10" dirty="0">
                <a:hlinkClick r:id="rId5"/>
              </a:rPr>
              <a:t>-robo</a:t>
            </a:r>
            <a:r>
              <a:rPr spc="-5" dirty="0">
                <a:hlinkClick r:id="rId5"/>
              </a:rPr>
              <a:t>tics.</a:t>
            </a:r>
            <a:r>
              <a:rPr dirty="0">
                <a:hlinkClick r:id="rId5"/>
              </a:rPr>
              <a:t>c</a:t>
            </a:r>
            <a:r>
              <a:rPr spc="-10" dirty="0">
                <a:hlinkClick r:id="rId5"/>
              </a:rPr>
              <a:t>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498" y="954690"/>
            <a:ext cx="7376159" cy="434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 indent="-28575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try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4.0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intralogis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ti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cs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mobi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ist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cs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latin typeface="宋体"/>
                <a:cs typeface="宋体"/>
              </a:rPr>
              <a:t>工业</a:t>
            </a:r>
            <a:r>
              <a:rPr sz="1100" b="1" dirty="0">
                <a:latin typeface="Arial"/>
                <a:cs typeface="Arial"/>
              </a:rPr>
              <a:t>4</a:t>
            </a:r>
            <a:r>
              <a:rPr sz="1100" b="1" spc="-10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10" dirty="0">
                <a:latin typeface="Arial"/>
                <a:cs typeface="Arial"/>
              </a:rPr>
              <a:t>-</a:t>
            </a:r>
            <a:r>
              <a:rPr sz="1100" b="1" spc="-30" dirty="0">
                <a:latin typeface="宋体"/>
                <a:cs typeface="宋体"/>
              </a:rPr>
              <a:t>使</a:t>
            </a:r>
            <a:r>
              <a:rPr sz="1100" b="1" spc="-15" dirty="0">
                <a:latin typeface="宋体"/>
                <a:cs typeface="宋体"/>
              </a:rPr>
              <a:t>用移</a:t>
            </a:r>
            <a:r>
              <a:rPr sz="1100" b="1" spc="-30" dirty="0">
                <a:latin typeface="宋体"/>
                <a:cs typeface="宋体"/>
              </a:rPr>
              <a:t>动</a:t>
            </a:r>
            <a:r>
              <a:rPr sz="1100" b="1" spc="-15" dirty="0">
                <a:latin typeface="宋体"/>
                <a:cs typeface="宋体"/>
              </a:rPr>
              <a:t>物流</a:t>
            </a:r>
            <a:r>
              <a:rPr sz="1100" b="1" spc="-30" dirty="0">
                <a:latin typeface="宋体"/>
                <a:cs typeface="宋体"/>
              </a:rPr>
              <a:t>机</a:t>
            </a:r>
            <a:r>
              <a:rPr sz="1100" b="1" spc="-15" dirty="0">
                <a:latin typeface="宋体"/>
                <a:cs typeface="宋体"/>
              </a:rPr>
              <a:t>器人</a:t>
            </a:r>
            <a:r>
              <a:rPr sz="1100" b="1" spc="-30" dirty="0">
                <a:latin typeface="宋体"/>
                <a:cs typeface="宋体"/>
              </a:rPr>
              <a:t>以</a:t>
            </a:r>
            <a:r>
              <a:rPr sz="1100" b="1" spc="-15" dirty="0">
                <a:latin typeface="宋体"/>
                <a:cs typeface="宋体"/>
              </a:rPr>
              <a:t>适应</a:t>
            </a:r>
            <a:r>
              <a:rPr sz="1100" b="1" spc="-30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厂内</a:t>
            </a:r>
            <a:r>
              <a:rPr sz="1100" b="1" spc="-30" dirty="0">
                <a:latin typeface="宋体"/>
                <a:cs typeface="宋体"/>
              </a:rPr>
              <a:t>部</a:t>
            </a:r>
            <a:r>
              <a:rPr sz="1100" b="1" spc="-15" dirty="0">
                <a:latin typeface="宋体"/>
                <a:cs typeface="宋体"/>
              </a:rPr>
              <a:t>物流</a:t>
            </a:r>
            <a:endParaRPr sz="11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40640" marR="2117725">
              <a:lnSpc>
                <a:spcPct val="100499"/>
              </a:lnSpc>
            </a:pP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 are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on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ible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ist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cs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lly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 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al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flow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req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ired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ts: </a:t>
            </a:r>
            <a:r>
              <a:rPr sz="1100" b="1" spc="-5" dirty="0">
                <a:latin typeface="宋体"/>
                <a:cs typeface="宋体"/>
              </a:rPr>
              <a:t>自适</a:t>
            </a:r>
            <a:r>
              <a:rPr sz="1100" b="1" spc="-15" dirty="0">
                <a:latin typeface="宋体"/>
                <a:cs typeface="宋体"/>
              </a:rPr>
              <a:t>应概</a:t>
            </a:r>
            <a:r>
              <a:rPr sz="1100" b="1" spc="-30" dirty="0">
                <a:latin typeface="宋体"/>
                <a:cs typeface="宋体"/>
              </a:rPr>
              <a:t>念</a:t>
            </a:r>
            <a:r>
              <a:rPr sz="1100" b="1" spc="-15" dirty="0">
                <a:latin typeface="宋体"/>
                <a:cs typeface="宋体"/>
              </a:rPr>
              <a:t>建立</a:t>
            </a:r>
            <a:r>
              <a:rPr sz="1100" b="1" spc="-30" dirty="0">
                <a:latin typeface="宋体"/>
                <a:cs typeface="宋体"/>
              </a:rPr>
              <a:t>在</a:t>
            </a:r>
            <a:r>
              <a:rPr sz="1100" b="1" spc="-15" dirty="0">
                <a:latin typeface="宋体"/>
                <a:cs typeface="宋体"/>
              </a:rPr>
              <a:t>自动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柔性</a:t>
            </a:r>
            <a:r>
              <a:rPr sz="1100" b="1" spc="-30" dirty="0">
                <a:latin typeface="宋体"/>
                <a:cs typeface="宋体"/>
              </a:rPr>
              <a:t>物</a:t>
            </a:r>
            <a:r>
              <a:rPr sz="1100" b="1" spc="-15" dirty="0">
                <a:latin typeface="宋体"/>
                <a:cs typeface="宋体"/>
              </a:rPr>
              <a:t>流，</a:t>
            </a:r>
            <a:r>
              <a:rPr sz="1100" b="1" spc="-30" dirty="0">
                <a:latin typeface="宋体"/>
                <a:cs typeface="宋体"/>
              </a:rPr>
              <a:t>动</a:t>
            </a:r>
            <a:r>
              <a:rPr sz="1100" b="1" spc="-15" dirty="0">
                <a:latin typeface="宋体"/>
                <a:cs typeface="宋体"/>
              </a:rPr>
              <a:t>态地</a:t>
            </a:r>
            <a:r>
              <a:rPr sz="1100" b="1" spc="-30" dirty="0">
                <a:latin typeface="宋体"/>
                <a:cs typeface="宋体"/>
              </a:rPr>
              <a:t>满</a:t>
            </a:r>
            <a:r>
              <a:rPr sz="1100" b="1" spc="-15" dirty="0">
                <a:latin typeface="宋体"/>
                <a:cs typeface="宋体"/>
              </a:rPr>
              <a:t>足不</a:t>
            </a:r>
            <a:r>
              <a:rPr sz="1100" b="1" spc="-30" dirty="0">
                <a:latin typeface="宋体"/>
                <a:cs typeface="宋体"/>
              </a:rPr>
              <a:t>同</a:t>
            </a:r>
            <a:r>
              <a:rPr sz="1100" b="1" spc="-15" dirty="0">
                <a:latin typeface="宋体"/>
                <a:cs typeface="宋体"/>
              </a:rPr>
              <a:t>的生</a:t>
            </a:r>
            <a:r>
              <a:rPr sz="1100" b="1" spc="-30" dirty="0">
                <a:latin typeface="宋体"/>
                <a:cs typeface="宋体"/>
              </a:rPr>
              <a:t>产</a:t>
            </a:r>
            <a:r>
              <a:rPr sz="1100" b="1" spc="-15" dirty="0">
                <a:latin typeface="宋体"/>
                <a:cs typeface="宋体"/>
              </a:rPr>
              <a:t>流程</a:t>
            </a:r>
            <a:r>
              <a:rPr sz="1100" b="1" spc="-30" dirty="0">
                <a:latin typeface="宋体"/>
                <a:cs typeface="宋体"/>
              </a:rPr>
              <a:t>及</a:t>
            </a:r>
            <a:r>
              <a:rPr sz="1100" b="1" spc="-15" dirty="0">
                <a:latin typeface="宋体"/>
                <a:cs typeface="宋体"/>
              </a:rPr>
              <a:t>相应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物料</a:t>
            </a:r>
            <a:r>
              <a:rPr sz="1100" b="1" spc="-30" dirty="0">
                <a:latin typeface="宋体"/>
                <a:cs typeface="宋体"/>
              </a:rPr>
              <a:t>供</a:t>
            </a:r>
            <a:r>
              <a:rPr sz="1100" b="1" spc="-15" dirty="0">
                <a:latin typeface="宋体"/>
                <a:cs typeface="宋体"/>
              </a:rPr>
              <a:t>应</a:t>
            </a:r>
            <a:endParaRPr sz="11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357505" marR="2468245" indent="-17653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tabLst>
                <a:tab pos="35814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intell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nt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mmu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tes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informat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on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ist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cs 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req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ired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-on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s,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time</a:t>
            </a:r>
            <a:endParaRPr sz="1100" dirty="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610"/>
              </a:spcBef>
              <a:tabLst>
                <a:tab pos="35750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智能</a:t>
            </a:r>
            <a:r>
              <a:rPr sz="1100" b="1" spc="-15" dirty="0">
                <a:latin typeface="宋体"/>
                <a:cs typeface="宋体"/>
              </a:rPr>
              <a:t>的元</a:t>
            </a:r>
            <a:r>
              <a:rPr sz="1100" b="1" spc="-30" dirty="0">
                <a:latin typeface="宋体"/>
                <a:cs typeface="宋体"/>
              </a:rPr>
              <a:t>件</a:t>
            </a:r>
            <a:r>
              <a:rPr sz="1100" b="1" spc="-15" dirty="0">
                <a:latin typeface="宋体"/>
                <a:cs typeface="宋体"/>
              </a:rPr>
              <a:t>与转</a:t>
            </a:r>
            <a:r>
              <a:rPr sz="1100" b="1" spc="-30" dirty="0">
                <a:latin typeface="宋体"/>
                <a:cs typeface="宋体"/>
              </a:rPr>
              <a:t>运</a:t>
            </a:r>
            <a:r>
              <a:rPr sz="1100" b="1" spc="-15" dirty="0">
                <a:latin typeface="宋体"/>
                <a:cs typeface="宋体"/>
              </a:rPr>
              <a:t>机器</a:t>
            </a:r>
            <a:r>
              <a:rPr sz="1100" b="1" spc="-30" dirty="0">
                <a:latin typeface="宋体"/>
                <a:cs typeface="宋体"/>
              </a:rPr>
              <a:t>人</a:t>
            </a:r>
            <a:r>
              <a:rPr sz="1100" b="1" spc="-15" dirty="0">
                <a:latin typeface="宋体"/>
                <a:cs typeface="宋体"/>
              </a:rPr>
              <a:t>沟通</a:t>
            </a:r>
            <a:r>
              <a:rPr sz="1100" b="1" spc="-30" dirty="0">
                <a:latin typeface="宋体"/>
                <a:cs typeface="宋体"/>
              </a:rPr>
              <a:t>所</a:t>
            </a:r>
            <a:r>
              <a:rPr sz="1100" b="1" spc="-15" dirty="0">
                <a:latin typeface="宋体"/>
                <a:cs typeface="宋体"/>
              </a:rPr>
              <a:t>需的</a:t>
            </a:r>
            <a:r>
              <a:rPr sz="1100" b="1" spc="-30" dirty="0">
                <a:latin typeface="宋体"/>
                <a:cs typeface="宋体"/>
              </a:rPr>
              <a:t>其</a:t>
            </a:r>
            <a:r>
              <a:rPr sz="1100" b="1" spc="-15" dirty="0">
                <a:latin typeface="宋体"/>
                <a:cs typeface="宋体"/>
              </a:rPr>
              <a:t>他的</a:t>
            </a:r>
            <a:r>
              <a:rPr sz="1100" b="1" spc="-30" dirty="0">
                <a:latin typeface="宋体"/>
                <a:cs typeface="宋体"/>
              </a:rPr>
              <a:t>附</a:t>
            </a:r>
            <a:r>
              <a:rPr sz="1100" b="1" spc="-15" dirty="0">
                <a:latin typeface="宋体"/>
                <a:cs typeface="宋体"/>
              </a:rPr>
              <a:t>件以</a:t>
            </a:r>
            <a:r>
              <a:rPr sz="1100" b="1" spc="-30" dirty="0">
                <a:latin typeface="宋体"/>
                <a:cs typeface="宋体"/>
              </a:rPr>
              <a:t>及</a:t>
            </a:r>
            <a:r>
              <a:rPr sz="1100" b="1" spc="-15" dirty="0">
                <a:latin typeface="宋体"/>
                <a:cs typeface="宋体"/>
              </a:rPr>
              <a:t>加工</a:t>
            </a:r>
            <a:r>
              <a:rPr sz="1100" b="1" spc="-30" dirty="0">
                <a:latin typeface="宋体"/>
                <a:cs typeface="宋体"/>
              </a:rPr>
              <a:t>位</a:t>
            </a:r>
            <a:r>
              <a:rPr sz="1100" b="1" spc="-15" dirty="0">
                <a:latin typeface="宋体"/>
                <a:cs typeface="宋体"/>
              </a:rPr>
              <a:t>置和</a:t>
            </a:r>
            <a:r>
              <a:rPr sz="1100" b="1" spc="-30" dirty="0">
                <a:latin typeface="宋体"/>
                <a:cs typeface="宋体"/>
              </a:rPr>
              <a:t>节</a:t>
            </a:r>
            <a:r>
              <a:rPr sz="1100" b="1" spc="-5" dirty="0">
                <a:latin typeface="宋体"/>
                <a:cs typeface="宋体"/>
              </a:rPr>
              <a:t>拍</a:t>
            </a:r>
            <a:r>
              <a:rPr sz="1100" b="1" dirty="0">
                <a:latin typeface="Arial"/>
                <a:cs typeface="Arial"/>
              </a:rPr>
              <a:t>*</a:t>
            </a:r>
            <a:endParaRPr sz="1100" dirty="0">
              <a:latin typeface="Arial"/>
              <a:cs typeface="Arial"/>
            </a:endParaRPr>
          </a:p>
          <a:p>
            <a:pPr marL="357505" marR="2012314" indent="-176530">
              <a:lnSpc>
                <a:spcPct val="100000"/>
              </a:lnSpc>
              <a:spcBef>
                <a:spcPts val="585"/>
              </a:spcBef>
              <a:buClr>
                <a:srgbClr val="404040"/>
              </a:buClr>
              <a:buFont typeface="Arial"/>
              <a:buChar char="•"/>
              <a:tabLst>
                <a:tab pos="35814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ist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cs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prod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areas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strict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rate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,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mo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ile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 p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f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orm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tran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fer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of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mpo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endParaRPr sz="1100" dirty="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610"/>
              </a:spcBef>
              <a:tabLst>
                <a:tab pos="35750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物流</a:t>
            </a:r>
            <a:r>
              <a:rPr sz="1100" b="1" spc="-15" dirty="0">
                <a:latin typeface="宋体"/>
                <a:cs typeface="宋体"/>
              </a:rPr>
              <a:t>仓储</a:t>
            </a:r>
            <a:r>
              <a:rPr sz="1100" b="1" spc="-30" dirty="0">
                <a:latin typeface="宋体"/>
                <a:cs typeface="宋体"/>
              </a:rPr>
              <a:t>与</a:t>
            </a:r>
            <a:r>
              <a:rPr sz="1100" b="1" spc="-15" dirty="0">
                <a:latin typeface="宋体"/>
                <a:cs typeface="宋体"/>
              </a:rPr>
              <a:t>生产</a:t>
            </a:r>
            <a:r>
              <a:rPr sz="1100" b="1" spc="-30" dirty="0">
                <a:latin typeface="宋体"/>
                <a:cs typeface="宋体"/>
              </a:rPr>
              <a:t>单</a:t>
            </a:r>
            <a:r>
              <a:rPr sz="1100" b="1" spc="-15" dirty="0">
                <a:latin typeface="宋体"/>
                <a:cs typeface="宋体"/>
              </a:rPr>
              <a:t>元完</a:t>
            </a:r>
            <a:r>
              <a:rPr sz="1100" b="1" spc="-30" dirty="0">
                <a:latin typeface="宋体"/>
                <a:cs typeface="宋体"/>
              </a:rPr>
              <a:t>全</a:t>
            </a:r>
            <a:r>
              <a:rPr sz="1100" b="1" spc="-15" dirty="0">
                <a:latin typeface="宋体"/>
                <a:cs typeface="宋体"/>
              </a:rPr>
              <a:t>分离</a:t>
            </a:r>
            <a:r>
              <a:rPr sz="1100" b="1" spc="-30" dirty="0">
                <a:latin typeface="宋体"/>
                <a:cs typeface="宋体"/>
              </a:rPr>
              <a:t>，</a:t>
            </a:r>
            <a:r>
              <a:rPr sz="1100" b="1" spc="-15" dirty="0">
                <a:latin typeface="宋体"/>
                <a:cs typeface="宋体"/>
              </a:rPr>
              <a:t>转运</a:t>
            </a:r>
            <a:r>
              <a:rPr sz="1100" b="1" spc="-30" dirty="0">
                <a:latin typeface="宋体"/>
                <a:cs typeface="宋体"/>
              </a:rPr>
              <a:t>机</a:t>
            </a:r>
            <a:r>
              <a:rPr sz="1100" b="1" spc="-15" dirty="0">
                <a:latin typeface="宋体"/>
                <a:cs typeface="宋体"/>
              </a:rPr>
              <a:t>器人</a:t>
            </a:r>
            <a:r>
              <a:rPr sz="1100" b="1" spc="-30" dirty="0">
                <a:latin typeface="宋体"/>
                <a:cs typeface="宋体"/>
              </a:rPr>
              <a:t>负</a:t>
            </a:r>
            <a:r>
              <a:rPr sz="1100" b="1" spc="-15" dirty="0">
                <a:latin typeface="宋体"/>
                <a:cs typeface="宋体"/>
              </a:rPr>
              <a:t>责之</a:t>
            </a:r>
            <a:r>
              <a:rPr sz="1100" b="1" spc="-30" dirty="0">
                <a:latin typeface="宋体"/>
                <a:cs typeface="宋体"/>
              </a:rPr>
              <a:t>间</a:t>
            </a:r>
            <a:r>
              <a:rPr sz="1100" b="1" spc="-15" dirty="0">
                <a:latin typeface="宋体"/>
                <a:cs typeface="宋体"/>
              </a:rPr>
              <a:t>的运输</a:t>
            </a:r>
            <a:endParaRPr sz="1100" dirty="0">
              <a:latin typeface="宋体"/>
              <a:cs typeface="宋体"/>
            </a:endParaRPr>
          </a:p>
          <a:p>
            <a:pPr marL="357505" marR="2143760" indent="-176530">
              <a:lnSpc>
                <a:spcPct val="100000"/>
              </a:lnSpc>
              <a:spcBef>
                <a:spcPts val="585"/>
              </a:spcBef>
              <a:buClr>
                <a:srgbClr val="404040"/>
              </a:buClr>
              <a:buFont typeface="Arial"/>
              <a:buChar char="•"/>
              <a:tabLst>
                <a:tab pos="35814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mobi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bring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-on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“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j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time” 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“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j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q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”</a:t>
            </a:r>
            <a:endParaRPr sz="1100" dirty="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615"/>
              </a:spcBef>
              <a:tabLst>
                <a:tab pos="35750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移动</a:t>
            </a:r>
            <a:r>
              <a:rPr sz="1100" b="1" spc="-15" dirty="0">
                <a:latin typeface="宋体"/>
                <a:cs typeface="宋体"/>
              </a:rPr>
              <a:t>的机</a:t>
            </a:r>
            <a:r>
              <a:rPr sz="1100" b="1" spc="-30" dirty="0">
                <a:latin typeface="宋体"/>
                <a:cs typeface="宋体"/>
              </a:rPr>
              <a:t>器</a:t>
            </a:r>
            <a:r>
              <a:rPr sz="1100" b="1" spc="-15" dirty="0">
                <a:latin typeface="宋体"/>
                <a:cs typeface="宋体"/>
              </a:rPr>
              <a:t>人将</a:t>
            </a:r>
            <a:r>
              <a:rPr sz="1100" b="1" spc="-30" dirty="0">
                <a:latin typeface="宋体"/>
                <a:cs typeface="宋体"/>
              </a:rPr>
              <a:t>所</a:t>
            </a:r>
            <a:r>
              <a:rPr sz="1100" b="1" spc="-15" dirty="0">
                <a:latin typeface="宋体"/>
                <a:cs typeface="宋体"/>
              </a:rPr>
              <a:t>需的</a:t>
            </a:r>
            <a:r>
              <a:rPr sz="1100" b="1" spc="-30" dirty="0">
                <a:latin typeface="宋体"/>
                <a:cs typeface="宋体"/>
              </a:rPr>
              <a:t>其</a:t>
            </a:r>
            <a:r>
              <a:rPr sz="1100" b="1" spc="-15" dirty="0">
                <a:latin typeface="宋体"/>
                <a:cs typeface="宋体"/>
              </a:rPr>
              <a:t>他物</a:t>
            </a:r>
            <a:r>
              <a:rPr sz="1100" b="1" spc="-30" dirty="0">
                <a:latin typeface="宋体"/>
                <a:cs typeface="宋体"/>
              </a:rPr>
              <a:t>料</a:t>
            </a:r>
            <a:r>
              <a:rPr sz="1100" b="1" spc="-15" dirty="0">
                <a:latin typeface="宋体"/>
                <a:cs typeface="宋体"/>
              </a:rPr>
              <a:t>及时</a:t>
            </a:r>
            <a:r>
              <a:rPr sz="1100" b="1" spc="-30" dirty="0">
                <a:latin typeface="宋体"/>
                <a:cs typeface="宋体"/>
              </a:rPr>
              <a:t>有</a:t>
            </a:r>
            <a:r>
              <a:rPr sz="1100" b="1" spc="-15" dirty="0">
                <a:latin typeface="宋体"/>
                <a:cs typeface="宋体"/>
              </a:rPr>
              <a:t>序地</a:t>
            </a:r>
            <a:r>
              <a:rPr sz="1100" b="1" spc="-30" dirty="0">
                <a:latin typeface="宋体"/>
                <a:cs typeface="宋体"/>
              </a:rPr>
              <a:t>运</a:t>
            </a:r>
            <a:r>
              <a:rPr sz="1100" b="1" spc="-15" dirty="0">
                <a:latin typeface="宋体"/>
                <a:cs typeface="宋体"/>
              </a:rPr>
              <a:t>送到</a:t>
            </a:r>
            <a:r>
              <a:rPr sz="1100" b="1" spc="-20" dirty="0">
                <a:latin typeface="宋体"/>
                <a:cs typeface="宋体"/>
              </a:rPr>
              <a:t>位</a:t>
            </a:r>
            <a:r>
              <a:rPr sz="1100" b="1" dirty="0">
                <a:latin typeface="Arial"/>
                <a:cs typeface="Arial"/>
              </a:rPr>
              <a:t>*</a:t>
            </a:r>
            <a:endParaRPr sz="1100" dirty="0">
              <a:latin typeface="Arial"/>
              <a:cs typeface="Arial"/>
            </a:endParaRPr>
          </a:p>
          <a:p>
            <a:pPr marL="357505" marR="2481580" indent="-176530">
              <a:lnSpc>
                <a:spcPct val="100000"/>
              </a:lnSpc>
              <a:spcBef>
                <a:spcPts val="585"/>
              </a:spcBef>
              <a:buClr>
                <a:srgbClr val="404040"/>
              </a:buClr>
              <a:buFont typeface="Arial"/>
              <a:buChar char="•"/>
              <a:tabLst>
                <a:tab pos="35814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omo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ig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ral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man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ment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 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thing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runs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smo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thly</a:t>
            </a:r>
            <a:endParaRPr sz="1100" dirty="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610"/>
              </a:spcBef>
              <a:tabLst>
                <a:tab pos="35750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自动</a:t>
            </a:r>
            <a:r>
              <a:rPr sz="1100" b="1" spc="-15" dirty="0">
                <a:latin typeface="宋体"/>
                <a:cs typeface="宋体"/>
              </a:rPr>
              <a:t>导航</a:t>
            </a:r>
            <a:r>
              <a:rPr sz="1100" b="1" spc="-30" dirty="0">
                <a:latin typeface="宋体"/>
                <a:cs typeface="宋体"/>
              </a:rPr>
              <a:t>与</a:t>
            </a:r>
            <a:r>
              <a:rPr sz="1100" b="1" spc="-15" dirty="0">
                <a:latin typeface="宋体"/>
                <a:cs typeface="宋体"/>
              </a:rPr>
              <a:t>管理</a:t>
            </a:r>
            <a:r>
              <a:rPr sz="1100" b="1" spc="-30" dirty="0">
                <a:latin typeface="宋体"/>
                <a:cs typeface="宋体"/>
              </a:rPr>
              <a:t>数</a:t>
            </a:r>
            <a:r>
              <a:rPr sz="1100" b="1" spc="-15" dirty="0">
                <a:latin typeface="宋体"/>
                <a:cs typeface="宋体"/>
              </a:rPr>
              <a:t>据库</a:t>
            </a:r>
            <a:r>
              <a:rPr sz="1100" b="1" spc="-30" dirty="0">
                <a:latin typeface="宋体"/>
                <a:cs typeface="宋体"/>
              </a:rPr>
              <a:t>平</a:t>
            </a:r>
            <a:r>
              <a:rPr sz="1100" b="1" spc="-15" dirty="0">
                <a:latin typeface="宋体"/>
                <a:cs typeface="宋体"/>
              </a:rPr>
              <a:t>台保</a:t>
            </a:r>
            <a:r>
              <a:rPr sz="1100" b="1" spc="-30" dirty="0">
                <a:latin typeface="宋体"/>
                <a:cs typeface="宋体"/>
              </a:rPr>
              <a:t>证</a:t>
            </a:r>
            <a:r>
              <a:rPr sz="1100" b="1" spc="-15" dirty="0">
                <a:latin typeface="宋体"/>
                <a:cs typeface="宋体"/>
              </a:rPr>
              <a:t>一切</a:t>
            </a:r>
            <a:r>
              <a:rPr sz="1100" b="1" spc="-30" dirty="0">
                <a:latin typeface="宋体"/>
                <a:cs typeface="宋体"/>
              </a:rPr>
              <a:t>井</a:t>
            </a:r>
            <a:r>
              <a:rPr sz="1100" b="1" spc="-15" dirty="0">
                <a:latin typeface="宋体"/>
                <a:cs typeface="宋体"/>
              </a:rPr>
              <a:t>井有条</a:t>
            </a:r>
            <a:endParaRPr sz="1100" dirty="0">
              <a:latin typeface="宋体"/>
              <a:cs typeface="宋体"/>
            </a:endParaRPr>
          </a:p>
          <a:p>
            <a:pPr marL="357505" indent="-176530">
              <a:lnSpc>
                <a:spcPct val="100000"/>
              </a:lnSpc>
              <a:spcBef>
                <a:spcPts val="585"/>
              </a:spcBef>
              <a:buClr>
                <a:srgbClr val="404040"/>
              </a:buClr>
              <a:buFont typeface="Arial"/>
              <a:buChar char="•"/>
              <a:tabLst>
                <a:tab pos="358140" algn="l"/>
              </a:tabLst>
            </a:pP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ision-g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ling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f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orm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mbly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on</a:t>
            </a:r>
            <a:endParaRPr sz="1100" dirty="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610"/>
              </a:spcBef>
              <a:tabLst>
                <a:tab pos="35750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视觉</a:t>
            </a:r>
            <a:r>
              <a:rPr sz="1100" b="1" spc="-15" dirty="0">
                <a:latin typeface="宋体"/>
                <a:cs typeface="宋体"/>
              </a:rPr>
              <a:t>引导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机器</a:t>
            </a:r>
            <a:r>
              <a:rPr sz="1100" b="1" spc="-30" dirty="0">
                <a:latin typeface="宋体"/>
                <a:cs typeface="宋体"/>
              </a:rPr>
              <a:t>人</a:t>
            </a:r>
            <a:r>
              <a:rPr sz="1100" b="1" spc="-15" dirty="0">
                <a:latin typeface="宋体"/>
                <a:cs typeface="宋体"/>
              </a:rPr>
              <a:t>在组</a:t>
            </a:r>
            <a:r>
              <a:rPr sz="1100" b="1" spc="-30" dirty="0">
                <a:latin typeface="宋体"/>
                <a:cs typeface="宋体"/>
              </a:rPr>
              <a:t>装</a:t>
            </a:r>
            <a:r>
              <a:rPr sz="1100" b="1" spc="-15" dirty="0">
                <a:latin typeface="宋体"/>
                <a:cs typeface="宋体"/>
              </a:rPr>
              <a:t>工位</a:t>
            </a:r>
            <a:r>
              <a:rPr sz="1100" b="1" spc="-30" dirty="0">
                <a:latin typeface="宋体"/>
                <a:cs typeface="宋体"/>
              </a:rPr>
              <a:t>进</a:t>
            </a:r>
            <a:r>
              <a:rPr sz="1100" b="1" spc="-15" dirty="0">
                <a:latin typeface="宋体"/>
                <a:cs typeface="宋体"/>
              </a:rPr>
              <a:t>行组</a:t>
            </a:r>
            <a:r>
              <a:rPr sz="1100" b="1" spc="-30" dirty="0">
                <a:latin typeface="宋体"/>
                <a:cs typeface="宋体"/>
              </a:rPr>
              <a:t>装</a:t>
            </a:r>
            <a:r>
              <a:rPr sz="1100" b="1" spc="-15" dirty="0">
                <a:latin typeface="宋体"/>
                <a:cs typeface="宋体"/>
              </a:rPr>
              <a:t>转</a:t>
            </a:r>
            <a:r>
              <a:rPr sz="1100" b="1" spc="-10" dirty="0">
                <a:latin typeface="宋体"/>
                <a:cs typeface="宋体"/>
              </a:rPr>
              <a:t>运</a:t>
            </a:r>
            <a:r>
              <a:rPr sz="1100" b="1" dirty="0">
                <a:latin typeface="Arial"/>
                <a:cs typeface="Arial"/>
              </a:rPr>
              <a:t>*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48171" y="1390268"/>
            <a:ext cx="2498979" cy="172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5860" y="2812922"/>
            <a:ext cx="1951863" cy="13012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3572" y="3991660"/>
            <a:ext cx="2203450" cy="2329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14</a:t>
            </a:fld>
            <a:endParaRPr sz="7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hlinkClick r:id="rId6"/>
              </a:rPr>
              <a:t>www</a:t>
            </a:r>
            <a:r>
              <a:rPr spc="-5" dirty="0">
                <a:hlinkClick r:id="rId6"/>
              </a:rPr>
              <a:t>.</a:t>
            </a:r>
            <a:r>
              <a:rPr dirty="0">
                <a:hlinkClick r:id="rId6"/>
              </a:rPr>
              <a:t>k</a:t>
            </a:r>
            <a:r>
              <a:rPr spc="-10" dirty="0">
                <a:hlinkClick r:id="rId6"/>
              </a:rPr>
              <a:t>u</a:t>
            </a:r>
            <a:r>
              <a:rPr spc="0" dirty="0">
                <a:hlinkClick r:id="rId6"/>
              </a:rPr>
              <a:t>k</a:t>
            </a:r>
            <a:r>
              <a:rPr spc="-5" dirty="0">
                <a:hlinkClick r:id="rId6"/>
              </a:rPr>
              <a:t>a</a:t>
            </a:r>
            <a:r>
              <a:rPr spc="-10" dirty="0">
                <a:hlinkClick r:id="rId6"/>
              </a:rPr>
              <a:t>-robo</a:t>
            </a:r>
            <a:r>
              <a:rPr spc="-5" dirty="0">
                <a:hlinkClick r:id="rId6"/>
              </a:rPr>
              <a:t>tics.</a:t>
            </a:r>
            <a:r>
              <a:rPr dirty="0">
                <a:hlinkClick r:id="rId6"/>
              </a:rPr>
              <a:t>c</a:t>
            </a:r>
            <a:r>
              <a:rPr spc="-10" dirty="0">
                <a:hlinkClick r:id="rId6"/>
              </a:rPr>
              <a:t>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54690"/>
            <a:ext cx="7001509" cy="299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try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4.0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mobi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sing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latin typeface="宋体"/>
                <a:cs typeface="宋体"/>
              </a:rPr>
              <a:t>工业</a:t>
            </a:r>
            <a:r>
              <a:rPr sz="1100" b="1" dirty="0">
                <a:latin typeface="Arial"/>
                <a:cs typeface="Arial"/>
              </a:rPr>
              <a:t>4</a:t>
            </a:r>
            <a:r>
              <a:rPr sz="1100" b="1" spc="-10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10" dirty="0">
                <a:latin typeface="Arial"/>
                <a:cs typeface="Arial"/>
              </a:rPr>
              <a:t>-</a:t>
            </a:r>
            <a:r>
              <a:rPr sz="1100" b="1" spc="-15" dirty="0">
                <a:latin typeface="宋体"/>
                <a:cs typeface="宋体"/>
              </a:rPr>
              <a:t>使</a:t>
            </a:r>
            <a:r>
              <a:rPr sz="1100" b="1" spc="-30" dirty="0">
                <a:latin typeface="宋体"/>
                <a:cs typeface="宋体"/>
              </a:rPr>
              <a:t>用</a:t>
            </a:r>
            <a:r>
              <a:rPr sz="1100" b="1" spc="-15" dirty="0">
                <a:latin typeface="宋体"/>
                <a:cs typeface="宋体"/>
              </a:rPr>
              <a:t>移动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机器人</a:t>
            </a:r>
            <a:r>
              <a:rPr sz="1100" b="1" spc="-305" dirty="0">
                <a:latin typeface="宋体"/>
                <a:cs typeface="宋体"/>
              </a:rPr>
              <a:t> </a:t>
            </a:r>
            <a:r>
              <a:rPr sz="1100" b="1" spc="-5" dirty="0">
                <a:latin typeface="宋体"/>
                <a:cs typeface="宋体"/>
              </a:rPr>
              <a:t>进行</a:t>
            </a:r>
            <a:r>
              <a:rPr sz="1100" b="1" spc="-15" dirty="0">
                <a:latin typeface="宋体"/>
                <a:cs typeface="宋体"/>
              </a:rPr>
              <a:t>自适应</a:t>
            </a:r>
            <a:r>
              <a:rPr sz="1100" b="1" spc="-30" dirty="0">
                <a:latin typeface="宋体"/>
                <a:cs typeface="宋体"/>
              </a:rPr>
              <a:t>加</a:t>
            </a:r>
            <a:r>
              <a:rPr sz="1100" b="1" spc="-15" dirty="0">
                <a:latin typeface="宋体"/>
                <a:cs typeface="宋体"/>
              </a:rPr>
              <a:t>工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2005964">
              <a:lnSpc>
                <a:spcPct val="100499"/>
              </a:lnSpc>
            </a:pP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 are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on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ible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ology 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lly 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req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ired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j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oining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q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s: </a:t>
            </a:r>
            <a:r>
              <a:rPr sz="1100" b="1" spc="-5" dirty="0">
                <a:latin typeface="宋体"/>
                <a:cs typeface="宋体"/>
              </a:rPr>
              <a:t>自适</a:t>
            </a:r>
            <a:r>
              <a:rPr sz="1100" b="1" spc="-15" dirty="0">
                <a:latin typeface="宋体"/>
                <a:cs typeface="宋体"/>
              </a:rPr>
              <a:t>应概</a:t>
            </a:r>
            <a:r>
              <a:rPr sz="1100" b="1" spc="-30" dirty="0">
                <a:latin typeface="宋体"/>
                <a:cs typeface="宋体"/>
              </a:rPr>
              <a:t>念</a:t>
            </a:r>
            <a:r>
              <a:rPr sz="1100" b="1" spc="-15" dirty="0">
                <a:latin typeface="宋体"/>
                <a:cs typeface="宋体"/>
              </a:rPr>
              <a:t>建立</a:t>
            </a:r>
            <a:r>
              <a:rPr sz="1100" b="1" spc="-30" dirty="0">
                <a:latin typeface="宋体"/>
                <a:cs typeface="宋体"/>
              </a:rPr>
              <a:t>在</a:t>
            </a:r>
            <a:r>
              <a:rPr sz="1100" b="1" spc="-15" dirty="0">
                <a:latin typeface="宋体"/>
                <a:cs typeface="宋体"/>
              </a:rPr>
              <a:t>柔性</a:t>
            </a:r>
            <a:r>
              <a:rPr sz="1100" b="1" spc="-30" dirty="0">
                <a:latin typeface="宋体"/>
                <a:cs typeface="宋体"/>
              </a:rPr>
              <a:t>加</a:t>
            </a:r>
            <a:r>
              <a:rPr sz="1100" b="1" spc="-15" dirty="0">
                <a:latin typeface="宋体"/>
                <a:cs typeface="宋体"/>
              </a:rPr>
              <a:t>工技</a:t>
            </a:r>
            <a:r>
              <a:rPr sz="1100" b="1" spc="-30" dirty="0">
                <a:latin typeface="宋体"/>
                <a:cs typeface="宋体"/>
              </a:rPr>
              <a:t>术</a:t>
            </a:r>
            <a:r>
              <a:rPr sz="1100" b="1" spc="-15" dirty="0">
                <a:latin typeface="宋体"/>
                <a:cs typeface="宋体"/>
              </a:rPr>
              <a:t>完全</a:t>
            </a:r>
            <a:r>
              <a:rPr sz="1100" b="1" spc="-30" dirty="0">
                <a:latin typeface="宋体"/>
                <a:cs typeface="宋体"/>
              </a:rPr>
              <a:t>适</a:t>
            </a:r>
            <a:r>
              <a:rPr sz="1100" b="1" spc="-15" dirty="0">
                <a:latin typeface="宋体"/>
                <a:cs typeface="宋体"/>
              </a:rPr>
              <a:t>应相</a:t>
            </a:r>
            <a:r>
              <a:rPr sz="1100" b="1" spc="-30" dirty="0">
                <a:latin typeface="宋体"/>
                <a:cs typeface="宋体"/>
              </a:rPr>
              <a:t>应</a:t>
            </a:r>
            <a:r>
              <a:rPr sz="1100" b="1" spc="-15" dirty="0">
                <a:latin typeface="宋体"/>
                <a:cs typeface="宋体"/>
              </a:rPr>
              <a:t>的接</a:t>
            </a:r>
            <a:r>
              <a:rPr sz="1100" b="1" spc="-30" dirty="0">
                <a:latin typeface="宋体"/>
                <a:cs typeface="宋体"/>
              </a:rPr>
              <a:t>合</a:t>
            </a:r>
            <a:r>
              <a:rPr sz="1100" b="1" spc="-15" dirty="0">
                <a:latin typeface="宋体"/>
                <a:cs typeface="宋体"/>
              </a:rPr>
              <a:t>技术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263525" marR="2011680" indent="-177165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tabLst>
                <a:tab pos="26416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tell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pon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mmu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ic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tes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rmat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sing 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req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ired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s,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j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oining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q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s,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 lo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on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prod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10"/>
              </a:spcBef>
              <a:tabLst>
                <a:tab pos="262890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智能</a:t>
            </a:r>
            <a:r>
              <a:rPr sz="1100" b="1" spc="-15" dirty="0">
                <a:latin typeface="宋体"/>
                <a:cs typeface="宋体"/>
              </a:rPr>
              <a:t>的元</a:t>
            </a:r>
            <a:r>
              <a:rPr sz="1100" b="1" spc="-30" dirty="0">
                <a:latin typeface="宋体"/>
                <a:cs typeface="宋体"/>
              </a:rPr>
              <a:t>件</a:t>
            </a:r>
            <a:r>
              <a:rPr sz="1100" b="1" spc="-15" dirty="0">
                <a:latin typeface="宋体"/>
                <a:cs typeface="宋体"/>
              </a:rPr>
              <a:t>与转</a:t>
            </a:r>
            <a:r>
              <a:rPr sz="1100" b="1" spc="-30" dirty="0">
                <a:latin typeface="宋体"/>
                <a:cs typeface="宋体"/>
              </a:rPr>
              <a:t>运</a:t>
            </a:r>
            <a:r>
              <a:rPr sz="1100" b="1" spc="-15" dirty="0">
                <a:latin typeface="宋体"/>
                <a:cs typeface="宋体"/>
              </a:rPr>
              <a:t>机器</a:t>
            </a:r>
            <a:r>
              <a:rPr sz="1100" b="1" spc="-30" dirty="0">
                <a:latin typeface="宋体"/>
                <a:cs typeface="宋体"/>
              </a:rPr>
              <a:t>人</a:t>
            </a:r>
            <a:r>
              <a:rPr sz="1100" b="1" spc="-15" dirty="0">
                <a:latin typeface="宋体"/>
                <a:cs typeface="宋体"/>
              </a:rPr>
              <a:t>沟通</a:t>
            </a:r>
            <a:r>
              <a:rPr sz="1100" b="1" spc="-30" dirty="0">
                <a:latin typeface="宋体"/>
                <a:cs typeface="宋体"/>
              </a:rPr>
              <a:t>所</a:t>
            </a:r>
            <a:r>
              <a:rPr sz="1100" b="1" spc="-15" dirty="0">
                <a:latin typeface="宋体"/>
                <a:cs typeface="宋体"/>
              </a:rPr>
              <a:t>需的</a:t>
            </a:r>
            <a:r>
              <a:rPr sz="1100" b="1" spc="-30" dirty="0">
                <a:latin typeface="宋体"/>
                <a:cs typeface="宋体"/>
              </a:rPr>
              <a:t>加</a:t>
            </a:r>
            <a:r>
              <a:rPr sz="1100" b="1" spc="-15" dirty="0">
                <a:latin typeface="宋体"/>
                <a:cs typeface="宋体"/>
              </a:rPr>
              <a:t>工手</a:t>
            </a:r>
            <a:r>
              <a:rPr sz="1100" b="1" spc="-30" dirty="0">
                <a:latin typeface="宋体"/>
                <a:cs typeface="宋体"/>
              </a:rPr>
              <a:t>段</a:t>
            </a:r>
            <a:r>
              <a:rPr sz="1100" b="1" spc="-15" dirty="0">
                <a:latin typeface="宋体"/>
                <a:cs typeface="宋体"/>
              </a:rPr>
              <a:t>接合</a:t>
            </a:r>
            <a:r>
              <a:rPr sz="1100" b="1" spc="-30" dirty="0">
                <a:latin typeface="宋体"/>
                <a:cs typeface="宋体"/>
              </a:rPr>
              <a:t>顺</a:t>
            </a:r>
            <a:r>
              <a:rPr sz="1100" b="1" spc="-15" dirty="0">
                <a:latin typeface="宋体"/>
                <a:cs typeface="宋体"/>
              </a:rPr>
              <a:t>序以</a:t>
            </a:r>
            <a:r>
              <a:rPr sz="1100" b="1" spc="-30" dirty="0">
                <a:latin typeface="宋体"/>
                <a:cs typeface="宋体"/>
              </a:rPr>
              <a:t>及</a:t>
            </a:r>
            <a:r>
              <a:rPr sz="1100" b="1" spc="-15" dirty="0">
                <a:latin typeface="宋体"/>
                <a:cs typeface="宋体"/>
              </a:rPr>
              <a:t>加工</a:t>
            </a:r>
            <a:r>
              <a:rPr sz="1100" b="1" spc="-30" dirty="0">
                <a:latin typeface="宋体"/>
                <a:cs typeface="宋体"/>
              </a:rPr>
              <a:t>位</a:t>
            </a:r>
            <a:r>
              <a:rPr sz="1100" b="1" spc="-15" dirty="0">
                <a:latin typeface="宋体"/>
                <a:cs typeface="宋体"/>
              </a:rPr>
              <a:t>置和</a:t>
            </a:r>
            <a:r>
              <a:rPr sz="1100" b="1" spc="-30" dirty="0">
                <a:latin typeface="宋体"/>
                <a:cs typeface="宋体"/>
              </a:rPr>
              <a:t>节</a:t>
            </a:r>
            <a:r>
              <a:rPr sz="1100" b="1" spc="-15" dirty="0">
                <a:latin typeface="宋体"/>
                <a:cs typeface="宋体"/>
              </a:rPr>
              <a:t>拍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100">
              <a:latin typeface="Times New Roman"/>
              <a:cs typeface="Times New Roman"/>
            </a:endParaRPr>
          </a:p>
          <a:p>
            <a:pPr marL="263525" indent="-177165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tabLst>
                <a:tab pos="26416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statio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ary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sing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replaced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by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mobi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sing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endParaRPr sz="11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10"/>
              </a:spcBef>
              <a:tabLst>
                <a:tab pos="262890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固定</a:t>
            </a:r>
            <a:r>
              <a:rPr sz="1100" b="1" spc="-15" dirty="0">
                <a:latin typeface="宋体"/>
                <a:cs typeface="宋体"/>
              </a:rPr>
              <a:t>是机</a:t>
            </a:r>
            <a:r>
              <a:rPr sz="1100" b="1" spc="-30" dirty="0">
                <a:latin typeface="宋体"/>
                <a:cs typeface="宋体"/>
              </a:rPr>
              <a:t>器</a:t>
            </a:r>
            <a:r>
              <a:rPr sz="1100" b="1" spc="-15" dirty="0">
                <a:latin typeface="宋体"/>
                <a:cs typeface="宋体"/>
              </a:rPr>
              <a:t>人被</a:t>
            </a:r>
            <a:r>
              <a:rPr sz="1100" b="1" spc="-30" dirty="0">
                <a:latin typeface="宋体"/>
                <a:cs typeface="宋体"/>
              </a:rPr>
              <a:t>移</a:t>
            </a:r>
            <a:r>
              <a:rPr sz="1100" b="1" spc="-15" dirty="0">
                <a:latin typeface="宋体"/>
                <a:cs typeface="宋体"/>
              </a:rPr>
              <a:t>动的</a:t>
            </a:r>
            <a:r>
              <a:rPr sz="1100" b="1" spc="-30" dirty="0">
                <a:latin typeface="宋体"/>
                <a:cs typeface="宋体"/>
              </a:rPr>
              <a:t>机</a:t>
            </a:r>
            <a:r>
              <a:rPr sz="1100" b="1" spc="-15" dirty="0">
                <a:latin typeface="宋体"/>
                <a:cs typeface="宋体"/>
              </a:rPr>
              <a:t>器人</a:t>
            </a:r>
            <a:r>
              <a:rPr sz="1100" b="1" spc="-30" dirty="0">
                <a:latin typeface="宋体"/>
                <a:cs typeface="宋体"/>
              </a:rPr>
              <a:t>取</a:t>
            </a:r>
            <a:r>
              <a:rPr sz="1100" b="1" spc="-10" dirty="0">
                <a:latin typeface="宋体"/>
                <a:cs typeface="宋体"/>
              </a:rPr>
              <a:t>代</a:t>
            </a:r>
            <a:r>
              <a:rPr sz="1100" b="1" dirty="0"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100">
              <a:latin typeface="Times New Roman"/>
              <a:cs typeface="Times New Roman"/>
            </a:endParaRPr>
          </a:p>
          <a:p>
            <a:pPr marL="263525" marR="2559050" indent="-177165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tabLst>
                <a:tab pos="26416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mobi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sing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 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msel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es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into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al 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sing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nters</a:t>
            </a:r>
            <a:endParaRPr sz="11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10"/>
              </a:spcBef>
              <a:tabLst>
                <a:tab pos="262890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移动</a:t>
            </a:r>
            <a:r>
              <a:rPr sz="1100" b="1" spc="-15" dirty="0">
                <a:latin typeface="宋体"/>
                <a:cs typeface="宋体"/>
              </a:rPr>
              <a:t>机器</a:t>
            </a:r>
            <a:r>
              <a:rPr sz="1100" b="1" spc="-30" dirty="0">
                <a:latin typeface="宋体"/>
                <a:cs typeface="宋体"/>
              </a:rPr>
              <a:t>人</a:t>
            </a:r>
            <a:r>
              <a:rPr sz="1100" b="1" spc="-15" dirty="0">
                <a:latin typeface="宋体"/>
                <a:cs typeface="宋体"/>
              </a:rPr>
              <a:t>在不</a:t>
            </a:r>
            <a:r>
              <a:rPr sz="1100" b="1" spc="-30" dirty="0">
                <a:latin typeface="宋体"/>
                <a:cs typeface="宋体"/>
              </a:rPr>
              <a:t>同</a:t>
            </a:r>
            <a:r>
              <a:rPr sz="1100" b="1" spc="-15" dirty="0">
                <a:latin typeface="宋体"/>
                <a:cs typeface="宋体"/>
              </a:rPr>
              <a:t>的加</a:t>
            </a:r>
            <a:r>
              <a:rPr sz="1100" b="1" spc="-30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单元</a:t>
            </a:r>
            <a:r>
              <a:rPr sz="1100" b="1" spc="-30" dirty="0">
                <a:latin typeface="宋体"/>
                <a:cs typeface="宋体"/>
              </a:rPr>
              <a:t>自</a:t>
            </a:r>
            <a:r>
              <a:rPr sz="1100" b="1" spc="-15" dirty="0">
                <a:latin typeface="宋体"/>
                <a:cs typeface="宋体"/>
              </a:rPr>
              <a:t>动集</a:t>
            </a:r>
            <a:r>
              <a:rPr sz="1100" b="1" spc="-25" dirty="0">
                <a:latin typeface="宋体"/>
                <a:cs typeface="宋体"/>
              </a:rPr>
              <a:t>合</a:t>
            </a:r>
            <a:r>
              <a:rPr sz="1100" b="1" dirty="0"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0250" y="1390268"/>
            <a:ext cx="3114167" cy="2077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8852" y="3865549"/>
            <a:ext cx="2139696" cy="2343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15</a:t>
            </a:fld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hlinkClick r:id="rId5"/>
              </a:rPr>
              <a:t>www</a:t>
            </a:r>
            <a:r>
              <a:rPr spc="-5" dirty="0">
                <a:hlinkClick r:id="rId5"/>
              </a:rPr>
              <a:t>.</a:t>
            </a:r>
            <a:r>
              <a:rPr dirty="0">
                <a:hlinkClick r:id="rId5"/>
              </a:rPr>
              <a:t>k</a:t>
            </a:r>
            <a:r>
              <a:rPr spc="-10" dirty="0">
                <a:hlinkClick r:id="rId5"/>
              </a:rPr>
              <a:t>u</a:t>
            </a:r>
            <a:r>
              <a:rPr spc="0" dirty="0">
                <a:hlinkClick r:id="rId5"/>
              </a:rPr>
              <a:t>k</a:t>
            </a:r>
            <a:r>
              <a:rPr spc="-5" dirty="0">
                <a:hlinkClick r:id="rId5"/>
              </a:rPr>
              <a:t>a</a:t>
            </a:r>
            <a:r>
              <a:rPr spc="-10" dirty="0">
                <a:hlinkClick r:id="rId5"/>
              </a:rPr>
              <a:t>-robo</a:t>
            </a:r>
            <a:r>
              <a:rPr spc="-5" dirty="0">
                <a:hlinkClick r:id="rId5"/>
              </a:rPr>
              <a:t>tics.</a:t>
            </a:r>
            <a:r>
              <a:rPr dirty="0">
                <a:hlinkClick r:id="rId5"/>
              </a:rPr>
              <a:t>c</a:t>
            </a:r>
            <a:r>
              <a:rPr spc="-10" dirty="0">
                <a:hlinkClick r:id="rId5"/>
              </a:rPr>
              <a:t>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150" y="6502462"/>
            <a:ext cx="2909672" cy="361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SPD 2015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Bing Kong</a:t>
            </a:r>
            <a:r>
              <a:rPr lang="en-US" sz="750" dirty="0" smtClean="0">
                <a:solidFill>
                  <a:srgbClr val="FF0000"/>
                </a:solidFill>
              </a:rPr>
              <a:t> | </a:t>
            </a:r>
            <a:r>
              <a:rPr lang="en-US" sz="750" dirty="0" err="1" smtClean="0"/>
              <a:t>Seite</a:t>
            </a:r>
            <a:r>
              <a:rPr lang="en-US" sz="750" dirty="0" smtClean="0"/>
              <a:t> </a:t>
            </a:r>
            <a:r>
              <a:rPr lang="en-US" altLang="zh-CN" sz="750" dirty="0" smtClean="0"/>
              <a:t>5</a:t>
            </a:r>
            <a:endParaRPr lang="en-US" sz="75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0108"/>
            <a:ext cx="9144000" cy="49421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206339" y="885637"/>
            <a:ext cx="901384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40640" indent="-28575">
              <a:lnSpc>
                <a:spcPct val="100000"/>
              </a:lnSpc>
              <a:defRPr sz="1100" b="1" spc="-5">
                <a:solidFill>
                  <a:srgbClr val="FF7100"/>
                </a:solidFill>
                <a:latin typeface="Arial"/>
                <a:cs typeface="Arial"/>
              </a:defRPr>
            </a:lvl1pPr>
          </a:lstStyle>
          <a:p>
            <a:r>
              <a:rPr lang="en-US" altLang="zh-CN" dirty="0"/>
              <a:t>Leadership in innovation for over 40 years </a:t>
            </a:r>
            <a:r>
              <a:rPr lang="zh-CN" altLang="en-US" dirty="0">
                <a:solidFill>
                  <a:schemeClr val="tx1"/>
                </a:solidFill>
              </a:rPr>
              <a:t>超过</a:t>
            </a:r>
            <a:r>
              <a:rPr lang="en-US" altLang="zh-CN" dirty="0">
                <a:solidFill>
                  <a:schemeClr val="tx1"/>
                </a:solidFill>
              </a:rPr>
              <a:t>40</a:t>
            </a:r>
            <a:r>
              <a:rPr lang="zh-CN" altLang="en-US" dirty="0">
                <a:solidFill>
                  <a:schemeClr val="tx1"/>
                </a:solidFill>
              </a:rPr>
              <a:t>年的行业创新领导者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Firm product platform </a:t>
            </a:r>
            <a:r>
              <a:rPr lang="zh-CN" altLang="en-US" dirty="0">
                <a:solidFill>
                  <a:schemeClr val="tx1"/>
                </a:solidFill>
              </a:rPr>
              <a:t>坚实的产品平台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9186" y="1429742"/>
            <a:ext cx="3780768" cy="38682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30175" indent="-130175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tabLst>
                <a:tab pos="3683000" algn="l"/>
              </a:tabLst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tabLst>
                <a:tab pos="3683000" algn="l"/>
              </a:tabLst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36830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-"/>
              <a:tabLst>
                <a:tab pos="3683000" algn="l"/>
              </a:tabLs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83000" algn="l"/>
              </a:tabLst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83000" algn="l"/>
              </a:tabLst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83000" algn="l"/>
              </a:tabLst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83000" algn="l"/>
              </a:tabLst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83000" algn="l"/>
              </a:tabLst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1" dirty="0">
                <a:solidFill>
                  <a:srgbClr val="000000"/>
                </a:solidFill>
              </a:rPr>
              <a:t>1</a:t>
            </a:r>
            <a:r>
              <a:rPr lang="en-US" altLang="zh-CN" sz="1000" dirty="0">
                <a:solidFill>
                  <a:srgbClr val="000000"/>
                </a:solidFill>
              </a:rPr>
              <a:t> </a:t>
            </a:r>
            <a:r>
              <a:rPr lang="en-US" altLang="ja-JP" sz="1000" dirty="0">
                <a:solidFill>
                  <a:srgbClr val="000000"/>
                </a:solidFill>
              </a:rPr>
              <a:t>Robotics pioneer: In 1973, KUKA develops the world’s first industrial robot with six electric motor-driven axes, called FAMULUS.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ja-JP" sz="1000" dirty="0">
                <a:solidFill>
                  <a:srgbClr val="000000"/>
                </a:solidFill>
              </a:rPr>
              <a:t>   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机器人先锋：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1973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年库卡开发了世界第一台机电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轴工业机器人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FAMULUS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ja-JP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ja-JP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ja-JP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1" dirty="0">
                <a:solidFill>
                  <a:srgbClr val="000000"/>
                </a:solidFill>
              </a:rPr>
              <a:t>2</a:t>
            </a:r>
            <a:r>
              <a:rPr lang="en-US" altLang="zh-CN" sz="1000" dirty="0">
                <a:solidFill>
                  <a:srgbClr val="000000"/>
                </a:solidFill>
              </a:rPr>
              <a:t> The present-day standard. KUKA develops the world’s first robot without parallelogram. 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库卡开发了第一台突破四边形结构机器人。</a:t>
            </a:r>
            <a:r>
              <a:rPr lang="en-US" altLang="ja-JP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ja-JP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ja-JP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1" dirty="0">
                <a:solidFill>
                  <a:srgbClr val="000000"/>
                </a:solidFill>
              </a:rPr>
              <a:t>3</a:t>
            </a:r>
            <a:r>
              <a:rPr lang="en-US" altLang="zh-CN" sz="1000" dirty="0">
                <a:solidFill>
                  <a:srgbClr val="000000"/>
                </a:solidFill>
              </a:rPr>
              <a:t> KUKA is the world’s first robot manufacturer to introduce an open PC-based controller.</a:t>
            </a:r>
            <a:r>
              <a:rPr lang="zh-CN" altLang="en-US" sz="1000" dirty="0">
                <a:solidFill>
                  <a:srgbClr val="000000"/>
                </a:solidFill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库卡开发了基于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的机器人控制系统的机器人制造商。</a:t>
            </a:r>
            <a:r>
              <a:rPr lang="en-US" altLang="ja-JP" sz="1000" dirty="0">
                <a:solidFill>
                  <a:srgbClr val="000000"/>
                </a:solidFill>
              </a:rPr>
              <a:t/>
            </a:r>
            <a:br>
              <a:rPr lang="en-US" altLang="ja-JP" sz="1000" dirty="0">
                <a:solidFill>
                  <a:srgbClr val="000000"/>
                </a:solidFill>
              </a:rPr>
            </a:br>
            <a:endParaRPr lang="en-US" altLang="ja-JP" sz="1000" dirty="0">
              <a:solidFill>
                <a:srgbClr val="000000"/>
              </a:solidFill>
              <a:sym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1" dirty="0">
                <a:solidFill>
                  <a:srgbClr val="000000"/>
                </a:solidFill>
              </a:rPr>
              <a:t>4</a:t>
            </a:r>
            <a:r>
              <a:rPr lang="en-US" altLang="zh-CN" sz="1000" dirty="0">
                <a:solidFill>
                  <a:srgbClr val="000000"/>
                </a:solidFill>
              </a:rPr>
              <a:t> KUKA presents the world’s first robots to cooperate intelligently with one another.</a:t>
            </a:r>
            <a:r>
              <a:rPr lang="en-US" altLang="ja-JP" sz="1000" dirty="0">
                <a:solidFill>
                  <a:srgbClr val="000000"/>
                </a:solidFill>
              </a:rPr>
              <a:t>  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库卡开发了第一台智能合作机器人。</a:t>
            </a:r>
            <a:r>
              <a:rPr lang="en-US" altLang="ja-JP" sz="1000" dirty="0">
                <a:solidFill>
                  <a:srgbClr val="000000"/>
                </a:solidFill>
              </a:rPr>
              <a:t/>
            </a:r>
            <a:br>
              <a:rPr lang="en-US" altLang="ja-JP" sz="1000" dirty="0">
                <a:solidFill>
                  <a:srgbClr val="000000"/>
                </a:solidFill>
              </a:rPr>
            </a:br>
            <a:endParaRPr lang="en-US" altLang="ja-JP" sz="1000" dirty="0">
              <a:solidFill>
                <a:srgbClr val="000000"/>
              </a:solidFill>
              <a:sym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1" dirty="0"/>
              <a:t>5</a:t>
            </a:r>
            <a:r>
              <a:rPr lang="en-US" altLang="zh-CN" sz="1000" dirty="0"/>
              <a:t> World’s first Safe Robot for safe human-machine interaction.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世界上第一台安全交互机器人。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ja-JP" sz="12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ja-JP" sz="1200" dirty="0"/>
              <a:t/>
            </a:r>
            <a:br>
              <a:rPr lang="en-US" altLang="ja-JP" sz="1200" dirty="0"/>
            </a:br>
            <a:endParaRPr lang="en-US" altLang="ja-JP" sz="1200" dirty="0">
              <a:sym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2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2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2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12470" y="1429743"/>
            <a:ext cx="4015678" cy="32899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20650" indent="-120650">
              <a:tabLst>
                <a:tab pos="3681413" algn="l"/>
              </a:tabLst>
              <a:defRPr sz="2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tabLst>
                <a:tab pos="3681413" algn="l"/>
              </a:tabLst>
              <a:defRPr sz="2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tabLst>
                <a:tab pos="3681413" algn="l"/>
              </a:tabLst>
              <a:defRPr sz="2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tabLst>
                <a:tab pos="3681413" algn="l"/>
              </a:tabLst>
              <a:defRPr sz="2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tabLst>
                <a:tab pos="3681413" algn="l"/>
              </a:tabLst>
              <a:defRPr sz="2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1413" algn="l"/>
              </a:tabLst>
              <a:defRPr sz="2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1413" algn="l"/>
              </a:tabLst>
              <a:defRPr sz="2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1413" algn="l"/>
              </a:tabLst>
              <a:defRPr sz="2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1413" algn="l"/>
              </a:tabLst>
              <a:defRPr sz="2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zh-CN" sz="1000" b="1" dirty="0"/>
              <a:t>6 </a:t>
            </a:r>
            <a:r>
              <a:rPr lang="en-US" altLang="zh-CN" sz="1000" dirty="0"/>
              <a:t>KUKA TITAN. World’s first robot with a payload </a:t>
            </a:r>
            <a:br>
              <a:rPr lang="en-US" altLang="zh-CN" sz="1000" dirty="0"/>
            </a:br>
            <a:r>
              <a:rPr lang="en-US" altLang="zh-CN" sz="1000" dirty="0"/>
              <a:t>capacity of up to 1,300 kg. 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世界上第一台负载达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1300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公斤的机器人。</a:t>
            </a:r>
            <a:r>
              <a:rPr lang="en-US" altLang="ja-JP" sz="1000" dirty="0"/>
              <a:t/>
            </a:r>
            <a:br>
              <a:rPr lang="en-US" altLang="ja-JP" sz="1000" dirty="0"/>
            </a:br>
            <a:endParaRPr lang="en-US" altLang="ja-JP" sz="1000" dirty="0">
              <a:sym typeface="Arial" pitchFamily="34" charset="0"/>
            </a:endParaRPr>
          </a:p>
          <a:p>
            <a:r>
              <a:rPr lang="en-US" altLang="zh-CN" sz="1000" b="1" dirty="0"/>
              <a:t>7</a:t>
            </a:r>
            <a:r>
              <a:rPr lang="en-US" altLang="zh-CN" sz="1000" dirty="0"/>
              <a:t> KR C4 – The world’s first controller with integrated </a:t>
            </a:r>
          </a:p>
          <a:p>
            <a:r>
              <a:rPr lang="en-US" altLang="zh-CN" sz="1000" dirty="0"/>
              <a:t>   safety concept.</a:t>
            </a:r>
            <a:r>
              <a:rPr lang="en-US" altLang="ja-JP" sz="1000" dirty="0">
                <a:solidFill>
                  <a:srgbClr val="000000"/>
                </a:solidFill>
              </a:rPr>
              <a:t>  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世界上第一台集完全集成安全理念的控制器。</a:t>
            </a:r>
            <a:r>
              <a:rPr lang="en-US" altLang="ja-JP" sz="1000" dirty="0">
                <a:solidFill>
                  <a:srgbClr val="000000"/>
                </a:solidFill>
              </a:rPr>
              <a:t/>
            </a:r>
            <a:br>
              <a:rPr lang="en-US" altLang="ja-JP" sz="1000" dirty="0">
                <a:solidFill>
                  <a:srgbClr val="000000"/>
                </a:solidFill>
              </a:rPr>
            </a:br>
            <a:endParaRPr lang="en-US" altLang="ja-JP" sz="1000" dirty="0">
              <a:solidFill>
                <a:srgbClr val="000000"/>
              </a:solidFill>
              <a:sym typeface="Arial" pitchFamily="34" charset="0"/>
            </a:endParaRPr>
          </a:p>
          <a:p>
            <a:r>
              <a:rPr lang="en-US" altLang="zh-CN" sz="1000" b="1" dirty="0"/>
              <a:t>8 </a:t>
            </a:r>
            <a:r>
              <a:rPr lang="en-US" altLang="zh-CN" sz="1000" dirty="0"/>
              <a:t>With the KR AGILUS series, KUKA is presenting </a:t>
            </a:r>
          </a:p>
          <a:p>
            <a:r>
              <a:rPr lang="en-US" altLang="zh-CN" sz="1000" dirty="0"/>
              <a:t>   a comprehensive small robot family.</a:t>
            </a:r>
            <a:r>
              <a:rPr lang="en-US" altLang="ja-JP" sz="1000" dirty="0">
                <a:solidFill>
                  <a:srgbClr val="000000"/>
                </a:solidFill>
              </a:rPr>
              <a:t>  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库卡小型机器人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KR </a:t>
            </a:r>
            <a:r>
              <a:rPr lang="en-US" altLang="zh-CN" sz="1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Agilus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系列：库卡小型机器人家族的新成员。</a:t>
            </a:r>
            <a:r>
              <a:rPr lang="en-US" altLang="ja-JP" sz="1000" dirty="0">
                <a:solidFill>
                  <a:srgbClr val="000000"/>
                </a:solidFill>
              </a:rPr>
              <a:t/>
            </a:r>
            <a:br>
              <a:rPr lang="en-US" altLang="ja-JP" sz="1000" dirty="0">
                <a:solidFill>
                  <a:srgbClr val="000000"/>
                </a:solidFill>
              </a:rPr>
            </a:br>
            <a:endParaRPr lang="en-US" altLang="ja-JP" sz="1000" dirty="0">
              <a:solidFill>
                <a:srgbClr val="000000"/>
              </a:solidFill>
              <a:sym typeface="Arial" pitchFamily="34" charset="0"/>
            </a:endParaRPr>
          </a:p>
          <a:p>
            <a:r>
              <a:rPr lang="en-US" altLang="zh-CN" sz="1000" b="1" dirty="0"/>
              <a:t>9</a:t>
            </a:r>
            <a:r>
              <a:rPr lang="en-US" altLang="zh-CN" sz="1000" dirty="0">
                <a:solidFill>
                  <a:srgbClr val="000000"/>
                </a:solidFill>
              </a:rPr>
              <a:t> LBR </a:t>
            </a:r>
            <a:r>
              <a:rPr lang="en-US" altLang="zh-CN" sz="1000" dirty="0" err="1">
                <a:solidFill>
                  <a:srgbClr val="000000"/>
                </a:solidFill>
              </a:rPr>
              <a:t>iiwa</a:t>
            </a:r>
            <a:r>
              <a:rPr lang="en-US" altLang="zh-CN" sz="1000" dirty="0">
                <a:solidFill>
                  <a:srgbClr val="000000"/>
                </a:solidFill>
              </a:rPr>
              <a:t>. World’s first industrial lightweight robot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   (sensitive robot</a:t>
            </a:r>
            <a:r>
              <a:rPr lang="de-DE" altLang="zh-CN" sz="1000" dirty="0">
                <a:solidFill>
                  <a:srgbClr val="000000"/>
                </a:solidFill>
              </a:rPr>
              <a:t>)</a:t>
            </a:r>
            <a:r>
              <a:rPr lang="en-US" altLang="ja-JP" sz="1000" dirty="0">
                <a:solidFill>
                  <a:srgbClr val="000000"/>
                </a:solidFill>
              </a:rPr>
              <a:t> </a:t>
            </a:r>
            <a:r>
              <a:rPr lang="en-US" altLang="zh-CN" sz="1000" dirty="0">
                <a:solidFill>
                  <a:srgbClr val="000000"/>
                </a:solidFill>
              </a:rPr>
              <a:t>with integrated sensors in every axis.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   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LBR </a:t>
            </a:r>
            <a:r>
              <a:rPr lang="en-US" altLang="zh-CN" sz="1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iiwa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，库卡第一台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轴工业轻型灵敏机器人。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8875" y="5024749"/>
            <a:ext cx="244433" cy="27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zh-CN" sz="1200" b="1" dirty="0">
                <a:solidFill>
                  <a:srgbClr val="6A6A6A"/>
                </a:solidFill>
              </a:rPr>
              <a:t>1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466498" y="5463203"/>
            <a:ext cx="244433" cy="27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zh-CN" sz="1200" b="1">
                <a:solidFill>
                  <a:srgbClr val="6A6A6A"/>
                </a:solidFill>
              </a:rPr>
              <a:t>4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68037" y="5488621"/>
            <a:ext cx="244433" cy="27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zh-CN" sz="1200" b="1">
                <a:solidFill>
                  <a:srgbClr val="6A6A6A"/>
                </a:solidFill>
              </a:rPr>
              <a:t>5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479099" y="5582347"/>
            <a:ext cx="244433" cy="27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zh-CN" sz="1200" b="1">
                <a:solidFill>
                  <a:srgbClr val="6A6A6A"/>
                </a:solidFill>
              </a:rPr>
              <a:t>6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86987" y="5161369"/>
            <a:ext cx="244433" cy="27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zh-CN" sz="1200" b="1">
                <a:solidFill>
                  <a:srgbClr val="6A6A6A"/>
                </a:solidFill>
              </a:rPr>
              <a:t>7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828191" y="5582347"/>
            <a:ext cx="244433" cy="27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zh-CN" sz="1200" b="1">
                <a:solidFill>
                  <a:srgbClr val="6A6A6A"/>
                </a:solidFill>
              </a:rPr>
              <a:t>8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88875" y="5444140"/>
            <a:ext cx="244433" cy="27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zh-CN" sz="1200" b="1">
                <a:solidFill>
                  <a:srgbClr val="6A6A6A"/>
                </a:solidFill>
              </a:rPr>
              <a:t>1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620557" y="5433019"/>
            <a:ext cx="244433" cy="27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zh-CN" sz="1200" b="1">
                <a:solidFill>
                  <a:srgbClr val="6A6A6A"/>
                </a:solidFill>
              </a:rPr>
              <a:t>2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339569" y="5809519"/>
            <a:ext cx="244433" cy="27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zh-CN" sz="1200" b="1">
                <a:solidFill>
                  <a:srgbClr val="6A6A6A"/>
                </a:solidFill>
              </a:rPr>
              <a:t>3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88569" y="5836524"/>
            <a:ext cx="244433" cy="27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zh-CN" sz="1200" b="1">
                <a:solidFill>
                  <a:srgbClr val="6A6A6A"/>
                </a:solidFill>
              </a:rPr>
              <a:t>7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426575" y="5561697"/>
            <a:ext cx="244433" cy="27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zh-CN" sz="1200" b="1">
                <a:solidFill>
                  <a:srgbClr val="6A6A6A"/>
                </a:solidFill>
              </a:rPr>
              <a:t>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18594566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341438"/>
            <a:ext cx="44958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1341438"/>
            <a:ext cx="4521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" y="993775"/>
            <a:ext cx="6934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" indent="-28575">
              <a:lnSpc>
                <a:spcPct val="100000"/>
              </a:lnSpc>
            </a:pPr>
            <a:r>
              <a:rPr lang="en-US" altLang="zh-CN" sz="1100" b="1" spc="-5" dirty="0" smtClean="0">
                <a:solidFill>
                  <a:srgbClr val="FF7100"/>
                </a:solidFill>
                <a:latin typeface="Arial"/>
                <a:cs typeface="Arial"/>
              </a:rPr>
              <a:t>From </a:t>
            </a:r>
            <a:r>
              <a:rPr lang="en-US" altLang="zh-CN" sz="1100" b="1" spc="-5" dirty="0">
                <a:solidFill>
                  <a:srgbClr val="FF7100"/>
                </a:solidFill>
                <a:latin typeface="Arial"/>
                <a:cs typeface="Arial"/>
              </a:rPr>
              <a:t>the world's leading science and </a:t>
            </a:r>
            <a:r>
              <a:rPr lang="en-US" altLang="zh-CN" sz="1100" b="1" spc="-5" dirty="0" smtClean="0">
                <a:solidFill>
                  <a:srgbClr val="FF7100"/>
                </a:solidFill>
                <a:latin typeface="Arial"/>
                <a:cs typeface="Arial"/>
              </a:rPr>
              <a:t>technology </a:t>
            </a:r>
            <a:r>
              <a:rPr lang="zh-CN" altLang="en-US" sz="1100" b="1" spc="5" dirty="0" smtClean="0">
                <a:latin typeface="Arial"/>
                <a:cs typeface="Arial"/>
              </a:rPr>
              <a:t>智能智造源于世界领先的科技</a:t>
            </a:r>
            <a:endParaRPr lang="zh-CN" altLang="en-US" sz="1100" dirty="0">
              <a:latin typeface="宋体"/>
              <a:cs typeface="宋体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975" y="6173788"/>
            <a:ext cx="59912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u="sng" dirty="0" smtClean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1998</a:t>
            </a:r>
            <a:r>
              <a:rPr lang="zh-CN" altLang="en-US" sz="1100" b="1" u="sng" dirty="0" smtClean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年至今，包括含金量极高的“</a:t>
            </a:r>
            <a:r>
              <a:rPr lang="en-US" altLang="zh-CN" sz="1100" b="1" u="sng" dirty="0" smtClean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RED DOT</a:t>
            </a:r>
            <a:r>
              <a:rPr lang="zh-CN" altLang="en-US" sz="1100" b="1" u="sng" dirty="0" smtClean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”大奖在内，</a:t>
            </a:r>
            <a:r>
              <a:rPr lang="en-US" altLang="zh-CN" sz="1100" b="1" u="sng" dirty="0" smtClean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KUKA</a:t>
            </a:r>
            <a:r>
              <a:rPr lang="zh-CN" altLang="en-US" sz="1100" b="1" u="sng" dirty="0" smtClean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共获得</a:t>
            </a:r>
            <a:r>
              <a:rPr lang="en-US" altLang="zh-CN" sz="1100" b="1" u="sng" dirty="0" smtClean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31</a:t>
            </a:r>
            <a:r>
              <a:rPr lang="zh-CN" altLang="en-US" sz="1100" b="1" u="sng" dirty="0" smtClean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个奖项！</a:t>
            </a:r>
            <a:endParaRPr lang="zh-CN" altLang="en-US" sz="11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118055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150" y="6502462"/>
            <a:ext cx="2909672" cy="361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SPD 2015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Bing Kong</a:t>
            </a:r>
            <a:r>
              <a:rPr lang="en-US" sz="750" dirty="0" smtClean="0">
                <a:solidFill>
                  <a:srgbClr val="FF0000"/>
                </a:solidFill>
              </a:rPr>
              <a:t> | </a:t>
            </a:r>
            <a:r>
              <a:rPr lang="en-US" sz="750" dirty="0" err="1" smtClean="0"/>
              <a:t>Seite</a:t>
            </a:r>
            <a:r>
              <a:rPr lang="en-US" sz="750" dirty="0" smtClean="0"/>
              <a:t> </a:t>
            </a:r>
            <a:r>
              <a:rPr lang="en-US" altLang="zh-CN" sz="750" dirty="0"/>
              <a:t>6</a:t>
            </a:r>
            <a:endParaRPr lang="en-US" sz="75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06339" y="893257"/>
            <a:ext cx="901384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40640" indent="-28575">
              <a:lnSpc>
                <a:spcPct val="100000"/>
              </a:lnSpc>
              <a:defRPr sz="1100" b="1" spc="-5">
                <a:solidFill>
                  <a:srgbClr val="FF7100"/>
                </a:solidFill>
                <a:latin typeface="Arial"/>
                <a:cs typeface="Arial"/>
              </a:defRPr>
            </a:lvl1pPr>
          </a:lstStyle>
          <a:p>
            <a:r>
              <a:rPr lang="en-US" altLang="zh-CN" dirty="0"/>
              <a:t>Leadership in innovation for over 40 years </a:t>
            </a:r>
            <a:r>
              <a:rPr lang="zh-CN" altLang="en-US" dirty="0">
                <a:solidFill>
                  <a:schemeClr val="tx1"/>
                </a:solidFill>
              </a:rPr>
              <a:t>超过</a:t>
            </a:r>
            <a:r>
              <a:rPr lang="en-US" altLang="zh-CN" dirty="0">
                <a:solidFill>
                  <a:schemeClr val="tx1"/>
                </a:solidFill>
              </a:rPr>
              <a:t>40</a:t>
            </a:r>
            <a:r>
              <a:rPr lang="zh-CN" altLang="en-US" dirty="0">
                <a:solidFill>
                  <a:schemeClr val="tx1"/>
                </a:solidFill>
              </a:rPr>
              <a:t>年的行业创新领导者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Creative product platform </a:t>
            </a:r>
            <a:r>
              <a:rPr lang="zh-CN" altLang="en-US" dirty="0">
                <a:solidFill>
                  <a:schemeClr val="tx1"/>
                </a:solidFill>
              </a:rPr>
              <a:t>创新的产品平台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5" y="3298907"/>
            <a:ext cx="4187938" cy="3004248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5" y="1315362"/>
            <a:ext cx="2883987" cy="217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M:\030_Messen_Events\04_Messen\2013\HMI\Fotos Messe\Teichmann 72dpi\_42R0769.jp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9" y="4332267"/>
            <a:ext cx="2809106" cy="187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073" y="2529494"/>
            <a:ext cx="2512486" cy="178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63" y="1490109"/>
            <a:ext cx="2210738" cy="158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23" y="2063128"/>
            <a:ext cx="2016896" cy="173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23747262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9054" y="1437318"/>
            <a:ext cx="7493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19</a:t>
            </a:fld>
            <a:endParaRPr sz="7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hlinkClick r:id="rId3"/>
              </a:rPr>
              <a:t>www</a:t>
            </a:r>
            <a:r>
              <a:rPr spc="-5" dirty="0">
                <a:hlinkClick r:id="rId3"/>
              </a:rPr>
              <a:t>.</a:t>
            </a:r>
            <a:r>
              <a:rPr dirty="0">
                <a:hlinkClick r:id="rId3"/>
              </a:rPr>
              <a:t>k</a:t>
            </a:r>
            <a:r>
              <a:rPr spc="-10" dirty="0">
                <a:hlinkClick r:id="rId3"/>
              </a:rPr>
              <a:t>u</a:t>
            </a:r>
            <a:r>
              <a:rPr spc="0" dirty="0">
                <a:hlinkClick r:id="rId3"/>
              </a:rPr>
              <a:t>k</a:t>
            </a:r>
            <a:r>
              <a:rPr spc="-5" dirty="0">
                <a:hlinkClick r:id="rId3"/>
              </a:rPr>
              <a:t>a</a:t>
            </a:r>
            <a:r>
              <a:rPr spc="-10" dirty="0">
                <a:hlinkClick r:id="rId3"/>
              </a:rPr>
              <a:t>-robo</a:t>
            </a:r>
            <a:r>
              <a:rPr spc="-5" dirty="0">
                <a:hlinkClick r:id="rId3"/>
              </a:rPr>
              <a:t>tics.</a:t>
            </a:r>
            <a:r>
              <a:rPr dirty="0">
                <a:hlinkClick r:id="rId3"/>
              </a:rPr>
              <a:t>c</a:t>
            </a:r>
            <a:r>
              <a:rPr spc="-10" dirty="0">
                <a:hlinkClick r:id="rId3"/>
              </a:rPr>
              <a:t>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146" y="1437318"/>
            <a:ext cx="396621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ic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cti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alre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ed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KU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KA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b="1" dirty="0">
                <a:latin typeface="Arial"/>
                <a:cs typeface="Arial"/>
              </a:rPr>
              <a:t>4.0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宋体"/>
                <a:cs typeface="宋体"/>
              </a:rPr>
              <a:t>要求</a:t>
            </a:r>
            <a:r>
              <a:rPr sz="1100" b="1" spc="-15" dirty="0">
                <a:latin typeface="宋体"/>
                <a:cs typeface="宋体"/>
              </a:rPr>
              <a:t>的很</a:t>
            </a:r>
            <a:r>
              <a:rPr sz="1100" b="1" spc="-30" dirty="0">
                <a:latin typeface="宋体"/>
                <a:cs typeface="宋体"/>
              </a:rPr>
              <a:t>多</a:t>
            </a:r>
            <a:r>
              <a:rPr sz="1100" b="1" spc="-15" dirty="0">
                <a:latin typeface="宋体"/>
                <a:cs typeface="宋体"/>
              </a:rPr>
              <a:t>基本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功能</a:t>
            </a:r>
            <a:r>
              <a:rPr sz="1100" b="1" spc="-30" dirty="0">
                <a:latin typeface="宋体"/>
                <a:cs typeface="宋体"/>
              </a:rPr>
              <a:t>库</a:t>
            </a:r>
            <a:r>
              <a:rPr sz="1100" b="1" spc="-15" dirty="0">
                <a:latin typeface="宋体"/>
                <a:cs typeface="宋体"/>
              </a:rPr>
              <a:t>卡机器</a:t>
            </a:r>
            <a:r>
              <a:rPr sz="1100" b="1" spc="-300" dirty="0">
                <a:latin typeface="宋体"/>
                <a:cs typeface="宋体"/>
              </a:rPr>
              <a:t> </a:t>
            </a:r>
            <a:r>
              <a:rPr sz="1100" b="1" spc="-5" dirty="0">
                <a:latin typeface="宋体"/>
                <a:cs typeface="宋体"/>
              </a:rPr>
              <a:t>已经</a:t>
            </a:r>
            <a:r>
              <a:rPr sz="1100" b="1" spc="-15" dirty="0">
                <a:latin typeface="宋体"/>
                <a:cs typeface="宋体"/>
              </a:rPr>
              <a:t>具备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146" y="1925245"/>
            <a:ext cx="4632960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tabLst>
                <a:tab pos="19304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free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(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19240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b</a:t>
            </a:r>
            <a:r>
              <a:rPr sz="1100" b="1" dirty="0">
                <a:latin typeface="Arial"/>
                <a:cs typeface="Arial"/>
              </a:rPr>
              <a:t>ot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m</a:t>
            </a:r>
            <a:r>
              <a:rPr sz="1100" b="1" spc="-5" dirty="0">
                <a:latin typeface="宋体"/>
                <a:cs typeface="宋体"/>
              </a:rPr>
              <a:t>让机器</a:t>
            </a:r>
            <a:r>
              <a:rPr sz="1100" b="1" spc="-15" dirty="0">
                <a:latin typeface="宋体"/>
                <a:cs typeface="宋体"/>
              </a:rPr>
              <a:t>人相</a:t>
            </a:r>
            <a:r>
              <a:rPr sz="1100" b="1" spc="-30" dirty="0">
                <a:latin typeface="宋体"/>
                <a:cs typeface="宋体"/>
              </a:rPr>
              <a:t>互</a:t>
            </a:r>
            <a:r>
              <a:rPr sz="1100" b="1" spc="-15" dirty="0">
                <a:latin typeface="宋体"/>
                <a:cs typeface="宋体"/>
              </a:rPr>
              <a:t>沟通</a:t>
            </a:r>
            <a:r>
              <a:rPr sz="1100" b="1" spc="-30" dirty="0">
                <a:latin typeface="宋体"/>
                <a:cs typeface="宋体"/>
              </a:rPr>
              <a:t>没</a:t>
            </a:r>
            <a:r>
              <a:rPr sz="1100" b="1" spc="-15" dirty="0">
                <a:latin typeface="宋体"/>
                <a:cs typeface="宋体"/>
              </a:rPr>
              <a:t>有障碍</a:t>
            </a:r>
            <a:endParaRPr sz="1100" dirty="0">
              <a:latin typeface="宋体"/>
              <a:cs typeface="宋体"/>
            </a:endParaRPr>
          </a:p>
          <a:p>
            <a:pPr marL="192405" indent="-179705">
              <a:lnSpc>
                <a:spcPct val="100000"/>
              </a:lnSpc>
              <a:spcBef>
                <a:spcPts val="585"/>
              </a:spcBef>
              <a:buClr>
                <a:srgbClr val="404040"/>
              </a:buClr>
              <a:buFont typeface="Arial"/>
              <a:buChar char="•"/>
              <a:tabLst>
                <a:tab pos="19304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mans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(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afe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,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a)</a:t>
            </a:r>
            <a:endParaRPr sz="1100" dirty="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610"/>
              </a:spcBef>
              <a:buClr>
                <a:srgbClr val="404040"/>
              </a:buClr>
              <a:buFont typeface="Arial"/>
              <a:buChar char="•"/>
              <a:tabLst>
                <a:tab pos="193040" algn="l"/>
              </a:tabLst>
            </a:pP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afe</a:t>
            </a:r>
            <a:r>
              <a:rPr sz="1100" b="1" spc="-5" dirty="0">
                <a:latin typeface="Arial"/>
                <a:cs typeface="Arial"/>
              </a:rPr>
              <a:t>H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dl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-5" dirty="0">
                <a:latin typeface="Arial"/>
                <a:cs typeface="Arial"/>
              </a:rPr>
              <a:t>g</a:t>
            </a:r>
            <a:r>
              <a:rPr sz="1100" b="1" dirty="0">
                <a:latin typeface="Arial"/>
                <a:cs typeface="Arial"/>
              </a:rPr>
              <a:t>,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10" dirty="0">
                <a:latin typeface="Arial"/>
                <a:cs typeface="Arial"/>
              </a:rPr>
              <a:t>B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15" dirty="0">
                <a:latin typeface="Arial"/>
                <a:cs typeface="Arial"/>
              </a:rPr>
              <a:t>w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15" dirty="0">
                <a:latin typeface="宋体"/>
                <a:cs typeface="宋体"/>
              </a:rPr>
              <a:t>使</a:t>
            </a:r>
            <a:r>
              <a:rPr sz="1100" b="1" spc="-30" dirty="0">
                <a:latin typeface="宋体"/>
                <a:cs typeface="宋体"/>
              </a:rPr>
              <a:t>得</a:t>
            </a:r>
            <a:r>
              <a:rPr sz="1100" b="1" spc="-15" dirty="0">
                <a:latin typeface="宋体"/>
                <a:cs typeface="宋体"/>
              </a:rPr>
              <a:t>机器</a:t>
            </a:r>
            <a:r>
              <a:rPr sz="1100" b="1" spc="-30" dirty="0">
                <a:latin typeface="宋体"/>
                <a:cs typeface="宋体"/>
              </a:rPr>
              <a:t>人</a:t>
            </a:r>
            <a:r>
              <a:rPr sz="1100" b="1" spc="-15" dirty="0">
                <a:latin typeface="宋体"/>
                <a:cs typeface="宋体"/>
              </a:rPr>
              <a:t>与人</a:t>
            </a:r>
            <a:r>
              <a:rPr sz="1100" b="1" spc="-30" dirty="0">
                <a:latin typeface="宋体"/>
                <a:cs typeface="宋体"/>
              </a:rPr>
              <a:t>类</a:t>
            </a:r>
            <a:r>
              <a:rPr sz="1100" b="1" spc="-15" dirty="0">
                <a:latin typeface="宋体"/>
                <a:cs typeface="宋体"/>
              </a:rPr>
              <a:t>一同</a:t>
            </a:r>
            <a:r>
              <a:rPr sz="1100" b="1" spc="-30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作已</a:t>
            </a:r>
            <a:r>
              <a:rPr sz="1100" b="1" spc="-30" dirty="0">
                <a:latin typeface="宋体"/>
                <a:cs typeface="宋体"/>
              </a:rPr>
              <a:t>经</a:t>
            </a:r>
            <a:r>
              <a:rPr sz="1100" b="1" spc="-15" dirty="0">
                <a:latin typeface="宋体"/>
                <a:cs typeface="宋体"/>
              </a:rPr>
              <a:t>成为</a:t>
            </a:r>
            <a:r>
              <a:rPr sz="1100" b="1" spc="-30" dirty="0">
                <a:latin typeface="宋体"/>
                <a:cs typeface="宋体"/>
              </a:rPr>
              <a:t>现</a:t>
            </a:r>
            <a:r>
              <a:rPr sz="1100" b="1" spc="-15" dirty="0">
                <a:latin typeface="宋体"/>
                <a:cs typeface="宋体"/>
              </a:rPr>
              <a:t>实</a:t>
            </a:r>
            <a:endParaRPr sz="1100" dirty="0">
              <a:latin typeface="宋体"/>
              <a:cs typeface="宋体"/>
            </a:endParaRPr>
          </a:p>
          <a:p>
            <a:pPr marL="192405" indent="-179705">
              <a:lnSpc>
                <a:spcPct val="100000"/>
              </a:lnSpc>
              <a:spcBef>
                <a:spcPts val="590"/>
              </a:spcBef>
              <a:buClr>
                <a:srgbClr val="404040"/>
              </a:buClr>
              <a:buFont typeface="Arial"/>
              <a:buChar char="•"/>
              <a:tabLst>
                <a:tab pos="19304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(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afeOp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rat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19240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绝对</a:t>
            </a:r>
            <a:r>
              <a:rPr sz="1100" b="1" spc="-15" dirty="0">
                <a:latin typeface="宋体"/>
                <a:cs typeface="宋体"/>
              </a:rPr>
              <a:t>安全</a:t>
            </a:r>
            <a:r>
              <a:rPr sz="1100" b="1" spc="-30" dirty="0">
                <a:latin typeface="宋体"/>
                <a:cs typeface="宋体"/>
              </a:rPr>
              <a:t>机</a:t>
            </a:r>
            <a:r>
              <a:rPr sz="1100" b="1" spc="-15" dirty="0">
                <a:latin typeface="宋体"/>
                <a:cs typeface="宋体"/>
              </a:rPr>
              <a:t>器人</a:t>
            </a:r>
            <a:r>
              <a:rPr sz="1100" b="1" spc="-30" dirty="0">
                <a:latin typeface="宋体"/>
                <a:cs typeface="宋体"/>
              </a:rPr>
              <a:t>完</a:t>
            </a:r>
            <a:r>
              <a:rPr sz="1100" b="1" spc="-15" dirty="0">
                <a:latin typeface="宋体"/>
                <a:cs typeface="宋体"/>
              </a:rPr>
              <a:t>全满</a:t>
            </a:r>
            <a:r>
              <a:rPr sz="1100" b="1" spc="-25" dirty="0">
                <a:latin typeface="宋体"/>
                <a:cs typeface="宋体"/>
              </a:rPr>
              <a:t>足</a:t>
            </a:r>
            <a:r>
              <a:rPr sz="1100" b="1" dirty="0">
                <a:latin typeface="Arial"/>
                <a:cs typeface="Arial"/>
              </a:rPr>
              <a:t>4</a:t>
            </a:r>
            <a:r>
              <a:rPr sz="1100" b="1" spc="-10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0</a:t>
            </a:r>
            <a:endParaRPr sz="1100" dirty="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585"/>
              </a:spcBef>
              <a:buClr>
                <a:srgbClr val="404040"/>
              </a:buClr>
              <a:buFont typeface="Arial"/>
              <a:buChar char="•"/>
              <a:tabLst>
                <a:tab pos="19304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iti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sighted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(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ision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h,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a)</a:t>
            </a:r>
            <a:endParaRPr sz="1100" dirty="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610"/>
              </a:spcBef>
              <a:buClr>
                <a:srgbClr val="404040"/>
              </a:buClr>
              <a:buFont typeface="Arial"/>
              <a:buChar char="•"/>
              <a:tabLst>
                <a:tab pos="193040" algn="l"/>
              </a:tabLst>
            </a:pPr>
            <a:r>
              <a:rPr sz="1100" b="1" spc="-5" dirty="0">
                <a:latin typeface="Arial"/>
                <a:cs typeface="Arial"/>
              </a:rPr>
              <a:t>V</a:t>
            </a:r>
            <a:r>
              <a:rPr sz="1100" b="1" dirty="0">
                <a:latin typeface="Arial"/>
                <a:cs typeface="Arial"/>
              </a:rPr>
              <a:t>ision</a:t>
            </a:r>
            <a:r>
              <a:rPr sz="1100" b="1" spc="-2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h,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10" dirty="0">
                <a:latin typeface="Arial"/>
                <a:cs typeface="Arial"/>
              </a:rPr>
              <a:t>B</a:t>
            </a:r>
            <a:r>
              <a:rPr sz="1100" b="1" dirty="0">
                <a:latin typeface="Arial"/>
                <a:cs typeface="Arial"/>
              </a:rPr>
              <a:t>R </a:t>
            </a:r>
            <a:r>
              <a:rPr sz="1100" b="1" dirty="0" err="1">
                <a:latin typeface="Arial"/>
                <a:cs typeface="Arial"/>
              </a:rPr>
              <a:t>i</a:t>
            </a:r>
            <a:r>
              <a:rPr sz="1100" b="1" spc="-10" dirty="0" err="1">
                <a:latin typeface="Arial"/>
                <a:cs typeface="Arial"/>
              </a:rPr>
              <a:t>i</a:t>
            </a:r>
            <a:r>
              <a:rPr sz="1100" b="1" spc="15" dirty="0" err="1">
                <a:latin typeface="Arial"/>
                <a:cs typeface="Arial"/>
              </a:rPr>
              <a:t>w</a:t>
            </a:r>
            <a:r>
              <a:rPr sz="1100" b="1" dirty="0" err="1">
                <a:latin typeface="Arial"/>
                <a:cs typeface="Arial"/>
              </a:rPr>
              <a:t>a</a:t>
            </a:r>
            <a:r>
              <a:rPr sz="1100" b="1" spc="-15" dirty="0" err="1" smtClean="0">
                <a:latin typeface="宋体"/>
                <a:cs typeface="宋体"/>
              </a:rPr>
              <a:t>保</a:t>
            </a:r>
            <a:r>
              <a:rPr sz="1100" b="1" spc="-30" dirty="0" err="1" smtClean="0">
                <a:latin typeface="宋体"/>
                <a:cs typeface="宋体"/>
              </a:rPr>
              <a:t>证</a:t>
            </a:r>
            <a:r>
              <a:rPr sz="1100" b="1" spc="-15" dirty="0" err="1" smtClean="0">
                <a:latin typeface="宋体"/>
                <a:cs typeface="宋体"/>
              </a:rPr>
              <a:t>了机</a:t>
            </a:r>
            <a:r>
              <a:rPr sz="1100" b="1" spc="-30" dirty="0" err="1" smtClean="0">
                <a:latin typeface="宋体"/>
                <a:cs typeface="宋体"/>
              </a:rPr>
              <a:t>器</a:t>
            </a:r>
            <a:r>
              <a:rPr sz="1100" b="1" spc="-15" dirty="0" err="1" smtClean="0">
                <a:latin typeface="宋体"/>
                <a:cs typeface="宋体"/>
              </a:rPr>
              <a:t>人的</a:t>
            </a:r>
            <a:r>
              <a:rPr sz="1100" b="1" spc="-30" dirty="0" err="1" smtClean="0">
                <a:latin typeface="宋体"/>
                <a:cs typeface="宋体"/>
              </a:rPr>
              <a:t>触</a:t>
            </a:r>
            <a:r>
              <a:rPr sz="1100" b="1" spc="-15" dirty="0" err="1" smtClean="0">
                <a:latin typeface="宋体"/>
                <a:cs typeface="宋体"/>
              </a:rPr>
              <a:t>觉和</a:t>
            </a:r>
            <a:r>
              <a:rPr sz="1100" b="1" spc="-30" dirty="0" err="1" smtClean="0">
                <a:latin typeface="宋体"/>
                <a:cs typeface="宋体"/>
              </a:rPr>
              <a:t>视</a:t>
            </a:r>
            <a:r>
              <a:rPr sz="1100" b="1" spc="-15" dirty="0" err="1" smtClean="0">
                <a:latin typeface="宋体"/>
                <a:cs typeface="宋体"/>
              </a:rPr>
              <a:t>觉</a:t>
            </a:r>
            <a:endParaRPr sz="11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498" y="964342"/>
            <a:ext cx="4445102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 smtClean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lang="en-US" altLang="zh-CN" sz="1100" b="1" spc="-5" dirty="0" smtClean="0">
                <a:solidFill>
                  <a:srgbClr val="FF7100"/>
                </a:solidFill>
                <a:latin typeface="Arial"/>
                <a:cs typeface="Arial"/>
              </a:rPr>
              <a:t>mart Products--</a:t>
            </a:r>
            <a:r>
              <a:rPr lang="zh-CN" altLang="en-US" sz="1100" b="1" spc="-5" dirty="0" smtClean="0">
                <a:latin typeface="宋体"/>
                <a:cs typeface="宋体"/>
              </a:rPr>
              <a:t>智能产品</a:t>
            </a:r>
            <a:endParaRPr sz="1100" dirty="0">
              <a:latin typeface="宋体"/>
              <a:cs typeface="宋体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r="6091"/>
          <a:stretch/>
        </p:blipFill>
        <p:spPr bwMode="auto">
          <a:xfrm>
            <a:off x="355498" y="1437318"/>
            <a:ext cx="2651266" cy="252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155" y="3790766"/>
            <a:ext cx="333184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592955" y="4738370"/>
            <a:ext cx="2438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搭载智能相机（机器视觉系统）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实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现自我识别、自我感应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624521"/>
            <a:ext cx="43243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6468498"/>
              </p:ext>
            </p:extLst>
          </p:nvPr>
        </p:nvGraphicFramePr>
        <p:xfrm>
          <a:off x="304800" y="1069975"/>
          <a:ext cx="8500591" cy="406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15646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4180648"/>
            <a:ext cx="2583306" cy="1935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05200" y="4199063"/>
            <a:ext cx="2560319" cy="1916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442" y="954690"/>
            <a:ext cx="6574790" cy="3188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66675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try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4.0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man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latin typeface="宋体"/>
                <a:cs typeface="宋体"/>
              </a:rPr>
              <a:t>工业</a:t>
            </a:r>
            <a:r>
              <a:rPr sz="1100" b="1" dirty="0">
                <a:latin typeface="Arial"/>
                <a:cs typeface="Arial"/>
              </a:rPr>
              <a:t>4</a:t>
            </a:r>
            <a:r>
              <a:rPr sz="1100" b="1" spc="-10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10" dirty="0">
                <a:latin typeface="Arial"/>
                <a:cs typeface="Arial"/>
              </a:rPr>
              <a:t>-</a:t>
            </a:r>
            <a:r>
              <a:rPr sz="1100" b="1" spc="-15" dirty="0">
                <a:latin typeface="宋体"/>
                <a:cs typeface="宋体"/>
              </a:rPr>
              <a:t>人与</a:t>
            </a:r>
            <a:r>
              <a:rPr sz="1100" b="1" spc="-30" dirty="0">
                <a:latin typeface="宋体"/>
                <a:cs typeface="宋体"/>
              </a:rPr>
              <a:t>机</a:t>
            </a:r>
            <a:r>
              <a:rPr sz="1100" b="1" spc="-15" dirty="0">
                <a:latin typeface="宋体"/>
                <a:cs typeface="宋体"/>
              </a:rPr>
              <a:t>器人</a:t>
            </a:r>
            <a:r>
              <a:rPr sz="1100" b="1" spc="-30" dirty="0">
                <a:latin typeface="宋体"/>
                <a:cs typeface="宋体"/>
              </a:rPr>
              <a:t>一</a:t>
            </a:r>
            <a:r>
              <a:rPr sz="1100" b="1" spc="-15" dirty="0">
                <a:latin typeface="宋体"/>
                <a:cs typeface="宋体"/>
              </a:rPr>
              <a:t>起工</a:t>
            </a:r>
            <a:r>
              <a:rPr sz="1100" b="1" spc="-30" dirty="0">
                <a:latin typeface="宋体"/>
                <a:cs typeface="宋体"/>
              </a:rPr>
              <a:t>作</a:t>
            </a:r>
            <a:r>
              <a:rPr sz="1100" b="1" spc="-15" dirty="0">
                <a:latin typeface="宋体"/>
                <a:cs typeface="宋体"/>
              </a:rPr>
              <a:t>相互</a:t>
            </a:r>
            <a:r>
              <a:rPr sz="1100" b="1" spc="-30" dirty="0">
                <a:latin typeface="宋体"/>
                <a:cs typeface="宋体"/>
              </a:rPr>
              <a:t>协</a:t>
            </a:r>
            <a:r>
              <a:rPr sz="1100" b="1" spc="-15" dirty="0">
                <a:latin typeface="宋体"/>
                <a:cs typeface="宋体"/>
              </a:rPr>
              <a:t>调</a:t>
            </a:r>
            <a:endParaRPr sz="11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 marR="1454785">
              <a:lnSpc>
                <a:spcPct val="100000"/>
              </a:lnSpc>
              <a:spcBef>
                <a:spcPts val="850"/>
              </a:spcBef>
            </a:pP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 are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on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on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of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ks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 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k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ot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lly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step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b="1" spc="-5" dirty="0">
                <a:latin typeface="宋体"/>
                <a:cs typeface="宋体"/>
              </a:rPr>
              <a:t>自适</a:t>
            </a:r>
            <a:r>
              <a:rPr sz="1100" b="1" spc="-15" dirty="0">
                <a:latin typeface="宋体"/>
                <a:cs typeface="宋体"/>
              </a:rPr>
              <a:t>应概</a:t>
            </a:r>
            <a:r>
              <a:rPr sz="1100" b="1" spc="-30" dirty="0">
                <a:latin typeface="宋体"/>
                <a:cs typeface="宋体"/>
              </a:rPr>
              <a:t>念</a:t>
            </a:r>
            <a:r>
              <a:rPr sz="1100" b="1" spc="-15" dirty="0">
                <a:latin typeface="宋体"/>
                <a:cs typeface="宋体"/>
              </a:rPr>
              <a:t>建立</a:t>
            </a:r>
            <a:r>
              <a:rPr sz="1100" b="1" spc="-30" dirty="0">
                <a:latin typeface="宋体"/>
                <a:cs typeface="宋体"/>
              </a:rPr>
              <a:t>在</a:t>
            </a:r>
            <a:r>
              <a:rPr sz="1100" b="1" spc="-15" dirty="0">
                <a:latin typeface="宋体"/>
                <a:cs typeface="宋体"/>
              </a:rPr>
              <a:t>柔性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人与</a:t>
            </a:r>
            <a:r>
              <a:rPr sz="1100" b="1" spc="-30" dirty="0">
                <a:latin typeface="宋体"/>
                <a:cs typeface="宋体"/>
              </a:rPr>
              <a:t>机</a:t>
            </a:r>
            <a:r>
              <a:rPr sz="1100" b="1" spc="-15" dirty="0">
                <a:latin typeface="宋体"/>
                <a:cs typeface="宋体"/>
              </a:rPr>
              <a:t>器人</a:t>
            </a:r>
            <a:r>
              <a:rPr sz="1100" b="1" spc="-30" dirty="0">
                <a:latin typeface="宋体"/>
                <a:cs typeface="宋体"/>
              </a:rPr>
              <a:t>同</a:t>
            </a:r>
            <a:r>
              <a:rPr sz="1100" b="1" spc="-15" dirty="0">
                <a:latin typeface="宋体"/>
                <a:cs typeface="宋体"/>
              </a:rPr>
              <a:t>时工</a:t>
            </a:r>
            <a:r>
              <a:rPr sz="1100" b="1" spc="-30" dirty="0">
                <a:latin typeface="宋体"/>
                <a:cs typeface="宋体"/>
              </a:rPr>
              <a:t>作</a:t>
            </a:r>
            <a:r>
              <a:rPr sz="1100" b="1" spc="-15" dirty="0">
                <a:latin typeface="宋体"/>
                <a:cs typeface="宋体"/>
              </a:rPr>
              <a:t>的柔</a:t>
            </a:r>
            <a:r>
              <a:rPr sz="1100" b="1" spc="-30" dirty="0">
                <a:latin typeface="宋体"/>
                <a:cs typeface="宋体"/>
              </a:rPr>
              <a:t>性</a:t>
            </a:r>
            <a:r>
              <a:rPr sz="1100" b="1" spc="-15" dirty="0">
                <a:latin typeface="宋体"/>
                <a:cs typeface="宋体"/>
              </a:rPr>
              <a:t>单元</a:t>
            </a:r>
            <a:r>
              <a:rPr sz="1100" b="1" spc="-30" dirty="0">
                <a:latin typeface="宋体"/>
                <a:cs typeface="宋体"/>
              </a:rPr>
              <a:t>适</a:t>
            </a:r>
            <a:r>
              <a:rPr sz="1100" b="1" spc="-15" dirty="0">
                <a:latin typeface="宋体"/>
                <a:cs typeface="宋体"/>
              </a:rPr>
              <a:t>应生</a:t>
            </a:r>
            <a:r>
              <a:rPr sz="1100" b="1" spc="-30" dirty="0">
                <a:latin typeface="宋体"/>
                <a:cs typeface="宋体"/>
              </a:rPr>
              <a:t>产</a:t>
            </a:r>
            <a:r>
              <a:rPr sz="1100" b="1" spc="-15" dirty="0">
                <a:latin typeface="宋体"/>
                <a:cs typeface="宋体"/>
              </a:rPr>
              <a:t>节奏</a:t>
            </a:r>
            <a:endParaRPr sz="11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424815" marR="1376045" indent="-176530">
              <a:lnSpc>
                <a:spcPct val="100899"/>
              </a:lnSpc>
              <a:buClr>
                <a:srgbClr val="404040"/>
              </a:buClr>
              <a:buFont typeface="Arial"/>
              <a:buChar char="•"/>
              <a:tabLst>
                <a:tab pos="42545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if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steps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-a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toma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,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must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erate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 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k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 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latin typeface="宋体"/>
                <a:cs typeface="宋体"/>
              </a:rPr>
              <a:t>生</a:t>
            </a:r>
            <a:r>
              <a:rPr sz="1100" b="1" spc="-15" dirty="0">
                <a:latin typeface="宋体"/>
                <a:cs typeface="宋体"/>
              </a:rPr>
              <a:t>产节奏</a:t>
            </a:r>
            <a:r>
              <a:rPr sz="1100" b="1" spc="-30" dirty="0">
                <a:latin typeface="宋体"/>
                <a:cs typeface="宋体"/>
              </a:rPr>
              <a:t>被</a:t>
            </a:r>
            <a:r>
              <a:rPr sz="1100" b="1" spc="-15" dirty="0">
                <a:latin typeface="宋体"/>
                <a:cs typeface="宋体"/>
              </a:rPr>
              <a:t>自动</a:t>
            </a:r>
            <a:r>
              <a:rPr sz="1100" b="1" spc="-30" dirty="0">
                <a:latin typeface="宋体"/>
                <a:cs typeface="宋体"/>
              </a:rPr>
              <a:t>设</a:t>
            </a:r>
            <a:r>
              <a:rPr sz="1100" b="1" spc="-15" dirty="0">
                <a:latin typeface="宋体"/>
                <a:cs typeface="宋体"/>
              </a:rPr>
              <a:t>置后</a:t>
            </a:r>
            <a:r>
              <a:rPr sz="1100" b="1" spc="-30" dirty="0">
                <a:latin typeface="宋体"/>
                <a:cs typeface="宋体"/>
              </a:rPr>
              <a:t>机</a:t>
            </a:r>
            <a:r>
              <a:rPr sz="1100" b="1" spc="-15" dirty="0">
                <a:latin typeface="宋体"/>
                <a:cs typeface="宋体"/>
              </a:rPr>
              <a:t>器人</a:t>
            </a:r>
            <a:r>
              <a:rPr sz="1100" b="1" spc="-30" dirty="0">
                <a:latin typeface="宋体"/>
                <a:cs typeface="宋体"/>
              </a:rPr>
              <a:t>将</a:t>
            </a:r>
            <a:r>
              <a:rPr sz="1100" b="1" spc="-15" dirty="0">
                <a:latin typeface="宋体"/>
                <a:cs typeface="宋体"/>
              </a:rPr>
              <a:t>配合</a:t>
            </a:r>
            <a:r>
              <a:rPr sz="1100" b="1" spc="-30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人以</a:t>
            </a:r>
            <a:r>
              <a:rPr sz="1100" b="1" spc="-30" dirty="0">
                <a:latin typeface="宋体"/>
                <a:cs typeface="宋体"/>
              </a:rPr>
              <a:t>适</a:t>
            </a:r>
            <a:r>
              <a:rPr sz="1100" b="1" spc="-15" dirty="0">
                <a:latin typeface="宋体"/>
                <a:cs typeface="宋体"/>
              </a:rPr>
              <a:t>应生产</a:t>
            </a:r>
            <a:endParaRPr sz="1100" dirty="0">
              <a:latin typeface="宋体"/>
              <a:cs typeface="宋体"/>
            </a:endParaRPr>
          </a:p>
          <a:p>
            <a:pPr marL="424815" marR="970915" indent="-176530">
              <a:lnSpc>
                <a:spcPct val="100000"/>
              </a:lnSpc>
              <a:spcBef>
                <a:spcPts val="585"/>
              </a:spcBef>
              <a:buClr>
                <a:srgbClr val="404040"/>
              </a:buClr>
              <a:buFont typeface="Arial"/>
              <a:buChar char="•"/>
              <a:tabLst>
                <a:tab pos="42545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this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,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omo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sly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f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orm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btas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k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of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q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 in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tomat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mode</a:t>
            </a:r>
            <a:endParaRPr sz="11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610"/>
              </a:spcBef>
              <a:tabLst>
                <a:tab pos="42481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在这</a:t>
            </a:r>
            <a:r>
              <a:rPr sz="1100" b="1" spc="-15" dirty="0">
                <a:latin typeface="宋体"/>
                <a:cs typeface="宋体"/>
              </a:rPr>
              <a:t>样的</a:t>
            </a:r>
            <a:r>
              <a:rPr sz="1100" b="1" spc="-30" dirty="0">
                <a:latin typeface="宋体"/>
                <a:cs typeface="宋体"/>
              </a:rPr>
              <a:t>应</a:t>
            </a:r>
            <a:r>
              <a:rPr sz="1100" b="1" spc="-15" dirty="0">
                <a:latin typeface="宋体"/>
                <a:cs typeface="宋体"/>
              </a:rPr>
              <a:t>用中</a:t>
            </a:r>
            <a:r>
              <a:rPr sz="1100" b="1" spc="-30" dirty="0">
                <a:latin typeface="宋体"/>
                <a:cs typeface="宋体"/>
              </a:rPr>
              <a:t>机</a:t>
            </a:r>
            <a:r>
              <a:rPr sz="1100" b="1" spc="-15" dirty="0">
                <a:latin typeface="宋体"/>
                <a:cs typeface="宋体"/>
              </a:rPr>
              <a:t>器人</a:t>
            </a:r>
            <a:r>
              <a:rPr sz="1100" b="1" spc="-30" dirty="0">
                <a:latin typeface="宋体"/>
                <a:cs typeface="宋体"/>
              </a:rPr>
              <a:t>将</a:t>
            </a:r>
            <a:r>
              <a:rPr sz="1100" b="1" spc="-15" dirty="0">
                <a:latin typeface="宋体"/>
                <a:cs typeface="宋体"/>
              </a:rPr>
              <a:t>自动</a:t>
            </a:r>
            <a:r>
              <a:rPr sz="1100" b="1" spc="-30" dirty="0">
                <a:latin typeface="宋体"/>
                <a:cs typeface="宋体"/>
              </a:rPr>
              <a:t>将</a:t>
            </a:r>
            <a:r>
              <a:rPr sz="1100" b="1" spc="-15" dirty="0">
                <a:latin typeface="宋体"/>
                <a:cs typeface="宋体"/>
              </a:rPr>
              <a:t>其他</a:t>
            </a:r>
            <a:r>
              <a:rPr sz="1100" b="1" spc="-30" dirty="0">
                <a:latin typeface="宋体"/>
                <a:cs typeface="宋体"/>
              </a:rPr>
              <a:t>分</a:t>
            </a:r>
            <a:r>
              <a:rPr sz="1100" b="1" spc="-15" dirty="0">
                <a:latin typeface="宋体"/>
                <a:cs typeface="宋体"/>
              </a:rPr>
              <a:t>总成</a:t>
            </a:r>
            <a:r>
              <a:rPr sz="1100" b="1" spc="-30" dirty="0">
                <a:latin typeface="宋体"/>
                <a:cs typeface="宋体"/>
              </a:rPr>
              <a:t>自</a:t>
            </a:r>
            <a:r>
              <a:rPr sz="1100" b="1" spc="-15" dirty="0">
                <a:latin typeface="宋体"/>
                <a:cs typeface="宋体"/>
              </a:rPr>
              <a:t>动加</a:t>
            </a:r>
            <a:r>
              <a:rPr sz="1100" b="1" spc="-30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完成</a:t>
            </a:r>
            <a:endParaRPr sz="1100" dirty="0">
              <a:latin typeface="宋体"/>
              <a:cs typeface="宋体"/>
            </a:endParaRPr>
          </a:p>
          <a:p>
            <a:pPr marL="424815" indent="-176530">
              <a:lnSpc>
                <a:spcPct val="100000"/>
              </a:lnSpc>
              <a:spcBef>
                <a:spcPts val="590"/>
              </a:spcBef>
              <a:buClr>
                <a:srgbClr val="404040"/>
              </a:buClr>
              <a:buFont typeface="Arial"/>
              <a:buChar char="•"/>
              <a:tabLst>
                <a:tab pos="425450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if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al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ks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ed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cti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qu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,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</a:t>
            </a:r>
            <a:endParaRPr sz="1100" dirty="0">
              <a:latin typeface="Arial"/>
              <a:cs typeface="Arial"/>
            </a:endParaRPr>
          </a:p>
          <a:p>
            <a:pPr marL="424815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fely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ork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  <a:p>
            <a:pPr marL="248285">
              <a:lnSpc>
                <a:spcPts val="1285"/>
              </a:lnSpc>
              <a:spcBef>
                <a:spcPts val="670"/>
              </a:spcBef>
              <a:tabLst>
                <a:tab pos="42481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b="1" spc="-5" dirty="0">
                <a:latin typeface="宋体"/>
                <a:cs typeface="宋体"/>
              </a:rPr>
              <a:t>如果</a:t>
            </a:r>
            <a:r>
              <a:rPr sz="1100" b="1" spc="-15" dirty="0">
                <a:latin typeface="宋体"/>
                <a:cs typeface="宋体"/>
              </a:rPr>
              <a:t>手工</a:t>
            </a:r>
            <a:r>
              <a:rPr sz="1100" b="1" spc="-30" dirty="0">
                <a:latin typeface="宋体"/>
                <a:cs typeface="宋体"/>
              </a:rPr>
              <a:t>操</a:t>
            </a:r>
            <a:r>
              <a:rPr sz="1100" b="1" spc="-15" dirty="0">
                <a:latin typeface="宋体"/>
                <a:cs typeface="宋体"/>
              </a:rPr>
              <a:t>作植</a:t>
            </a:r>
            <a:r>
              <a:rPr sz="1100" b="1" spc="-30" dirty="0">
                <a:latin typeface="宋体"/>
                <a:cs typeface="宋体"/>
              </a:rPr>
              <a:t>入</a:t>
            </a:r>
            <a:r>
              <a:rPr sz="1100" b="1" spc="-15" dirty="0">
                <a:latin typeface="宋体"/>
                <a:cs typeface="宋体"/>
              </a:rPr>
              <a:t>到生</a:t>
            </a:r>
            <a:r>
              <a:rPr sz="1100" b="1" spc="-30" dirty="0">
                <a:latin typeface="宋体"/>
                <a:cs typeface="宋体"/>
              </a:rPr>
              <a:t>产</a:t>
            </a:r>
            <a:r>
              <a:rPr sz="1100" b="1" spc="-15" dirty="0">
                <a:latin typeface="宋体"/>
                <a:cs typeface="宋体"/>
              </a:rPr>
              <a:t>中，</a:t>
            </a:r>
            <a:r>
              <a:rPr sz="1100" b="1" spc="-30" dirty="0">
                <a:latin typeface="宋体"/>
                <a:cs typeface="宋体"/>
              </a:rPr>
              <a:t>绝</a:t>
            </a:r>
            <a:r>
              <a:rPr sz="1100" b="1" spc="-15" dirty="0">
                <a:latin typeface="宋体"/>
                <a:cs typeface="宋体"/>
              </a:rPr>
              <a:t>对安</a:t>
            </a:r>
            <a:r>
              <a:rPr sz="1100" b="1" spc="-30" dirty="0">
                <a:latin typeface="宋体"/>
                <a:cs typeface="宋体"/>
              </a:rPr>
              <a:t>全</a:t>
            </a:r>
            <a:r>
              <a:rPr sz="1100" b="1" spc="-15" dirty="0">
                <a:latin typeface="宋体"/>
                <a:cs typeface="宋体"/>
              </a:rPr>
              <a:t>的机</a:t>
            </a:r>
            <a:r>
              <a:rPr sz="1100" b="1" spc="-30" dirty="0">
                <a:latin typeface="宋体"/>
                <a:cs typeface="宋体"/>
              </a:rPr>
              <a:t>器</a:t>
            </a:r>
            <a:r>
              <a:rPr sz="1100" b="1" spc="-15" dirty="0">
                <a:latin typeface="宋体"/>
                <a:cs typeface="宋体"/>
              </a:rPr>
              <a:t>人将</a:t>
            </a:r>
            <a:r>
              <a:rPr sz="1100" b="1" spc="-30" dirty="0">
                <a:latin typeface="宋体"/>
                <a:cs typeface="宋体"/>
              </a:rPr>
              <a:t>完</a:t>
            </a:r>
            <a:r>
              <a:rPr sz="1100" b="1" spc="-15" dirty="0">
                <a:latin typeface="宋体"/>
                <a:cs typeface="宋体"/>
              </a:rPr>
              <a:t>全按</a:t>
            </a:r>
            <a:r>
              <a:rPr sz="1100" b="1" spc="-30" dirty="0">
                <a:latin typeface="宋体"/>
                <a:cs typeface="宋体"/>
              </a:rPr>
              <a:t>照</a:t>
            </a:r>
            <a:r>
              <a:rPr sz="1100" b="1" spc="-15" dirty="0">
                <a:latin typeface="宋体"/>
                <a:cs typeface="宋体"/>
              </a:rPr>
              <a:t>工人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动作</a:t>
            </a:r>
            <a:r>
              <a:rPr sz="1100" b="1" spc="-30" dirty="0">
                <a:latin typeface="宋体"/>
                <a:cs typeface="宋体"/>
              </a:rPr>
              <a:t>加</a:t>
            </a:r>
            <a:r>
              <a:rPr sz="1100" b="1" spc="-15" dirty="0">
                <a:latin typeface="宋体"/>
                <a:cs typeface="宋体"/>
              </a:rPr>
              <a:t>以配</a:t>
            </a:r>
            <a:r>
              <a:rPr sz="1100" b="1" spc="-30" dirty="0">
                <a:latin typeface="宋体"/>
                <a:cs typeface="宋体"/>
              </a:rPr>
              <a:t>合</a:t>
            </a:r>
            <a:r>
              <a:rPr sz="1100" b="1" spc="-15" dirty="0">
                <a:latin typeface="宋体"/>
                <a:cs typeface="宋体"/>
              </a:rPr>
              <a:t>协调</a:t>
            </a:r>
            <a:endParaRPr sz="1100" dirty="0">
              <a:latin typeface="宋体"/>
              <a:cs typeface="宋体"/>
            </a:endParaRPr>
          </a:p>
          <a:p>
            <a:pPr marL="424815">
              <a:lnSpc>
                <a:spcPts val="1285"/>
              </a:lnSpc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20</a:t>
            </a:fld>
            <a:endParaRPr sz="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hlinkClick r:id="rId5"/>
              </a:rPr>
              <a:t>www</a:t>
            </a:r>
            <a:r>
              <a:rPr spc="-5" dirty="0">
                <a:hlinkClick r:id="rId5"/>
              </a:rPr>
              <a:t>.</a:t>
            </a:r>
            <a:r>
              <a:rPr dirty="0">
                <a:hlinkClick r:id="rId5"/>
              </a:rPr>
              <a:t>k</a:t>
            </a:r>
            <a:r>
              <a:rPr spc="-10" dirty="0">
                <a:hlinkClick r:id="rId5"/>
              </a:rPr>
              <a:t>u</a:t>
            </a:r>
            <a:r>
              <a:rPr spc="0" dirty="0">
                <a:hlinkClick r:id="rId5"/>
              </a:rPr>
              <a:t>k</a:t>
            </a:r>
            <a:r>
              <a:rPr spc="-5" dirty="0">
                <a:hlinkClick r:id="rId5"/>
              </a:rPr>
              <a:t>a</a:t>
            </a:r>
            <a:r>
              <a:rPr spc="-10" dirty="0">
                <a:hlinkClick r:id="rId5"/>
              </a:rPr>
              <a:t>-robo</a:t>
            </a:r>
            <a:r>
              <a:rPr spc="-5" dirty="0">
                <a:hlinkClick r:id="rId5"/>
              </a:rPr>
              <a:t>tics.</a:t>
            </a:r>
            <a:r>
              <a:rPr dirty="0">
                <a:hlinkClick r:id="rId5"/>
              </a:rPr>
              <a:t>c</a:t>
            </a:r>
            <a:r>
              <a:rPr spc="-10" dirty="0">
                <a:hlinkClick r:id="rId5"/>
              </a:rPr>
              <a:t>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374775"/>
            <a:ext cx="2574132" cy="3432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6476" y="4329925"/>
            <a:ext cx="2123312" cy="1607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0126" y="4323575"/>
            <a:ext cx="2136140" cy="1619885"/>
          </a:xfrm>
          <a:custGeom>
            <a:avLst/>
            <a:gdLst/>
            <a:ahLst/>
            <a:cxnLst/>
            <a:rect l="l" t="t" r="r" b="b"/>
            <a:pathLst>
              <a:path w="2136140" h="1619885">
                <a:moveTo>
                  <a:pt x="0" y="1619758"/>
                </a:moveTo>
                <a:lnTo>
                  <a:pt x="2136012" y="1619758"/>
                </a:lnTo>
                <a:lnTo>
                  <a:pt x="2136012" y="0"/>
                </a:lnTo>
                <a:lnTo>
                  <a:pt x="0" y="0"/>
                </a:lnTo>
                <a:lnTo>
                  <a:pt x="0" y="1619758"/>
                </a:lnTo>
                <a:close/>
              </a:path>
            </a:pathLst>
          </a:custGeom>
          <a:ln w="12700">
            <a:solidFill>
              <a:srgbClr val="F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32350" y="3094100"/>
            <a:ext cx="2145665" cy="1610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6476" y="1854580"/>
            <a:ext cx="2123439" cy="1596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90968" y="6131715"/>
            <a:ext cx="185673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Source: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Dai</a:t>
            </a:r>
            <a:r>
              <a:rPr sz="1200" i="1" spc="-20" dirty="0">
                <a:latin typeface="Arial"/>
                <a:cs typeface="Arial"/>
              </a:rPr>
              <a:t>m</a:t>
            </a:r>
            <a:r>
              <a:rPr sz="1200" i="1" dirty="0">
                <a:latin typeface="Arial"/>
                <a:cs typeface="Arial"/>
              </a:rPr>
              <a:t>ler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AG (2010)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21</a:t>
            </a:fld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hlinkClick r:id="rId6"/>
              </a:rPr>
              <a:t>www</a:t>
            </a:r>
            <a:r>
              <a:rPr spc="-5" dirty="0">
                <a:hlinkClick r:id="rId6"/>
              </a:rPr>
              <a:t>.</a:t>
            </a:r>
            <a:r>
              <a:rPr dirty="0">
                <a:hlinkClick r:id="rId6"/>
              </a:rPr>
              <a:t>k</a:t>
            </a:r>
            <a:r>
              <a:rPr spc="-10" dirty="0">
                <a:hlinkClick r:id="rId6"/>
              </a:rPr>
              <a:t>u</a:t>
            </a:r>
            <a:r>
              <a:rPr spc="0" dirty="0">
                <a:hlinkClick r:id="rId6"/>
              </a:rPr>
              <a:t>k</a:t>
            </a:r>
            <a:r>
              <a:rPr spc="-5" dirty="0">
                <a:hlinkClick r:id="rId6"/>
              </a:rPr>
              <a:t>a</a:t>
            </a:r>
            <a:r>
              <a:rPr spc="-10" dirty="0">
                <a:hlinkClick r:id="rId6"/>
              </a:rPr>
              <a:t>-robo</a:t>
            </a:r>
            <a:r>
              <a:rPr spc="-5" dirty="0">
                <a:hlinkClick r:id="rId6"/>
              </a:rPr>
              <a:t>tics.</a:t>
            </a:r>
            <a:r>
              <a:rPr dirty="0">
                <a:hlinkClick r:id="rId6"/>
              </a:rPr>
              <a:t>c</a:t>
            </a:r>
            <a:r>
              <a:rPr spc="-10" dirty="0">
                <a:hlinkClick r:id="rId6"/>
              </a:rPr>
              <a:t>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20788" y="1487210"/>
            <a:ext cx="11722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anual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joining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2408" y="3971965"/>
            <a:ext cx="1677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Sensiti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3894" y="2714030"/>
            <a:ext cx="16560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Infle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ible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398" y="926242"/>
            <a:ext cx="6623684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try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4.0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iti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ity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for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all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j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oining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</a:t>
            </a:r>
            <a:r>
              <a:rPr sz="1100" b="1" spc="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-</a:t>
            </a:r>
            <a:r>
              <a:rPr sz="1100" b="1" spc="-15" dirty="0">
                <a:latin typeface="宋体"/>
                <a:cs typeface="宋体"/>
              </a:rPr>
              <a:t>工业</a:t>
            </a:r>
            <a:r>
              <a:rPr sz="1100" b="1" dirty="0">
                <a:latin typeface="Arial"/>
                <a:cs typeface="Arial"/>
              </a:rPr>
              <a:t>4</a:t>
            </a:r>
            <a:r>
              <a:rPr sz="1100" b="1" spc="-10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10" dirty="0">
                <a:latin typeface="Arial"/>
                <a:cs typeface="Arial"/>
              </a:rPr>
              <a:t>-</a:t>
            </a:r>
            <a:r>
              <a:rPr sz="1100" b="1" spc="-15" dirty="0">
                <a:latin typeface="宋体"/>
                <a:cs typeface="宋体"/>
              </a:rPr>
              <a:t>所</a:t>
            </a:r>
            <a:r>
              <a:rPr sz="1100" b="1" spc="-30" dirty="0">
                <a:latin typeface="宋体"/>
                <a:cs typeface="宋体"/>
              </a:rPr>
              <a:t>有</a:t>
            </a:r>
            <a:r>
              <a:rPr sz="1100" b="1" spc="-15" dirty="0">
                <a:latin typeface="宋体"/>
                <a:cs typeface="宋体"/>
              </a:rPr>
              <a:t>的连</a:t>
            </a:r>
            <a:r>
              <a:rPr sz="1100" b="1" spc="-30" dirty="0">
                <a:latin typeface="宋体"/>
                <a:cs typeface="宋体"/>
              </a:rPr>
              <a:t>接</a:t>
            </a:r>
            <a:r>
              <a:rPr sz="1100" b="1" spc="-15" dirty="0">
                <a:latin typeface="宋体"/>
                <a:cs typeface="宋体"/>
              </a:rPr>
              <a:t>工序</a:t>
            </a:r>
            <a:r>
              <a:rPr sz="1100" b="1" spc="-30" dirty="0">
                <a:latin typeface="宋体"/>
                <a:cs typeface="宋体"/>
              </a:rPr>
              <a:t>都</a:t>
            </a:r>
            <a:r>
              <a:rPr sz="1100" b="1" spc="-15" dirty="0">
                <a:latin typeface="宋体"/>
                <a:cs typeface="宋体"/>
              </a:rPr>
              <a:t>将配</a:t>
            </a:r>
            <a:r>
              <a:rPr sz="1100" b="1" spc="-30" dirty="0">
                <a:latin typeface="宋体"/>
                <a:cs typeface="宋体"/>
              </a:rPr>
              <a:t>有</a:t>
            </a:r>
            <a:r>
              <a:rPr sz="1100" b="1" spc="-15" dirty="0">
                <a:latin typeface="宋体"/>
                <a:cs typeface="宋体"/>
              </a:rPr>
              <a:t>触觉</a:t>
            </a:r>
            <a:r>
              <a:rPr sz="1100" b="1" spc="-30" dirty="0">
                <a:latin typeface="宋体"/>
                <a:cs typeface="宋体"/>
              </a:rPr>
              <a:t>系</a:t>
            </a:r>
            <a:r>
              <a:rPr sz="1100" b="1" spc="-15" dirty="0">
                <a:latin typeface="宋体"/>
                <a:cs typeface="宋体"/>
              </a:rPr>
              <a:t>统</a:t>
            </a:r>
            <a:endParaRPr sz="1100" dirty="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052" y="2535861"/>
            <a:ext cx="4182110" cy="195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430">
              <a:lnSpc>
                <a:spcPct val="1455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flo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ting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grip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tern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ors ena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iti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j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oining </a:t>
            </a:r>
            <a:r>
              <a:rPr sz="1100" b="1" spc="-5" dirty="0">
                <a:latin typeface="宋体"/>
                <a:cs typeface="宋体"/>
              </a:rPr>
              <a:t>浮动</a:t>
            </a:r>
            <a:r>
              <a:rPr sz="1100" b="1" spc="-15" dirty="0">
                <a:latin typeface="宋体"/>
                <a:cs typeface="宋体"/>
              </a:rPr>
              <a:t>抓手</a:t>
            </a:r>
            <a:r>
              <a:rPr sz="1100" b="1" spc="-30" dirty="0">
                <a:latin typeface="宋体"/>
                <a:cs typeface="宋体"/>
              </a:rPr>
              <a:t>在</a:t>
            </a:r>
            <a:r>
              <a:rPr sz="1100" b="1" spc="-15" dirty="0">
                <a:latin typeface="宋体"/>
                <a:cs typeface="宋体"/>
              </a:rPr>
              <a:t>（端</a:t>
            </a:r>
            <a:r>
              <a:rPr sz="1100" b="1" spc="-30" dirty="0">
                <a:latin typeface="宋体"/>
                <a:cs typeface="宋体"/>
              </a:rPr>
              <a:t>拾</a:t>
            </a:r>
            <a:r>
              <a:rPr sz="1100" b="1" spc="-15" dirty="0">
                <a:latin typeface="宋体"/>
                <a:cs typeface="宋体"/>
              </a:rPr>
              <a:t>器）</a:t>
            </a:r>
            <a:r>
              <a:rPr sz="1100" b="1" spc="-30" dirty="0">
                <a:latin typeface="宋体"/>
                <a:cs typeface="宋体"/>
              </a:rPr>
              <a:t>与</a:t>
            </a:r>
            <a:r>
              <a:rPr sz="1100" b="1" spc="-15" dirty="0">
                <a:latin typeface="宋体"/>
                <a:cs typeface="宋体"/>
              </a:rPr>
              <a:t>外部</a:t>
            </a:r>
            <a:r>
              <a:rPr sz="1100" b="1" spc="-30" dirty="0">
                <a:latin typeface="宋体"/>
                <a:cs typeface="宋体"/>
              </a:rPr>
              <a:t>传</a:t>
            </a:r>
            <a:r>
              <a:rPr sz="1100" b="1" spc="-15" dirty="0">
                <a:latin typeface="宋体"/>
                <a:cs typeface="宋体"/>
              </a:rPr>
              <a:t>感器</a:t>
            </a:r>
            <a:r>
              <a:rPr sz="1100" b="1" spc="-30" dirty="0">
                <a:latin typeface="宋体"/>
                <a:cs typeface="宋体"/>
              </a:rPr>
              <a:t>保</a:t>
            </a:r>
            <a:r>
              <a:rPr sz="1100" b="1" spc="-15" dirty="0">
                <a:latin typeface="宋体"/>
                <a:cs typeface="宋体"/>
              </a:rPr>
              <a:t>证触</a:t>
            </a:r>
            <a:r>
              <a:rPr sz="1100" b="1" spc="-30" dirty="0">
                <a:latin typeface="宋体"/>
                <a:cs typeface="宋体"/>
              </a:rPr>
              <a:t>觉</a:t>
            </a:r>
            <a:r>
              <a:rPr sz="1100" b="1" spc="-15" dirty="0">
                <a:latin typeface="宋体"/>
                <a:cs typeface="宋体"/>
              </a:rPr>
              <a:t>组装</a:t>
            </a:r>
            <a:r>
              <a:rPr sz="1100" b="1" spc="-30" dirty="0">
                <a:latin typeface="宋体"/>
                <a:cs typeface="宋体"/>
              </a:rPr>
              <a:t>与</a:t>
            </a:r>
            <a:r>
              <a:rPr sz="1100" b="1" spc="-15" dirty="0">
                <a:latin typeface="宋体"/>
                <a:cs typeface="宋体"/>
              </a:rPr>
              <a:t>连接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精</a:t>
            </a:r>
            <a:r>
              <a:rPr sz="1100" b="1" spc="-10" dirty="0">
                <a:latin typeface="宋体"/>
                <a:cs typeface="宋体"/>
              </a:rPr>
              <a:t>确</a:t>
            </a:r>
            <a:r>
              <a:rPr sz="1100" b="1" dirty="0">
                <a:latin typeface="Arial"/>
                <a:cs typeface="Arial"/>
              </a:rPr>
              <a:t>*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grip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er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stru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ture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se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sly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endParaRPr sz="1100" dirty="0">
              <a:latin typeface="Arial"/>
              <a:cs typeface="Arial"/>
            </a:endParaRPr>
          </a:p>
          <a:p>
            <a:pPr marL="12700" indent="176530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art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lar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pon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re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q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ire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ri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b="1" spc="-5" dirty="0">
                <a:latin typeface="宋体"/>
                <a:cs typeface="宋体"/>
              </a:rPr>
              <a:t>抓手</a:t>
            </a:r>
            <a:r>
              <a:rPr sz="1100" b="1" spc="-15" dirty="0">
                <a:latin typeface="宋体"/>
                <a:cs typeface="宋体"/>
              </a:rPr>
              <a:t>的结</a:t>
            </a:r>
            <a:r>
              <a:rPr sz="1100" b="1" spc="-30" dirty="0">
                <a:latin typeface="宋体"/>
                <a:cs typeface="宋体"/>
              </a:rPr>
              <a:t>构</a:t>
            </a:r>
            <a:r>
              <a:rPr sz="1100" b="1" spc="-15" dirty="0">
                <a:latin typeface="宋体"/>
                <a:cs typeface="宋体"/>
              </a:rPr>
              <a:t>和传</a:t>
            </a:r>
            <a:r>
              <a:rPr sz="1100" b="1" spc="-30" dirty="0">
                <a:latin typeface="宋体"/>
                <a:cs typeface="宋体"/>
              </a:rPr>
              <a:t>感</a:t>
            </a:r>
            <a:r>
              <a:rPr sz="1100" b="1" spc="-15" dirty="0">
                <a:latin typeface="宋体"/>
                <a:cs typeface="宋体"/>
              </a:rPr>
              <a:t>器的</a:t>
            </a:r>
            <a:r>
              <a:rPr sz="1100" b="1" spc="-30" dirty="0">
                <a:latin typeface="宋体"/>
                <a:cs typeface="宋体"/>
              </a:rPr>
              <a:t>位</a:t>
            </a:r>
            <a:r>
              <a:rPr sz="1100" b="1" spc="-15" dirty="0">
                <a:latin typeface="宋体"/>
                <a:cs typeface="宋体"/>
              </a:rPr>
              <a:t>置要</a:t>
            </a:r>
            <a:r>
              <a:rPr sz="1100" b="1" spc="-30" dirty="0">
                <a:latin typeface="宋体"/>
                <a:cs typeface="宋体"/>
              </a:rPr>
              <a:t>持</a:t>
            </a:r>
            <a:r>
              <a:rPr sz="1100" b="1" spc="-15" dirty="0">
                <a:latin typeface="宋体"/>
                <a:cs typeface="宋体"/>
              </a:rPr>
              <a:t>续地</a:t>
            </a:r>
            <a:r>
              <a:rPr sz="1100" b="1" spc="-30" dirty="0">
                <a:latin typeface="宋体"/>
                <a:cs typeface="宋体"/>
              </a:rPr>
              <a:t>适</a:t>
            </a:r>
            <a:r>
              <a:rPr sz="1100" b="1" spc="-15" dirty="0">
                <a:latin typeface="宋体"/>
                <a:cs typeface="宋体"/>
              </a:rPr>
              <a:t>应特</a:t>
            </a:r>
            <a:r>
              <a:rPr sz="1100" b="1" spc="-30" dirty="0">
                <a:latin typeface="宋体"/>
                <a:cs typeface="宋体"/>
              </a:rPr>
              <a:t>定</a:t>
            </a:r>
            <a:r>
              <a:rPr sz="1100" b="1" spc="-15" dirty="0">
                <a:latin typeface="宋体"/>
                <a:cs typeface="宋体"/>
              </a:rPr>
              <a:t>元件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要求</a:t>
            </a:r>
            <a:endParaRPr sz="1100" dirty="0">
              <a:latin typeface="宋体"/>
              <a:cs typeface="宋体"/>
            </a:endParaRPr>
          </a:p>
          <a:p>
            <a:pPr marL="189230" marR="60325" indent="-177165">
              <a:lnSpc>
                <a:spcPct val="100000"/>
              </a:lnSpc>
              <a:spcBef>
                <a:spcPts val="585"/>
              </a:spcBef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rob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-integra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ed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forc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/torq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ors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all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es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for 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highly</a:t>
            </a:r>
            <a:r>
              <a:rPr sz="1100" b="1" spc="-15" dirty="0" smtClean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 smtClean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 smtClean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iti</a:t>
            </a:r>
            <a:r>
              <a:rPr sz="1100" b="1" spc="-15" dirty="0" smtClean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35" dirty="0" smtClean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 smtClean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 smtClean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mbly</a:t>
            </a:r>
            <a:r>
              <a:rPr sz="1100" b="1" spc="-20" dirty="0" smtClean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25" dirty="0" smtClean="0">
                <a:solidFill>
                  <a:srgbClr val="FF7100"/>
                </a:solidFill>
                <a:latin typeface="Arial"/>
                <a:cs typeface="Arial"/>
              </a:rPr>
              <a:t>w</a:t>
            </a:r>
            <a:r>
              <a:rPr sz="1100" b="1" spc="-10" dirty="0" smtClean="0">
                <a:solidFill>
                  <a:srgbClr val="FF7100"/>
                </a:solidFill>
                <a:latin typeface="Arial"/>
                <a:cs typeface="Arial"/>
              </a:rPr>
              <a:t>it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spc="-40" dirty="0" smtClean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 smtClean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simplest</a:t>
            </a:r>
            <a:r>
              <a:rPr sz="1100" b="1" spc="-40" dirty="0" smtClean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grip</a:t>
            </a:r>
            <a:r>
              <a:rPr sz="1100" b="1" spc="-10" dirty="0" smtClean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er</a:t>
            </a:r>
            <a:r>
              <a:rPr sz="1100" b="1" spc="-30" dirty="0" smtClean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30" dirty="0" smtClean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stem</a:t>
            </a:r>
            <a:endParaRPr sz="1100" dirty="0" smtClean="0">
              <a:latin typeface="Arial"/>
              <a:cs typeface="Arial"/>
            </a:endParaRPr>
          </a:p>
          <a:p>
            <a:pPr marL="12700" marR="104775">
              <a:lnSpc>
                <a:spcPct val="145500"/>
              </a:lnSpc>
              <a:spcBef>
                <a:spcPts val="10"/>
              </a:spcBef>
            </a:pPr>
            <a:r>
              <a:rPr sz="1100" b="1" spc="-5" dirty="0" err="1" smtClean="0">
                <a:latin typeface="宋体"/>
                <a:cs typeface="宋体"/>
              </a:rPr>
              <a:t>机器</a:t>
            </a:r>
            <a:r>
              <a:rPr sz="1100" b="1" spc="-15" dirty="0" err="1" smtClean="0">
                <a:latin typeface="宋体"/>
                <a:cs typeface="宋体"/>
              </a:rPr>
              <a:t>人每</a:t>
            </a:r>
            <a:r>
              <a:rPr sz="1100" b="1" spc="-30" dirty="0" err="1" smtClean="0">
                <a:latin typeface="宋体"/>
                <a:cs typeface="宋体"/>
              </a:rPr>
              <a:t>个</a:t>
            </a:r>
            <a:r>
              <a:rPr sz="1100" b="1" spc="-15" dirty="0" err="1" smtClean="0">
                <a:latin typeface="宋体"/>
                <a:cs typeface="宋体"/>
              </a:rPr>
              <a:t>轴都</a:t>
            </a:r>
            <a:r>
              <a:rPr sz="1100" b="1" spc="-30" dirty="0" err="1" smtClean="0">
                <a:latin typeface="宋体"/>
                <a:cs typeface="宋体"/>
              </a:rPr>
              <a:t>需</a:t>
            </a:r>
            <a:r>
              <a:rPr sz="1100" b="1" spc="-15" dirty="0" err="1" smtClean="0">
                <a:latin typeface="宋体"/>
                <a:cs typeface="宋体"/>
              </a:rPr>
              <a:t>要集</a:t>
            </a:r>
            <a:r>
              <a:rPr sz="1100" b="1" spc="-30" dirty="0" err="1" smtClean="0">
                <a:latin typeface="宋体"/>
                <a:cs typeface="宋体"/>
              </a:rPr>
              <a:t>成</a:t>
            </a:r>
            <a:r>
              <a:rPr sz="1100" b="1" spc="-15" dirty="0" err="1" smtClean="0">
                <a:latin typeface="宋体"/>
                <a:cs typeface="宋体"/>
              </a:rPr>
              <a:t>力</a:t>
            </a:r>
            <a:r>
              <a:rPr sz="1100" b="1" spc="-15" dirty="0" err="1">
                <a:latin typeface="宋体"/>
                <a:cs typeface="宋体"/>
              </a:rPr>
              <a:t>、</a:t>
            </a:r>
            <a:r>
              <a:rPr sz="1100" b="1" spc="-30" dirty="0" err="1">
                <a:latin typeface="宋体"/>
                <a:cs typeface="宋体"/>
              </a:rPr>
              <a:t>力</a:t>
            </a:r>
            <a:r>
              <a:rPr sz="1100" b="1" spc="-15" dirty="0" err="1">
                <a:latin typeface="宋体"/>
                <a:cs typeface="宋体"/>
              </a:rPr>
              <a:t>矩传</a:t>
            </a:r>
            <a:r>
              <a:rPr sz="1100" b="1" spc="-30" dirty="0" err="1">
                <a:latin typeface="宋体"/>
                <a:cs typeface="宋体"/>
              </a:rPr>
              <a:t>感</a:t>
            </a:r>
            <a:r>
              <a:rPr sz="1100" b="1" spc="-15" dirty="0" err="1">
                <a:latin typeface="宋体"/>
                <a:cs typeface="宋体"/>
              </a:rPr>
              <a:t>器以</a:t>
            </a:r>
            <a:r>
              <a:rPr sz="1100" b="1" spc="-30" dirty="0" err="1">
                <a:latin typeface="宋体"/>
                <a:cs typeface="宋体"/>
              </a:rPr>
              <a:t>保</a:t>
            </a:r>
            <a:r>
              <a:rPr sz="1100" b="1" spc="-15" dirty="0" err="1">
                <a:latin typeface="宋体"/>
                <a:cs typeface="宋体"/>
              </a:rPr>
              <a:t>证使</a:t>
            </a:r>
            <a:r>
              <a:rPr sz="1100" b="1" spc="-30" dirty="0" err="1">
                <a:latin typeface="宋体"/>
                <a:cs typeface="宋体"/>
              </a:rPr>
              <a:t>用</a:t>
            </a:r>
            <a:r>
              <a:rPr sz="1100" b="1" spc="-15" dirty="0" err="1">
                <a:latin typeface="宋体"/>
                <a:cs typeface="宋体"/>
              </a:rPr>
              <a:t>最简</a:t>
            </a:r>
            <a:r>
              <a:rPr sz="1100" b="1" spc="-30" dirty="0" err="1">
                <a:latin typeface="宋体"/>
                <a:cs typeface="宋体"/>
              </a:rPr>
              <a:t>单</a:t>
            </a:r>
            <a:r>
              <a:rPr sz="1100" b="1" spc="-15" dirty="0" err="1">
                <a:latin typeface="宋体"/>
                <a:cs typeface="宋体"/>
              </a:rPr>
              <a:t>的抓具</a:t>
            </a:r>
            <a:r>
              <a:rPr sz="1100" b="1" spc="-10" dirty="0">
                <a:latin typeface="宋体"/>
                <a:cs typeface="宋体"/>
              </a:rPr>
              <a:t> </a:t>
            </a:r>
            <a:r>
              <a:rPr sz="1100" b="1" spc="-5" dirty="0">
                <a:latin typeface="宋体"/>
                <a:cs typeface="宋体"/>
              </a:rPr>
              <a:t>组装</a:t>
            </a:r>
            <a:r>
              <a:rPr sz="1100" b="1" spc="-15" dirty="0">
                <a:latin typeface="宋体"/>
                <a:cs typeface="宋体"/>
              </a:rPr>
              <a:t>最精</a:t>
            </a:r>
            <a:r>
              <a:rPr sz="1100" b="1" spc="-30" dirty="0">
                <a:latin typeface="宋体"/>
                <a:cs typeface="宋体"/>
              </a:rPr>
              <a:t>确</a:t>
            </a:r>
            <a:r>
              <a:rPr sz="1100" b="1" spc="-15" dirty="0">
                <a:latin typeface="宋体"/>
                <a:cs typeface="宋体"/>
              </a:rPr>
              <a:t>地产品</a:t>
            </a:r>
            <a:endParaRPr sz="1100" dirty="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1445566"/>
            <a:ext cx="471106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ts are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on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al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j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oining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steps 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lly 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ted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iti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 acc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racy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req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irements: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b="1" spc="-5" dirty="0">
                <a:latin typeface="宋体"/>
                <a:cs typeface="宋体"/>
              </a:rPr>
              <a:t>自适</a:t>
            </a:r>
            <a:r>
              <a:rPr sz="1100" b="1" spc="-15" dirty="0">
                <a:latin typeface="宋体"/>
                <a:cs typeface="宋体"/>
              </a:rPr>
              <a:t>应概</a:t>
            </a:r>
            <a:r>
              <a:rPr sz="1100" b="1" spc="-30" dirty="0">
                <a:latin typeface="宋体"/>
                <a:cs typeface="宋体"/>
              </a:rPr>
              <a:t>念</a:t>
            </a:r>
            <a:r>
              <a:rPr sz="1100" b="1" spc="-15" dirty="0">
                <a:latin typeface="宋体"/>
                <a:cs typeface="宋体"/>
              </a:rPr>
              <a:t>建立</a:t>
            </a:r>
            <a:r>
              <a:rPr sz="1100" b="1" spc="-25" dirty="0">
                <a:latin typeface="宋体"/>
                <a:cs typeface="宋体"/>
              </a:rPr>
              <a:t>在</a:t>
            </a:r>
            <a:r>
              <a:rPr sz="1100" b="1" spc="-10" dirty="0">
                <a:latin typeface="Arial"/>
                <a:cs typeface="Arial"/>
              </a:rPr>
              <a:t>-</a:t>
            </a:r>
            <a:r>
              <a:rPr sz="1100" b="1" spc="-15" dirty="0">
                <a:latin typeface="宋体"/>
                <a:cs typeface="宋体"/>
              </a:rPr>
              <a:t>根据灵</a:t>
            </a:r>
            <a:r>
              <a:rPr sz="1100" b="1" spc="-30" dirty="0">
                <a:latin typeface="宋体"/>
                <a:cs typeface="宋体"/>
              </a:rPr>
              <a:t>敏</a:t>
            </a:r>
            <a:r>
              <a:rPr sz="1100" b="1" spc="-15" dirty="0">
                <a:latin typeface="宋体"/>
                <a:cs typeface="宋体"/>
              </a:rPr>
              <a:t>度及</a:t>
            </a:r>
            <a:r>
              <a:rPr sz="1100" b="1" spc="-30" dirty="0">
                <a:latin typeface="宋体"/>
                <a:cs typeface="宋体"/>
              </a:rPr>
              <a:t>精</a:t>
            </a:r>
            <a:r>
              <a:rPr sz="1100" b="1" spc="-15" dirty="0">
                <a:latin typeface="宋体"/>
                <a:cs typeface="宋体"/>
              </a:rPr>
              <a:t>度不</a:t>
            </a:r>
            <a:r>
              <a:rPr sz="1100" b="1" spc="-30" dirty="0">
                <a:latin typeface="宋体"/>
                <a:cs typeface="宋体"/>
              </a:rPr>
              <a:t>同</a:t>
            </a:r>
            <a:r>
              <a:rPr sz="1100" b="1" spc="-15" dirty="0">
                <a:latin typeface="宋体"/>
                <a:cs typeface="宋体"/>
              </a:rPr>
              <a:t>要求</a:t>
            </a:r>
            <a:r>
              <a:rPr sz="1100" b="1" spc="-30" dirty="0">
                <a:latin typeface="宋体"/>
                <a:cs typeface="宋体"/>
              </a:rPr>
              <a:t>建</a:t>
            </a:r>
            <a:r>
              <a:rPr sz="1100" b="1" spc="-15" dirty="0">
                <a:latin typeface="宋体"/>
                <a:cs typeface="宋体"/>
              </a:rPr>
              <a:t>立的</a:t>
            </a:r>
            <a:r>
              <a:rPr sz="1100" b="1" spc="-30" dirty="0">
                <a:latin typeface="宋体"/>
                <a:cs typeface="宋体"/>
              </a:rPr>
              <a:t>每</a:t>
            </a:r>
            <a:r>
              <a:rPr sz="1100" b="1" spc="-15" dirty="0">
                <a:latin typeface="宋体"/>
                <a:cs typeface="宋体"/>
              </a:rPr>
              <a:t>一个</a:t>
            </a:r>
            <a:r>
              <a:rPr sz="1100" b="1" spc="-30" dirty="0">
                <a:latin typeface="宋体"/>
                <a:cs typeface="宋体"/>
              </a:rPr>
              <a:t>连</a:t>
            </a:r>
            <a:r>
              <a:rPr sz="1100" b="1" spc="-15" dirty="0">
                <a:latin typeface="宋体"/>
                <a:cs typeface="宋体"/>
              </a:rPr>
              <a:t>接工</a:t>
            </a:r>
            <a:r>
              <a:rPr sz="1100" b="1" spc="-30" dirty="0">
                <a:latin typeface="宋体"/>
                <a:cs typeface="宋体"/>
              </a:rPr>
              <a:t>序</a:t>
            </a:r>
            <a:r>
              <a:rPr sz="1100" b="1" spc="-15" dirty="0">
                <a:latin typeface="宋体"/>
                <a:cs typeface="宋体"/>
              </a:rPr>
              <a:t>中</a:t>
            </a:r>
            <a:endParaRPr sz="1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399" y="1298575"/>
            <a:ext cx="3354685" cy="2254421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 bwMode="auto">
          <a:xfrm rot="9109442">
            <a:off x="2925630" y="2249170"/>
            <a:ext cx="944507" cy="236780"/>
          </a:xfrm>
          <a:prstGeom prst="rightArrow">
            <a:avLst/>
          </a:prstGeom>
          <a:solidFill>
            <a:srgbClr val="FB8B37"/>
          </a:solidFill>
          <a:ln w="63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1603374"/>
            <a:ext cx="5181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本月上旬，习近平主席参观英国帝国理工大学实验室。照片中清晰地显示该实验室使用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KUKA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公司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2014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年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RED DOT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大奖获奖产品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—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“</a:t>
            </a:r>
            <a:r>
              <a:rPr lang="en-US" altLang="zh-CN" sz="1100" b="1" dirty="0" err="1" smtClean="0">
                <a:solidFill>
                  <a:srgbClr val="FF7100"/>
                </a:solidFill>
                <a:latin typeface="Arial"/>
                <a:cs typeface="Arial"/>
              </a:rPr>
              <a:t>iiwa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”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 7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轴力反馈机器人，进行科研、测试。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136775"/>
            <a:ext cx="2133600" cy="27601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07084" y="2950130"/>
            <a:ext cx="35990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KUKA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德国总部已经开始研发用于人体脊椎手术的机器人及应用。今后将开发出更多用于复杂手术的机器人。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083" y="5337175"/>
            <a:ext cx="50273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迪斯尼公司采用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KUKA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设计的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4D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模拟游乐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机，并将出现在上海川沙迪斯尼乐园</a:t>
            </a:r>
            <a:endParaRPr lang="zh-CN" altLang="en-US" sz="1100" b="1" dirty="0">
              <a:solidFill>
                <a:srgbClr val="FF7100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8" y="3996044"/>
            <a:ext cx="3347065" cy="22174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17398" y="926242"/>
            <a:ext cx="7150202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eveloping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 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Products/ Applications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 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In 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 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All-around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 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Way</a:t>
            </a:r>
            <a:r>
              <a:rPr 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---</a:t>
            </a:r>
            <a:r>
              <a:rPr lang="en-US" sz="1100" b="1" spc="-15" dirty="0" smtClean="0">
                <a:latin typeface="宋体"/>
                <a:cs typeface="宋体"/>
              </a:rPr>
              <a:t>KUKA</a:t>
            </a:r>
            <a:r>
              <a:rPr lang="zh-CN" altLang="en-US" sz="1100" b="1" dirty="0">
                <a:latin typeface="Arial"/>
                <a:cs typeface="Arial"/>
              </a:rPr>
              <a:t>全面开</a:t>
            </a:r>
            <a:r>
              <a:rPr lang="zh-CN" altLang="en-US" sz="1100" b="1" dirty="0" smtClean="0">
                <a:latin typeface="Arial"/>
                <a:cs typeface="Arial"/>
              </a:rPr>
              <a:t>发新产品和新应用</a:t>
            </a:r>
            <a:endParaRPr sz="1100" dirty="0">
              <a:latin typeface="宋体"/>
              <a:cs typeface="宋体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219895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339" y="1374775"/>
            <a:ext cx="2332521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" y="3432175"/>
            <a:ext cx="3282899" cy="23636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1755775"/>
            <a:ext cx="533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今年有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45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所高校开设了机器人相关的专业，到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2020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年，预计至少有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1,000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所高校将会开设机器人专业。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KUKA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与多家知名高校开展了“校企联合”项目，在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以下多方面建立合作，旨在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为推进中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国的机动化进程，提供更多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的、优秀的专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业人才。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学员的认证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培训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师的认证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培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训基地的认证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579555"/>
              </p:ext>
            </p:extLst>
          </p:nvPr>
        </p:nvGraphicFramePr>
        <p:xfrm>
          <a:off x="4191000" y="3698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/>
          <p:cNvSpPr/>
          <p:nvPr/>
        </p:nvSpPr>
        <p:spPr>
          <a:xfrm>
            <a:off x="3892499" y="4096380"/>
            <a:ext cx="266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经相关机器人培训后，学员的就业情况 </a:t>
            </a:r>
            <a:endParaRPr lang="en-US" altLang="zh-CN" sz="1100" b="1" dirty="0">
              <a:solidFill>
                <a:srgbClr val="FF7100"/>
              </a:solidFill>
              <a:latin typeface="Arial"/>
              <a:cs typeface="Aria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317398" y="926242"/>
            <a:ext cx="7150202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KUKA’s Social Responsibility ---University—Enterprise Cooperation</a:t>
            </a:r>
            <a:r>
              <a:rPr lang="en-US" sz="1100" b="1" spc="-15" dirty="0">
                <a:latin typeface="宋体"/>
                <a:cs typeface="Arial"/>
              </a:rPr>
              <a:t> </a:t>
            </a:r>
            <a:r>
              <a:rPr lang="en-US" sz="1100" b="1" spc="-15" dirty="0" smtClean="0">
                <a:latin typeface="宋体"/>
                <a:cs typeface="宋体"/>
              </a:rPr>
              <a:t>KUKA</a:t>
            </a:r>
            <a:r>
              <a:rPr lang="zh-CN" altLang="en-US" sz="1100" b="1" dirty="0" smtClean="0">
                <a:latin typeface="Arial"/>
                <a:cs typeface="Arial"/>
              </a:rPr>
              <a:t>的社会责任，校企合作，培养人才</a:t>
            </a:r>
            <a:endParaRPr sz="1100" dirty="0">
              <a:latin typeface="宋体"/>
              <a:cs typeface="宋体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4073920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Divis</a:t>
            </a:r>
            <a:r>
              <a:rPr sz="1000" b="1" spc="-10" dirty="0">
                <a:latin typeface="Arial"/>
                <a:cs typeface="Arial"/>
              </a:rPr>
              <a:t>ion</a:t>
            </a:r>
            <a:r>
              <a:rPr sz="1000" b="1" spc="-15" dirty="0">
                <a:latin typeface="Arial"/>
                <a:cs typeface="Arial"/>
              </a:rPr>
              <a:t> E</a:t>
            </a:r>
            <a:r>
              <a:rPr sz="1000" b="1" spc="-5" dirty="0">
                <a:latin typeface="Arial"/>
                <a:cs typeface="Arial"/>
              </a:rPr>
              <a:t>le</a:t>
            </a:r>
            <a:r>
              <a:rPr sz="1000" b="1" spc="-15" dirty="0">
                <a:latin typeface="Arial"/>
                <a:cs typeface="Arial"/>
              </a:rPr>
              <a:t>c</a:t>
            </a:r>
            <a:r>
              <a:rPr sz="1000" b="1" spc="-5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ronics</a:t>
            </a:r>
            <a:endParaRPr sz="10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25"/>
              </a:spcBef>
              <a:tabLst>
                <a:tab pos="4087495" algn="l"/>
              </a:tabLst>
            </a:pPr>
            <a:r>
              <a:rPr sz="700" spc="-5" dirty="0">
                <a:latin typeface="Arial"/>
                <a:cs typeface="Arial"/>
              </a:rPr>
              <a:t>KUKA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Ro</a:t>
            </a:r>
            <a:r>
              <a:rPr sz="700" spc="-10" dirty="0">
                <a:latin typeface="Arial"/>
                <a:cs typeface="Arial"/>
              </a:rPr>
              <a:t>bo</a:t>
            </a:r>
            <a:r>
              <a:rPr sz="700" spc="-5" dirty="0">
                <a:latin typeface="Arial"/>
                <a:cs typeface="Arial"/>
              </a:rPr>
              <a:t>tics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Divisi</a:t>
            </a:r>
            <a:r>
              <a:rPr sz="700" spc="-1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n Elec</a:t>
            </a:r>
            <a:r>
              <a:rPr sz="700" spc="-10" dirty="0">
                <a:latin typeface="Arial"/>
                <a:cs typeface="Arial"/>
              </a:rPr>
              <a:t>tron</a:t>
            </a:r>
            <a:r>
              <a:rPr sz="700" spc="-5" dirty="0">
                <a:latin typeface="Arial"/>
                <a:cs typeface="Arial"/>
              </a:rPr>
              <a:t>ics</a:t>
            </a:r>
            <a:r>
              <a:rPr sz="70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5</a:t>
            </a:r>
            <a:r>
              <a:rPr sz="700" spc="-5" dirty="0">
                <a:latin typeface="Arial"/>
                <a:cs typeface="Arial"/>
              </a:rPr>
              <a:t>/</a:t>
            </a:r>
            <a:r>
              <a:rPr sz="700" spc="-10" dirty="0">
                <a:latin typeface="Arial"/>
                <a:cs typeface="Arial"/>
              </a:rPr>
              <a:t>1</a:t>
            </a:r>
            <a:r>
              <a:rPr sz="700" spc="-5" dirty="0">
                <a:latin typeface="Arial"/>
                <a:cs typeface="Arial"/>
              </a:rPr>
              <a:t>/</a:t>
            </a:r>
            <a:r>
              <a:rPr sz="700" spc="-10" dirty="0">
                <a:latin typeface="Arial"/>
                <a:cs typeface="Arial"/>
              </a:rPr>
              <a:t>2015</a:t>
            </a:r>
            <a:r>
              <a:rPr sz="70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spc="5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P</a:t>
            </a:r>
            <a:r>
              <a:rPr sz="700" spc="-10" dirty="0">
                <a:latin typeface="Arial"/>
                <a:cs typeface="Arial"/>
              </a:rPr>
              <a:t>ag</a:t>
            </a:r>
            <a:r>
              <a:rPr sz="700" spc="-5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1</a:t>
            </a:r>
            <a:r>
              <a:rPr sz="700" spc="-5" dirty="0">
                <a:latin typeface="Arial"/>
                <a:cs typeface="Arial"/>
              </a:rPr>
              <a:t>5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-20" dirty="0">
                <a:solidFill>
                  <a:srgbClr val="FF7300"/>
                </a:solidFill>
                <a:latin typeface="Arial"/>
                <a:cs typeface="Arial"/>
                <a:hlinkClick r:id="rId3"/>
              </a:rPr>
              <a:t>www</a:t>
            </a:r>
            <a:r>
              <a:rPr sz="700" spc="-5" dirty="0">
                <a:solidFill>
                  <a:srgbClr val="FF7300"/>
                </a:solidFill>
                <a:latin typeface="Arial"/>
                <a:cs typeface="Arial"/>
                <a:hlinkClick r:id="rId3"/>
              </a:rPr>
              <a:t>.</a:t>
            </a:r>
            <a:r>
              <a:rPr sz="700" dirty="0">
                <a:solidFill>
                  <a:srgbClr val="FF7300"/>
                </a:solidFill>
                <a:latin typeface="Arial"/>
                <a:cs typeface="Arial"/>
                <a:hlinkClick r:id="rId3"/>
              </a:rPr>
              <a:t>k</a:t>
            </a:r>
            <a:r>
              <a:rPr sz="700" spc="-10" dirty="0">
                <a:solidFill>
                  <a:srgbClr val="FF7300"/>
                </a:solidFill>
                <a:latin typeface="Arial"/>
                <a:cs typeface="Arial"/>
                <a:hlinkClick r:id="rId3"/>
              </a:rPr>
              <a:t>u</a:t>
            </a:r>
            <a:r>
              <a:rPr sz="700" spc="0" dirty="0">
                <a:solidFill>
                  <a:srgbClr val="FF7300"/>
                </a:solidFill>
                <a:latin typeface="Arial"/>
                <a:cs typeface="Arial"/>
                <a:hlinkClick r:id="rId3"/>
              </a:rPr>
              <a:t>k</a:t>
            </a:r>
            <a:r>
              <a:rPr sz="700" spc="-10" dirty="0">
                <a:solidFill>
                  <a:srgbClr val="FF7300"/>
                </a:solidFill>
                <a:latin typeface="Arial"/>
                <a:cs typeface="Arial"/>
                <a:hlinkClick r:id="rId3"/>
              </a:rPr>
              <a:t>a-robo</a:t>
            </a:r>
            <a:r>
              <a:rPr sz="700" spc="-5" dirty="0">
                <a:solidFill>
                  <a:srgbClr val="FF7300"/>
                </a:solidFill>
                <a:latin typeface="Arial"/>
                <a:cs typeface="Arial"/>
                <a:hlinkClick r:id="rId3"/>
              </a:rPr>
              <a:t>tics.</a:t>
            </a:r>
            <a:r>
              <a:rPr sz="700" dirty="0">
                <a:solidFill>
                  <a:srgbClr val="FF7300"/>
                </a:solidFill>
                <a:latin typeface="Arial"/>
                <a:cs typeface="Arial"/>
                <a:hlinkClick r:id="rId3"/>
              </a:rPr>
              <a:t>c</a:t>
            </a:r>
            <a:r>
              <a:rPr sz="700" spc="-10" dirty="0">
                <a:solidFill>
                  <a:srgbClr val="FF7300"/>
                </a:solidFill>
                <a:latin typeface="Arial"/>
                <a:cs typeface="Arial"/>
                <a:hlinkClick r:id="rId3"/>
              </a:rPr>
              <a:t>om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8" y="90982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35" y="0"/>
                </a:lnTo>
              </a:path>
            </a:pathLst>
          </a:custGeom>
          <a:ln w="952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7025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26098"/>
            <a:ext cx="9145905" cy="0"/>
          </a:xfrm>
          <a:custGeom>
            <a:avLst/>
            <a:gdLst/>
            <a:ahLst/>
            <a:cxnLst/>
            <a:rect l="l" t="t" r="r" b="b"/>
            <a:pathLst>
              <a:path w="9145905">
                <a:moveTo>
                  <a:pt x="0" y="0"/>
                </a:moveTo>
                <a:lnTo>
                  <a:pt x="9145523" y="0"/>
                </a:lnTo>
              </a:path>
            </a:pathLst>
          </a:custGeom>
          <a:ln w="952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7094" y="6645223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214299"/>
                </a:moveTo>
                <a:lnTo>
                  <a:pt x="0" y="0"/>
                </a:lnTo>
                <a:lnTo>
                  <a:pt x="0" y="2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5168" y="6645223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214299"/>
                </a:moveTo>
                <a:lnTo>
                  <a:pt x="0" y="0"/>
                </a:lnTo>
                <a:lnTo>
                  <a:pt x="0" y="214299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7094" y="6645223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214299"/>
                </a:moveTo>
                <a:lnTo>
                  <a:pt x="0" y="0"/>
                </a:lnTo>
                <a:lnTo>
                  <a:pt x="0" y="2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5168" y="6645223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214299"/>
                </a:moveTo>
                <a:lnTo>
                  <a:pt x="0" y="0"/>
                </a:lnTo>
                <a:lnTo>
                  <a:pt x="0" y="214299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7094" y="6645223"/>
            <a:ext cx="1908810" cy="214629"/>
          </a:xfrm>
          <a:custGeom>
            <a:avLst/>
            <a:gdLst/>
            <a:ahLst/>
            <a:cxnLst/>
            <a:rect l="l" t="t" r="r" b="b"/>
            <a:pathLst>
              <a:path w="1908809" h="214629">
                <a:moveTo>
                  <a:pt x="1908428" y="0"/>
                </a:moveTo>
                <a:lnTo>
                  <a:pt x="0" y="0"/>
                </a:lnTo>
                <a:lnTo>
                  <a:pt x="0" y="214299"/>
                </a:lnTo>
                <a:lnTo>
                  <a:pt x="1908428" y="214299"/>
                </a:lnTo>
                <a:lnTo>
                  <a:pt x="1908428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5168" y="6645223"/>
            <a:ext cx="216535" cy="214629"/>
          </a:xfrm>
          <a:custGeom>
            <a:avLst/>
            <a:gdLst/>
            <a:ahLst/>
            <a:cxnLst/>
            <a:rect l="l" t="t" r="r" b="b"/>
            <a:pathLst>
              <a:path w="216534" h="214629">
                <a:moveTo>
                  <a:pt x="215938" y="214299"/>
                </a:moveTo>
                <a:lnTo>
                  <a:pt x="215938" y="0"/>
                </a:lnTo>
                <a:lnTo>
                  <a:pt x="0" y="0"/>
                </a:lnTo>
                <a:lnTo>
                  <a:pt x="0" y="214299"/>
                </a:lnTo>
                <a:lnTo>
                  <a:pt x="215938" y="214299"/>
                </a:lnTo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7094" y="358838"/>
            <a:ext cx="1619503" cy="276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0945" y="3000375"/>
            <a:ext cx="4650232" cy="1435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47645" y="5366310"/>
            <a:ext cx="207772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70" dirty="0">
                <a:solidFill>
                  <a:srgbClr val="FF3B00"/>
                </a:solidFill>
                <a:latin typeface="Brush Script MT"/>
                <a:cs typeface="Brush Script MT"/>
              </a:rPr>
              <a:t>T</a:t>
            </a:r>
            <a:r>
              <a:rPr sz="4000" i="1" spc="-25" dirty="0">
                <a:solidFill>
                  <a:srgbClr val="FF3B00"/>
                </a:solidFill>
                <a:latin typeface="Brush Script MT"/>
                <a:cs typeface="Brush Script MT"/>
              </a:rPr>
              <a:t>han</a:t>
            </a:r>
            <a:r>
              <a:rPr sz="4000" i="1" spc="-15" dirty="0">
                <a:solidFill>
                  <a:srgbClr val="FF3B00"/>
                </a:solidFill>
                <a:latin typeface="Brush Script MT"/>
                <a:cs typeface="Brush Script MT"/>
              </a:rPr>
              <a:t>k</a:t>
            </a:r>
            <a:r>
              <a:rPr sz="4000" i="1" spc="5" dirty="0">
                <a:solidFill>
                  <a:srgbClr val="FF3B00"/>
                </a:solidFill>
                <a:latin typeface="Brush Script MT"/>
                <a:cs typeface="Brush Script MT"/>
              </a:rPr>
              <a:t> </a:t>
            </a:r>
            <a:r>
              <a:rPr sz="4000" i="1" spc="-15" dirty="0">
                <a:solidFill>
                  <a:srgbClr val="FF3B00"/>
                </a:solidFill>
                <a:latin typeface="Brush Script MT"/>
                <a:cs typeface="Brush Script MT"/>
              </a:rPr>
              <a:t>you</a:t>
            </a:r>
            <a:r>
              <a:rPr sz="4000" i="1" spc="-5" dirty="0">
                <a:solidFill>
                  <a:srgbClr val="FF3B00"/>
                </a:solidFill>
                <a:latin typeface="Brush Script MT"/>
                <a:cs typeface="Brush Script MT"/>
              </a:rPr>
              <a:t> </a:t>
            </a:r>
            <a:r>
              <a:rPr sz="4000" i="1" spc="-15" dirty="0">
                <a:solidFill>
                  <a:srgbClr val="FF3B00"/>
                </a:solidFill>
                <a:latin typeface="Brush Script MT"/>
                <a:cs typeface="Brush Script MT"/>
              </a:rPr>
              <a:t>!</a:t>
            </a:r>
            <a:endParaRPr sz="4000">
              <a:latin typeface="Brush Script MT"/>
              <a:cs typeface="Brush Script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922" y="915035"/>
            <a:ext cx="5387693" cy="307777"/>
          </a:xfrm>
          <a:noFill/>
          <a:ln w="6350" cap="flat" algn="ctr">
            <a:noFill/>
            <a:round/>
            <a:headEnd type="none" w="med" len="med"/>
            <a:tailEnd type="none" w="med" len="med"/>
          </a:ln>
          <a:extLst/>
        </p:spPr>
        <p:txBody>
          <a:bodyPr wrap="none"/>
          <a:lstStyle/>
          <a:p>
            <a:pPr>
              <a:defRPr/>
            </a:pPr>
            <a:r>
              <a:rPr lang="en-US" altLang="zh-CN" kern="1200" dirty="0">
                <a:latin typeface="Arial"/>
                <a:ea typeface="+mn-ea"/>
                <a:cs typeface="Arial"/>
              </a:rPr>
              <a:t>KUKA</a:t>
            </a:r>
            <a:r>
              <a:rPr lang="zh-CN" altLang="en-US" kern="1200" dirty="0">
                <a:latin typeface="Arial"/>
                <a:ea typeface="+mn-ea"/>
                <a:cs typeface="Arial"/>
              </a:rPr>
              <a:t>公司简介</a:t>
            </a:r>
            <a:r>
              <a:rPr lang="en-US" altLang="zh-CN" kern="1200" dirty="0">
                <a:latin typeface="Arial"/>
                <a:ea typeface="+mn-ea"/>
                <a:cs typeface="Arial"/>
              </a:rPr>
              <a:t>—</a:t>
            </a:r>
            <a:r>
              <a:rPr lang="zh-CN" altLang="en-US" kern="1200" dirty="0">
                <a:latin typeface="Arial"/>
                <a:ea typeface="+mn-ea"/>
                <a:cs typeface="Arial"/>
              </a:rPr>
              <a:t>奥格斯堡总部与上海松江工厂</a:t>
            </a:r>
          </a:p>
        </p:txBody>
      </p:sp>
      <p:pic>
        <p:nvPicPr>
          <p:cNvPr id="112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2" y="1413856"/>
            <a:ext cx="2376074" cy="20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4" y="4152606"/>
            <a:ext cx="2406232" cy="20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2988744" y="1342370"/>
            <a:ext cx="5974312" cy="2233574"/>
          </a:xfrm>
          <a:prstGeom prst="round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KUKA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集团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成立于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1898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年，总部位于巴伐利亚州的奥格斯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堡（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Augsburg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），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是全球领</a:t>
            </a:r>
            <a:r>
              <a:rPr lang="zh-CN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先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zh-CN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的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机器人及自化生产设备和解决方案</a:t>
            </a:r>
            <a:r>
              <a:rPr lang="zh-CN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的供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应商之一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。</a:t>
            </a:r>
            <a:endParaRPr lang="en-US" altLang="zh-CN" sz="1100" b="1" dirty="0">
              <a:solidFill>
                <a:srgbClr val="FF71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altLang="zh-CN" sz="1100" b="1" dirty="0">
              <a:solidFill>
                <a:srgbClr val="FF71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是全球汽车工业中工业机器人领域的三家市场龙头之一，在欧洲</a:t>
            </a:r>
            <a:r>
              <a:rPr lang="zh-CN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则独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占鳌头。</a:t>
            </a:r>
            <a:endParaRPr lang="en-US" altLang="zh-CN" sz="1100" b="1" dirty="0">
              <a:solidFill>
                <a:srgbClr val="FF71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altLang="zh-CN" sz="1100" b="1" dirty="0">
              <a:solidFill>
                <a:srgbClr val="FF71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1973 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年，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KUKA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研发了第一台由电机驱动的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 6 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轴工业机器人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；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1996 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年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，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由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KUKA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公</a:t>
            </a:r>
            <a:r>
              <a:rPr lang="zh-CN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司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zh-CN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开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发的首个基于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 PC 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机的控制系统已</a:t>
            </a:r>
            <a:r>
              <a:rPr lang="zh-CN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投放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市场。</a:t>
            </a:r>
            <a:endParaRPr lang="zh-CN" altLang="en-US" sz="1100" b="1" dirty="0">
              <a:solidFill>
                <a:srgbClr val="FF7100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014140" y="3936557"/>
            <a:ext cx="5974312" cy="2449624"/>
          </a:xfrm>
          <a:prstGeom prst="round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2000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年在上海松江成立了库卡机器人（上海）有限公司。</a:t>
            </a:r>
            <a:endParaRPr lang="en-US" altLang="zh-CN" sz="1100" b="1" dirty="0">
              <a:solidFill>
                <a:srgbClr val="FF71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FF71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年产量达到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6,000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台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。</a:t>
            </a:r>
            <a:endParaRPr lang="en-US" altLang="zh-CN" sz="1100" b="1" dirty="0">
              <a:solidFill>
                <a:srgbClr val="FF71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FF71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可以提供负载量从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3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千克至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1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,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300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千克的标准工业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6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轴机器人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，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机械</a:t>
            </a:r>
            <a:r>
              <a:rPr lang="zh-CN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臂工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作半径从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635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毫</a:t>
            </a:r>
            <a:r>
              <a:rPr lang="zh-CN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米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  <a:p>
            <a:r>
              <a:rPr lang="zh-CN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到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3,900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毫米。</a:t>
            </a:r>
            <a:r>
              <a:rPr lang="zh-CN" altLang="en-US" sz="1100" b="1" u="sng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世界唯一可以生产在</a:t>
            </a:r>
            <a:r>
              <a:rPr lang="en-US" altLang="zh-CN" sz="1100" b="1" u="sng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120KG</a:t>
            </a:r>
            <a:r>
              <a:rPr lang="zh-CN" altLang="en-US" sz="1100" b="1" u="sng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负重的情</a:t>
            </a:r>
            <a:r>
              <a:rPr lang="zh-CN" altLang="en-US" sz="1100" b="1" u="sng" dirty="0" smtClean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况下</a:t>
            </a:r>
            <a:r>
              <a:rPr lang="zh-CN" altLang="en-US" sz="1100" b="1" u="sng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，重复精度</a:t>
            </a:r>
            <a:r>
              <a:rPr lang="zh-CN" altLang="en-US" sz="1100" b="1" u="sng" dirty="0" smtClean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仍</a:t>
            </a:r>
            <a:r>
              <a:rPr lang="zh-CN" altLang="en-US" sz="1100" b="1" u="sng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达到</a:t>
            </a:r>
            <a:r>
              <a:rPr lang="en-US" altLang="zh-CN" sz="1100" b="1" u="sng" dirty="0" smtClean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0.03</a:t>
            </a:r>
            <a:r>
              <a:rPr lang="zh-CN" altLang="en-US" sz="1100" b="1" u="sng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毫米机器人</a:t>
            </a:r>
            <a:r>
              <a:rPr lang="zh-CN" altLang="en-US" sz="1100" b="1" u="sng" dirty="0" smtClean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的</a:t>
            </a:r>
            <a:endParaRPr lang="en-US" altLang="zh-CN" sz="1100" b="1" u="sng" dirty="0" smtClean="0">
              <a:solidFill>
                <a:srgbClr val="FF7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zh-CN" altLang="en-US" sz="1100" b="1" u="sng" dirty="0" smtClean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厂商。</a:t>
            </a:r>
            <a:endParaRPr lang="en-US" altLang="zh-CN" sz="1100" b="1" u="sng" dirty="0">
              <a:solidFill>
                <a:srgbClr val="FF7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FF71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库卡机器人、库卡机器人制造、库卡柔性系统制造、莱斯机器人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、瑞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仕格物流。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10035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Object 21" hidden="1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722" cy="15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el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07922" y="930333"/>
            <a:ext cx="6702284" cy="307777"/>
          </a:xfrm>
          <a:noFill/>
          <a:ln w="6350" cap="flat" algn="ctr">
            <a:noFill/>
            <a:round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GB" altLang="de-DE" kern="1200" dirty="0">
                <a:latin typeface="Arial"/>
                <a:ea typeface="+mn-ea"/>
                <a:cs typeface="Arial"/>
              </a:rPr>
              <a:t>Corporate Structure KUKA Group </a:t>
            </a:r>
            <a:r>
              <a:rPr lang="en-US" altLang="zh-CN" kern="1200" dirty="0">
                <a:latin typeface="Arial"/>
                <a:ea typeface="+mn-ea"/>
                <a:cs typeface="Arial"/>
              </a:rPr>
              <a:t>KUKA</a:t>
            </a:r>
            <a:r>
              <a:rPr lang="zh-CN" altLang="en-US" kern="1200" dirty="0">
                <a:latin typeface="Arial"/>
                <a:ea typeface="+mn-ea"/>
                <a:cs typeface="Arial"/>
              </a:rPr>
              <a:t>集团的组织架构</a:t>
            </a:r>
            <a:endParaRPr lang="en-GB" altLang="de-DE" kern="1200" dirty="0">
              <a:latin typeface="Arial"/>
              <a:ea typeface="+mn-ea"/>
              <a:cs typeface="Arial"/>
            </a:endParaRPr>
          </a:p>
        </p:txBody>
      </p:sp>
      <p:sp>
        <p:nvSpPr>
          <p:cNvPr id="5" name="Textfeld 47"/>
          <p:cNvSpPr txBox="1"/>
          <p:nvPr/>
        </p:nvSpPr>
        <p:spPr>
          <a:xfrm>
            <a:off x="7772400" y="2927792"/>
            <a:ext cx="838200" cy="18094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ECD9"/>
              </a:solidFill>
            </a:endParaRPr>
          </a:p>
        </p:txBody>
      </p:sp>
      <p:sp>
        <p:nvSpPr>
          <p:cNvPr id="6" name="Textfeld 47"/>
          <p:cNvSpPr txBox="1"/>
          <p:nvPr/>
        </p:nvSpPr>
        <p:spPr>
          <a:xfrm>
            <a:off x="6706025" y="2921439"/>
            <a:ext cx="913975" cy="18157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ECD9"/>
              </a:solidFill>
            </a:endParaRPr>
          </a:p>
        </p:txBody>
      </p:sp>
      <p:sp>
        <p:nvSpPr>
          <p:cNvPr id="7" name="Rechteck 35"/>
          <p:cNvSpPr>
            <a:spLocks noChangeArrowheads="1"/>
          </p:cNvSpPr>
          <p:nvPr/>
        </p:nvSpPr>
        <p:spPr bwMode="auto">
          <a:xfrm>
            <a:off x="336492" y="1588602"/>
            <a:ext cx="2231637" cy="978579"/>
          </a:xfrm>
          <a:prstGeom prst="rect">
            <a:avLst/>
          </a:prstGeom>
          <a:solidFill>
            <a:srgbClr val="FF7300"/>
          </a:solidFill>
          <a:ln w="6350" algn="ctr">
            <a:solidFill>
              <a:srgbClr val="F4960F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400" b="1" kern="0" dirty="0" smtClean="0">
                <a:solidFill>
                  <a:srgbClr val="FFFFFF"/>
                </a:solidFill>
              </a:rPr>
              <a:t>KUKA Robotics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b="1" kern="0" dirty="0" smtClean="0">
                <a:solidFill>
                  <a:srgbClr val="FFFFFF"/>
                </a:solidFill>
              </a:rPr>
              <a:t>KUKA </a:t>
            </a:r>
            <a:r>
              <a:rPr lang="zh-CN" altLang="en-US" sz="1400" b="1" kern="0" dirty="0" smtClean="0">
                <a:solidFill>
                  <a:srgbClr val="FFFFFF"/>
                </a:solidFill>
              </a:rPr>
              <a:t>机器人</a:t>
            </a:r>
            <a:endParaRPr lang="en-US" altLang="de-DE" sz="1400" b="1" kern="0" dirty="0" smtClean="0">
              <a:solidFill>
                <a:srgbClr val="FFFFFF"/>
              </a:solidFill>
            </a:endParaRPr>
          </a:p>
        </p:txBody>
      </p:sp>
      <p:sp>
        <p:nvSpPr>
          <p:cNvPr id="8" name="Rechteck 37"/>
          <p:cNvSpPr>
            <a:spLocks noChangeArrowheads="1"/>
          </p:cNvSpPr>
          <p:nvPr/>
        </p:nvSpPr>
        <p:spPr bwMode="auto">
          <a:xfrm>
            <a:off x="6706024" y="1582248"/>
            <a:ext cx="2231637" cy="9897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400" b="1" kern="0" dirty="0" err="1" smtClean="0">
                <a:solidFill>
                  <a:srgbClr val="FFFFFF"/>
                </a:solidFill>
              </a:rPr>
              <a:t>Swisslog</a:t>
            </a:r>
            <a:endParaRPr lang="en-US" altLang="de-DE" sz="1400" b="1" kern="0" dirty="0" smtClean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400" b="1" kern="0" dirty="0">
                <a:solidFill>
                  <a:srgbClr val="FFFFFF"/>
                </a:solidFill>
              </a:rPr>
              <a:t>库</a:t>
            </a:r>
            <a:r>
              <a:rPr lang="zh-CN" altLang="en-US" sz="1400" b="1" kern="0" dirty="0" smtClean="0">
                <a:solidFill>
                  <a:srgbClr val="FFFFFF"/>
                </a:solidFill>
              </a:rPr>
              <a:t>卡瑞仕格</a:t>
            </a:r>
            <a:endParaRPr lang="en-US" altLang="de-DE" sz="1400" b="1" kern="0" dirty="0" smtClean="0">
              <a:solidFill>
                <a:srgbClr val="FFFFFF"/>
              </a:solidFill>
            </a:endParaRPr>
          </a:p>
        </p:txBody>
      </p:sp>
      <p:sp>
        <p:nvSpPr>
          <p:cNvPr id="9" name="Textfeld 42"/>
          <p:cNvSpPr txBox="1"/>
          <p:nvPr/>
        </p:nvSpPr>
        <p:spPr>
          <a:xfrm>
            <a:off x="4763261" y="2924617"/>
            <a:ext cx="863450" cy="1804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0" dirty="0">
              <a:solidFill>
                <a:srgbClr val="FFFFFF"/>
              </a:solidFill>
            </a:endParaRPr>
          </a:p>
        </p:txBody>
      </p:sp>
      <p:sp>
        <p:nvSpPr>
          <p:cNvPr id="10" name="Textfeld 45"/>
          <p:cNvSpPr txBox="1"/>
          <p:nvPr/>
        </p:nvSpPr>
        <p:spPr>
          <a:xfrm rot="16200000">
            <a:off x="4343496" y="3584113"/>
            <a:ext cx="1701392" cy="5221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/>
              <a:t>Automotive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/>
              <a:t>汽车</a:t>
            </a:r>
            <a:endParaRPr lang="en-US" sz="1400" b="1" kern="0" dirty="0"/>
          </a:p>
        </p:txBody>
      </p:sp>
      <p:sp>
        <p:nvSpPr>
          <p:cNvPr id="11" name="Textfeld 41"/>
          <p:cNvSpPr txBox="1">
            <a:spLocks noChangeArrowheads="1"/>
          </p:cNvSpPr>
          <p:nvPr/>
        </p:nvSpPr>
        <p:spPr bwMode="auto">
          <a:xfrm>
            <a:off x="3779182" y="2918263"/>
            <a:ext cx="863450" cy="181100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de-DE" sz="1800" b="1" kern="0" dirty="0" smtClean="0">
              <a:solidFill>
                <a:srgbClr val="FFFFFF"/>
              </a:solidFill>
            </a:endParaRPr>
          </a:p>
        </p:txBody>
      </p:sp>
      <p:sp>
        <p:nvSpPr>
          <p:cNvPr id="12" name="Textfeld 46"/>
          <p:cNvSpPr txBox="1">
            <a:spLocks noChangeArrowheads="1"/>
          </p:cNvSpPr>
          <p:nvPr/>
        </p:nvSpPr>
        <p:spPr bwMode="auto">
          <a:xfrm rot="16200000">
            <a:off x="3484121" y="3272350"/>
            <a:ext cx="145515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400" b="1" kern="0" dirty="0" smtClean="0"/>
              <a:t>Reis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b="1" kern="0" dirty="0"/>
              <a:t>Reis</a:t>
            </a:r>
            <a:r>
              <a:rPr lang="en-US" altLang="de-DE" sz="1400" b="1" kern="0" dirty="0" smtClean="0"/>
              <a:t> </a:t>
            </a:r>
            <a:r>
              <a:rPr lang="zh-CN" altLang="en-US" sz="1400" b="1" kern="0" dirty="0" smtClean="0"/>
              <a:t>机器人（铸造、光伏、焊接系统、电池）</a:t>
            </a:r>
            <a:endParaRPr lang="en-US" altLang="de-DE" sz="1400" b="1" kern="0" dirty="0" smtClean="0"/>
          </a:p>
        </p:txBody>
      </p:sp>
      <p:sp>
        <p:nvSpPr>
          <p:cNvPr id="13" name="Textfeld 40"/>
          <p:cNvSpPr txBox="1"/>
          <p:nvPr/>
        </p:nvSpPr>
        <p:spPr>
          <a:xfrm>
            <a:off x="2842720" y="2927794"/>
            <a:ext cx="865037" cy="1801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0" dirty="0">
              <a:solidFill>
                <a:srgbClr val="FFFFFF"/>
              </a:solidFill>
            </a:endParaRPr>
          </a:p>
        </p:txBody>
      </p:sp>
      <p:sp>
        <p:nvSpPr>
          <p:cNvPr id="14" name="Textfeld 51"/>
          <p:cNvSpPr txBox="1"/>
          <p:nvPr/>
        </p:nvSpPr>
        <p:spPr>
          <a:xfrm rot="16200000">
            <a:off x="2465051" y="3585984"/>
            <a:ext cx="16203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/>
              <a:t>Technical Solutions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/>
              <a:t>应用方案</a:t>
            </a:r>
            <a:endParaRPr lang="en-US" sz="1400" b="1" kern="0" dirty="0"/>
          </a:p>
        </p:txBody>
      </p:sp>
      <p:sp>
        <p:nvSpPr>
          <p:cNvPr id="15" name="Textfeld 38"/>
          <p:cNvSpPr txBox="1"/>
          <p:nvPr/>
        </p:nvSpPr>
        <p:spPr>
          <a:xfrm>
            <a:off x="315859" y="2923028"/>
            <a:ext cx="1031696" cy="1807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</a:endParaRPr>
          </a:p>
        </p:txBody>
      </p:sp>
      <p:sp>
        <p:nvSpPr>
          <p:cNvPr id="16" name="Textfeld 52"/>
          <p:cNvSpPr txBox="1"/>
          <p:nvPr/>
        </p:nvSpPr>
        <p:spPr>
          <a:xfrm rot="16200000">
            <a:off x="101734" y="3500805"/>
            <a:ext cx="1480577" cy="7380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/>
              <a:t>Industrial Robotics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/>
              <a:t>工业机器人</a:t>
            </a:r>
            <a:endParaRPr lang="en-US" sz="1400" b="1" kern="0" dirty="0"/>
          </a:p>
        </p:txBody>
      </p:sp>
      <p:sp>
        <p:nvSpPr>
          <p:cNvPr id="17" name="Textfeld 39"/>
          <p:cNvSpPr txBox="1"/>
          <p:nvPr/>
        </p:nvSpPr>
        <p:spPr>
          <a:xfrm>
            <a:off x="1534846" y="2961154"/>
            <a:ext cx="1033283" cy="1768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feld 53"/>
          <p:cNvSpPr txBox="1">
            <a:spLocks noChangeArrowheads="1"/>
          </p:cNvSpPr>
          <p:nvPr/>
        </p:nvSpPr>
        <p:spPr bwMode="auto">
          <a:xfrm rot="16200000">
            <a:off x="1163445" y="3335685"/>
            <a:ext cx="1807829" cy="95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400" b="1" kern="0" dirty="0" smtClean="0"/>
              <a:t>Service &amp; 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400" b="1" kern="0" dirty="0" smtClean="0"/>
              <a:t>Medical </a:t>
            </a:r>
            <a:br>
              <a:rPr lang="en-US" altLang="de-DE" sz="1400" b="1" kern="0" dirty="0" smtClean="0"/>
            </a:br>
            <a:r>
              <a:rPr lang="en-US" altLang="de-DE" sz="1400" b="1" kern="0" dirty="0" smtClean="0"/>
              <a:t>Robotics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400" b="1" kern="0" dirty="0"/>
              <a:t>服</a:t>
            </a:r>
            <a:r>
              <a:rPr lang="zh-CN" altLang="en-US" sz="1400" b="1" kern="0" dirty="0" smtClean="0"/>
              <a:t>务及医疗机器人</a:t>
            </a:r>
            <a:endParaRPr lang="en-US" altLang="de-DE" sz="1400" b="1" kern="0" dirty="0" smtClean="0"/>
          </a:p>
        </p:txBody>
      </p:sp>
      <p:sp>
        <p:nvSpPr>
          <p:cNvPr id="19" name="Textfeld 54"/>
          <p:cNvSpPr txBox="1"/>
          <p:nvPr/>
        </p:nvSpPr>
        <p:spPr>
          <a:xfrm rot="16200000">
            <a:off x="6292354" y="3525162"/>
            <a:ext cx="1845956" cy="562259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</a:rPr>
              <a:t>Warehouse Logistics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</a:rPr>
              <a:t>仓储物流</a:t>
            </a:r>
            <a:r>
              <a:rPr lang="en-US" sz="1400" b="1" kern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" name="Textfeld 55"/>
          <p:cNvSpPr txBox="1"/>
          <p:nvPr/>
        </p:nvSpPr>
        <p:spPr>
          <a:xfrm rot="16200000">
            <a:off x="7233655" y="3574461"/>
            <a:ext cx="1868196" cy="485900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</a:rPr>
              <a:t>Healthcare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</a:rPr>
              <a:t>医疗物流</a:t>
            </a:r>
            <a:endParaRPr lang="en-US" sz="1400" b="1" kern="0" dirty="0">
              <a:solidFill>
                <a:srgbClr val="000000"/>
              </a:solidFill>
            </a:endParaRPr>
          </a:p>
        </p:txBody>
      </p:sp>
      <p:sp>
        <p:nvSpPr>
          <p:cNvPr id="21" name="Rechteck 57"/>
          <p:cNvSpPr/>
          <p:nvPr/>
        </p:nvSpPr>
        <p:spPr bwMode="auto">
          <a:xfrm>
            <a:off x="307922" y="4873832"/>
            <a:ext cx="8629739" cy="360613"/>
          </a:xfrm>
          <a:prstGeom prst="rect">
            <a:avLst/>
          </a:prstGeom>
          <a:solidFill>
            <a:srgbClr val="FFFFFF">
              <a:lumMod val="7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rgbClr val="000000"/>
                </a:solidFill>
              </a:rPr>
              <a:t>Integrated software solutions and modular product platform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rgbClr val="000000"/>
                </a:solidFill>
              </a:rPr>
              <a:t>共享软件平台</a:t>
            </a:r>
            <a:endParaRPr lang="en-US" sz="1200" b="1" kern="0" dirty="0">
              <a:solidFill>
                <a:srgbClr val="000000"/>
              </a:solidFill>
            </a:endParaRPr>
          </a:p>
        </p:txBody>
      </p:sp>
      <p:sp>
        <p:nvSpPr>
          <p:cNvPr id="22" name="Textfeld 58"/>
          <p:cNvSpPr txBox="1">
            <a:spLocks noChangeArrowheads="1"/>
          </p:cNvSpPr>
          <p:nvPr/>
        </p:nvSpPr>
        <p:spPr bwMode="auto">
          <a:xfrm>
            <a:off x="485691" y="5377419"/>
            <a:ext cx="1933239" cy="7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050" b="1" kern="0" dirty="0" smtClean="0">
                <a:solidFill>
                  <a:srgbClr val="000000"/>
                </a:solidFill>
              </a:rPr>
              <a:t>Robotics 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050" b="1" kern="0" dirty="0" smtClean="0">
                <a:solidFill>
                  <a:srgbClr val="000000"/>
                </a:solidFill>
              </a:rPr>
              <a:t>Expertise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050" b="1" kern="0" dirty="0">
                <a:solidFill>
                  <a:srgbClr val="000000"/>
                </a:solidFill>
              </a:rPr>
              <a:t>机器</a:t>
            </a:r>
            <a:r>
              <a:rPr lang="zh-CN" altLang="en-US" sz="1050" b="1" kern="0" dirty="0" smtClean="0">
                <a:solidFill>
                  <a:srgbClr val="000000"/>
                </a:solidFill>
              </a:rPr>
              <a:t>人解决方案</a:t>
            </a:r>
            <a:r>
              <a:rPr lang="en-US" altLang="de-DE" sz="1050" b="1" kern="0" dirty="0" smtClean="0">
                <a:solidFill>
                  <a:srgbClr val="000000"/>
                </a:solidFill>
              </a:rPr>
              <a:t/>
            </a:r>
            <a:br>
              <a:rPr lang="en-US" altLang="de-DE" sz="1050" b="1" kern="0" dirty="0" smtClean="0">
                <a:solidFill>
                  <a:srgbClr val="000000"/>
                </a:solidFill>
              </a:rPr>
            </a:br>
            <a:endParaRPr lang="en-US" altLang="de-DE" sz="1050" b="1" kern="0" dirty="0" smtClean="0">
              <a:solidFill>
                <a:srgbClr val="000000"/>
              </a:solidFill>
            </a:endParaRPr>
          </a:p>
        </p:txBody>
      </p:sp>
      <p:sp>
        <p:nvSpPr>
          <p:cNvPr id="23" name="Textfeld 60"/>
          <p:cNvSpPr txBox="1">
            <a:spLocks noChangeArrowheads="1"/>
          </p:cNvSpPr>
          <p:nvPr/>
        </p:nvSpPr>
        <p:spPr bwMode="auto">
          <a:xfrm>
            <a:off x="2839545" y="5296400"/>
            <a:ext cx="1841180" cy="5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050" b="1" kern="0" dirty="0" smtClean="0">
                <a:solidFill>
                  <a:srgbClr val="000000"/>
                </a:solidFill>
              </a:rPr>
              <a:t>Application and industry 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050" b="1" kern="0" dirty="0" smtClean="0">
                <a:solidFill>
                  <a:srgbClr val="000000"/>
                </a:solidFill>
              </a:rPr>
              <a:t>Expertise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050" b="1" kern="0" dirty="0">
                <a:solidFill>
                  <a:srgbClr val="000000"/>
                </a:solidFill>
              </a:rPr>
              <a:t>工</a:t>
            </a:r>
            <a:r>
              <a:rPr lang="zh-CN" altLang="en-US" sz="1050" b="1" kern="0" dirty="0" smtClean="0">
                <a:solidFill>
                  <a:srgbClr val="000000"/>
                </a:solidFill>
              </a:rPr>
              <a:t>业应用解决方案</a:t>
            </a:r>
            <a:endParaRPr lang="en-US" altLang="de-DE" sz="1050" b="1" kern="0" dirty="0" smtClean="0">
              <a:solidFill>
                <a:srgbClr val="000000"/>
              </a:solidFill>
            </a:endParaRPr>
          </a:p>
        </p:txBody>
      </p:sp>
      <p:sp>
        <p:nvSpPr>
          <p:cNvPr id="24" name="Textfeld 61"/>
          <p:cNvSpPr txBox="1">
            <a:spLocks noChangeArrowheads="1"/>
          </p:cNvSpPr>
          <p:nvPr/>
        </p:nvSpPr>
        <p:spPr bwMode="auto">
          <a:xfrm>
            <a:off x="4850558" y="5377418"/>
            <a:ext cx="1714202" cy="5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050" b="1" kern="0" dirty="0" smtClean="0">
                <a:solidFill>
                  <a:srgbClr val="000000"/>
                </a:solidFill>
              </a:rPr>
              <a:t>Systems and process 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050" b="1" kern="0" dirty="0" smtClean="0">
                <a:solidFill>
                  <a:srgbClr val="000000"/>
                </a:solidFill>
              </a:rPr>
              <a:t>Expertise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050" b="1" kern="0" dirty="0">
                <a:solidFill>
                  <a:srgbClr val="000000"/>
                </a:solidFill>
              </a:rPr>
              <a:t>系</a:t>
            </a:r>
            <a:r>
              <a:rPr lang="zh-CN" altLang="en-US" sz="1050" b="1" kern="0" dirty="0" smtClean="0">
                <a:solidFill>
                  <a:srgbClr val="000000"/>
                </a:solidFill>
              </a:rPr>
              <a:t>统及工艺解决方案</a:t>
            </a:r>
            <a:endParaRPr lang="en-US" altLang="de-DE" sz="1050" b="1" kern="0" dirty="0" smtClean="0">
              <a:solidFill>
                <a:srgbClr val="000000"/>
              </a:solidFill>
            </a:endParaRPr>
          </a:p>
        </p:txBody>
      </p:sp>
      <p:sp>
        <p:nvSpPr>
          <p:cNvPr id="25" name="Rechteck 59"/>
          <p:cNvSpPr/>
          <p:nvPr/>
        </p:nvSpPr>
        <p:spPr bwMode="auto">
          <a:xfrm>
            <a:off x="311096" y="6051574"/>
            <a:ext cx="8626565" cy="360612"/>
          </a:xfrm>
          <a:prstGeom prst="rect">
            <a:avLst/>
          </a:prstGeom>
          <a:solidFill>
            <a:srgbClr val="FFFFFF">
              <a:lumMod val="7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</a:rPr>
              <a:t>Global market access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chemeClr val="bg1"/>
                </a:solidFill>
              </a:rPr>
              <a:t>全球支持和协作</a:t>
            </a:r>
            <a:endParaRPr lang="en-US" sz="1200" b="1" kern="0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699723" y="2930972"/>
            <a:ext cx="863450" cy="1799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0" dirty="0">
              <a:solidFill>
                <a:srgbClr val="FFFFFF"/>
              </a:solidFill>
            </a:endParaRPr>
          </a:p>
        </p:txBody>
      </p:sp>
      <p:sp>
        <p:nvSpPr>
          <p:cNvPr id="27" name="Textfeld 49"/>
          <p:cNvSpPr txBox="1"/>
          <p:nvPr/>
        </p:nvSpPr>
        <p:spPr>
          <a:xfrm rot="16200000">
            <a:off x="5245008" y="3558696"/>
            <a:ext cx="1772880" cy="5237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/>
              <a:t>Aerospace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/>
              <a:t>航空航天</a:t>
            </a:r>
            <a:endParaRPr lang="en-US" sz="1400" b="1" kern="0" dirty="0"/>
          </a:p>
        </p:txBody>
      </p:sp>
      <p:sp>
        <p:nvSpPr>
          <p:cNvPr id="28" name="Textfeld 71"/>
          <p:cNvSpPr txBox="1">
            <a:spLocks noChangeArrowheads="1"/>
          </p:cNvSpPr>
          <p:nvPr/>
        </p:nvSpPr>
        <p:spPr bwMode="auto">
          <a:xfrm>
            <a:off x="7064737" y="5377418"/>
            <a:ext cx="1514212" cy="5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050" b="1" kern="0" dirty="0" smtClean="0">
                <a:solidFill>
                  <a:srgbClr val="000000"/>
                </a:solidFill>
              </a:rPr>
              <a:t>Systems and process expertise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050" b="1" kern="0" dirty="0">
                <a:solidFill>
                  <a:srgbClr val="000000"/>
                </a:solidFill>
              </a:rPr>
              <a:t>系</a:t>
            </a:r>
            <a:r>
              <a:rPr lang="zh-CN" altLang="en-US" sz="1050" b="1" kern="0" dirty="0" smtClean="0">
                <a:solidFill>
                  <a:srgbClr val="000000"/>
                </a:solidFill>
              </a:rPr>
              <a:t>统及工艺解决方案</a:t>
            </a:r>
            <a:endParaRPr lang="en-US" altLang="de-DE" sz="1050" b="1" kern="0" dirty="0" smtClean="0">
              <a:solidFill>
                <a:srgbClr val="000000"/>
              </a:solidFill>
            </a:endParaRPr>
          </a:p>
        </p:txBody>
      </p:sp>
      <p:sp>
        <p:nvSpPr>
          <p:cNvPr id="29" name="Textfeld 58"/>
          <p:cNvSpPr txBox="1">
            <a:spLocks noChangeArrowheads="1"/>
          </p:cNvSpPr>
          <p:nvPr/>
        </p:nvSpPr>
        <p:spPr bwMode="auto">
          <a:xfrm>
            <a:off x="477756" y="2649789"/>
            <a:ext cx="1933239" cy="27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200" b="1" kern="0" dirty="0" smtClean="0">
                <a:solidFill>
                  <a:srgbClr val="E17300"/>
                </a:solidFill>
              </a:rPr>
              <a:t>Component</a:t>
            </a:r>
            <a:r>
              <a:rPr lang="zh-CN" altLang="en-US" sz="1200" b="1" kern="0" dirty="0" smtClean="0">
                <a:solidFill>
                  <a:srgbClr val="E17300"/>
                </a:solidFill>
              </a:rPr>
              <a:t> 产品</a:t>
            </a:r>
            <a:endParaRPr lang="en-US" altLang="de-DE" sz="1200" b="1" kern="0" dirty="0" smtClean="0">
              <a:solidFill>
                <a:srgbClr val="E17300"/>
              </a:solidFill>
            </a:endParaRPr>
          </a:p>
        </p:txBody>
      </p:sp>
      <p:sp>
        <p:nvSpPr>
          <p:cNvPr id="30" name="Textfeld 58"/>
          <p:cNvSpPr txBox="1">
            <a:spLocks noChangeArrowheads="1"/>
          </p:cNvSpPr>
          <p:nvPr/>
        </p:nvSpPr>
        <p:spPr bwMode="auto">
          <a:xfrm>
            <a:off x="2782405" y="2649789"/>
            <a:ext cx="1933239" cy="27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200" b="1" kern="0" dirty="0" smtClean="0">
                <a:solidFill>
                  <a:srgbClr val="E17300"/>
                </a:solidFill>
              </a:rPr>
              <a:t>Cell </a:t>
            </a:r>
            <a:r>
              <a:rPr lang="zh-CN" altLang="en-US" sz="1200" b="1" kern="0" dirty="0" smtClean="0">
                <a:solidFill>
                  <a:srgbClr val="E17300"/>
                </a:solidFill>
              </a:rPr>
              <a:t>机器人单元</a:t>
            </a:r>
            <a:endParaRPr lang="en-US" altLang="de-DE" sz="1200" b="1" kern="0" dirty="0" smtClean="0">
              <a:solidFill>
                <a:srgbClr val="E17300"/>
              </a:solidFill>
            </a:endParaRPr>
          </a:p>
        </p:txBody>
      </p:sp>
      <p:sp>
        <p:nvSpPr>
          <p:cNvPr id="31" name="Textfeld 58"/>
          <p:cNvSpPr txBox="1">
            <a:spLocks noChangeArrowheads="1"/>
          </p:cNvSpPr>
          <p:nvPr/>
        </p:nvSpPr>
        <p:spPr bwMode="auto">
          <a:xfrm>
            <a:off x="5661630" y="2649789"/>
            <a:ext cx="1933239" cy="27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200" b="1" kern="0" dirty="0" smtClean="0">
                <a:solidFill>
                  <a:srgbClr val="E17300"/>
                </a:solidFill>
              </a:rPr>
              <a:t>Solution</a:t>
            </a:r>
            <a:r>
              <a:rPr lang="zh-CN" altLang="en-US" sz="1200" b="1" kern="0" dirty="0" smtClean="0">
                <a:solidFill>
                  <a:srgbClr val="E17300"/>
                </a:solidFill>
              </a:rPr>
              <a:t>整体解决方案</a:t>
            </a:r>
            <a:endParaRPr lang="en-US" altLang="de-DE" sz="1200" b="1" kern="0" dirty="0" smtClean="0">
              <a:solidFill>
                <a:srgbClr val="E17300"/>
              </a:solidFill>
            </a:endParaRPr>
          </a:p>
        </p:txBody>
      </p:sp>
      <p:cxnSp>
        <p:nvCxnSpPr>
          <p:cNvPr id="11295" name="Straight Arrow Connector 79"/>
          <p:cNvCxnSpPr>
            <a:cxnSpLocks noChangeShapeType="1"/>
            <a:stCxn id="31" idx="1"/>
          </p:cNvCxnSpPr>
          <p:nvPr/>
        </p:nvCxnSpPr>
        <p:spPr bwMode="auto">
          <a:xfrm flipH="1">
            <a:off x="4715644" y="2787997"/>
            <a:ext cx="945986" cy="0"/>
          </a:xfrm>
          <a:prstGeom prst="straightConnector1">
            <a:avLst/>
          </a:prstGeom>
          <a:noFill/>
          <a:ln w="6350" algn="ctr">
            <a:solidFill>
              <a:srgbClr val="FF66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6" name="Straight Arrow Connector 80"/>
          <p:cNvCxnSpPr>
            <a:cxnSpLocks noChangeShapeType="1"/>
            <a:stCxn id="31" idx="3"/>
          </p:cNvCxnSpPr>
          <p:nvPr/>
        </p:nvCxnSpPr>
        <p:spPr bwMode="auto">
          <a:xfrm flipV="1">
            <a:off x="7594869" y="2787997"/>
            <a:ext cx="1342792" cy="0"/>
          </a:xfrm>
          <a:prstGeom prst="straightConnector1">
            <a:avLst/>
          </a:prstGeom>
          <a:noFill/>
          <a:ln w="6350" algn="ctr">
            <a:solidFill>
              <a:srgbClr val="FF66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hteck 62"/>
          <p:cNvSpPr>
            <a:spLocks noChangeArrowheads="1"/>
          </p:cNvSpPr>
          <p:nvPr/>
        </p:nvSpPr>
        <p:spPr bwMode="auto">
          <a:xfrm>
            <a:off x="2842719" y="1588603"/>
            <a:ext cx="3720454" cy="449575"/>
          </a:xfrm>
          <a:prstGeom prst="rect">
            <a:avLst/>
          </a:prstGeom>
          <a:solidFill>
            <a:srgbClr val="FF7300"/>
          </a:solidFill>
          <a:ln w="6350" algn="ctr">
            <a:solidFill>
              <a:srgbClr val="F4960F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400" b="1" kern="0" dirty="0" smtClean="0">
                <a:solidFill>
                  <a:srgbClr val="FFFFFF"/>
                </a:solidFill>
              </a:rPr>
              <a:t>KUKA Systems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b="1" kern="0" dirty="0" smtClean="0">
                <a:solidFill>
                  <a:srgbClr val="FFFFFF"/>
                </a:solidFill>
              </a:rPr>
              <a:t>KUKA</a:t>
            </a:r>
            <a:r>
              <a:rPr lang="zh-CN" altLang="en-US" sz="1400" b="1" kern="0" dirty="0" smtClean="0">
                <a:solidFill>
                  <a:srgbClr val="FFFFFF"/>
                </a:solidFill>
              </a:rPr>
              <a:t>系统</a:t>
            </a:r>
            <a:endParaRPr lang="en-US" altLang="de-DE" sz="1400" b="1" kern="0" dirty="0" smtClean="0">
              <a:solidFill>
                <a:srgbClr val="FFFFFF"/>
              </a:solidFill>
            </a:endParaRPr>
          </a:p>
        </p:txBody>
      </p:sp>
      <p:sp>
        <p:nvSpPr>
          <p:cNvPr id="35" name="Rechteck 62"/>
          <p:cNvSpPr>
            <a:spLocks noChangeArrowheads="1"/>
          </p:cNvSpPr>
          <p:nvPr/>
        </p:nvSpPr>
        <p:spPr bwMode="auto">
          <a:xfrm>
            <a:off x="2842719" y="2116018"/>
            <a:ext cx="1834831" cy="451163"/>
          </a:xfrm>
          <a:prstGeom prst="rect">
            <a:avLst/>
          </a:prstGeom>
          <a:solidFill>
            <a:srgbClr val="FF7300"/>
          </a:solidFill>
          <a:ln w="6350" algn="ctr">
            <a:solidFill>
              <a:srgbClr val="F4960F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400" b="1" kern="0" dirty="0" smtClean="0">
                <a:solidFill>
                  <a:srgbClr val="FFFFFF"/>
                </a:solidFill>
              </a:rPr>
              <a:t>Industries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400" b="1" kern="0" dirty="0">
                <a:solidFill>
                  <a:srgbClr val="FFFFFF"/>
                </a:solidFill>
              </a:rPr>
              <a:t>工业</a:t>
            </a:r>
            <a:endParaRPr lang="en-US" altLang="de-DE" sz="1400" b="1" kern="0" dirty="0" smtClean="0">
              <a:solidFill>
                <a:srgbClr val="FFFFFF"/>
              </a:solidFill>
            </a:endParaRPr>
          </a:p>
        </p:txBody>
      </p:sp>
      <p:sp>
        <p:nvSpPr>
          <p:cNvPr id="36" name="Rechteck 62"/>
          <p:cNvSpPr>
            <a:spLocks noChangeArrowheads="1"/>
          </p:cNvSpPr>
          <p:nvPr/>
        </p:nvSpPr>
        <p:spPr bwMode="auto">
          <a:xfrm>
            <a:off x="4728342" y="2116018"/>
            <a:ext cx="1834831" cy="451163"/>
          </a:xfrm>
          <a:prstGeom prst="rect">
            <a:avLst/>
          </a:prstGeom>
          <a:solidFill>
            <a:srgbClr val="FF7300"/>
          </a:solidFill>
          <a:ln w="6350" algn="ctr">
            <a:solidFill>
              <a:srgbClr val="F4960F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de-DE" sz="1400" b="1" kern="0" dirty="0" smtClean="0">
                <a:solidFill>
                  <a:srgbClr val="FFFFFF"/>
                </a:solidFill>
              </a:rPr>
              <a:t>Systems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400" b="1" kern="0" dirty="0">
                <a:solidFill>
                  <a:srgbClr val="FFFFFF"/>
                </a:solidFill>
              </a:rPr>
              <a:t>系统</a:t>
            </a:r>
            <a:endParaRPr lang="en-US" altLang="de-DE" sz="1400" b="1" kern="0" dirty="0" smtClean="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5150" y="6502462"/>
            <a:ext cx="2909672" cy="361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SPD 2015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Bing Kong</a:t>
            </a:r>
            <a:r>
              <a:rPr lang="en-US" sz="750" dirty="0" smtClean="0">
                <a:solidFill>
                  <a:srgbClr val="FF0000"/>
                </a:solidFill>
              </a:rPr>
              <a:t> | </a:t>
            </a:r>
            <a:r>
              <a:rPr lang="en-US" sz="750" dirty="0" err="1" smtClean="0"/>
              <a:t>Seite</a:t>
            </a:r>
            <a:r>
              <a:rPr lang="en-US" sz="750" dirty="0" smtClean="0"/>
              <a:t> 1</a:t>
            </a:r>
            <a:endParaRPr lang="en-US" sz="750" dirty="0"/>
          </a:p>
        </p:txBody>
      </p:sp>
      <p:sp>
        <p:nvSpPr>
          <p:cNvPr id="38" name="TextBox 37"/>
          <p:cNvSpPr txBox="1"/>
          <p:nvPr/>
        </p:nvSpPr>
        <p:spPr>
          <a:xfrm>
            <a:off x="80010" y="6474024"/>
            <a:ext cx="2909672" cy="361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2015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</a:t>
            </a:r>
            <a:endParaRPr lang="en-US" sz="750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4115423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07922" y="930333"/>
            <a:ext cx="4238340" cy="307777"/>
          </a:xfrm>
          <a:prstGeom prst="rect">
            <a:avLst/>
          </a:prstGeom>
          <a:noFill/>
          <a:ln w="6350" cap="flat" algn="ctr">
            <a:noFill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2000" b="1" i="0">
                <a:solidFill>
                  <a:srgbClr val="FF7100"/>
                </a:solidFill>
                <a:latin typeface="Arial"/>
                <a:cs typeface="Arial"/>
              </a:defRPr>
            </a:lvl1pPr>
          </a:lstStyle>
          <a:p>
            <a:r>
              <a:rPr lang="en-US" altLang="de-DE" dirty="0"/>
              <a:t>Development of </a:t>
            </a:r>
            <a:r>
              <a:rPr lang="en-US" altLang="zh-CN" dirty="0"/>
              <a:t>Business </a:t>
            </a:r>
            <a:r>
              <a:rPr lang="zh-CN" altLang="en-US" dirty="0"/>
              <a:t>业务发展</a:t>
            </a:r>
            <a:endParaRPr lang="en-GB" alt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11836" y="1503361"/>
            <a:ext cx="5639502" cy="223371"/>
          </a:xfrm>
          <a:prstGeom prst="rect">
            <a:avLst/>
          </a:prstGeom>
        </p:spPr>
        <p:txBody>
          <a:bodyPr/>
          <a:lstStyle>
            <a:lvl1pPr marL="1825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813" indent="-169863" algn="l" rtl="0" fontAlgn="base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901700" indent="-182563" algn="l" rtl="0" fontAlgn="base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2154238" indent="-3603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4pPr>
            <a:lvl5pPr marL="32273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5pPr>
            <a:lvl6pPr marL="36845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6pPr>
            <a:lvl7pPr marL="41417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7pPr>
            <a:lvl8pPr marL="45989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8pPr>
            <a:lvl9pPr marL="50561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Articulated robots , China </a:t>
            </a:r>
            <a:r>
              <a:rPr lang="zh-CN" altLang="en-US" kern="0" dirty="0" smtClean="0"/>
              <a:t>关节型机器人，中国</a:t>
            </a:r>
            <a:endParaRPr lang="en-US" kern="0" dirty="0"/>
          </a:p>
        </p:txBody>
      </p:sp>
      <p:graphicFrame>
        <p:nvGraphicFramePr>
          <p:cNvPr id="12" name="Objekt 37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66403590"/>
              </p:ext>
            </p:extLst>
          </p:nvPr>
        </p:nvGraphicFramePr>
        <p:xfrm>
          <a:off x="1219200" y="2725707"/>
          <a:ext cx="5029200" cy="162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iagramm" r:id="rId24" imgW="4236765" imgH="1211544" progId="MSGraph.Chart.8">
                  <p:embed followColorScheme="full"/>
                </p:oleObj>
              </mc:Choice>
              <mc:Fallback>
                <p:oleObj name="Diagramm" r:id="rId24" imgW="4236765" imgH="121154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25707"/>
                        <a:ext cx="5029200" cy="1620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Gerade Verbindung 29"/>
          <p:cNvCxnSpPr/>
          <p:nvPr>
            <p:custDataLst>
              <p:tags r:id="rId4"/>
            </p:custDataLst>
          </p:nvPr>
        </p:nvCxnSpPr>
        <p:spPr bwMode="auto">
          <a:xfrm flipV="1">
            <a:off x="2091164" y="1918665"/>
            <a:ext cx="3437928" cy="6195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platzhalter 4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542250" y="4232486"/>
            <a:ext cx="292049" cy="15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82526" indent="-182526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707" indent="-169829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 sz="1600">
                <a:solidFill>
                  <a:schemeClr val="tx1"/>
                </a:solidFill>
                <a:latin typeface="+mn-lt"/>
              </a:defRPr>
            </a:lvl2pPr>
            <a:lvl3pPr marL="901520" indent="-182526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3pPr>
            <a:lvl4pPr marL="2153807" indent="-360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4pPr>
            <a:lvl5pPr marL="3226743" indent="-179352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5pPr>
            <a:lvl6pPr marL="3683851" indent="-179352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6pPr>
            <a:lvl7pPr marL="4140960" indent="-179352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7pPr>
            <a:lvl8pPr marL="4598068" indent="-179352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8pPr>
            <a:lvl9pPr marL="5055177" indent="-179352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3E27982-CB34-4917-8E4C-A9677051ECA1}" type="datetime'2''''''''''''0''''''''''''''''''''''08'''">
              <a:rPr lang="en-US" sz="1000">
                <a:latin typeface="Arial"/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2008</a:t>
            </a:fld>
            <a:endParaRPr lang="en-US" sz="1000" dirty="0">
              <a:latin typeface="Arial"/>
              <a:cs typeface="Arial"/>
              <a:sym typeface="Arial"/>
            </a:endParaRPr>
          </a:p>
        </p:txBody>
      </p:sp>
      <p:sp>
        <p:nvSpPr>
          <p:cNvPr id="22" name="Ellipse 59"/>
          <p:cNvSpPr/>
          <p:nvPr>
            <p:custDataLst>
              <p:tags r:id="rId6"/>
            </p:custDataLst>
          </p:nvPr>
        </p:nvSpPr>
        <p:spPr bwMode="auto">
          <a:xfrm>
            <a:off x="3427730" y="2112189"/>
            <a:ext cx="555433" cy="235059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defRPr/>
            </a:pPr>
            <a:fld id="{8238D1FA-EBC0-42BD-B822-AB7D90DB3467}" type="datetime'+''''''''''''3''''7''''''''''%'''''''''''''">
              <a:rPr lang="en-US" sz="1200" b="1">
                <a:solidFill>
                  <a:srgbClr val="000000"/>
                </a:solidFill>
                <a:cs typeface="Arial"/>
              </a:rPr>
              <a:pPr/>
              <a:t>+37%</a:t>
            </a:fld>
            <a:endParaRPr lang="en-US" sz="1200" b="1" dirty="0">
              <a:solidFill>
                <a:srgbClr val="000000"/>
              </a:solidFill>
              <a:latin typeface="Arial"/>
              <a:cs typeface="Arial"/>
              <a:sym typeface="+mn-lt"/>
            </a:endParaRPr>
          </a:p>
        </p:txBody>
      </p:sp>
      <p:sp>
        <p:nvSpPr>
          <p:cNvPr id="23" name="Textplatzhalter 1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5602210" y="4232486"/>
            <a:ext cx="349128" cy="18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82563" indent="-18256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813" indent="-16986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 sz="1600">
                <a:solidFill>
                  <a:schemeClr val="tx1"/>
                </a:solidFill>
                <a:latin typeface="+mn-lt"/>
              </a:defRPr>
            </a:lvl2pPr>
            <a:lvl3pPr marL="901700" indent="-18256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3pPr>
            <a:lvl4pPr marL="2154238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4pPr>
            <a:lvl5pPr marL="3227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5pPr>
            <a:lvl6pPr marL="36845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6pPr>
            <a:lvl7pPr marL="41417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7pPr>
            <a:lvl8pPr marL="45989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8pPr>
            <a:lvl9pPr marL="50561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8AF2971-4906-4131-B0B2-63894E714650}" type="datetime'''''''''''''''''''''''''''2''''''''0''1''''''4'">
              <a:rPr lang="en-US" sz="1200" b="1">
                <a:solidFill>
                  <a:srgbClr val="000000"/>
                </a:solidFill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2014</a:t>
            </a:fld>
            <a:endParaRPr lang="de-DE" sz="1200" b="1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Textplatzhalter 1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930291" y="4232486"/>
            <a:ext cx="291998" cy="15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anchor="t" anchorCtr="0">
            <a:noAutofit/>
          </a:bodyPr>
          <a:lstStyle>
            <a:lvl1pPr marL="182563" indent="-18256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813" indent="-16986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 sz="1600">
                <a:solidFill>
                  <a:schemeClr val="tx1"/>
                </a:solidFill>
                <a:latin typeface="+mn-lt"/>
              </a:defRPr>
            </a:lvl2pPr>
            <a:lvl3pPr marL="901700" indent="-18256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3pPr>
            <a:lvl4pPr marL="2154238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4pPr>
            <a:lvl5pPr marL="3227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5pPr>
            <a:lvl6pPr marL="36845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6pPr>
            <a:lvl7pPr marL="41417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7pPr>
            <a:lvl8pPr marL="45989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8pPr>
            <a:lvl9pPr marL="50561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950356D-EE0C-412C-A180-1E38353F87AE}" type="datetime'''''''''''''2''0''''1''''''''''''''''3'''''''''''">
              <a:rPr lang="en-US" sz="1000">
                <a:solidFill>
                  <a:srgbClr val="000000"/>
                </a:solidFill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2013</a:t>
            </a:fld>
            <a:endParaRPr lang="en-US" sz="10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25" name="Rechteck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17216" y="4247574"/>
            <a:ext cx="291998" cy="15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/>
          <a:p>
            <a:pPr algn="ctr"/>
            <a:fld id="{61F7D479-E09C-465A-9B53-82CCAA933DE7}" type="datetime'''2''''0''''''''''1''''''''''''''2'''''''''''''''''''''''''">
              <a:rPr lang="en-US" sz="1000">
                <a:solidFill>
                  <a:srgbClr val="000000"/>
                </a:solidFill>
                <a:latin typeface="Arial"/>
                <a:cs typeface="Arial" pitchFamily="34" charset="0"/>
                <a:sym typeface="+mn-lt"/>
              </a:rPr>
              <a:pPr algn="ctr"/>
              <a:t>2012</a:t>
            </a:fld>
            <a:endParaRPr lang="en-US" sz="1000" dirty="0">
              <a:solidFill>
                <a:srgbClr val="000000"/>
              </a:solidFill>
              <a:latin typeface="Arial"/>
              <a:cs typeface="Arial" pitchFamily="34" charset="0"/>
              <a:sym typeface="+mn-lt"/>
            </a:endParaRPr>
          </a:p>
        </p:txBody>
      </p:sp>
      <p:sp>
        <p:nvSpPr>
          <p:cNvPr id="26" name="Rechteck 34"/>
          <p:cNvSpPr/>
          <p:nvPr>
            <p:custDataLst>
              <p:tags r:id="rId10"/>
            </p:custDataLst>
          </p:nvPr>
        </p:nvSpPr>
        <p:spPr bwMode="auto">
          <a:xfrm>
            <a:off x="3559447" y="4230602"/>
            <a:ext cx="291998" cy="15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/>
          <a:p>
            <a:pPr algn="ctr">
              <a:defRPr/>
            </a:pPr>
            <a:fld id="{1BC3C210-C80F-45FB-A3EA-1EF7745289B6}" type="datetime'''''''''''''''2''''''0''''''1''1'''''''''''">
              <a:rPr lang="en-US" sz="1000">
                <a:solidFill>
                  <a:srgbClr val="000000"/>
                </a:solidFill>
                <a:latin typeface="Arial"/>
                <a:cs typeface="Arial" pitchFamily="34" charset="0"/>
                <a:sym typeface="+mn-lt"/>
              </a:rPr>
              <a:pPr algn="ctr">
                <a:defRPr/>
              </a:pPr>
              <a:t>2011</a:t>
            </a:fld>
            <a:endParaRPr lang="en-US" sz="1000" dirty="0">
              <a:solidFill>
                <a:srgbClr val="000000"/>
              </a:solidFill>
              <a:latin typeface="Arial"/>
              <a:cs typeface="Arial" pitchFamily="34" charset="0"/>
              <a:sym typeface="+mn-lt"/>
            </a:endParaRPr>
          </a:p>
        </p:txBody>
      </p:sp>
      <p:sp>
        <p:nvSpPr>
          <p:cNvPr id="27" name="Rechteck 33"/>
          <p:cNvSpPr/>
          <p:nvPr>
            <p:custDataLst>
              <p:tags r:id="rId11"/>
            </p:custDataLst>
          </p:nvPr>
        </p:nvSpPr>
        <p:spPr bwMode="auto">
          <a:xfrm>
            <a:off x="2898823" y="4223637"/>
            <a:ext cx="291998" cy="15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/>
          <a:p>
            <a:pPr algn="ctr">
              <a:defRPr/>
            </a:pPr>
            <a:fld id="{AA013E8F-6C24-4700-BABB-BC6893BD8E66}" type="datetime'2''''''''''''''''''0''''''''''''''''''''1''0'''''''">
              <a:rPr lang="en-US" sz="1000">
                <a:solidFill>
                  <a:srgbClr val="000000"/>
                </a:solidFill>
                <a:latin typeface="Arial"/>
                <a:cs typeface="Arial" pitchFamily="34" charset="0"/>
                <a:sym typeface="+mn-lt"/>
              </a:rPr>
              <a:pPr algn="ctr">
                <a:defRPr/>
              </a:pPr>
              <a:t>2010</a:t>
            </a:fld>
            <a:endParaRPr lang="en-US" sz="1000" dirty="0">
              <a:solidFill>
                <a:srgbClr val="000000"/>
              </a:solidFill>
              <a:latin typeface="Arial"/>
              <a:cs typeface="Arial" pitchFamily="34" charset="0"/>
              <a:sym typeface="+mn-lt"/>
            </a:endParaRPr>
          </a:p>
        </p:txBody>
      </p:sp>
      <p:sp>
        <p:nvSpPr>
          <p:cNvPr id="28" name="Rechteck 32"/>
          <p:cNvSpPr/>
          <p:nvPr>
            <p:custDataLst>
              <p:tags r:id="rId12"/>
            </p:custDataLst>
          </p:nvPr>
        </p:nvSpPr>
        <p:spPr bwMode="auto">
          <a:xfrm>
            <a:off x="2179785" y="4223040"/>
            <a:ext cx="291998" cy="15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/>
          <a:p>
            <a:pPr algn="ctr">
              <a:defRPr/>
            </a:pPr>
            <a:fld id="{3F27577C-BE81-4664-BBD1-6E57BEE0F06F}" type="datetime'''''2''''00''''''''''9'''''''''''''''''">
              <a:rPr lang="en-US" sz="1000">
                <a:solidFill>
                  <a:srgbClr val="000000"/>
                </a:solidFill>
                <a:latin typeface="Arial"/>
                <a:cs typeface="Arial" pitchFamily="34" charset="0"/>
                <a:sym typeface="+mn-lt"/>
              </a:rPr>
              <a:pPr algn="ctr">
                <a:defRPr/>
              </a:pPr>
              <a:t>2009</a:t>
            </a:fld>
            <a:endParaRPr lang="en-US" sz="1000" dirty="0">
              <a:solidFill>
                <a:srgbClr val="000000"/>
              </a:solidFill>
              <a:latin typeface="Arial"/>
              <a:cs typeface="Arial" pitchFamily="34" charset="0"/>
              <a:sym typeface="+mn-lt"/>
            </a:endParaRPr>
          </a:p>
        </p:txBody>
      </p:sp>
      <p:grpSp>
        <p:nvGrpSpPr>
          <p:cNvPr id="30" name="Gruppieren 134"/>
          <p:cNvGrpSpPr>
            <a:grpSpLocks/>
          </p:cNvGrpSpPr>
          <p:nvPr/>
        </p:nvGrpSpPr>
        <p:grpSpPr bwMode="auto">
          <a:xfrm>
            <a:off x="6168472" y="2338088"/>
            <a:ext cx="848063" cy="183125"/>
            <a:chOff x="6568623" y="2462816"/>
            <a:chExt cx="848621" cy="183386"/>
          </a:xfrm>
        </p:grpSpPr>
        <p:grpSp>
          <p:nvGrpSpPr>
            <p:cNvPr id="31" name="Gruppieren 133"/>
            <p:cNvGrpSpPr>
              <a:grpSpLocks/>
            </p:cNvGrpSpPr>
            <p:nvPr>
              <p:custDataLst>
                <p:tags r:id="rId20"/>
              </p:custDataLst>
            </p:nvPr>
          </p:nvGrpSpPr>
          <p:grpSpPr bwMode="auto">
            <a:xfrm>
              <a:off x="6950681" y="2462816"/>
              <a:ext cx="466563" cy="165412"/>
              <a:chOff x="6522081" y="2403280"/>
              <a:chExt cx="466557" cy="165412"/>
            </a:xfrm>
          </p:grpSpPr>
          <p:sp>
            <p:nvSpPr>
              <p:cNvPr id="33" name="Line 3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22081" y="2487574"/>
                <a:ext cx="4665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Oval 71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570319" y="2403280"/>
                <a:ext cx="320240" cy="1654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b="1" dirty="0">
                    <a:solidFill>
                      <a:srgbClr val="000000"/>
                    </a:solidFill>
                    <a:cs typeface="Arial" pitchFamily="34" charset="0"/>
                  </a:rPr>
                  <a:t>+x%</a:t>
                </a:r>
                <a:endParaRPr lang="en-US" sz="10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6568623" y="2507703"/>
              <a:ext cx="33342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algn="r">
                <a:spcBef>
                  <a:spcPct val="30000"/>
                </a:spcBef>
                <a:buClr>
                  <a:srgbClr val="FF7300"/>
                </a:buClr>
                <a:buFont typeface="Wingdings" pitchFamily="2" charset="2"/>
                <a:buNone/>
              </a:pPr>
              <a:r>
                <a:rPr lang="en-US" sz="900" dirty="0">
                  <a:solidFill>
                    <a:srgbClr val="000000"/>
                  </a:solidFill>
                  <a:cs typeface="Arial" pitchFamily="34" charset="0"/>
                </a:rPr>
                <a:t>CAGR</a:t>
              </a:r>
            </a:p>
          </p:txBody>
        </p:sp>
      </p:grpSp>
      <p:sp>
        <p:nvSpPr>
          <p:cNvPr id="94" name="Rechteck 84"/>
          <p:cNvSpPr/>
          <p:nvPr>
            <p:custDataLst>
              <p:tags r:id="rId13"/>
            </p:custDataLst>
          </p:nvPr>
        </p:nvSpPr>
        <p:spPr bwMode="auto">
          <a:xfrm>
            <a:off x="1653888" y="5677664"/>
            <a:ext cx="291998" cy="15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  <a:latin typeface="Arial"/>
              <a:cs typeface="Arial" pitchFamily="34" charset="0"/>
              <a:sym typeface="+mn-lt"/>
            </a:endParaRPr>
          </a:p>
        </p:txBody>
      </p:sp>
      <p:cxnSp>
        <p:nvCxnSpPr>
          <p:cNvPr id="97" name="Gerade Verbindung 11"/>
          <p:cNvCxnSpPr/>
          <p:nvPr>
            <p:custDataLst>
              <p:tags r:id="rId14"/>
            </p:custDataLst>
          </p:nvPr>
        </p:nvCxnSpPr>
        <p:spPr bwMode="auto">
          <a:xfrm>
            <a:off x="5951338" y="2078253"/>
            <a:ext cx="0" cy="8967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Gerade Verbindung 8"/>
          <p:cNvCxnSpPr/>
          <p:nvPr>
            <p:custDataLst>
              <p:tags r:id="rId15"/>
            </p:custDataLst>
          </p:nvPr>
        </p:nvCxnSpPr>
        <p:spPr bwMode="auto">
          <a:xfrm flipV="1">
            <a:off x="5398481" y="2082882"/>
            <a:ext cx="0" cy="10353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Gerade Verbindung 33823"/>
          <p:cNvCxnSpPr/>
          <p:nvPr>
            <p:custDataLst>
              <p:tags r:id="rId16"/>
            </p:custDataLst>
          </p:nvPr>
        </p:nvCxnSpPr>
        <p:spPr bwMode="auto">
          <a:xfrm>
            <a:off x="5274715" y="2338088"/>
            <a:ext cx="0" cy="780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Gerade Verbindung 27"/>
          <p:cNvCxnSpPr/>
          <p:nvPr>
            <p:custDataLst>
              <p:tags r:id="rId17"/>
            </p:custDataLst>
          </p:nvPr>
        </p:nvCxnSpPr>
        <p:spPr bwMode="auto">
          <a:xfrm flipV="1">
            <a:off x="4688982" y="2312671"/>
            <a:ext cx="0" cy="10433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platzhalter 4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395905" y="1978194"/>
            <a:ext cx="555433" cy="235059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813" indent="-16986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 sz="1600">
                <a:solidFill>
                  <a:schemeClr val="tx1"/>
                </a:solidFill>
                <a:latin typeface="+mn-lt"/>
              </a:defRPr>
            </a:lvl2pPr>
            <a:lvl3pPr marL="901700" indent="-18256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3pPr>
            <a:lvl4pPr marL="2154238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4pPr>
            <a:lvl5pPr marL="3227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5pPr>
            <a:lvl6pPr marL="36845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6pPr>
            <a:lvl7pPr marL="41417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7pPr>
            <a:lvl8pPr marL="45989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8pPr>
            <a:lvl9pPr marL="5056188" indent="-1793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fld id="{60C27C35-FC39-4414-9686-8CB87CF46407}" type="datetime'''''''''''''''''''''''''+4''2''''''''%'''''''''''''''''">
              <a:rPr lang="en-US" sz="1200" b="1">
                <a:solidFill>
                  <a:srgbClr val="000000"/>
                </a:solidFill>
              </a:rPr>
              <a:pPr/>
              <a:t>+42%</a:t>
            </a:fld>
            <a:endParaRPr lang="de-DE" sz="1200" b="1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02" name="Textplatzhalter 1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677872" y="2195114"/>
            <a:ext cx="555529" cy="2351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182526" indent="-182526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707" indent="-169829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 sz="1600">
                <a:solidFill>
                  <a:schemeClr val="tx1"/>
                </a:solidFill>
                <a:latin typeface="+mn-lt"/>
              </a:defRPr>
            </a:lvl2pPr>
            <a:lvl3pPr marL="901520" indent="-182526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SzPct val="75000"/>
              <a:buFont typeface="Arial" pitchFamily="34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3pPr>
            <a:lvl4pPr marL="2153807" indent="-360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4pPr>
            <a:lvl5pPr marL="3226743" indent="-179352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5pPr>
            <a:lvl6pPr marL="3683851" indent="-179352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6pPr>
            <a:lvl7pPr marL="4140960" indent="-179352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7pPr>
            <a:lvl8pPr marL="4598068" indent="-179352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8pPr>
            <a:lvl9pPr marL="5055177" indent="-179352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fld id="{63667C8A-EA7F-49A2-ACEC-8509ED6E7658}" type="datetime'+''''''''''''39''''''''''''''''''''''''''''''''''''%'''''''">
              <a:rPr lang="en-US" sz="1200" b="1">
                <a:sym typeface="+mn-lt"/>
              </a:rPr>
              <a:pPr marL="0" indent="0" algn="ctr">
                <a:lnSpc>
                  <a:spcPct val="90000"/>
                </a:lnSpc>
                <a:spcBef>
                  <a:spcPct val="0"/>
                </a:spcBef>
                <a:buNone/>
              </a:pPr>
              <a:t>+39%</a:t>
            </a:fld>
            <a:endParaRPr lang="en-US" sz="1200" b="1" dirty="0">
              <a:sym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5150" y="6502462"/>
            <a:ext cx="2909672" cy="361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SPD 2015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Bing Kong</a:t>
            </a:r>
            <a:r>
              <a:rPr lang="en-US" sz="750" dirty="0" smtClean="0">
                <a:solidFill>
                  <a:srgbClr val="FF0000"/>
                </a:solidFill>
              </a:rPr>
              <a:t> | </a:t>
            </a:r>
            <a:r>
              <a:rPr lang="en-US" sz="750" dirty="0" err="1" smtClean="0"/>
              <a:t>Seite</a:t>
            </a:r>
            <a:r>
              <a:rPr lang="en-US" sz="750" dirty="0" smtClean="0"/>
              <a:t> </a:t>
            </a:r>
            <a:r>
              <a:rPr lang="en-US" altLang="zh-CN" sz="750" dirty="0" smtClean="0"/>
              <a:t>4</a:t>
            </a:r>
            <a:endParaRPr lang="en-US" sz="750" dirty="0"/>
          </a:p>
        </p:txBody>
      </p:sp>
      <p:sp>
        <p:nvSpPr>
          <p:cNvPr id="105" name="Inhaltsplatzhalter 2"/>
          <p:cNvSpPr txBox="1">
            <a:spLocks/>
          </p:cNvSpPr>
          <p:nvPr/>
        </p:nvSpPr>
        <p:spPr>
          <a:xfrm>
            <a:off x="397903" y="4879975"/>
            <a:ext cx="8112558" cy="2233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182563" indent="-182563" fontAlgn="base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Font typeface="Wingdings" pitchFamily="2" charset="2"/>
              <a:buChar char="§"/>
              <a:defRPr ker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1813" indent="-169863" fontAlgn="base">
              <a:spcBef>
                <a:spcPct val="30000"/>
              </a:spcBef>
              <a:spcAft>
                <a:spcPct val="0"/>
              </a:spcAft>
              <a:buClr>
                <a:srgbClr val="FF7300"/>
              </a:buClr>
              <a:buFont typeface="Wingdings" pitchFamily="2" charset="2"/>
              <a:buChar char="§"/>
              <a:defRPr sz="1600"/>
            </a:lvl2pPr>
            <a:lvl3pPr marL="901700" indent="-182563" fontAlgn="base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/>
            </a:lvl3pPr>
            <a:lvl4pPr marL="2154238" indent="-3603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200"/>
            </a:lvl4pPr>
            <a:lvl5pPr marL="3227388" indent="-179388" fontAlgn="base">
              <a:spcBef>
                <a:spcPct val="20000"/>
              </a:spcBef>
              <a:spcAft>
                <a:spcPct val="0"/>
              </a:spcAft>
              <a:defRPr sz="1600"/>
            </a:lvl5pPr>
            <a:lvl6pPr marL="3684588" indent="-179388" fontAlgn="base">
              <a:spcBef>
                <a:spcPct val="20000"/>
              </a:spcBef>
              <a:spcAft>
                <a:spcPct val="0"/>
              </a:spcAft>
              <a:defRPr sz="1600"/>
            </a:lvl6pPr>
            <a:lvl7pPr marL="4141788" indent="-179388" fontAlgn="base">
              <a:spcBef>
                <a:spcPct val="20000"/>
              </a:spcBef>
              <a:spcAft>
                <a:spcPct val="0"/>
              </a:spcAft>
              <a:defRPr sz="1600"/>
            </a:lvl7pPr>
            <a:lvl8pPr marL="4598988" indent="-179388" fontAlgn="base">
              <a:spcBef>
                <a:spcPct val="20000"/>
              </a:spcBef>
              <a:spcAft>
                <a:spcPct val="0"/>
              </a:spcAft>
              <a:defRPr sz="1600"/>
            </a:lvl8pPr>
            <a:lvl9pPr marL="5056188" indent="-179388" fontAlgn="base">
              <a:spcBef>
                <a:spcPct val="20000"/>
              </a:spcBef>
              <a:spcAft>
                <a:spcPct val="0"/>
              </a:spcAft>
              <a:defRPr sz="1600"/>
            </a:lvl9pPr>
          </a:lstStyle>
          <a:p>
            <a:r>
              <a:rPr lang="en-US" altLang="zh-CN" dirty="0"/>
              <a:t>The growth rate of KUKA robot China is far ahead of market growth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/>
              <a:t>库卡机器人中国的增长率大幅领先于市场的增长</a:t>
            </a:r>
            <a:r>
              <a:rPr lang="en-US" altLang="zh-CN" dirty="0"/>
              <a:t> 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4246710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361940"/>
              </p:ext>
            </p:extLst>
          </p:nvPr>
        </p:nvGraphicFramePr>
        <p:xfrm>
          <a:off x="381000" y="1298575"/>
          <a:ext cx="4876799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4" imgW="8742422" imgH="5139373" progId="Excel.Chart.8">
                  <p:embed/>
                </p:oleObj>
              </mc:Choice>
              <mc:Fallback>
                <p:oleObj r:id="rId4" imgW="8742422" imgH="5139373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8575"/>
                        <a:ext cx="4876799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992452"/>
              </p:ext>
            </p:extLst>
          </p:nvPr>
        </p:nvGraphicFramePr>
        <p:xfrm>
          <a:off x="4114800" y="3965575"/>
          <a:ext cx="4860925" cy="2424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917575"/>
            <a:ext cx="3021661" cy="276999"/>
          </a:xfrm>
          <a:noFill/>
          <a:ln w="6350" cap="flat" algn="ctr">
            <a:noFill/>
            <a:round/>
            <a:headEnd type="none" w="med" len="med"/>
            <a:tailEnd type="none" w="med" len="med"/>
          </a:ln>
          <a:extLst/>
        </p:spPr>
        <p:txBody>
          <a:bodyPr wrap="none"/>
          <a:lstStyle/>
          <a:p>
            <a:pPr>
              <a:defRPr/>
            </a:pPr>
            <a:r>
              <a:rPr lang="zh-CN" altLang="en-US" sz="1800" kern="1200" dirty="0">
                <a:latin typeface="Arial"/>
                <a:ea typeface="+mn-ea"/>
                <a:cs typeface="Arial"/>
              </a:rPr>
              <a:t>中国机器人市场的现状与机</a:t>
            </a:r>
            <a:r>
              <a:rPr lang="zh-CN" altLang="en-US" sz="1800" kern="1200" dirty="0" smtClean="0">
                <a:latin typeface="Arial"/>
                <a:ea typeface="+mn-ea"/>
                <a:cs typeface="Arial"/>
              </a:rPr>
              <a:t>遇</a:t>
            </a:r>
            <a:endParaRPr lang="zh-CN" altLang="en-US" sz="1800" kern="1200" dirty="0">
              <a:latin typeface="Arial"/>
              <a:ea typeface="+mn-ea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65575"/>
            <a:ext cx="3810000" cy="21412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43400" y="1866979"/>
            <a:ext cx="4572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2013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年中国产业工人约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5,000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万人；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每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10,000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名制造业工人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中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,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机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器人的保有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量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约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为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14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台；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3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轴及以上工业机器人销售约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36,500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台；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2014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年，中国一跃成为成为世界上购买机器</a:t>
            </a:r>
            <a:r>
              <a:rPr lang="zh-CN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人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数量</a:t>
            </a:r>
            <a:r>
              <a:rPr lang="zh-CN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最</a:t>
            </a:r>
            <a:r>
              <a:rPr lang="zh-CN" altLang="zh-CN" sz="1100" b="1" dirty="0">
                <a:solidFill>
                  <a:srgbClr val="FF7100"/>
                </a:solidFill>
                <a:latin typeface="Arial"/>
                <a:cs typeface="Arial"/>
              </a:rPr>
              <a:t>多的国</a:t>
            </a:r>
            <a:r>
              <a:rPr lang="zh-CN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家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；</a:t>
            </a:r>
            <a:endParaRPr lang="en-US" altLang="zh-CN" sz="1100" b="1" dirty="0" smtClean="0">
              <a:solidFill>
                <a:srgbClr val="FF71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2025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年</a:t>
            </a:r>
            <a:r>
              <a:rPr lang="zh-CN" altLang="en-US" sz="1100" b="1" dirty="0">
                <a:solidFill>
                  <a:srgbClr val="FF7100"/>
                </a:solidFill>
                <a:latin typeface="Arial"/>
                <a:cs typeface="Arial"/>
              </a:rPr>
              <a:t>工业机器人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预计市场销量将达到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80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万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—100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万台，以每台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10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万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RMB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计算，产值至少达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800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亿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—1</a:t>
            </a:r>
            <a:r>
              <a:rPr lang="en-US" altLang="zh-CN" sz="1100" b="1" dirty="0">
                <a:solidFill>
                  <a:srgbClr val="FF7100"/>
                </a:solidFill>
                <a:latin typeface="Arial"/>
                <a:cs typeface="Arial"/>
              </a:rPr>
              <a:t>,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000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亿</a:t>
            </a:r>
            <a:r>
              <a:rPr lang="en-US" altLang="zh-CN" sz="1100" b="1" dirty="0" smtClean="0">
                <a:solidFill>
                  <a:srgbClr val="FF7100"/>
                </a:solidFill>
                <a:latin typeface="Arial"/>
                <a:cs typeface="Arial"/>
              </a:rPr>
              <a:t>RMB</a:t>
            </a:r>
            <a:r>
              <a:rPr lang="zh-CN" altLang="en-US" sz="1100" b="1" dirty="0" smtClean="0">
                <a:solidFill>
                  <a:srgbClr val="FF7100"/>
                </a:solidFill>
                <a:latin typeface="Arial"/>
                <a:cs typeface="Arial"/>
              </a:rPr>
              <a:t>。</a:t>
            </a:r>
            <a:endParaRPr lang="en-US" altLang="zh-CN" sz="1100" b="1" dirty="0">
              <a:solidFill>
                <a:srgbClr val="FF71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altLang="zh-CN" sz="1100" b="1" dirty="0">
              <a:solidFill>
                <a:srgbClr val="FF71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0" y="6474024"/>
            <a:ext cx="2909672" cy="361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2015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</a:t>
            </a:r>
            <a:endParaRPr lang="en-US" sz="750" dirty="0"/>
          </a:p>
        </p:txBody>
      </p:sp>
      <p:sp>
        <p:nvSpPr>
          <p:cNvPr id="10" name="TextBox 9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73265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17575"/>
            <a:ext cx="5638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altLang="zh-CN" sz="1100" b="1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zh-CN" sz="1100" b="1" spc="-10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100" b="1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100" b="1" spc="-5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100" b="1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altLang="zh-CN" sz="1100" b="1" spc="-30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r>
              <a:rPr lang="en-US" altLang="zh-CN" sz="1100" b="1" spc="-5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CN" sz="1100" b="1" spc="-10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zh-CN" sz="1100" b="1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</a:t>
            </a:r>
            <a:r>
              <a:rPr lang="en-US" altLang="zh-CN" sz="1100" b="1" spc="5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US" altLang="zh-CN" sz="1100" b="1" spc="5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100" b="1" spc="-10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altLang="zh-CN" sz="1100" b="1" spc="-50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1100" b="1" spc="-5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b="1" spc="-5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1100" b="1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ntents</a:t>
            </a:r>
            <a:r>
              <a:rPr lang="en-US" altLang="zh-CN" sz="1100" b="1" spc="-15" dirty="0">
                <a:solidFill>
                  <a:srgbClr val="FF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工业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altLang="zh-CN" sz="1100" b="1" spc="-15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100" b="1" spc="-15" dirty="0">
                <a:latin typeface="Arial" panose="020B0604020202020204" pitchFamily="34" charset="0"/>
                <a:cs typeface="Arial" panose="020B0604020202020204" pitchFamily="34" charset="0"/>
              </a:rPr>
              <a:t>的定义</a:t>
            </a:r>
            <a:r>
              <a:rPr lang="en-US" altLang="zh-CN"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1100" b="1" spc="-15" dirty="0">
                <a:latin typeface="Arial" panose="020B0604020202020204" pitchFamily="34" charset="0"/>
                <a:cs typeface="Arial" panose="020B0604020202020204" pitchFamily="34" charset="0"/>
              </a:rPr>
              <a:t>智</a:t>
            </a:r>
            <a:r>
              <a:rPr lang="zh-CN" altLang="en-US" sz="1100" b="1" spc="-30" dirty="0">
                <a:latin typeface="Arial" panose="020B0604020202020204" pitchFamily="34" charset="0"/>
                <a:cs typeface="Arial" panose="020B0604020202020204" pitchFamily="34" charset="0"/>
              </a:rPr>
              <a:t>慧</a:t>
            </a:r>
            <a:r>
              <a:rPr lang="zh-CN" altLang="en-US" sz="1100" b="1" spc="-15" dirty="0">
                <a:latin typeface="Arial" panose="020B0604020202020204" pitchFamily="34" charset="0"/>
                <a:cs typeface="Arial" panose="020B0604020202020204" pitchFamily="34" charset="0"/>
              </a:rPr>
              <a:t>工厂</a:t>
            </a:r>
            <a:r>
              <a:rPr lang="zh-CN" altLang="en-US" sz="1100" b="1" spc="-3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zh-CN" altLang="en-US" sz="1100" b="1" spc="-15" dirty="0">
                <a:latin typeface="Arial" panose="020B0604020202020204" pitchFamily="34" charset="0"/>
                <a:cs typeface="Arial" panose="020B0604020202020204" pitchFamily="34" charset="0"/>
              </a:rPr>
              <a:t>智能</a:t>
            </a:r>
            <a:r>
              <a:rPr lang="zh-CN" altLang="en-US" sz="1100" b="1" spc="-30" dirty="0">
                <a:latin typeface="Arial" panose="020B0604020202020204" pitchFamily="34" charset="0"/>
                <a:cs typeface="Arial" panose="020B0604020202020204" pitchFamily="34" charset="0"/>
              </a:rPr>
              <a:t>生</a:t>
            </a:r>
            <a:r>
              <a:rPr lang="zh-CN" altLang="en-US" sz="11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产、</a:t>
            </a:r>
            <a:r>
              <a:rPr lang="zh-CN" altLang="en-US" sz="1100" b="1" dirty="0"/>
              <a:t>智能产品</a:t>
            </a:r>
          </a:p>
          <a:p>
            <a:pPr marL="12700">
              <a:lnSpc>
                <a:spcPct val="100000"/>
              </a:lnSpc>
            </a:pP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4419600" y="4422775"/>
            <a:ext cx="4645025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63633937"/>
              </p:ext>
            </p:extLst>
          </p:nvPr>
        </p:nvGraphicFramePr>
        <p:xfrm>
          <a:off x="304800" y="612775"/>
          <a:ext cx="7162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010" y="6474024"/>
            <a:ext cx="2909672" cy="361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2015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</a:t>
            </a:r>
            <a:endParaRPr lang="en-US" sz="750" dirty="0"/>
          </a:p>
        </p:txBody>
      </p:sp>
      <p:sp>
        <p:nvSpPr>
          <p:cNvPr id="6" name="TextBox 5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38849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8975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47"/>
              </a:spcBef>
            </a:pPr>
            <a:endParaRPr lang="en-US" altLang="zh-CN" sz="16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buClr>
                <a:srgbClr val="404040"/>
              </a:buClr>
              <a:tabLst>
                <a:tab pos="368300" algn="l"/>
              </a:tabLst>
            </a:pPr>
            <a:r>
              <a:rPr lang="en-US" altLang="zh-CN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lang="en-US" altLang="zh-CN" b="1" dirty="0">
                <a:solidFill>
                  <a:srgbClr val="FF7100"/>
                </a:solidFill>
                <a:latin typeface="Arial"/>
                <a:cs typeface="Arial"/>
              </a:rPr>
              <a:t>mart</a:t>
            </a:r>
            <a:r>
              <a:rPr lang="en-US" altLang="zh-CN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lang="en-US" altLang="zh-CN" b="1" dirty="0">
                <a:solidFill>
                  <a:srgbClr val="FF7100"/>
                </a:solidFill>
                <a:latin typeface="Arial"/>
                <a:cs typeface="Arial"/>
              </a:rPr>
              <a:t>fa</a:t>
            </a:r>
            <a:r>
              <a:rPr lang="en-US" altLang="zh-CN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lang="en-US" altLang="zh-CN" b="1" dirty="0">
                <a:solidFill>
                  <a:srgbClr val="FF7100"/>
                </a:solidFill>
                <a:latin typeface="Arial"/>
                <a:cs typeface="Arial"/>
              </a:rPr>
              <a:t>tory</a:t>
            </a:r>
            <a:r>
              <a:rPr lang="en-US" altLang="zh-CN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lang="en-US" altLang="zh-CN" b="1" spc="5" dirty="0">
                <a:solidFill>
                  <a:srgbClr val="FF7100"/>
                </a:solidFill>
                <a:latin typeface="Arial"/>
                <a:cs typeface="Arial"/>
              </a:rPr>
              <a:t>/</a:t>
            </a:r>
            <a:r>
              <a:rPr lang="zh-CN" altLang="en-US" b="1" spc="-5" dirty="0">
                <a:latin typeface="宋体"/>
                <a:cs typeface="宋体"/>
              </a:rPr>
              <a:t>智</a:t>
            </a:r>
            <a:r>
              <a:rPr lang="zh-CN" altLang="en-US" b="1" spc="-15" dirty="0">
                <a:latin typeface="宋体"/>
                <a:cs typeface="宋体"/>
              </a:rPr>
              <a:t>能工厂</a:t>
            </a:r>
            <a:endParaRPr lang="zh-CN" altLang="en-US" dirty="0">
              <a:latin typeface="宋体"/>
              <a:cs typeface="宋体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80" y="4575175"/>
            <a:ext cx="3154680" cy="1676400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457200" y="1450975"/>
            <a:ext cx="6736080" cy="2977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try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4.0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–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he “black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b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x” 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f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tory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/</a:t>
            </a:r>
            <a:r>
              <a:rPr sz="1100" b="1" spc="-5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业</a:t>
            </a:r>
            <a:r>
              <a:rPr sz="1100" b="1" dirty="0">
                <a:latin typeface="Arial"/>
                <a:cs typeface="Arial"/>
              </a:rPr>
              <a:t>4</a:t>
            </a:r>
            <a:r>
              <a:rPr sz="1100" b="1" spc="-10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–</a:t>
            </a:r>
            <a:r>
              <a:rPr sz="1100" b="1" spc="-5" dirty="0">
                <a:latin typeface="宋体"/>
                <a:cs typeface="宋体"/>
              </a:rPr>
              <a:t>黑盒</a:t>
            </a:r>
            <a:r>
              <a:rPr sz="1100" b="1" spc="-15" dirty="0">
                <a:latin typeface="宋体"/>
                <a:cs typeface="宋体"/>
              </a:rPr>
              <a:t>子工厂</a:t>
            </a:r>
            <a:endParaRPr sz="11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467359" indent="-178435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tabLst>
                <a:tab pos="467995" algn="l"/>
              </a:tabLst>
            </a:pPr>
            <a:r>
              <a:rPr sz="1100" b="1" spc="-45" dirty="0" smtClean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 smtClean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 smtClean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 smtClean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 smtClean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 smtClean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org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nizes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its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lf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omo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sl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:</a:t>
            </a:r>
            <a:r>
              <a:rPr sz="1100" b="1" spc="-5" dirty="0">
                <a:latin typeface="宋体"/>
                <a:cs typeface="宋体"/>
              </a:rPr>
              <a:t>自适</a:t>
            </a:r>
            <a:r>
              <a:rPr sz="1100" b="1" spc="-15" dirty="0">
                <a:latin typeface="宋体"/>
                <a:cs typeface="宋体"/>
              </a:rPr>
              <a:t>应生产系</a:t>
            </a:r>
            <a:r>
              <a:rPr sz="1100" b="1" spc="-30" dirty="0">
                <a:latin typeface="宋体"/>
                <a:cs typeface="宋体"/>
              </a:rPr>
              <a:t>统</a:t>
            </a:r>
            <a:r>
              <a:rPr sz="1100" b="1" spc="-15" dirty="0">
                <a:latin typeface="宋体"/>
                <a:cs typeface="宋体"/>
              </a:rPr>
              <a:t>自主</a:t>
            </a:r>
            <a:r>
              <a:rPr sz="1100" b="1" spc="-30" dirty="0">
                <a:latin typeface="宋体"/>
                <a:cs typeface="宋体"/>
              </a:rPr>
              <a:t>安</a:t>
            </a:r>
            <a:r>
              <a:rPr sz="1100" b="1" spc="-15" dirty="0">
                <a:latin typeface="宋体"/>
                <a:cs typeface="宋体"/>
              </a:rPr>
              <a:t>排：</a:t>
            </a:r>
            <a:endParaRPr sz="1100" dirty="0">
              <a:latin typeface="宋体"/>
              <a:cs typeface="宋体"/>
            </a:endParaRPr>
          </a:p>
          <a:p>
            <a:pPr marL="824230" lvl="1" indent="-17970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824865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What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 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(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t)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latin typeface="宋体"/>
                <a:cs typeface="宋体"/>
              </a:rPr>
              <a:t>生产</a:t>
            </a:r>
            <a:r>
              <a:rPr sz="1100" b="1" spc="-15" dirty="0">
                <a:latin typeface="宋体"/>
                <a:cs typeface="宋体"/>
              </a:rPr>
              <a:t>什么</a:t>
            </a:r>
            <a:r>
              <a:rPr sz="1100" b="1" spc="-30" dirty="0">
                <a:latin typeface="宋体"/>
                <a:cs typeface="宋体"/>
              </a:rPr>
              <a:t>（</a:t>
            </a:r>
            <a:r>
              <a:rPr sz="1100" b="1" spc="-15" dirty="0">
                <a:latin typeface="宋体"/>
                <a:cs typeface="宋体"/>
              </a:rPr>
              <a:t>产品）</a:t>
            </a:r>
            <a:endParaRPr sz="1100" dirty="0">
              <a:latin typeface="宋体"/>
              <a:cs typeface="宋体"/>
            </a:endParaRPr>
          </a:p>
          <a:p>
            <a:pPr marL="824230" lvl="1" indent="-17970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824865" algn="l"/>
              </a:tabLst>
            </a:pP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ow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 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(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s)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latin typeface="宋体"/>
                <a:cs typeface="宋体"/>
              </a:rPr>
              <a:t>如何</a:t>
            </a:r>
            <a:r>
              <a:rPr sz="1100" b="1" spc="-15" dirty="0">
                <a:latin typeface="宋体"/>
                <a:cs typeface="宋体"/>
              </a:rPr>
              <a:t>生产（</a:t>
            </a:r>
            <a:r>
              <a:rPr sz="1100" b="1" spc="-30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艺）</a:t>
            </a:r>
            <a:endParaRPr sz="1100" dirty="0">
              <a:latin typeface="宋体"/>
              <a:cs typeface="宋体"/>
            </a:endParaRPr>
          </a:p>
          <a:p>
            <a:pPr marL="824230" lvl="1" indent="-17970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824865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Where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(s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q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s) </a:t>
            </a:r>
            <a:r>
              <a:rPr sz="1100" b="1" spc="-5" dirty="0">
                <a:latin typeface="宋体"/>
                <a:cs typeface="宋体"/>
              </a:rPr>
              <a:t>哪里</a:t>
            </a:r>
            <a:r>
              <a:rPr sz="1100" b="1" spc="-15" dirty="0">
                <a:latin typeface="宋体"/>
                <a:cs typeface="宋体"/>
              </a:rPr>
              <a:t>生</a:t>
            </a:r>
            <a:r>
              <a:rPr sz="1100" b="1" spc="-30" dirty="0">
                <a:latin typeface="宋体"/>
                <a:cs typeface="宋体"/>
              </a:rPr>
              <a:t>产</a:t>
            </a:r>
            <a:r>
              <a:rPr sz="1100" b="1" spc="-15" dirty="0">
                <a:latin typeface="宋体"/>
                <a:cs typeface="宋体"/>
              </a:rPr>
              <a:t>（工</a:t>
            </a:r>
            <a:r>
              <a:rPr sz="1100" b="1" spc="-30" dirty="0">
                <a:latin typeface="宋体"/>
                <a:cs typeface="宋体"/>
              </a:rPr>
              <a:t>序</a:t>
            </a:r>
            <a:r>
              <a:rPr sz="1100" b="1" spc="-15" dirty="0">
                <a:latin typeface="宋体"/>
                <a:cs typeface="宋体"/>
              </a:rPr>
              <a:t>）</a:t>
            </a:r>
            <a:endParaRPr sz="1100" dirty="0">
              <a:latin typeface="宋体"/>
              <a:cs typeface="宋体"/>
            </a:endParaRPr>
          </a:p>
          <a:p>
            <a:pPr marL="824230" lvl="1" indent="-17970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824865" algn="l"/>
              </a:tabLst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Where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from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(lo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ist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)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latin typeface="宋体"/>
                <a:cs typeface="宋体"/>
              </a:rPr>
              <a:t>工件</a:t>
            </a:r>
            <a:r>
              <a:rPr sz="1100" b="1" spc="-15" dirty="0">
                <a:latin typeface="宋体"/>
                <a:cs typeface="宋体"/>
              </a:rPr>
              <a:t>从</a:t>
            </a:r>
            <a:r>
              <a:rPr sz="1100" b="1" spc="-30" dirty="0">
                <a:latin typeface="宋体"/>
                <a:cs typeface="宋体"/>
              </a:rPr>
              <a:t>哪</a:t>
            </a:r>
            <a:r>
              <a:rPr sz="1100" b="1" spc="-15" dirty="0">
                <a:latin typeface="宋体"/>
                <a:cs typeface="宋体"/>
              </a:rPr>
              <a:t>里来</a:t>
            </a:r>
            <a:r>
              <a:rPr sz="1100" b="1" spc="-30" dirty="0">
                <a:latin typeface="宋体"/>
                <a:cs typeface="宋体"/>
              </a:rPr>
              <a:t>（</a:t>
            </a:r>
            <a:r>
              <a:rPr sz="1100" b="1" spc="-15" dirty="0">
                <a:latin typeface="宋体"/>
                <a:cs typeface="宋体"/>
              </a:rPr>
              <a:t>物流）</a:t>
            </a:r>
            <a:endParaRPr sz="1100" dirty="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endParaRPr sz="11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404040"/>
              </a:buClr>
              <a:buFont typeface="Arial"/>
              <a:buChar char="•"/>
            </a:pPr>
            <a:endParaRPr sz="1050" dirty="0">
              <a:latin typeface="Times New Roman"/>
              <a:cs typeface="Times New Roman"/>
            </a:endParaRPr>
          </a:p>
          <a:p>
            <a:pPr marL="467359" indent="-178435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tabLst>
                <a:tab pos="467995" algn="l"/>
              </a:tabLst>
            </a:pP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“d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rk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fa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tor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”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:</a:t>
            </a:r>
            <a:r>
              <a:rPr sz="1100" b="1" spc="-5" dirty="0">
                <a:latin typeface="宋体"/>
                <a:cs typeface="宋体"/>
              </a:rPr>
              <a:t>真</a:t>
            </a:r>
            <a:r>
              <a:rPr sz="1100" b="1" spc="-15" dirty="0">
                <a:latin typeface="宋体"/>
                <a:cs typeface="宋体"/>
              </a:rPr>
              <a:t>正无人化</a:t>
            </a:r>
            <a:r>
              <a:rPr sz="1100" b="1" spc="-30" dirty="0">
                <a:latin typeface="宋体"/>
                <a:cs typeface="宋体"/>
              </a:rPr>
              <a:t>工</a:t>
            </a:r>
            <a:r>
              <a:rPr sz="1100" b="1" spc="-15" dirty="0">
                <a:latin typeface="宋体"/>
                <a:cs typeface="宋体"/>
              </a:rPr>
              <a:t>厂里</a:t>
            </a:r>
            <a:r>
              <a:rPr sz="1100" b="1" spc="-30" dirty="0">
                <a:latin typeface="宋体"/>
                <a:cs typeface="宋体"/>
              </a:rPr>
              <a:t>的</a:t>
            </a:r>
            <a:r>
              <a:rPr sz="1100" b="1" spc="-15" dirty="0">
                <a:latin typeface="宋体"/>
                <a:cs typeface="宋体"/>
              </a:rPr>
              <a:t>自适</a:t>
            </a:r>
            <a:r>
              <a:rPr sz="1100" b="1" spc="-30" dirty="0">
                <a:latin typeface="宋体"/>
                <a:cs typeface="宋体"/>
              </a:rPr>
              <a:t>应</a:t>
            </a:r>
            <a:r>
              <a:rPr sz="1100" b="1" spc="-15" dirty="0">
                <a:latin typeface="宋体"/>
                <a:cs typeface="宋体"/>
              </a:rPr>
              <a:t>生产</a:t>
            </a:r>
            <a:r>
              <a:rPr sz="1100" b="1" spc="-30" dirty="0">
                <a:latin typeface="宋体"/>
                <a:cs typeface="宋体"/>
              </a:rPr>
              <a:t>系</a:t>
            </a:r>
            <a:r>
              <a:rPr sz="1100" b="1" spc="-15" dirty="0">
                <a:latin typeface="宋体"/>
                <a:cs typeface="宋体"/>
              </a:rPr>
              <a:t>统</a:t>
            </a:r>
            <a:endParaRPr sz="1100" dirty="0">
              <a:latin typeface="宋体"/>
              <a:cs typeface="宋体"/>
            </a:endParaRPr>
          </a:p>
          <a:p>
            <a:pPr marL="824230" lvl="1" indent="-17970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824865" algn="l"/>
              </a:tabLst>
            </a:pP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 outside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plan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req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ired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(s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f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-o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r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niz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)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latin typeface="宋体"/>
                <a:cs typeface="宋体"/>
              </a:rPr>
              <a:t>无需</a:t>
            </a:r>
            <a:r>
              <a:rPr sz="1100" b="1" spc="-15" dirty="0">
                <a:latin typeface="宋体"/>
                <a:cs typeface="宋体"/>
              </a:rPr>
              <a:t>外部提</a:t>
            </a:r>
            <a:r>
              <a:rPr sz="1100" b="1" spc="-30" dirty="0">
                <a:latin typeface="宋体"/>
                <a:cs typeface="宋体"/>
              </a:rPr>
              <a:t>供</a:t>
            </a:r>
            <a:r>
              <a:rPr sz="1100" b="1" spc="-15" dirty="0">
                <a:latin typeface="宋体"/>
                <a:cs typeface="宋体"/>
              </a:rPr>
              <a:t>生产</a:t>
            </a:r>
            <a:r>
              <a:rPr sz="1100" b="1" spc="-30" dirty="0">
                <a:latin typeface="宋体"/>
                <a:cs typeface="宋体"/>
              </a:rPr>
              <a:t>计</a:t>
            </a:r>
            <a:r>
              <a:rPr sz="1100" b="1" spc="-15" dirty="0">
                <a:latin typeface="宋体"/>
                <a:cs typeface="宋体"/>
              </a:rPr>
              <a:t>划（</a:t>
            </a:r>
            <a:r>
              <a:rPr sz="1100" b="1" spc="-30" dirty="0">
                <a:latin typeface="宋体"/>
                <a:cs typeface="宋体"/>
              </a:rPr>
              <a:t>自</a:t>
            </a:r>
            <a:r>
              <a:rPr sz="1100" b="1" spc="-15" dirty="0">
                <a:latin typeface="宋体"/>
                <a:cs typeface="宋体"/>
              </a:rPr>
              <a:t>主安</a:t>
            </a:r>
            <a:r>
              <a:rPr sz="1100" b="1" spc="-30" dirty="0">
                <a:latin typeface="宋体"/>
                <a:cs typeface="宋体"/>
              </a:rPr>
              <a:t>排</a:t>
            </a:r>
            <a:r>
              <a:rPr sz="1100" b="1" spc="-15" dirty="0">
                <a:latin typeface="宋体"/>
                <a:cs typeface="宋体"/>
              </a:rPr>
              <a:t>）</a:t>
            </a:r>
            <a:endParaRPr sz="1100" dirty="0">
              <a:latin typeface="宋体"/>
              <a:cs typeface="宋体"/>
            </a:endParaRPr>
          </a:p>
          <a:p>
            <a:pPr marL="824230" lvl="1" indent="-17970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824865" algn="l"/>
              </a:tabLst>
            </a:pP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 outside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nf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ration</a:t>
            </a:r>
            <a:r>
              <a:rPr sz="1100" b="1" spc="-5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req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ired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(s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f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-c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nf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uri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)</a:t>
            </a:r>
            <a:r>
              <a:rPr sz="1100" b="1" spc="-15" dirty="0">
                <a:latin typeface="宋体"/>
                <a:cs typeface="宋体"/>
              </a:rPr>
              <a:t>无</a:t>
            </a:r>
            <a:r>
              <a:rPr sz="1100" b="1" spc="-30" dirty="0">
                <a:latin typeface="宋体"/>
                <a:cs typeface="宋体"/>
              </a:rPr>
              <a:t>需</a:t>
            </a:r>
            <a:r>
              <a:rPr sz="1100" b="1" spc="-15" dirty="0">
                <a:latin typeface="宋体"/>
                <a:cs typeface="宋体"/>
              </a:rPr>
              <a:t>外部</a:t>
            </a:r>
            <a:r>
              <a:rPr sz="1100" b="1" spc="-30" dirty="0">
                <a:latin typeface="宋体"/>
                <a:cs typeface="宋体"/>
              </a:rPr>
              <a:t>提</a:t>
            </a:r>
            <a:r>
              <a:rPr sz="1100" b="1" spc="-15" dirty="0">
                <a:latin typeface="宋体"/>
                <a:cs typeface="宋体"/>
              </a:rPr>
              <a:t>供技</a:t>
            </a:r>
            <a:r>
              <a:rPr sz="1100" b="1" spc="-30" dirty="0">
                <a:latin typeface="宋体"/>
                <a:cs typeface="宋体"/>
              </a:rPr>
              <a:t>术</a:t>
            </a:r>
            <a:r>
              <a:rPr sz="1100" b="1" spc="-15" dirty="0">
                <a:latin typeface="宋体"/>
                <a:cs typeface="宋体"/>
              </a:rPr>
              <a:t>要求</a:t>
            </a:r>
            <a:r>
              <a:rPr sz="1100" b="1" spc="-30" dirty="0">
                <a:latin typeface="宋体"/>
                <a:cs typeface="宋体"/>
              </a:rPr>
              <a:t>（</a:t>
            </a:r>
            <a:r>
              <a:rPr sz="1100" b="1" spc="-15" dirty="0">
                <a:latin typeface="宋体"/>
                <a:cs typeface="宋体"/>
              </a:rPr>
              <a:t>自主</a:t>
            </a:r>
            <a:r>
              <a:rPr sz="1100" b="1" spc="-30" dirty="0">
                <a:latin typeface="宋体"/>
                <a:cs typeface="宋体"/>
              </a:rPr>
              <a:t>定</a:t>
            </a:r>
            <a:r>
              <a:rPr sz="1100" b="1" spc="-15" dirty="0">
                <a:latin typeface="宋体"/>
                <a:cs typeface="宋体"/>
              </a:rPr>
              <a:t>义）</a:t>
            </a:r>
            <a:endParaRPr sz="1100" dirty="0">
              <a:latin typeface="宋体"/>
              <a:cs typeface="宋体"/>
            </a:endParaRPr>
          </a:p>
          <a:p>
            <a:pPr marL="824230" lvl="1" indent="-17970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824865" algn="l"/>
              </a:tabLst>
            </a:pP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 outside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ist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cs</a:t>
            </a:r>
            <a:r>
              <a:rPr sz="1100" b="1" spc="-4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plan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ing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req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ired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(s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f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-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sta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g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)</a:t>
            </a:r>
            <a:r>
              <a:rPr sz="1100" b="1" spc="-15" dirty="0">
                <a:latin typeface="宋体"/>
                <a:cs typeface="宋体"/>
              </a:rPr>
              <a:t>无</a:t>
            </a:r>
            <a:r>
              <a:rPr sz="1100" b="1" spc="-30" dirty="0">
                <a:latin typeface="宋体"/>
                <a:cs typeface="宋体"/>
              </a:rPr>
              <a:t>需</a:t>
            </a:r>
            <a:r>
              <a:rPr sz="1100" b="1" spc="-15" dirty="0">
                <a:latin typeface="宋体"/>
                <a:cs typeface="宋体"/>
              </a:rPr>
              <a:t>外部</a:t>
            </a:r>
            <a:r>
              <a:rPr sz="1100" b="1" spc="-30" dirty="0">
                <a:latin typeface="宋体"/>
                <a:cs typeface="宋体"/>
              </a:rPr>
              <a:t>提</a:t>
            </a:r>
            <a:r>
              <a:rPr sz="1100" b="1" spc="-15" dirty="0">
                <a:latin typeface="宋体"/>
                <a:cs typeface="宋体"/>
              </a:rPr>
              <a:t>供物</a:t>
            </a:r>
            <a:r>
              <a:rPr sz="1100" b="1" spc="-30" dirty="0">
                <a:latin typeface="宋体"/>
                <a:cs typeface="宋体"/>
              </a:rPr>
              <a:t>流</a:t>
            </a:r>
            <a:r>
              <a:rPr sz="1100" b="1" spc="-15" dirty="0">
                <a:latin typeface="宋体"/>
                <a:cs typeface="宋体"/>
              </a:rPr>
              <a:t>规划</a:t>
            </a:r>
            <a:r>
              <a:rPr sz="1100" b="1" spc="-30" dirty="0">
                <a:latin typeface="宋体"/>
                <a:cs typeface="宋体"/>
              </a:rPr>
              <a:t>（</a:t>
            </a:r>
            <a:r>
              <a:rPr sz="1100" b="1" spc="-15" dirty="0">
                <a:latin typeface="宋体"/>
                <a:cs typeface="宋体"/>
              </a:rPr>
              <a:t>自主</a:t>
            </a:r>
            <a:r>
              <a:rPr sz="1100" b="1" spc="-30" dirty="0">
                <a:latin typeface="宋体"/>
                <a:cs typeface="宋体"/>
              </a:rPr>
              <a:t>计</a:t>
            </a:r>
            <a:r>
              <a:rPr sz="1100" b="1" spc="-15" dirty="0">
                <a:latin typeface="宋体"/>
                <a:cs typeface="宋体"/>
              </a:rPr>
              <a:t>划）</a:t>
            </a:r>
            <a:endParaRPr sz="1100" dirty="0">
              <a:latin typeface="宋体"/>
              <a:cs typeface="宋体"/>
            </a:endParaRPr>
          </a:p>
          <a:p>
            <a:pPr marL="824230" lvl="1" indent="-179705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Font typeface="Arial"/>
              <a:buChar char="•"/>
              <a:tabLst>
                <a:tab pos="824865" algn="l"/>
              </a:tabLst>
            </a:pP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 outside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mainten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3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req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ired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(s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f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-h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li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g)</a:t>
            </a:r>
            <a:r>
              <a:rPr sz="1100" b="1" spc="-15" dirty="0">
                <a:latin typeface="宋体"/>
                <a:cs typeface="宋体"/>
              </a:rPr>
              <a:t>无需外</a:t>
            </a:r>
            <a:r>
              <a:rPr sz="1100" b="1" spc="-30" dirty="0">
                <a:latin typeface="宋体"/>
                <a:cs typeface="宋体"/>
              </a:rPr>
              <a:t>部</a:t>
            </a:r>
            <a:r>
              <a:rPr sz="1100" b="1" spc="-15" dirty="0">
                <a:latin typeface="宋体"/>
                <a:cs typeface="宋体"/>
              </a:rPr>
              <a:t>提供</a:t>
            </a:r>
            <a:r>
              <a:rPr sz="1100" b="1" spc="-30" dirty="0">
                <a:latin typeface="宋体"/>
                <a:cs typeface="宋体"/>
              </a:rPr>
              <a:t>维</a:t>
            </a:r>
            <a:r>
              <a:rPr sz="1100" b="1" spc="-15" dirty="0">
                <a:latin typeface="宋体"/>
                <a:cs typeface="宋体"/>
              </a:rPr>
              <a:t>服务</a:t>
            </a:r>
            <a:r>
              <a:rPr sz="1100" b="1" spc="-30" dirty="0">
                <a:latin typeface="宋体"/>
                <a:cs typeface="宋体"/>
              </a:rPr>
              <a:t>（</a:t>
            </a:r>
            <a:r>
              <a:rPr sz="1100" b="1" spc="-15" dirty="0">
                <a:latin typeface="宋体"/>
                <a:cs typeface="宋体"/>
              </a:rPr>
              <a:t>自诊</a:t>
            </a:r>
            <a:r>
              <a:rPr sz="1100" b="1" spc="-30" dirty="0">
                <a:latin typeface="宋体"/>
                <a:cs typeface="宋体"/>
              </a:rPr>
              <a:t>断</a:t>
            </a:r>
            <a:r>
              <a:rPr sz="1100" b="1" spc="-15" dirty="0">
                <a:latin typeface="宋体"/>
                <a:cs typeface="宋体"/>
              </a:rPr>
              <a:t>自愈</a:t>
            </a:r>
            <a:r>
              <a:rPr sz="1100" b="1" spc="-30" dirty="0">
                <a:latin typeface="宋体"/>
                <a:cs typeface="宋体"/>
              </a:rPr>
              <a:t>合</a:t>
            </a:r>
            <a:r>
              <a:rPr sz="1100" b="1" spc="-15" dirty="0">
                <a:latin typeface="宋体"/>
                <a:cs typeface="宋体"/>
              </a:rPr>
              <a:t>）</a:t>
            </a:r>
            <a:endParaRPr sz="1100" dirty="0">
              <a:latin typeface="宋体"/>
              <a:cs typeface="宋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" y="6474024"/>
            <a:ext cx="2909672" cy="361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2015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</a:t>
            </a:r>
            <a:endParaRPr lang="en-US" sz="750" dirty="0"/>
          </a:p>
        </p:txBody>
      </p:sp>
      <p:sp>
        <p:nvSpPr>
          <p:cNvPr id="7" name="TextBox 6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245428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498" y="964342"/>
            <a:ext cx="578866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try</a:t>
            </a:r>
            <a:r>
              <a:rPr sz="1100" b="1" spc="-3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4.0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-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71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reas</a:t>
            </a:r>
            <a:r>
              <a:rPr sz="1100" b="1" spc="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of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inf</a:t>
            </a:r>
            <a:r>
              <a:rPr sz="1100" b="1" spc="5" dirty="0">
                <a:solidFill>
                  <a:srgbClr val="FF71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in</a:t>
            </a:r>
            <a:r>
              <a:rPr sz="1100" b="1" spc="-20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tion</a:t>
            </a:r>
            <a:r>
              <a:rPr sz="1100" b="1" spc="-2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pro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s</a:t>
            </a:r>
            <a:r>
              <a:rPr sz="1100" b="1" spc="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/</a:t>
            </a:r>
            <a:r>
              <a:rPr sz="1100" b="1" spc="-15" dirty="0">
                <a:solidFill>
                  <a:srgbClr val="FF71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7100"/>
                </a:solidFill>
                <a:latin typeface="宋体"/>
                <a:cs typeface="宋体"/>
              </a:rPr>
              <a:t>工业</a:t>
            </a:r>
            <a:r>
              <a:rPr sz="1100" b="1" dirty="0">
                <a:solidFill>
                  <a:srgbClr val="FF7100"/>
                </a:solidFill>
                <a:latin typeface="Arial"/>
                <a:cs typeface="Arial"/>
              </a:rPr>
              <a:t>4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.</a:t>
            </a:r>
            <a:r>
              <a:rPr sz="1100" b="1" spc="-5" dirty="0">
                <a:solidFill>
                  <a:srgbClr val="FF7100"/>
                </a:solidFill>
                <a:latin typeface="Arial"/>
                <a:cs typeface="Arial"/>
              </a:rPr>
              <a:t>0</a:t>
            </a:r>
            <a:r>
              <a:rPr sz="1100" b="1" spc="-10" dirty="0">
                <a:solidFill>
                  <a:srgbClr val="FF7100"/>
                </a:solidFill>
                <a:latin typeface="Arial"/>
                <a:cs typeface="Arial"/>
              </a:rPr>
              <a:t>-</a:t>
            </a:r>
            <a:r>
              <a:rPr sz="1100" b="1" spc="-15" dirty="0">
                <a:solidFill>
                  <a:srgbClr val="FF7100"/>
                </a:solidFill>
                <a:latin typeface="宋体"/>
                <a:cs typeface="宋体"/>
              </a:rPr>
              <a:t>影</a:t>
            </a:r>
            <a:r>
              <a:rPr sz="1100" b="1" spc="-30" dirty="0">
                <a:solidFill>
                  <a:srgbClr val="FF7100"/>
                </a:solidFill>
                <a:latin typeface="宋体"/>
                <a:cs typeface="宋体"/>
              </a:rPr>
              <a:t>响</a:t>
            </a:r>
            <a:r>
              <a:rPr sz="1100" b="1" spc="-15" dirty="0">
                <a:solidFill>
                  <a:srgbClr val="FF7100"/>
                </a:solidFill>
                <a:latin typeface="宋体"/>
                <a:cs typeface="宋体"/>
              </a:rPr>
              <a:t>生产</a:t>
            </a:r>
            <a:r>
              <a:rPr sz="1100" b="1" spc="-30" dirty="0">
                <a:solidFill>
                  <a:srgbClr val="FF7100"/>
                </a:solidFill>
                <a:latin typeface="宋体"/>
                <a:cs typeface="宋体"/>
              </a:rPr>
              <a:t>过</a:t>
            </a:r>
            <a:r>
              <a:rPr sz="1100" b="1" spc="-15" dirty="0">
                <a:solidFill>
                  <a:srgbClr val="FF7100"/>
                </a:solidFill>
                <a:latin typeface="宋体"/>
                <a:cs typeface="宋体"/>
              </a:rPr>
              <a:t>程的</a:t>
            </a:r>
            <a:r>
              <a:rPr sz="1100" b="1" spc="-30" dirty="0">
                <a:solidFill>
                  <a:srgbClr val="FF7100"/>
                </a:solidFill>
                <a:latin typeface="宋体"/>
                <a:cs typeface="宋体"/>
              </a:rPr>
              <a:t>区</a:t>
            </a:r>
            <a:r>
              <a:rPr sz="1100" b="1" spc="-15" dirty="0">
                <a:solidFill>
                  <a:srgbClr val="FF7100"/>
                </a:solidFill>
                <a:latin typeface="宋体"/>
                <a:cs typeface="宋体"/>
              </a:rPr>
              <a:t>域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567" y="1295438"/>
            <a:ext cx="8565515" cy="515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Industry</a:t>
            </a:r>
            <a:r>
              <a:rPr dirty="0"/>
              <a:t> </a:t>
            </a:r>
            <a:r>
              <a:rPr spc="-10" dirty="0"/>
              <a:t>4.0</a:t>
            </a:r>
            <a:r>
              <a:rPr spc="-5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/>
              <a:t>Cooper</a:t>
            </a:r>
            <a:r>
              <a:rPr spc="-5" dirty="0"/>
              <a:t>ating</a:t>
            </a:r>
            <a:r>
              <a:rPr spc="15" dirty="0"/>
              <a:t> </a:t>
            </a:r>
            <a:r>
              <a:rPr spc="-10" dirty="0"/>
              <a:t>robots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0" spc="-5" dirty="0">
                <a:latin typeface="Arial"/>
                <a:cs typeface="Arial"/>
              </a:rPr>
              <a:t>KUKA</a:t>
            </a:r>
            <a:r>
              <a:rPr sz="700" b="0" spc="-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Ro</a:t>
            </a:r>
            <a:r>
              <a:rPr sz="700" b="0" spc="-10" dirty="0">
                <a:latin typeface="Arial"/>
                <a:cs typeface="Arial"/>
              </a:rPr>
              <a:t>bo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25" dirty="0"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G</a:t>
            </a:r>
            <a:r>
              <a:rPr sz="700" b="0" spc="-5" dirty="0">
                <a:latin typeface="Arial"/>
                <a:cs typeface="Arial"/>
              </a:rPr>
              <a:t>m</a:t>
            </a:r>
            <a:r>
              <a:rPr sz="700" b="0" spc="-10" dirty="0">
                <a:latin typeface="Arial"/>
                <a:cs typeface="Arial"/>
              </a:rPr>
              <a:t>b</a:t>
            </a:r>
            <a:r>
              <a:rPr sz="700" b="0" spc="-5" dirty="0">
                <a:latin typeface="Arial"/>
                <a:cs typeface="Arial"/>
              </a:rPr>
              <a:t>H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-10" dirty="0">
                <a:latin typeface="Arial"/>
                <a:cs typeface="Arial"/>
              </a:rPr>
              <a:t>-PM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20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t</a:t>
            </a:r>
            <a:r>
              <a:rPr sz="700" b="0" spc="-10" dirty="0">
                <a:latin typeface="Arial"/>
                <a:cs typeface="Arial"/>
              </a:rPr>
              <a:t>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15" dirty="0"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Kl</a:t>
            </a:r>
            <a:r>
              <a:rPr sz="700" b="0" spc="-10" dirty="0">
                <a:latin typeface="Arial"/>
                <a:cs typeface="Arial"/>
              </a:rPr>
              <a:t>üge</a:t>
            </a:r>
            <a:r>
              <a:rPr sz="700" b="0" spc="-5" dirty="0">
                <a:latin typeface="Arial"/>
                <a:cs typeface="Arial"/>
              </a:rPr>
              <a:t>r</a:t>
            </a:r>
            <a:r>
              <a:rPr sz="700" b="0" spc="5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10" dirty="0">
                <a:latin typeface="Arial"/>
                <a:cs typeface="Arial"/>
              </a:rPr>
              <a:t>18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03</a:t>
            </a:r>
            <a:r>
              <a:rPr sz="700" b="0" spc="-5" dirty="0">
                <a:latin typeface="Arial"/>
                <a:cs typeface="Arial"/>
              </a:rPr>
              <a:t>.</a:t>
            </a:r>
            <a:r>
              <a:rPr sz="700" b="0" spc="-10" dirty="0">
                <a:latin typeface="Arial"/>
                <a:cs typeface="Arial"/>
              </a:rPr>
              <a:t>201</a:t>
            </a:r>
            <a:r>
              <a:rPr sz="700" b="0" spc="-5" dirty="0">
                <a:latin typeface="Arial"/>
                <a:cs typeface="Arial"/>
              </a:rPr>
              <a:t>4</a:t>
            </a:r>
            <a:r>
              <a:rPr sz="700" b="0" spc="50" dirty="0">
                <a:latin typeface="Arial"/>
                <a:cs typeface="Arial"/>
              </a:rPr>
              <a:t> </a:t>
            </a:r>
            <a:r>
              <a:rPr sz="700" b="0" spc="-5" dirty="0">
                <a:solidFill>
                  <a:srgbClr val="FF7300"/>
                </a:solidFill>
                <a:latin typeface="Arial"/>
                <a:cs typeface="Arial"/>
              </a:rPr>
              <a:t>|</a:t>
            </a:r>
            <a:r>
              <a:rPr sz="700" b="0" spc="5" dirty="0">
                <a:solidFill>
                  <a:srgbClr val="FF7300"/>
                </a:solidFill>
                <a:latin typeface="Arial"/>
                <a:cs typeface="Arial"/>
              </a:rPr>
              <a:t> </a:t>
            </a:r>
            <a:r>
              <a:rPr sz="700" b="0" spc="-5" dirty="0">
                <a:latin typeface="Arial"/>
                <a:cs typeface="Arial"/>
              </a:rPr>
              <a:t>P</a:t>
            </a:r>
            <a:r>
              <a:rPr sz="700" b="0" spc="-10" dirty="0">
                <a:latin typeface="Arial"/>
                <a:cs typeface="Arial"/>
              </a:rPr>
              <a:t>ag</a:t>
            </a:r>
            <a:r>
              <a:rPr sz="700" b="0" spc="-5" dirty="0">
                <a:latin typeface="Arial"/>
                <a:cs typeface="Arial"/>
              </a:rPr>
              <a:t>e</a:t>
            </a:r>
            <a:r>
              <a:rPr sz="700" b="0" spc="10" dirty="0">
                <a:latin typeface="Arial"/>
                <a:cs typeface="Arial"/>
              </a:rPr>
              <a:t> </a:t>
            </a:r>
            <a:fld id="{81D60167-4931-47E6-BA6A-407CBD079E47}" type="slidenum">
              <a:rPr sz="700" b="0" spc="-5" dirty="0">
                <a:latin typeface="Arial"/>
                <a:cs typeface="Arial"/>
              </a:rPr>
              <a:t>9</a:t>
            </a:fld>
            <a:endParaRPr sz="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hlinkClick r:id="rId4"/>
              </a:rPr>
              <a:t>www</a:t>
            </a:r>
            <a:r>
              <a:rPr spc="-5" dirty="0">
                <a:hlinkClick r:id="rId4"/>
              </a:rPr>
              <a:t>.</a:t>
            </a:r>
            <a:r>
              <a:rPr dirty="0">
                <a:hlinkClick r:id="rId4"/>
              </a:rPr>
              <a:t>k</a:t>
            </a:r>
            <a:r>
              <a:rPr spc="-10" dirty="0">
                <a:hlinkClick r:id="rId4"/>
              </a:rPr>
              <a:t>u</a:t>
            </a:r>
            <a:r>
              <a:rPr spc="0" dirty="0">
                <a:hlinkClick r:id="rId4"/>
              </a:rPr>
              <a:t>k</a:t>
            </a:r>
            <a:r>
              <a:rPr spc="-5" dirty="0">
                <a:hlinkClick r:id="rId4"/>
              </a:rPr>
              <a:t>a</a:t>
            </a:r>
            <a:r>
              <a:rPr spc="-10" dirty="0">
                <a:hlinkClick r:id="rId4"/>
              </a:rPr>
              <a:t>-robo</a:t>
            </a:r>
            <a:r>
              <a:rPr spc="-5" dirty="0">
                <a:hlinkClick r:id="rId4"/>
              </a:rPr>
              <a:t>tics.</a:t>
            </a:r>
            <a:r>
              <a:rPr dirty="0">
                <a:hlinkClick r:id="rId4"/>
              </a:rPr>
              <a:t>c</a:t>
            </a:r>
            <a:r>
              <a:rPr spc="-10" dirty="0">
                <a:hlinkClick r:id="rId4"/>
              </a:rPr>
              <a:t>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" y="6474024"/>
            <a:ext cx="2909672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000" spc="-5" dirty="0"/>
              <a:t>Industry</a:t>
            </a:r>
            <a:r>
              <a:rPr lang="en-US" altLang="zh-CN" sz="1000" dirty="0"/>
              <a:t> </a:t>
            </a:r>
            <a:r>
              <a:rPr lang="en-US" altLang="zh-CN" sz="1000" spc="-10" dirty="0"/>
              <a:t>4.0</a:t>
            </a:r>
            <a:r>
              <a:rPr lang="en-US" altLang="zh-CN" sz="1000" spc="-5" dirty="0"/>
              <a:t> </a:t>
            </a:r>
            <a:r>
              <a:rPr lang="en-US" altLang="zh-CN" sz="1000" spc="-10" dirty="0">
                <a:latin typeface="Arial"/>
                <a:cs typeface="Arial"/>
              </a:rPr>
              <a:t>–</a:t>
            </a:r>
            <a:r>
              <a:rPr lang="en-US" altLang="zh-CN" sz="1000" spc="-20" dirty="0">
                <a:latin typeface="Arial"/>
                <a:cs typeface="Arial"/>
              </a:rPr>
              <a:t> </a:t>
            </a:r>
            <a:r>
              <a:rPr lang="en-US" altLang="zh-CN" sz="1000" spc="-10" dirty="0"/>
              <a:t>Cooper</a:t>
            </a:r>
            <a:r>
              <a:rPr lang="en-US" altLang="zh-CN" sz="1000" spc="-5" dirty="0"/>
              <a:t>ating</a:t>
            </a:r>
            <a:r>
              <a:rPr lang="en-US" altLang="zh-CN" sz="1000" spc="15" dirty="0"/>
              <a:t> </a:t>
            </a:r>
            <a:r>
              <a:rPr lang="en-US" altLang="zh-CN" sz="1000" spc="-10" dirty="0"/>
              <a:t>robots</a:t>
            </a:r>
          </a:p>
          <a:p>
            <a:pPr algn="l"/>
            <a:r>
              <a:rPr lang="en-US" sz="750" dirty="0" smtClean="0"/>
              <a:t>KUKA Robotics </a:t>
            </a:r>
            <a:r>
              <a:rPr lang="en-US" sz="750" dirty="0" smtClean="0">
                <a:solidFill>
                  <a:srgbClr val="FF0000"/>
                </a:solidFill>
              </a:rPr>
              <a:t>|</a:t>
            </a:r>
            <a:r>
              <a:rPr lang="en-US" sz="750" dirty="0" smtClean="0"/>
              <a:t> Steven Hua</a:t>
            </a:r>
            <a:endParaRPr lang="en-US" sz="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lKiliDzOE2MjXY8dQk0N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SeU5p5_USSXrIYgdhfG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RXQu9rTvkirLR9IpakaB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2bkNe1CkGVMCau6_101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8_zydDVUq7bhpokAy._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ERmCvBVk.3jIkl9fdrM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GenTPSS02rTuzt8EYYQ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_7XKDMBEK2tbQKUrTcu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_giLgj7cEyH9WiJVX_b.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QqfDeEjUGD2qYLTjpoV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okloIOU0Cktz7GXpbE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l6jzf5oECiLxOTqsWy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f9sr.OLB02J01dFPScv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rvi6RdWkqUDhF8enMgr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j84kpG2EeMQJ8gWozIe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okloIOU0Cktz7GXpbEp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46mvJftkCIpVMJVsAW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F3r9m550iV4ZKblZsLC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2RB8kE8k6mhJQQDKyd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nURdcEmE2aGYgQs.m4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0H9Wgry0a7lIHKrRfd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R5dr.7_0Sf._5gXZ3aB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73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01_Standard_weiß 1">
    <a:dk1>
      <a:srgbClr val="000000"/>
    </a:dk1>
    <a:lt1>
      <a:srgbClr val="FFFFFF"/>
    </a:lt1>
    <a:dk2>
      <a:srgbClr val="000000"/>
    </a:dk2>
    <a:lt2>
      <a:srgbClr val="808080"/>
    </a:lt2>
    <a:accent1>
      <a:srgbClr val="FF7300"/>
    </a:accent1>
    <a:accent2>
      <a:srgbClr val="FF3C00"/>
    </a:accent2>
    <a:accent3>
      <a:srgbClr val="FFFFFF"/>
    </a:accent3>
    <a:accent4>
      <a:srgbClr val="000000"/>
    </a:accent4>
    <a:accent5>
      <a:srgbClr val="FFBCAA"/>
    </a:accent5>
    <a:accent6>
      <a:srgbClr val="E73500"/>
    </a:accent6>
    <a:hlink>
      <a:srgbClr val="6482C8"/>
    </a:hlink>
    <a:folHlink>
      <a:srgbClr val="C0C0C0"/>
    </a:folHlink>
  </a:clrScheme>
  <a:fontScheme name="01_Standard_weiß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2596</Words>
  <Application>Microsoft Office PowerPoint</Application>
  <PresentationFormat>Custom</PresentationFormat>
  <Paragraphs>396</Paragraphs>
  <Slides>24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Microsoft Excel Chart</vt:lpstr>
      <vt:lpstr>Diagramm</vt:lpstr>
      <vt:lpstr>PowerPoint Presentation</vt:lpstr>
      <vt:lpstr>PowerPoint Presentation</vt:lpstr>
      <vt:lpstr>KUKA公司简介—奥格斯堡总部与上海松江工厂</vt:lpstr>
      <vt:lpstr>Corporate Structure KUKA Group KUKA集团的组织架构</vt:lpstr>
      <vt:lpstr>PowerPoint Presentation</vt:lpstr>
      <vt:lpstr>中国机器人市场的现状与机遇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PPT-Master KUKA Roboter (ohne Flash)_2003er Version</dc:title>
  <dc:creator>neubauer</dc:creator>
  <cp:lastModifiedBy>Mike Gong</cp:lastModifiedBy>
  <cp:revision>34</cp:revision>
  <dcterms:created xsi:type="dcterms:W3CDTF">2015-10-22T11:00:11Z</dcterms:created>
  <dcterms:modified xsi:type="dcterms:W3CDTF">2015-11-24T13:24:58Z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2015-05-13T00:00:00Z</vt:filetime>
  </property>
  <property fmtid="{D5CDD505-2E9C-101B-9397-08002B2CF9AE}" pid="3" name="LastSaved">
    <vt:filetime>2015-10-22T00:00:00Z</vt:filetime>
  </property>
</Properties>
</file>