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404" r:id="rId3"/>
    <p:sldId id="405" r:id="rId4"/>
    <p:sldId id="572" r:id="rId5"/>
    <p:sldId id="528" r:id="rId6"/>
    <p:sldId id="530" r:id="rId7"/>
    <p:sldId id="581" r:id="rId8"/>
    <p:sldId id="531" r:id="rId9"/>
    <p:sldId id="532" r:id="rId10"/>
    <p:sldId id="403" r:id="rId11"/>
    <p:sldId id="408" r:id="rId12"/>
    <p:sldId id="414" r:id="rId13"/>
    <p:sldId id="448" r:id="rId14"/>
    <p:sldId id="449" r:id="rId15"/>
    <p:sldId id="433" r:id="rId16"/>
    <p:sldId id="416" r:id="rId17"/>
    <p:sldId id="261" r:id="rId18"/>
    <p:sldId id="472" r:id="rId19"/>
    <p:sldId id="574" r:id="rId20"/>
    <p:sldId id="566" r:id="rId21"/>
    <p:sldId id="456" r:id="rId22"/>
    <p:sldId id="299" r:id="rId23"/>
    <p:sldId id="300" r:id="rId24"/>
    <p:sldId id="400" r:id="rId25"/>
    <p:sldId id="419" r:id="rId26"/>
    <p:sldId id="567" r:id="rId27"/>
    <p:sldId id="568" r:id="rId28"/>
    <p:sldId id="546" r:id="rId29"/>
    <p:sldId id="547" r:id="rId30"/>
    <p:sldId id="575" r:id="rId31"/>
    <p:sldId id="576" r:id="rId32"/>
    <p:sldId id="506" r:id="rId33"/>
    <p:sldId id="577" r:id="rId34"/>
    <p:sldId id="569" r:id="rId35"/>
    <p:sldId id="571" r:id="rId36"/>
    <p:sldId id="511" r:id="rId37"/>
    <p:sldId id="475" r:id="rId38"/>
    <p:sldId id="519" r:id="rId39"/>
    <p:sldId id="480" r:id="rId40"/>
    <p:sldId id="578" r:id="rId41"/>
    <p:sldId id="481" r:id="rId42"/>
    <p:sldId id="579" r:id="rId43"/>
    <p:sldId id="483" r:id="rId44"/>
    <p:sldId id="580" r:id="rId45"/>
    <p:sldId id="498" r:id="rId46"/>
    <p:sldId id="499" r:id="rId47"/>
    <p:sldId id="529" r:id="rId48"/>
    <p:sldId id="522" r:id="rId49"/>
    <p:sldId id="550" r:id="rId50"/>
    <p:sldId id="552" r:id="rId51"/>
    <p:sldId id="554" r:id="rId52"/>
    <p:sldId id="555" r:id="rId53"/>
    <p:sldId id="556" r:id="rId54"/>
    <p:sldId id="557" r:id="rId55"/>
    <p:sldId id="558" r:id="rId56"/>
    <p:sldId id="559" r:id="rId57"/>
    <p:sldId id="573" r:id="rId58"/>
    <p:sldId id="423" r:id="rId59"/>
    <p:sldId id="424" r:id="rId60"/>
    <p:sldId id="425" r:id="rId61"/>
    <p:sldId id="502" r:id="rId62"/>
    <p:sldId id="477" r:id="rId63"/>
    <p:sldId id="317"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A18B8"/>
    <a:srgbClr val="130993"/>
    <a:srgbClr val="0033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4" autoAdjust="0"/>
    <p:restoredTop sz="94660"/>
  </p:normalViewPr>
  <p:slideViewPr>
    <p:cSldViewPr>
      <p:cViewPr varScale="1">
        <p:scale>
          <a:sx n="49" d="100"/>
          <a:sy n="49" d="100"/>
        </p:scale>
        <p:origin x="-96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436FA-409F-4EB0-A025-025878B716AE}" type="doc">
      <dgm:prSet loTypeId="urn:microsoft.com/office/officeart/2005/8/layout/venn3" loCatId="relationship" qsTypeId="urn:microsoft.com/office/officeart/2005/8/quickstyle/simple1#2" qsCatId="simple" csTypeId="urn:microsoft.com/office/officeart/2005/8/colors/accent1_2#2" csCatId="accent1" phldr="1"/>
      <dgm:spPr/>
      <dgm:t>
        <a:bodyPr/>
        <a:lstStyle/>
        <a:p>
          <a:endParaRPr lang="zh-CN" altLang="en-US"/>
        </a:p>
      </dgm:t>
    </dgm:pt>
    <dgm:pt modelId="{782143DA-D496-450F-A7F7-2AA380DC5624}">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分析</a:t>
          </a:r>
          <a:endParaRPr lang="en-US" altLang="zh-CN"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能力</a:t>
          </a:r>
          <a:endParaRPr lang="zh-CN" altLang="en-US" sz="1700" b="1" dirty="0">
            <a:solidFill>
              <a:schemeClr val="bg1"/>
            </a:solidFill>
            <a:effectLst>
              <a:outerShdw blurRad="38100" dist="38100" dir="2700000" algn="tl">
                <a:srgbClr val="000000">
                  <a:alpha val="43137"/>
                </a:srgbClr>
              </a:outerShdw>
            </a:effectLst>
          </a:endParaRPr>
        </a:p>
      </dgm:t>
    </dgm:pt>
    <dgm:pt modelId="{5461D9AD-42CC-41EE-B162-C178FC9A98DB}" type="parTrans" cxnId="{60A2D9B5-27E7-4CA8-AECF-5B1824DB0681}">
      <dgm:prSet/>
      <dgm:spPr/>
      <dgm:t>
        <a:bodyPr/>
        <a:lstStyle/>
        <a:p>
          <a:endParaRPr lang="zh-CN" altLang="en-US" sz="1700"/>
        </a:p>
      </dgm:t>
    </dgm:pt>
    <dgm:pt modelId="{1E6AE66E-2A50-48CC-86C7-81424FA45769}" type="sibTrans" cxnId="{60A2D9B5-27E7-4CA8-AECF-5B1824DB0681}">
      <dgm:prSet/>
      <dgm:spPr/>
      <dgm:t>
        <a:bodyPr/>
        <a:lstStyle/>
        <a:p>
          <a:endParaRPr lang="zh-CN" altLang="en-US" sz="1700"/>
        </a:p>
      </dgm:t>
    </dgm:pt>
    <dgm:pt modelId="{2B24D3EF-5BDE-4060-9E31-A69A4A046CDB}">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实践</a:t>
          </a:r>
          <a:endParaRPr lang="en-US" altLang="zh-CN"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经验</a:t>
          </a:r>
          <a:endParaRPr lang="zh-CN" altLang="en-US" sz="1700" b="1" dirty="0">
            <a:solidFill>
              <a:schemeClr val="bg1"/>
            </a:solidFill>
            <a:effectLst>
              <a:outerShdw blurRad="38100" dist="38100" dir="2700000" algn="tl">
                <a:srgbClr val="000000">
                  <a:alpha val="43137"/>
                </a:srgbClr>
              </a:outerShdw>
            </a:effectLst>
          </a:endParaRPr>
        </a:p>
      </dgm:t>
    </dgm:pt>
    <dgm:pt modelId="{102AE8D1-68CD-41E1-A213-9CBE55D6B637}" type="parTrans" cxnId="{7459B8D5-D8D4-42ED-A2A8-29C6999EF9A8}">
      <dgm:prSet/>
      <dgm:spPr/>
      <dgm:t>
        <a:bodyPr/>
        <a:lstStyle/>
        <a:p>
          <a:endParaRPr lang="zh-CN" altLang="en-US" sz="1700"/>
        </a:p>
      </dgm:t>
    </dgm:pt>
    <dgm:pt modelId="{BA3C8CED-4DCB-4BC6-B69A-7157CC81A3DB}" type="sibTrans" cxnId="{7459B8D5-D8D4-42ED-A2A8-29C6999EF9A8}">
      <dgm:prSet/>
      <dgm:spPr/>
      <dgm:t>
        <a:bodyPr/>
        <a:lstStyle/>
        <a:p>
          <a:endParaRPr lang="zh-CN" altLang="en-US" sz="1700"/>
        </a:p>
      </dgm:t>
    </dgm:pt>
    <dgm:pt modelId="{9F093D84-6DAB-4F61-A495-8CF3F6896768}">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创造力</a:t>
          </a:r>
          <a:endParaRPr lang="zh-CN" altLang="en-US" sz="1700" b="1" dirty="0">
            <a:solidFill>
              <a:schemeClr val="bg1"/>
            </a:solidFill>
            <a:effectLst>
              <a:outerShdw blurRad="38100" dist="38100" dir="2700000" algn="tl">
                <a:srgbClr val="000000">
                  <a:alpha val="43137"/>
                </a:srgbClr>
              </a:outerShdw>
            </a:effectLst>
          </a:endParaRPr>
        </a:p>
      </dgm:t>
    </dgm:pt>
    <dgm:pt modelId="{83D3DF21-42F4-4960-9E43-C1040E13FA21}" type="parTrans" cxnId="{E64BCB52-79D3-480D-B8B5-E32D885C9A2D}">
      <dgm:prSet/>
      <dgm:spPr/>
      <dgm:t>
        <a:bodyPr/>
        <a:lstStyle/>
        <a:p>
          <a:endParaRPr lang="zh-CN" altLang="en-US" sz="1700"/>
        </a:p>
      </dgm:t>
    </dgm:pt>
    <dgm:pt modelId="{A6C7C8D4-7886-4E03-82DC-2EFC8B16D316}" type="sibTrans" cxnId="{E64BCB52-79D3-480D-B8B5-E32D885C9A2D}">
      <dgm:prSet/>
      <dgm:spPr/>
      <dgm:t>
        <a:bodyPr/>
        <a:lstStyle/>
        <a:p>
          <a:endParaRPr lang="zh-CN" altLang="en-US" sz="1700"/>
        </a:p>
      </dgm:t>
    </dgm:pt>
    <dgm:pt modelId="{18F5B86C-CCEE-4A94-ADEA-7EFFCCA84C08}">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沟通</a:t>
          </a:r>
          <a:endParaRPr lang="en-US" altLang="zh-CN"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能力</a:t>
          </a:r>
          <a:endParaRPr lang="zh-CN" altLang="en-US" sz="1700" b="1" dirty="0">
            <a:solidFill>
              <a:schemeClr val="bg1"/>
            </a:solidFill>
            <a:effectLst>
              <a:outerShdw blurRad="38100" dist="38100" dir="2700000" algn="tl">
                <a:srgbClr val="000000">
                  <a:alpha val="43137"/>
                </a:srgbClr>
              </a:outerShdw>
            </a:effectLst>
          </a:endParaRPr>
        </a:p>
      </dgm:t>
    </dgm:pt>
    <dgm:pt modelId="{01ACEA6D-BA25-4860-BB08-295862CCC092}" type="parTrans" cxnId="{12D93DA2-A52B-41D7-B3CE-202C9417E8EE}">
      <dgm:prSet/>
      <dgm:spPr/>
      <dgm:t>
        <a:bodyPr/>
        <a:lstStyle/>
        <a:p>
          <a:endParaRPr lang="zh-CN" altLang="en-US" sz="1700"/>
        </a:p>
      </dgm:t>
    </dgm:pt>
    <dgm:pt modelId="{4B26835D-BAD2-4F0F-A56E-46F51EDADB22}" type="sibTrans" cxnId="{12D93DA2-A52B-41D7-B3CE-202C9417E8EE}">
      <dgm:prSet/>
      <dgm:spPr/>
      <dgm:t>
        <a:bodyPr/>
        <a:lstStyle/>
        <a:p>
          <a:endParaRPr lang="zh-CN" altLang="en-US" sz="1700"/>
        </a:p>
      </dgm:t>
    </dgm:pt>
    <dgm:pt modelId="{8ED68CD5-8D8B-4298-ACE7-0717ACDACB99}">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商务与管理能力</a:t>
          </a:r>
          <a:endParaRPr lang="zh-CN" altLang="en-US" sz="1700" b="1" dirty="0">
            <a:solidFill>
              <a:schemeClr val="bg1"/>
            </a:solidFill>
            <a:effectLst>
              <a:outerShdw blurRad="38100" dist="38100" dir="2700000" algn="tl">
                <a:srgbClr val="000000">
                  <a:alpha val="43137"/>
                </a:srgbClr>
              </a:outerShdw>
            </a:effectLst>
          </a:endParaRPr>
        </a:p>
      </dgm:t>
    </dgm:pt>
    <dgm:pt modelId="{E3F07561-3D4B-4067-9833-7B8376C7EF7A}" type="parTrans" cxnId="{033DBB16-9105-46A9-81EA-FCB049CD9DB0}">
      <dgm:prSet/>
      <dgm:spPr/>
      <dgm:t>
        <a:bodyPr/>
        <a:lstStyle/>
        <a:p>
          <a:endParaRPr lang="zh-CN" altLang="en-US" sz="1700"/>
        </a:p>
      </dgm:t>
    </dgm:pt>
    <dgm:pt modelId="{2986C0FC-4569-435F-88DE-A6B42C17A802}" type="sibTrans" cxnId="{033DBB16-9105-46A9-81EA-FCB049CD9DB0}">
      <dgm:prSet/>
      <dgm:spPr/>
      <dgm:t>
        <a:bodyPr/>
        <a:lstStyle/>
        <a:p>
          <a:endParaRPr lang="zh-CN" altLang="en-US" sz="1700"/>
        </a:p>
      </dgm:t>
    </dgm:pt>
    <dgm:pt modelId="{66CFC0EF-D80E-4408-9678-6DE7D1CC97BC}">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伦理</a:t>
          </a:r>
          <a:endParaRPr lang="en-US" altLang="zh-CN"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道德</a:t>
          </a:r>
          <a:endParaRPr lang="zh-CN" altLang="en-US" sz="1700" b="1" dirty="0">
            <a:solidFill>
              <a:schemeClr val="bg1"/>
            </a:solidFill>
            <a:effectLst>
              <a:outerShdw blurRad="38100" dist="38100" dir="2700000" algn="tl">
                <a:srgbClr val="000000">
                  <a:alpha val="43137"/>
                </a:srgbClr>
              </a:outerShdw>
            </a:effectLst>
          </a:endParaRPr>
        </a:p>
      </dgm:t>
    </dgm:pt>
    <dgm:pt modelId="{142D6CE7-96AC-47B4-B9AD-3669C19CE748}" type="parTrans" cxnId="{92C10997-0E8D-4287-9FC5-C6BFF6E66725}">
      <dgm:prSet/>
      <dgm:spPr/>
      <dgm:t>
        <a:bodyPr/>
        <a:lstStyle/>
        <a:p>
          <a:endParaRPr lang="zh-CN" altLang="en-US" sz="1700"/>
        </a:p>
      </dgm:t>
    </dgm:pt>
    <dgm:pt modelId="{7719B720-FB49-4DF7-A16B-3FAA284EB923}" type="sibTrans" cxnId="{92C10997-0E8D-4287-9FC5-C6BFF6E66725}">
      <dgm:prSet/>
      <dgm:spPr/>
      <dgm:t>
        <a:bodyPr/>
        <a:lstStyle/>
        <a:p>
          <a:endParaRPr lang="zh-CN" altLang="en-US" sz="1700"/>
        </a:p>
      </dgm:t>
    </dgm:pt>
    <dgm:pt modelId="{0EB0D655-F8BC-4AAD-A5A7-FE01830F4333}">
      <dgm:prSet phldrT="[文本]" custT="1"/>
      <dgm:spPr>
        <a:solidFill>
          <a:srgbClr val="004F94"/>
        </a:solidFill>
      </dgm:spPr>
      <dgm:t>
        <a:bodyPr/>
        <a:lstStyle/>
        <a:p>
          <a:r>
            <a:rPr lang="zh-CN" altLang="en-US"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终身学习能力</a:t>
          </a:r>
          <a:endParaRPr lang="zh-CN" altLang="en-US" sz="1700" b="1" dirty="0">
            <a:solidFill>
              <a:schemeClr val="bg1"/>
            </a:solidFill>
            <a:effectLst>
              <a:outerShdw blurRad="38100" dist="38100" dir="2700000" algn="tl">
                <a:srgbClr val="000000">
                  <a:alpha val="43137"/>
                </a:srgbClr>
              </a:outerShdw>
            </a:effectLst>
          </a:endParaRPr>
        </a:p>
      </dgm:t>
    </dgm:pt>
    <dgm:pt modelId="{EB3242A9-CDEC-4002-BBAD-298E34C38A36}" type="parTrans" cxnId="{F4F607D6-43D8-4F6B-A63A-938EE741A055}">
      <dgm:prSet/>
      <dgm:spPr/>
      <dgm:t>
        <a:bodyPr/>
        <a:lstStyle/>
        <a:p>
          <a:endParaRPr lang="zh-CN" altLang="en-US" sz="1700"/>
        </a:p>
      </dgm:t>
    </dgm:pt>
    <dgm:pt modelId="{9D1BB2EA-812C-419F-A982-B5E94D8B03DD}" type="sibTrans" cxnId="{F4F607D6-43D8-4F6B-A63A-938EE741A055}">
      <dgm:prSet/>
      <dgm:spPr/>
      <dgm:t>
        <a:bodyPr/>
        <a:lstStyle/>
        <a:p>
          <a:endParaRPr lang="zh-CN" altLang="en-US" sz="1700"/>
        </a:p>
      </dgm:t>
    </dgm:pt>
    <dgm:pt modelId="{AA7028E4-87A9-4C70-9597-F251E1D57FA6}">
      <dgm:prSet phldrT="[文本]" custT="1"/>
      <dgm:spPr>
        <a:solidFill>
          <a:srgbClr val="004F94"/>
        </a:solidFill>
      </dgm:spPr>
      <dgm:t>
        <a:bodyPr/>
        <a:lstStyle/>
        <a:p>
          <a:r>
            <a:rPr lang="en-US" altLang="zh-CN" sz="17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700" b="1" dirty="0">
            <a:solidFill>
              <a:schemeClr val="bg1"/>
            </a:solidFill>
            <a:effectLst>
              <a:outerShdw blurRad="38100" dist="38100" dir="2700000" algn="tl">
                <a:srgbClr val="000000">
                  <a:alpha val="43137"/>
                </a:srgbClr>
              </a:outerShdw>
            </a:effectLst>
          </a:endParaRPr>
        </a:p>
      </dgm:t>
    </dgm:pt>
    <dgm:pt modelId="{3C9A9E9F-912F-49C1-A4FB-2097BC55832B}" type="parTrans" cxnId="{B1746C5A-58E1-4A72-B4E0-F3C254435A56}">
      <dgm:prSet/>
      <dgm:spPr/>
      <dgm:t>
        <a:bodyPr/>
        <a:lstStyle/>
        <a:p>
          <a:endParaRPr lang="zh-CN" altLang="en-US" sz="1700"/>
        </a:p>
      </dgm:t>
    </dgm:pt>
    <dgm:pt modelId="{7C93E090-4620-4DCD-AADD-5CED149A84B8}" type="sibTrans" cxnId="{B1746C5A-58E1-4A72-B4E0-F3C254435A56}">
      <dgm:prSet/>
      <dgm:spPr/>
      <dgm:t>
        <a:bodyPr/>
        <a:lstStyle/>
        <a:p>
          <a:endParaRPr lang="zh-CN" altLang="en-US" sz="1700"/>
        </a:p>
      </dgm:t>
    </dgm:pt>
    <dgm:pt modelId="{D78A5A12-C575-41F4-B5D3-C604DD5B7B8B}" type="pres">
      <dgm:prSet presAssocID="{2BF436FA-409F-4EB0-A025-025878B716AE}" presName="Name0" presStyleCnt="0">
        <dgm:presLayoutVars>
          <dgm:dir/>
          <dgm:resizeHandles val="exact"/>
        </dgm:presLayoutVars>
      </dgm:prSet>
      <dgm:spPr/>
      <dgm:t>
        <a:bodyPr/>
        <a:lstStyle/>
        <a:p>
          <a:endParaRPr lang="zh-CN" altLang="en-US"/>
        </a:p>
      </dgm:t>
    </dgm:pt>
    <dgm:pt modelId="{342FE836-A323-4AB1-AF82-C96BA49687F3}" type="pres">
      <dgm:prSet presAssocID="{782143DA-D496-450F-A7F7-2AA380DC5624}" presName="Name5" presStyleLbl="vennNode1" presStyleIdx="0" presStyleCnt="8">
        <dgm:presLayoutVars>
          <dgm:bulletEnabled val="1"/>
        </dgm:presLayoutVars>
      </dgm:prSet>
      <dgm:spPr/>
      <dgm:t>
        <a:bodyPr/>
        <a:lstStyle/>
        <a:p>
          <a:endParaRPr lang="zh-CN" altLang="en-US"/>
        </a:p>
      </dgm:t>
    </dgm:pt>
    <dgm:pt modelId="{369D4976-6E85-4843-B182-CF17BB23B974}" type="pres">
      <dgm:prSet presAssocID="{1E6AE66E-2A50-48CC-86C7-81424FA45769}" presName="space" presStyleCnt="0"/>
      <dgm:spPr/>
    </dgm:pt>
    <dgm:pt modelId="{9661DA99-0B16-4EF1-BF71-023E10FDF2BF}" type="pres">
      <dgm:prSet presAssocID="{2B24D3EF-5BDE-4060-9E31-A69A4A046CDB}" presName="Name5" presStyleLbl="vennNode1" presStyleIdx="1" presStyleCnt="8">
        <dgm:presLayoutVars>
          <dgm:bulletEnabled val="1"/>
        </dgm:presLayoutVars>
      </dgm:prSet>
      <dgm:spPr/>
      <dgm:t>
        <a:bodyPr/>
        <a:lstStyle/>
        <a:p>
          <a:endParaRPr lang="zh-CN" altLang="en-US"/>
        </a:p>
      </dgm:t>
    </dgm:pt>
    <dgm:pt modelId="{A3F28191-2F3A-4BCE-B8ED-49D7381672A6}" type="pres">
      <dgm:prSet presAssocID="{BA3C8CED-4DCB-4BC6-B69A-7157CC81A3DB}" presName="space" presStyleCnt="0"/>
      <dgm:spPr/>
    </dgm:pt>
    <dgm:pt modelId="{3789A370-751A-4694-9D8B-ABEC7F3CC479}" type="pres">
      <dgm:prSet presAssocID="{9F093D84-6DAB-4F61-A495-8CF3F6896768}" presName="Name5" presStyleLbl="vennNode1" presStyleIdx="2" presStyleCnt="8">
        <dgm:presLayoutVars>
          <dgm:bulletEnabled val="1"/>
        </dgm:presLayoutVars>
      </dgm:prSet>
      <dgm:spPr/>
      <dgm:t>
        <a:bodyPr/>
        <a:lstStyle/>
        <a:p>
          <a:endParaRPr lang="zh-CN" altLang="en-US"/>
        </a:p>
      </dgm:t>
    </dgm:pt>
    <dgm:pt modelId="{6A30C1D1-6FA2-4838-99E4-08123B72682D}" type="pres">
      <dgm:prSet presAssocID="{A6C7C8D4-7886-4E03-82DC-2EFC8B16D316}" presName="space" presStyleCnt="0"/>
      <dgm:spPr/>
    </dgm:pt>
    <dgm:pt modelId="{30755235-C56B-4430-BD4C-5E0118617890}" type="pres">
      <dgm:prSet presAssocID="{18F5B86C-CCEE-4A94-ADEA-7EFFCCA84C08}" presName="Name5" presStyleLbl="vennNode1" presStyleIdx="3" presStyleCnt="8">
        <dgm:presLayoutVars>
          <dgm:bulletEnabled val="1"/>
        </dgm:presLayoutVars>
      </dgm:prSet>
      <dgm:spPr/>
      <dgm:t>
        <a:bodyPr/>
        <a:lstStyle/>
        <a:p>
          <a:endParaRPr lang="zh-CN" altLang="en-US"/>
        </a:p>
      </dgm:t>
    </dgm:pt>
    <dgm:pt modelId="{0E5DDABD-8110-46D9-987F-7C4A516BF05A}" type="pres">
      <dgm:prSet presAssocID="{4B26835D-BAD2-4F0F-A56E-46F51EDADB22}" presName="space" presStyleCnt="0"/>
      <dgm:spPr/>
    </dgm:pt>
    <dgm:pt modelId="{980B0767-0E20-4434-AD4F-08C6E8E0E330}" type="pres">
      <dgm:prSet presAssocID="{8ED68CD5-8D8B-4298-ACE7-0717ACDACB99}" presName="Name5" presStyleLbl="vennNode1" presStyleIdx="4" presStyleCnt="8">
        <dgm:presLayoutVars>
          <dgm:bulletEnabled val="1"/>
        </dgm:presLayoutVars>
      </dgm:prSet>
      <dgm:spPr/>
      <dgm:t>
        <a:bodyPr/>
        <a:lstStyle/>
        <a:p>
          <a:endParaRPr lang="zh-CN" altLang="en-US"/>
        </a:p>
      </dgm:t>
    </dgm:pt>
    <dgm:pt modelId="{ABF41752-0FBA-4777-8AC0-E8FFD98476C7}" type="pres">
      <dgm:prSet presAssocID="{2986C0FC-4569-435F-88DE-A6B42C17A802}" presName="space" presStyleCnt="0"/>
      <dgm:spPr/>
    </dgm:pt>
    <dgm:pt modelId="{62C54750-A989-4B55-A37A-D1D16DA8B4BE}" type="pres">
      <dgm:prSet presAssocID="{66CFC0EF-D80E-4408-9678-6DE7D1CC97BC}" presName="Name5" presStyleLbl="vennNode1" presStyleIdx="5" presStyleCnt="8">
        <dgm:presLayoutVars>
          <dgm:bulletEnabled val="1"/>
        </dgm:presLayoutVars>
      </dgm:prSet>
      <dgm:spPr/>
      <dgm:t>
        <a:bodyPr/>
        <a:lstStyle/>
        <a:p>
          <a:endParaRPr lang="zh-CN" altLang="en-US"/>
        </a:p>
      </dgm:t>
    </dgm:pt>
    <dgm:pt modelId="{8F5285BD-7BF7-4793-8DB2-C003BD93A210}" type="pres">
      <dgm:prSet presAssocID="{7719B720-FB49-4DF7-A16B-3FAA284EB923}" presName="space" presStyleCnt="0"/>
      <dgm:spPr/>
    </dgm:pt>
    <dgm:pt modelId="{BD0F7AAC-1642-4C5E-A4CB-1B9458BFAAAB}" type="pres">
      <dgm:prSet presAssocID="{0EB0D655-F8BC-4AAD-A5A7-FE01830F4333}" presName="Name5" presStyleLbl="vennNode1" presStyleIdx="6" presStyleCnt="8">
        <dgm:presLayoutVars>
          <dgm:bulletEnabled val="1"/>
        </dgm:presLayoutVars>
      </dgm:prSet>
      <dgm:spPr/>
      <dgm:t>
        <a:bodyPr/>
        <a:lstStyle/>
        <a:p>
          <a:endParaRPr lang="zh-CN" altLang="en-US"/>
        </a:p>
      </dgm:t>
    </dgm:pt>
    <dgm:pt modelId="{85D38AF1-15B6-44AA-81C6-D1BCB3882948}" type="pres">
      <dgm:prSet presAssocID="{9D1BB2EA-812C-419F-A982-B5E94D8B03DD}" presName="space" presStyleCnt="0"/>
      <dgm:spPr/>
    </dgm:pt>
    <dgm:pt modelId="{7CCEA8CF-0154-48B9-A2E0-D5268EEFA192}" type="pres">
      <dgm:prSet presAssocID="{AA7028E4-87A9-4C70-9597-F251E1D57FA6}" presName="Name5" presStyleLbl="vennNode1" presStyleIdx="7" presStyleCnt="8">
        <dgm:presLayoutVars>
          <dgm:bulletEnabled val="1"/>
        </dgm:presLayoutVars>
      </dgm:prSet>
      <dgm:spPr/>
      <dgm:t>
        <a:bodyPr/>
        <a:lstStyle/>
        <a:p>
          <a:endParaRPr lang="zh-CN" altLang="en-US"/>
        </a:p>
      </dgm:t>
    </dgm:pt>
  </dgm:ptLst>
  <dgm:cxnLst>
    <dgm:cxn modelId="{033DBB16-9105-46A9-81EA-FCB049CD9DB0}" srcId="{2BF436FA-409F-4EB0-A025-025878B716AE}" destId="{8ED68CD5-8D8B-4298-ACE7-0717ACDACB99}" srcOrd="4" destOrd="0" parTransId="{E3F07561-3D4B-4067-9833-7B8376C7EF7A}" sibTransId="{2986C0FC-4569-435F-88DE-A6B42C17A802}"/>
    <dgm:cxn modelId="{12D93DA2-A52B-41D7-B3CE-202C9417E8EE}" srcId="{2BF436FA-409F-4EB0-A025-025878B716AE}" destId="{18F5B86C-CCEE-4A94-ADEA-7EFFCCA84C08}" srcOrd="3" destOrd="0" parTransId="{01ACEA6D-BA25-4860-BB08-295862CCC092}" sibTransId="{4B26835D-BAD2-4F0F-A56E-46F51EDADB22}"/>
    <dgm:cxn modelId="{EAD25C59-B273-4062-B311-6BD08C81860E}" type="presOf" srcId="{9F093D84-6DAB-4F61-A495-8CF3F6896768}" destId="{3789A370-751A-4694-9D8B-ABEC7F3CC479}" srcOrd="0" destOrd="0" presId="urn:microsoft.com/office/officeart/2005/8/layout/venn3"/>
    <dgm:cxn modelId="{A175DC0C-2055-42E1-8D94-BCD796CCBA9C}" type="presOf" srcId="{2BF436FA-409F-4EB0-A025-025878B716AE}" destId="{D78A5A12-C575-41F4-B5D3-C604DD5B7B8B}" srcOrd="0" destOrd="0" presId="urn:microsoft.com/office/officeart/2005/8/layout/venn3"/>
    <dgm:cxn modelId="{93E5CB1E-2AEA-4353-8AFA-A242DF006E9B}" type="presOf" srcId="{8ED68CD5-8D8B-4298-ACE7-0717ACDACB99}" destId="{980B0767-0E20-4434-AD4F-08C6E8E0E330}" srcOrd="0" destOrd="0" presId="urn:microsoft.com/office/officeart/2005/8/layout/venn3"/>
    <dgm:cxn modelId="{F4F607D6-43D8-4F6B-A63A-938EE741A055}" srcId="{2BF436FA-409F-4EB0-A025-025878B716AE}" destId="{0EB0D655-F8BC-4AAD-A5A7-FE01830F4333}" srcOrd="6" destOrd="0" parTransId="{EB3242A9-CDEC-4002-BBAD-298E34C38A36}" sibTransId="{9D1BB2EA-812C-419F-A982-B5E94D8B03DD}"/>
    <dgm:cxn modelId="{E64BCB52-79D3-480D-B8B5-E32D885C9A2D}" srcId="{2BF436FA-409F-4EB0-A025-025878B716AE}" destId="{9F093D84-6DAB-4F61-A495-8CF3F6896768}" srcOrd="2" destOrd="0" parTransId="{83D3DF21-42F4-4960-9E43-C1040E13FA21}" sibTransId="{A6C7C8D4-7886-4E03-82DC-2EFC8B16D316}"/>
    <dgm:cxn modelId="{54EE3367-1B82-4D17-825F-0F4F6181CF30}" type="presOf" srcId="{18F5B86C-CCEE-4A94-ADEA-7EFFCCA84C08}" destId="{30755235-C56B-4430-BD4C-5E0118617890}" srcOrd="0" destOrd="0" presId="urn:microsoft.com/office/officeart/2005/8/layout/venn3"/>
    <dgm:cxn modelId="{7459B8D5-D8D4-42ED-A2A8-29C6999EF9A8}" srcId="{2BF436FA-409F-4EB0-A025-025878B716AE}" destId="{2B24D3EF-5BDE-4060-9E31-A69A4A046CDB}" srcOrd="1" destOrd="0" parTransId="{102AE8D1-68CD-41E1-A213-9CBE55D6B637}" sibTransId="{BA3C8CED-4DCB-4BC6-B69A-7157CC81A3DB}"/>
    <dgm:cxn modelId="{B1746C5A-58E1-4A72-B4E0-F3C254435A56}" srcId="{2BF436FA-409F-4EB0-A025-025878B716AE}" destId="{AA7028E4-87A9-4C70-9597-F251E1D57FA6}" srcOrd="7" destOrd="0" parTransId="{3C9A9E9F-912F-49C1-A4FB-2097BC55832B}" sibTransId="{7C93E090-4620-4DCD-AADD-5CED149A84B8}"/>
    <dgm:cxn modelId="{81517D31-5EA0-4BDB-A6FF-40D553DD0448}" type="presOf" srcId="{66CFC0EF-D80E-4408-9678-6DE7D1CC97BC}" destId="{62C54750-A989-4B55-A37A-D1D16DA8B4BE}" srcOrd="0" destOrd="0" presId="urn:microsoft.com/office/officeart/2005/8/layout/venn3"/>
    <dgm:cxn modelId="{92C10997-0E8D-4287-9FC5-C6BFF6E66725}" srcId="{2BF436FA-409F-4EB0-A025-025878B716AE}" destId="{66CFC0EF-D80E-4408-9678-6DE7D1CC97BC}" srcOrd="5" destOrd="0" parTransId="{142D6CE7-96AC-47B4-B9AD-3669C19CE748}" sibTransId="{7719B720-FB49-4DF7-A16B-3FAA284EB923}"/>
    <dgm:cxn modelId="{8190C40C-5153-4280-A565-AE2E176A297B}" type="presOf" srcId="{782143DA-D496-450F-A7F7-2AA380DC5624}" destId="{342FE836-A323-4AB1-AF82-C96BA49687F3}" srcOrd="0" destOrd="0" presId="urn:microsoft.com/office/officeart/2005/8/layout/venn3"/>
    <dgm:cxn modelId="{FB391E10-9650-4155-8ED4-9DB63D681DA3}" type="presOf" srcId="{2B24D3EF-5BDE-4060-9E31-A69A4A046CDB}" destId="{9661DA99-0B16-4EF1-BF71-023E10FDF2BF}" srcOrd="0" destOrd="0" presId="urn:microsoft.com/office/officeart/2005/8/layout/venn3"/>
    <dgm:cxn modelId="{CF757CB2-3430-46BB-B78C-71E424801F43}" type="presOf" srcId="{AA7028E4-87A9-4C70-9597-F251E1D57FA6}" destId="{7CCEA8CF-0154-48B9-A2E0-D5268EEFA192}" srcOrd="0" destOrd="0" presId="urn:microsoft.com/office/officeart/2005/8/layout/venn3"/>
    <dgm:cxn modelId="{60A2D9B5-27E7-4CA8-AECF-5B1824DB0681}" srcId="{2BF436FA-409F-4EB0-A025-025878B716AE}" destId="{782143DA-D496-450F-A7F7-2AA380DC5624}" srcOrd="0" destOrd="0" parTransId="{5461D9AD-42CC-41EE-B162-C178FC9A98DB}" sibTransId="{1E6AE66E-2A50-48CC-86C7-81424FA45769}"/>
    <dgm:cxn modelId="{C06558D6-7D3D-40AF-9682-0508BE87B061}" type="presOf" srcId="{0EB0D655-F8BC-4AAD-A5A7-FE01830F4333}" destId="{BD0F7AAC-1642-4C5E-A4CB-1B9458BFAAAB}" srcOrd="0" destOrd="0" presId="urn:microsoft.com/office/officeart/2005/8/layout/venn3"/>
    <dgm:cxn modelId="{55C0C2BD-3D93-488F-A181-835836962A94}" type="presParOf" srcId="{D78A5A12-C575-41F4-B5D3-C604DD5B7B8B}" destId="{342FE836-A323-4AB1-AF82-C96BA49687F3}" srcOrd="0" destOrd="0" presId="urn:microsoft.com/office/officeart/2005/8/layout/venn3"/>
    <dgm:cxn modelId="{AE32C341-CD8F-425C-AA9B-010ED56D70CA}" type="presParOf" srcId="{D78A5A12-C575-41F4-B5D3-C604DD5B7B8B}" destId="{369D4976-6E85-4843-B182-CF17BB23B974}" srcOrd="1" destOrd="0" presId="urn:microsoft.com/office/officeart/2005/8/layout/venn3"/>
    <dgm:cxn modelId="{54118970-E4F6-4840-B8C8-3F2666622E36}" type="presParOf" srcId="{D78A5A12-C575-41F4-B5D3-C604DD5B7B8B}" destId="{9661DA99-0B16-4EF1-BF71-023E10FDF2BF}" srcOrd="2" destOrd="0" presId="urn:microsoft.com/office/officeart/2005/8/layout/venn3"/>
    <dgm:cxn modelId="{DF308CF4-C2BA-414E-BC3A-E873EF2338BD}" type="presParOf" srcId="{D78A5A12-C575-41F4-B5D3-C604DD5B7B8B}" destId="{A3F28191-2F3A-4BCE-B8ED-49D7381672A6}" srcOrd="3" destOrd="0" presId="urn:microsoft.com/office/officeart/2005/8/layout/venn3"/>
    <dgm:cxn modelId="{4A439744-B0A2-459B-869B-AF95023A08C1}" type="presParOf" srcId="{D78A5A12-C575-41F4-B5D3-C604DD5B7B8B}" destId="{3789A370-751A-4694-9D8B-ABEC7F3CC479}" srcOrd="4" destOrd="0" presId="urn:microsoft.com/office/officeart/2005/8/layout/venn3"/>
    <dgm:cxn modelId="{A344ED07-9D75-482E-A400-D218C3DD10F6}" type="presParOf" srcId="{D78A5A12-C575-41F4-B5D3-C604DD5B7B8B}" destId="{6A30C1D1-6FA2-4838-99E4-08123B72682D}" srcOrd="5" destOrd="0" presId="urn:microsoft.com/office/officeart/2005/8/layout/venn3"/>
    <dgm:cxn modelId="{C3A6FAB5-D914-4D34-B9D3-F9F54E26539A}" type="presParOf" srcId="{D78A5A12-C575-41F4-B5D3-C604DD5B7B8B}" destId="{30755235-C56B-4430-BD4C-5E0118617890}" srcOrd="6" destOrd="0" presId="urn:microsoft.com/office/officeart/2005/8/layout/venn3"/>
    <dgm:cxn modelId="{E10FC1CA-E1F4-4ED6-B55D-3C66E2DB1DE9}" type="presParOf" srcId="{D78A5A12-C575-41F4-B5D3-C604DD5B7B8B}" destId="{0E5DDABD-8110-46D9-987F-7C4A516BF05A}" srcOrd="7" destOrd="0" presId="urn:microsoft.com/office/officeart/2005/8/layout/venn3"/>
    <dgm:cxn modelId="{844A7079-C7AE-4531-B6F8-38758C0D14F6}" type="presParOf" srcId="{D78A5A12-C575-41F4-B5D3-C604DD5B7B8B}" destId="{980B0767-0E20-4434-AD4F-08C6E8E0E330}" srcOrd="8" destOrd="0" presId="urn:microsoft.com/office/officeart/2005/8/layout/venn3"/>
    <dgm:cxn modelId="{230AC679-B836-49FD-918E-065C6F3AEBCB}" type="presParOf" srcId="{D78A5A12-C575-41F4-B5D3-C604DD5B7B8B}" destId="{ABF41752-0FBA-4777-8AC0-E8FFD98476C7}" srcOrd="9" destOrd="0" presId="urn:microsoft.com/office/officeart/2005/8/layout/venn3"/>
    <dgm:cxn modelId="{76651FC2-1B92-408B-8089-488B0C561485}" type="presParOf" srcId="{D78A5A12-C575-41F4-B5D3-C604DD5B7B8B}" destId="{62C54750-A989-4B55-A37A-D1D16DA8B4BE}" srcOrd="10" destOrd="0" presId="urn:microsoft.com/office/officeart/2005/8/layout/venn3"/>
    <dgm:cxn modelId="{BE359BBC-B5C2-4B38-9896-2AACF6AF5C43}" type="presParOf" srcId="{D78A5A12-C575-41F4-B5D3-C604DD5B7B8B}" destId="{8F5285BD-7BF7-4793-8DB2-C003BD93A210}" srcOrd="11" destOrd="0" presId="urn:microsoft.com/office/officeart/2005/8/layout/venn3"/>
    <dgm:cxn modelId="{A927FD17-F017-4CBA-A1FB-C21A87EEE922}" type="presParOf" srcId="{D78A5A12-C575-41F4-B5D3-C604DD5B7B8B}" destId="{BD0F7AAC-1642-4C5E-A4CB-1B9458BFAAAB}" srcOrd="12" destOrd="0" presId="urn:microsoft.com/office/officeart/2005/8/layout/venn3"/>
    <dgm:cxn modelId="{903C6204-EEF5-421B-AEBD-0794CA19B460}" type="presParOf" srcId="{D78A5A12-C575-41F4-B5D3-C604DD5B7B8B}" destId="{85D38AF1-15B6-44AA-81C6-D1BCB3882948}" srcOrd="13" destOrd="0" presId="urn:microsoft.com/office/officeart/2005/8/layout/venn3"/>
    <dgm:cxn modelId="{595C4F02-3B6F-4AE7-8F3B-C7B7FEDF6E62}" type="presParOf" srcId="{D78A5A12-C575-41F4-B5D3-C604DD5B7B8B}" destId="{7CCEA8CF-0154-48B9-A2E0-D5268EEFA192}" srcOrd="14" destOrd="0" presId="urn:microsoft.com/office/officeart/2005/8/layout/venn3"/>
  </dgm:cxnLst>
  <dgm:bg/>
  <dgm:whole/>
  <dgm:extLst>
    <a:ext uri="http://schemas.microsoft.com/office/drawing/2008/diagram"/>
  </dgm:extLst>
</dgm:dataModel>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EE91796-B438-40A0-9DD2-38478CE1D7B8}" type="datetimeFigureOut">
              <a:rPr lang="zh-CN" altLang="en-US"/>
              <a:pPr>
                <a:defRPr/>
              </a:pPr>
              <a:t>2015/11/28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2103F9E-85A6-46AC-A4F8-A4BDFC5684D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bwMode="auto">
          <a:xfrm>
            <a:off x="2857500" y="514350"/>
            <a:ext cx="3429000" cy="2571750"/>
          </a:xfrm>
          <a:noFill/>
          <a:ln>
            <a:solidFill>
              <a:srgbClr val="000000"/>
            </a:solidFill>
            <a:miter lim="800000"/>
            <a:headEnd/>
            <a:tailEnd/>
          </a:ln>
        </p:spPr>
      </p:sp>
      <p:sp>
        <p:nvSpPr>
          <p:cNvPr id="18434" name="备注占位符 2"/>
          <p:cNvSpPr>
            <a:spLocks noGrp="1"/>
          </p:cNvSpPr>
          <p:nvPr>
            <p:ph type="body" idx="1"/>
          </p:nvPr>
        </p:nvSpPr>
        <p:spPr bwMode="auto">
          <a:xfrm>
            <a:off x="914400" y="3257550"/>
            <a:ext cx="7315200" cy="3086100"/>
          </a:xfrm>
          <a:noFill/>
        </p:spPr>
        <p:txBody>
          <a:bodyPr wrap="square" numCol="1" anchor="ctr" anchorCtr="0" compatLnSpc="1">
            <a:prstTxWarp prst="textNoShape">
              <a:avLst/>
            </a:prstTxWarp>
          </a:bodyPr>
          <a:lstStyle/>
          <a:p>
            <a:endParaRPr lang="zh-CN" altLang="en-US" smtClean="0"/>
          </a:p>
        </p:txBody>
      </p:sp>
      <p:sp>
        <p:nvSpPr>
          <p:cNvPr id="18435" name="灯片编号占位符 3"/>
          <p:cNvSpPr txBox="1">
            <a:spLocks noGrp="1"/>
          </p:cNvSpPr>
          <p:nvPr/>
        </p:nvSpPr>
        <p:spPr bwMode="auto">
          <a:xfrm>
            <a:off x="5180013" y="6513513"/>
            <a:ext cx="3962400" cy="342900"/>
          </a:xfrm>
          <a:prstGeom prst="rect">
            <a:avLst/>
          </a:prstGeom>
          <a:noFill/>
          <a:ln w="9525">
            <a:noFill/>
            <a:miter lim="800000"/>
            <a:headEnd/>
            <a:tailEnd/>
          </a:ln>
        </p:spPr>
        <p:txBody>
          <a:bodyPr anchor="b"/>
          <a:lstStyle/>
          <a:p>
            <a:pPr algn="r"/>
            <a:fld id="{4132AD41-A3F7-468C-86A1-3B198A2ACB8D}" type="slidenum">
              <a:rPr lang="zh-CN" altLang="en-US" sz="1200"/>
              <a:pPr algn="r"/>
              <a:t>4</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88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A90DEA-DC93-4343-AAA4-FF25B44FDF3D}" type="slidenum">
              <a:rPr lang="zh-CN" altLang="en-US">
                <a:latin typeface="Arial" charset="0"/>
              </a:rPr>
              <a:pPr fontAlgn="base">
                <a:spcBef>
                  <a:spcPct val="0"/>
                </a:spcBef>
                <a:spcAft>
                  <a:spcPct val="0"/>
                </a:spcAft>
                <a:defRPr/>
              </a:pPr>
              <a:t>22</a:t>
            </a:fld>
            <a:endParaRPr lang="en-US"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p:cNvSpPr>
            <a:spLocks noGrp="1" noRot="1" noChangeAspect="1" noTextEdit="1"/>
          </p:cNvSpPr>
          <p:nvPr>
            <p:ph type="sldImg"/>
          </p:nvPr>
        </p:nvSpPr>
        <p:spPr bwMode="auto">
          <a:noFill/>
          <a:ln>
            <a:solidFill>
              <a:srgbClr val="000000"/>
            </a:solidFill>
            <a:miter lim="800000"/>
            <a:headEnd/>
            <a:tailEnd/>
          </a:ln>
        </p:spPr>
      </p:sp>
      <p:sp>
        <p:nvSpPr>
          <p:cNvPr id="2140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2ACEBDC-18CF-412E-8891-47D4802209ED}" type="slidenum">
              <a:rPr lang="zh-CN" altLang="en-US" sz="1200">
                <a:latin typeface="+mn-lt"/>
                <a:ea typeface="+mn-ea"/>
              </a:rPr>
              <a:pPr algn="r" fontAlgn="auto">
                <a:spcBef>
                  <a:spcPts val="0"/>
                </a:spcBef>
                <a:spcAft>
                  <a:spcPts val="0"/>
                </a:spcAft>
                <a:defRPr/>
              </a:pPr>
              <a:t>29</a:t>
            </a:fld>
            <a:endParaRPr lang="zh-CN" altLang="en-US"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幻灯片图像占位符 1"/>
          <p:cNvSpPr>
            <a:spLocks noGrp="1" noRot="1" noChangeAspect="1" noTextEdit="1"/>
          </p:cNvSpPr>
          <p:nvPr>
            <p:ph type="sldImg"/>
          </p:nvPr>
        </p:nvSpPr>
        <p:spPr bwMode="auto">
          <a:noFill/>
          <a:ln>
            <a:solidFill>
              <a:srgbClr val="000000"/>
            </a:solidFill>
            <a:miter lim="800000"/>
            <a:headEnd/>
            <a:tailEnd/>
          </a:ln>
        </p:spPr>
      </p:sp>
      <p:sp>
        <p:nvSpPr>
          <p:cNvPr id="2498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985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F9CA371-B343-4BC0-BF2C-B7EFEE8AEF70}" type="slidenum">
              <a:rPr lang="zh-CN" altLang="en-US" sz="1200">
                <a:latin typeface="Calibri" pitchFamily="34" charset="0"/>
              </a:rPr>
              <a:pPr algn="r"/>
              <a:t>63</a:t>
            </a:fld>
            <a:endParaRPr lang="en-US" altLang="zh-CN"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6D202A6-FD15-4507-B4A0-6EB1F988579F}" type="datetimeFigureOut">
              <a:rPr lang="zh-CN" altLang="en-US"/>
              <a:pPr>
                <a:defRPr/>
              </a:pPr>
              <a:t>2015/11/28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398E50-A297-4612-92A0-39A1CE65283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A231F1-D1B1-4C22-B98A-821B23DA2A54}" type="datetimeFigureOut">
              <a:rPr lang="zh-CN" altLang="en-US"/>
              <a:pPr>
                <a:defRPr/>
              </a:pPr>
              <a:t>2015/11/28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BB3A20D-18E5-4DF9-9FEF-DD8B905D3FF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5EF9D18-56D5-409B-BA9C-1B0B488BE73C}" type="datetimeFigureOut">
              <a:rPr lang="zh-CN" altLang="en-US"/>
              <a:pPr>
                <a:defRPr/>
              </a:pPr>
              <a:t>2015/11/28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50378D-E215-4A3B-8D43-A88B2C9C825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B641A3C-FF6F-4526-907D-1509E1E968D1}" type="datetimeFigureOut">
              <a:rPr lang="zh-CN" altLang="en-US"/>
              <a:pPr>
                <a:defRPr/>
              </a:pPr>
              <a:t>2015/11/28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041F0AF-1093-4B35-94FD-341FBE46BF5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C42C183-157D-4CBD-8A66-BB014F3C6A79}" type="datetimeFigureOut">
              <a:rPr lang="zh-CN" altLang="en-US"/>
              <a:pPr>
                <a:defRPr/>
              </a:pPr>
              <a:t>2015/11/28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BFE074-ED6C-4025-A649-1392C6EC57B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C94E484-D67E-41FC-A802-ECA95E3BAE88}" type="datetimeFigureOut">
              <a:rPr lang="zh-CN" altLang="en-US"/>
              <a:pPr>
                <a:defRPr/>
              </a:pPr>
              <a:t>2015/11/28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666D69B-500B-4B96-A318-A90EEE20A1E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1F360EC-B01B-4FD3-9FE7-E0C1FCDE3A99}" type="datetimeFigureOut">
              <a:rPr lang="zh-CN" altLang="en-US"/>
              <a:pPr>
                <a:defRPr/>
              </a:pPr>
              <a:t>2015/11/28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D2E6EDB-DA46-4726-8D59-96B5573EBB6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1340E59-A128-4A09-AA4C-F70B599B82C4}" type="datetimeFigureOut">
              <a:rPr lang="zh-CN" altLang="en-US"/>
              <a:pPr>
                <a:defRPr/>
              </a:pPr>
              <a:t>2015/11/28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F34C21E-0563-4412-861C-D5A92597C9D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E825AA-CFC9-4E18-92FA-62DDDED65690}" type="datetimeFigureOut">
              <a:rPr lang="zh-CN" altLang="en-US"/>
              <a:pPr>
                <a:defRPr/>
              </a:pPr>
              <a:t>2015/11/28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0F23E8-0EE9-4326-9DD4-77D720DE1D0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D04C938-B73D-4C28-B0BD-A894E8654939}" type="datetimeFigureOut">
              <a:rPr lang="zh-CN" altLang="en-US"/>
              <a:pPr>
                <a:defRPr/>
              </a:pPr>
              <a:t>2015/11/28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E11CC7-CABA-49E0-80B7-511444BAFDE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E84E718-86CD-49EC-82CB-50333B121E3F}" type="datetimeFigureOut">
              <a:rPr lang="zh-CN" altLang="en-US"/>
              <a:pPr>
                <a:defRPr/>
              </a:pPr>
              <a:t>2015/11/28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9B8BEB-A764-47E5-80C5-D39D7F7EC6C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0447A83-9752-4E0A-9B3B-99BA372D8E0D}" type="datetimeFigureOut">
              <a:rPr lang="zh-CN" altLang="en-US"/>
              <a:pPr>
                <a:defRPr/>
              </a:pPr>
              <a:t>2015/11/28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9AB757E-27A8-430F-92AE-58C13B38EF7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611188" y="1557338"/>
            <a:ext cx="7772400" cy="1470025"/>
          </a:xfrm>
        </p:spPr>
        <p:txBody>
          <a:bodyPr/>
          <a:lstStyle/>
          <a:p>
            <a:pPr eaLnBrk="1" hangingPunct="1"/>
            <a:r>
              <a:rPr lang="zh-CN" altLang="en-US" sz="4800" b="1" smtClean="0">
                <a:solidFill>
                  <a:srgbClr val="0000FF"/>
                </a:solidFill>
                <a:ea typeface="黑体" pitchFamily="49" charset="-122"/>
              </a:rPr>
              <a:t>高等工程教育的</a:t>
            </a:r>
            <a:r>
              <a:rPr lang="zh-CN" altLang="en-US" sz="4800" b="1" smtClean="0">
                <a:solidFill>
                  <a:srgbClr val="FF0000"/>
                </a:solidFill>
                <a:ea typeface="黑体" pitchFamily="49" charset="-122"/>
              </a:rPr>
              <a:t>改革发展</a:t>
            </a:r>
            <a:r>
              <a:rPr lang="zh-CN" altLang="en-US" sz="4800" b="1" smtClean="0">
                <a:solidFill>
                  <a:srgbClr val="0000FF"/>
                </a:solidFill>
                <a:ea typeface="黑体" pitchFamily="49" charset="-122"/>
              </a:rPr>
              <a:t>与几个工程教育问题的</a:t>
            </a:r>
            <a:r>
              <a:rPr lang="zh-CN" altLang="en-US" sz="4800" b="1" smtClean="0">
                <a:solidFill>
                  <a:srgbClr val="FF0000"/>
                </a:solidFill>
                <a:latin typeface="华文隶书"/>
                <a:ea typeface="黑体" pitchFamily="49" charset="-122"/>
                <a:cs typeface="华文隶书"/>
              </a:rPr>
              <a:t>认识</a:t>
            </a:r>
            <a:endParaRPr lang="zh-CN" altLang="en-US" sz="4800" b="1" smtClean="0">
              <a:solidFill>
                <a:srgbClr val="0000FF"/>
              </a:solidFill>
              <a:ea typeface="黑体" pitchFamily="49" charset="-122"/>
            </a:endParaRPr>
          </a:p>
        </p:txBody>
      </p:sp>
      <p:sp>
        <p:nvSpPr>
          <p:cNvPr id="14338" name="副标题 2"/>
          <p:cNvSpPr>
            <a:spLocks noGrp="1"/>
          </p:cNvSpPr>
          <p:nvPr>
            <p:ph type="subTitle" idx="1"/>
          </p:nvPr>
        </p:nvSpPr>
        <p:spPr>
          <a:xfrm>
            <a:off x="971550" y="4221163"/>
            <a:ext cx="7416800" cy="2016125"/>
          </a:xfrm>
        </p:spPr>
        <p:txBody>
          <a:bodyPr/>
          <a:lstStyle/>
          <a:p>
            <a:pPr eaLnBrk="1" hangingPunct="1">
              <a:lnSpc>
                <a:spcPct val="90000"/>
              </a:lnSpc>
            </a:pPr>
            <a:r>
              <a:rPr lang="zh-CN" altLang="en-US" b="1" smtClean="0">
                <a:solidFill>
                  <a:schemeClr val="accent2"/>
                </a:solidFill>
                <a:latin typeface="微软雅黑" pitchFamily="34" charset="-122"/>
                <a:ea typeface="微软雅黑" pitchFamily="34" charset="-122"/>
                <a:cs typeface="华文行楷"/>
              </a:rPr>
              <a:t>余寿文</a:t>
            </a:r>
            <a:endParaRPr lang="en-US" altLang="zh-CN" b="1" smtClean="0">
              <a:solidFill>
                <a:schemeClr val="accent2"/>
              </a:solidFill>
              <a:latin typeface="微软雅黑" pitchFamily="34" charset="-122"/>
              <a:ea typeface="微软雅黑" pitchFamily="34" charset="-122"/>
              <a:cs typeface="华文行楷"/>
            </a:endParaRPr>
          </a:p>
          <a:p>
            <a:pPr eaLnBrk="1" hangingPunct="1">
              <a:lnSpc>
                <a:spcPct val="90000"/>
              </a:lnSpc>
            </a:pPr>
            <a:r>
              <a:rPr lang="zh-CN" altLang="en-US" sz="2800" b="1" smtClean="0">
                <a:solidFill>
                  <a:srgbClr val="3A18B8"/>
                </a:solidFill>
                <a:ea typeface="微软雅黑" pitchFamily="34" charset="-122"/>
                <a:cs typeface="华文行楷"/>
              </a:rPr>
              <a:t>清华大学</a:t>
            </a:r>
            <a:endParaRPr lang="en-US" altLang="zh-CN" sz="2800" b="1" smtClean="0">
              <a:solidFill>
                <a:srgbClr val="3A18B8"/>
              </a:solidFill>
              <a:ea typeface="微软雅黑" pitchFamily="34" charset="-122"/>
              <a:cs typeface="华文行楷"/>
            </a:endParaRPr>
          </a:p>
          <a:p>
            <a:pPr eaLnBrk="1" hangingPunct="1">
              <a:lnSpc>
                <a:spcPct val="90000"/>
              </a:lnSpc>
            </a:pPr>
            <a:r>
              <a:rPr lang="en-US" altLang="zh-CN" sz="2800" b="1" smtClean="0">
                <a:solidFill>
                  <a:schemeClr val="tx1"/>
                </a:solidFill>
                <a:cs typeface="华文行楷"/>
              </a:rPr>
              <a:t>《</a:t>
            </a:r>
            <a:r>
              <a:rPr lang="zh-CN" altLang="en-US" sz="2800" b="1" smtClean="0">
                <a:solidFill>
                  <a:srgbClr val="0000FF"/>
                </a:solidFill>
                <a:cs typeface="华文行楷"/>
              </a:rPr>
              <a:t>中国制造</a:t>
            </a:r>
            <a:r>
              <a:rPr lang="en-US" altLang="zh-CN" sz="2800" b="1" smtClean="0">
                <a:solidFill>
                  <a:srgbClr val="0000FF"/>
                </a:solidFill>
                <a:cs typeface="华文行楷"/>
              </a:rPr>
              <a:t>2025</a:t>
            </a:r>
            <a:r>
              <a:rPr lang="zh-CN" altLang="en-US" sz="2800" b="1" smtClean="0">
                <a:solidFill>
                  <a:srgbClr val="0000FF"/>
                </a:solidFill>
                <a:cs typeface="华文行楷"/>
              </a:rPr>
              <a:t>与工程实践教育</a:t>
            </a:r>
            <a:r>
              <a:rPr lang="en-US" altLang="zh-CN" sz="2800" b="1" smtClean="0">
                <a:solidFill>
                  <a:schemeClr val="tx1"/>
                </a:solidFill>
                <a:cs typeface="华文行楷"/>
              </a:rPr>
              <a:t>》</a:t>
            </a:r>
            <a:r>
              <a:rPr lang="zh-CN" altLang="en-US" sz="2800" b="1" smtClean="0">
                <a:solidFill>
                  <a:schemeClr val="tx1"/>
                </a:solidFill>
                <a:cs typeface="华文行楷"/>
              </a:rPr>
              <a:t>研讨会</a:t>
            </a:r>
            <a:r>
              <a:rPr lang="en-US" altLang="zh-CN" sz="2800" b="1" smtClean="0">
                <a:solidFill>
                  <a:srgbClr val="3A18B8"/>
                </a:solidFill>
                <a:ea typeface="微软雅黑" pitchFamily="34" charset="-122"/>
                <a:cs typeface="华文行楷"/>
              </a:rPr>
              <a:t>2015-11-29</a:t>
            </a:r>
            <a:endParaRPr lang="zh-CN" altLang="en-US" sz="2800" b="1" smtClean="0">
              <a:solidFill>
                <a:srgbClr val="3A18B8"/>
              </a:solidFill>
              <a:ea typeface="微软雅黑" pitchFamily="34" charset="-122"/>
              <a:cs typeface="华文行楷"/>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rrowheads="1"/>
          </p:cNvSpPr>
          <p:nvPr>
            <p:ph type="title" idx="4294967295"/>
          </p:nvPr>
        </p:nvSpPr>
        <p:spPr/>
        <p:txBody>
          <a:bodyPr/>
          <a:lstStyle/>
          <a:p>
            <a:pPr eaLnBrk="1" hangingPunct="1"/>
            <a:r>
              <a:rPr lang="en-US" altLang="zh-CN" sz="4000" b="1" smtClean="0">
                <a:solidFill>
                  <a:srgbClr val="0000FF"/>
                </a:solidFill>
                <a:latin typeface="微软雅黑" pitchFamily="34" charset="-122"/>
                <a:ea typeface="微软雅黑" pitchFamily="34" charset="-122"/>
              </a:rPr>
              <a:t>Vest</a:t>
            </a:r>
            <a:r>
              <a:rPr lang="zh-CN" altLang="en-US" sz="4000" b="1" smtClean="0">
                <a:solidFill>
                  <a:srgbClr val="0000FF"/>
                </a:solidFill>
                <a:latin typeface="微软雅黑" pitchFamily="34" charset="-122"/>
                <a:ea typeface="微软雅黑" pitchFamily="34" charset="-122"/>
              </a:rPr>
              <a:t>院长（</a:t>
            </a:r>
            <a:r>
              <a:rPr lang="en-US" altLang="zh-CN" sz="4000" b="1" smtClean="0">
                <a:solidFill>
                  <a:srgbClr val="0000FF"/>
                </a:solidFill>
                <a:latin typeface="微软雅黑" pitchFamily="34" charset="-122"/>
                <a:ea typeface="微软雅黑" pitchFamily="34" charset="-122"/>
              </a:rPr>
              <a:t>MIT</a:t>
            </a:r>
            <a:r>
              <a:rPr lang="zh-CN" altLang="en-US" sz="4000" b="1" smtClean="0">
                <a:solidFill>
                  <a:srgbClr val="0000FF"/>
                </a:solidFill>
                <a:latin typeface="微软雅黑" pitchFamily="34" charset="-122"/>
                <a:ea typeface="微软雅黑" pitchFamily="34" charset="-122"/>
              </a:rPr>
              <a:t>，</a:t>
            </a:r>
            <a:r>
              <a:rPr lang="en-US" altLang="zh-CN" sz="4000" b="1" smtClean="0">
                <a:solidFill>
                  <a:srgbClr val="0000FF"/>
                </a:solidFill>
                <a:latin typeface="微软雅黑" pitchFamily="34" charset="-122"/>
                <a:ea typeface="微软雅黑" pitchFamily="34" charset="-122"/>
              </a:rPr>
              <a:t>AAE</a:t>
            </a:r>
            <a:r>
              <a:rPr lang="zh-CN" altLang="en-US" sz="4000" b="1" smtClean="0">
                <a:solidFill>
                  <a:srgbClr val="0000FF"/>
                </a:solidFill>
                <a:latin typeface="微软雅黑" pitchFamily="34" charset="-122"/>
                <a:ea typeface="微软雅黑" pitchFamily="34" charset="-122"/>
              </a:rPr>
              <a:t>）的一段话</a:t>
            </a:r>
          </a:p>
        </p:txBody>
      </p:sp>
      <p:pic>
        <p:nvPicPr>
          <p:cNvPr id="23554" name="Picture 3"/>
          <p:cNvPicPr>
            <a:picLocks noGrp="1" noChangeAspect="1" noChangeArrowheads="1"/>
          </p:cNvPicPr>
          <p:nvPr>
            <p:ph type="body" idx="4294967295"/>
          </p:nvPr>
        </p:nvPicPr>
        <p:blipFill>
          <a:blip r:embed="rId2"/>
          <a:srcRect/>
          <a:stretch>
            <a:fillRect/>
          </a:stretch>
        </p:blipFill>
        <p:spPr>
          <a:xfrm>
            <a:off x="457200" y="1341438"/>
            <a:ext cx="8229600" cy="478472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rrowheads="1"/>
          </p:cNvSpPr>
          <p:nvPr>
            <p:ph type="title" idx="4294967295"/>
          </p:nvPr>
        </p:nvSpPr>
        <p:spPr/>
        <p:txBody>
          <a:bodyPr/>
          <a:lstStyle/>
          <a:p>
            <a:r>
              <a:rPr lang="zh-CN" altLang="en-US" sz="4000" b="1" smtClean="0">
                <a:solidFill>
                  <a:srgbClr val="FF0000"/>
                </a:solidFill>
              </a:rPr>
              <a:t> 工程的基本词汇</a:t>
            </a:r>
            <a:r>
              <a:rPr lang="zh-CN" altLang="en-US" sz="4000" smtClean="0"/>
              <a:t> </a:t>
            </a:r>
            <a:r>
              <a:rPr lang="en-US" altLang="zh-CN" sz="2400" smtClean="0">
                <a:solidFill>
                  <a:srgbClr val="0000FF"/>
                </a:solidFill>
              </a:rPr>
              <a:t>ht t p: //www. Nae.  Edu/Act ivitie s/Event s/Annual Meetings/19611/53074.aspx</a:t>
            </a:r>
            <a:endParaRPr lang="zh-CN" altLang="en-US" sz="2400" smtClean="0">
              <a:solidFill>
                <a:srgbClr val="0000FF"/>
              </a:solidFill>
            </a:endParaRPr>
          </a:p>
        </p:txBody>
      </p:sp>
      <p:sp>
        <p:nvSpPr>
          <p:cNvPr id="24578" name="Rectangle 3"/>
          <p:cNvSpPr>
            <a:spLocks noGrp="1" noRot="1" noChangeArrowheads="1"/>
          </p:cNvSpPr>
          <p:nvPr>
            <p:ph type="body" idx="4294967295"/>
          </p:nvPr>
        </p:nvSpPr>
        <p:spPr/>
        <p:txBody>
          <a:bodyPr/>
          <a:lstStyle/>
          <a:p>
            <a:pPr>
              <a:lnSpc>
                <a:spcPct val="90000"/>
              </a:lnSpc>
            </a:pPr>
            <a:r>
              <a:rPr lang="zh-CN" altLang="en-US" sz="2800" b="1" smtClean="0">
                <a:solidFill>
                  <a:srgbClr val="0000FF"/>
                </a:solidFill>
              </a:rPr>
              <a:t>力  速度  尺寸 公差  模数  电压  温度  精度</a:t>
            </a:r>
          </a:p>
          <a:p>
            <a:pPr>
              <a:lnSpc>
                <a:spcPct val="90000"/>
              </a:lnSpc>
            </a:pPr>
            <a:r>
              <a:rPr lang="zh-CN" altLang="en-US" sz="2800" smtClean="0"/>
              <a:t>但是</a:t>
            </a:r>
            <a:r>
              <a:rPr lang="zh-CN" altLang="en-US" sz="2800" b="1" smtClean="0">
                <a:solidFill>
                  <a:schemeClr val="tx2"/>
                </a:solidFill>
              </a:rPr>
              <a:t>现在</a:t>
            </a:r>
            <a:r>
              <a:rPr lang="zh-CN" altLang="en-US" sz="2800" smtClean="0"/>
              <a:t>，我又遇到一些词汇，</a:t>
            </a:r>
          </a:p>
          <a:p>
            <a:pPr>
              <a:lnSpc>
                <a:spcPct val="90000"/>
              </a:lnSpc>
            </a:pPr>
            <a:r>
              <a:rPr lang="zh-CN" altLang="en-US" sz="2800" b="1" smtClean="0">
                <a:solidFill>
                  <a:schemeClr val="tx2"/>
                </a:solidFill>
              </a:rPr>
              <a:t>规模    范围   状态  复杂性  集成    架构  回弹  演变  支付能力  社会范畴</a:t>
            </a:r>
          </a:p>
          <a:p>
            <a:pPr>
              <a:lnSpc>
                <a:spcPct val="90000"/>
              </a:lnSpc>
            </a:pPr>
            <a:r>
              <a:rPr lang="zh-CN" altLang="en-US" sz="2800" smtClean="0"/>
              <a:t>这是</a:t>
            </a:r>
            <a:r>
              <a:rPr lang="zh-CN" altLang="en-US" sz="4000" b="1" smtClean="0">
                <a:solidFill>
                  <a:srgbClr val="FF0000"/>
                </a:solidFill>
              </a:rPr>
              <a:t>工程系统</a:t>
            </a:r>
            <a:r>
              <a:rPr lang="zh-CN" altLang="en-US" sz="2800" b="1" smtClean="0">
                <a:solidFill>
                  <a:srgbClr val="0000FF"/>
                </a:solidFill>
              </a:rPr>
              <a:t>的语言。将工程师们的知识和能力与社会科学家、管理学家</a:t>
            </a:r>
            <a:r>
              <a:rPr lang="en-US" altLang="zh-CN" sz="2800" b="1" smtClean="0">
                <a:solidFill>
                  <a:srgbClr val="0000FF"/>
                </a:solidFill>
              </a:rPr>
              <a:t>….</a:t>
            </a:r>
            <a:r>
              <a:rPr lang="zh-CN" altLang="en-US" sz="2800" b="1" smtClean="0">
                <a:solidFill>
                  <a:srgbClr val="0000FF"/>
                </a:solidFill>
              </a:rPr>
              <a:t>的知识和能力整合到一起</a:t>
            </a:r>
            <a:r>
              <a:rPr lang="zh-CN" altLang="en-US" sz="2800" smtClean="0"/>
              <a:t>。在</a:t>
            </a:r>
            <a:r>
              <a:rPr lang="en-US" altLang="zh-CN" sz="2800" smtClean="0"/>
              <a:t>Steve Jobs</a:t>
            </a:r>
            <a:r>
              <a:rPr lang="zh-CN" altLang="en-US" sz="2800" smtClean="0"/>
              <a:t>的时候说，“伟大创新的根源从来不只是技术本身，它们常存于更广阔的历史背景下。它们需要更多地看待问题的新的方法。</a:t>
            </a:r>
          </a:p>
          <a:p>
            <a:pPr>
              <a:lnSpc>
                <a:spcPct val="90000"/>
              </a:lnSpc>
            </a:pPr>
            <a:r>
              <a:rPr lang="zh-CN" altLang="en-US" sz="2800" b="1" smtClean="0"/>
              <a:t>“所以我们的</a:t>
            </a:r>
            <a:r>
              <a:rPr lang="zh-CN" altLang="en-US" sz="2800" b="1" smtClean="0">
                <a:solidFill>
                  <a:srgbClr val="FF0000"/>
                </a:solidFill>
              </a:rPr>
              <a:t>大学也要这样培养这样的工科生</a:t>
            </a:r>
            <a:r>
              <a:rPr lang="zh-CN" altLang="en-US" sz="2800" b="1"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a:xfrm>
            <a:off x="323850" y="333375"/>
            <a:ext cx="8229600" cy="863600"/>
          </a:xfrm>
        </p:spPr>
        <p:txBody>
          <a:bodyPr/>
          <a:lstStyle/>
          <a:p>
            <a:pPr eaLnBrk="1" hangingPunct="1"/>
            <a:r>
              <a:rPr lang="zh-CN" altLang="en-US" b="1" smtClean="0">
                <a:solidFill>
                  <a:srgbClr val="0000FF"/>
                </a:solidFill>
                <a:ea typeface="黑体" pitchFamily="49" charset="-122"/>
              </a:rPr>
              <a:t>近年国际工程教育会议关键词</a:t>
            </a:r>
            <a:endParaRPr lang="zh-CN" altLang="en-US" sz="3200" b="1" smtClean="0">
              <a:solidFill>
                <a:srgbClr val="0000FF"/>
              </a:solidFill>
              <a:ea typeface="黑体" pitchFamily="49" charset="-122"/>
            </a:endParaRPr>
          </a:p>
        </p:txBody>
      </p:sp>
      <p:sp>
        <p:nvSpPr>
          <p:cNvPr id="25602" name="内容占位符 2"/>
          <p:cNvSpPr>
            <a:spLocks noGrp="1"/>
          </p:cNvSpPr>
          <p:nvPr>
            <p:ph idx="4294967295"/>
          </p:nvPr>
        </p:nvSpPr>
        <p:spPr/>
        <p:txBody>
          <a:bodyPr/>
          <a:lstStyle/>
          <a:p>
            <a:pPr eaLnBrk="1" hangingPunct="1"/>
            <a:r>
              <a:rPr lang="en-US" altLang="zh-CN" sz="3000" smtClean="0"/>
              <a:t>WEEF(</a:t>
            </a:r>
            <a:r>
              <a:rPr lang="zh-CN" altLang="en-US" sz="3000" smtClean="0"/>
              <a:t> </a:t>
            </a:r>
            <a:r>
              <a:rPr lang="en-US" altLang="zh-CN" sz="3000" smtClean="0"/>
              <a:t>2011-9-27~10-4,Lisbon);GEDC(2011-10-21-22,Beijing);ASEE-GS(2011-10-24-25,Shanghai)</a:t>
            </a:r>
          </a:p>
          <a:p>
            <a:pPr eaLnBrk="1" hangingPunct="1">
              <a:buFont typeface="Arial" charset="0"/>
              <a:buNone/>
            </a:pPr>
            <a:r>
              <a:rPr lang="en-US" altLang="zh-CN" sz="3000" smtClean="0"/>
              <a:t>    </a:t>
            </a:r>
            <a:r>
              <a:rPr lang="en-US" altLang="zh-CN" sz="3000" smtClean="0">
                <a:solidFill>
                  <a:srgbClr val="FF0000"/>
                </a:solidFill>
              </a:rPr>
              <a:t>ACE-TH-EE-FORUM2015-11-19</a:t>
            </a:r>
            <a:r>
              <a:rPr lang="en-US" altLang="zh-CN" sz="3000" smtClean="0"/>
              <a:t>====. </a:t>
            </a:r>
          </a:p>
          <a:p>
            <a:pPr eaLnBrk="1" hangingPunct="1">
              <a:buFont typeface="Arial" charset="0"/>
              <a:buNone/>
            </a:pPr>
            <a:r>
              <a:rPr lang="en-US" altLang="zh-CN" sz="3000" smtClean="0"/>
              <a:t>    </a:t>
            </a:r>
            <a:r>
              <a:rPr lang="zh-CN" altLang="en-US" sz="3000" b="1" smtClean="0">
                <a:solidFill>
                  <a:srgbClr val="FF0000"/>
                </a:solidFill>
              </a:rPr>
              <a:t>创新</a:t>
            </a:r>
            <a:r>
              <a:rPr lang="en-US" altLang="zh-CN" sz="3000" smtClean="0"/>
              <a:t>---INNOVATION</a:t>
            </a:r>
          </a:p>
          <a:p>
            <a:pPr eaLnBrk="1" hangingPunct="1"/>
            <a:r>
              <a:rPr lang="zh-CN" altLang="en-US" sz="3000" b="1" smtClean="0">
                <a:solidFill>
                  <a:srgbClr val="FF0000"/>
                </a:solidFill>
              </a:rPr>
              <a:t>可持续</a:t>
            </a:r>
            <a:r>
              <a:rPr lang="en-US" altLang="zh-CN" sz="3000" smtClean="0"/>
              <a:t>--SUSTANABLE</a:t>
            </a:r>
          </a:p>
          <a:p>
            <a:pPr eaLnBrk="1" hangingPunct="1"/>
            <a:r>
              <a:rPr lang="zh-CN" altLang="en-US" sz="3000" b="1" smtClean="0">
                <a:solidFill>
                  <a:srgbClr val="FF0000"/>
                </a:solidFill>
              </a:rPr>
              <a:t>多样性</a:t>
            </a:r>
            <a:r>
              <a:rPr lang="en-US" altLang="zh-CN" sz="3000" smtClean="0"/>
              <a:t>--diversity</a:t>
            </a:r>
          </a:p>
          <a:p>
            <a:pPr eaLnBrk="1" hangingPunct="1"/>
            <a:r>
              <a:rPr lang="zh-CN" altLang="en-US" sz="3000" b="1" smtClean="0">
                <a:solidFill>
                  <a:srgbClr val="FF0000"/>
                </a:solidFill>
              </a:rPr>
              <a:t>学生</a:t>
            </a:r>
            <a:r>
              <a:rPr lang="zh-CN" altLang="en-US" sz="3000" b="1" smtClean="0">
                <a:solidFill>
                  <a:srgbClr val="0000FF"/>
                </a:solidFill>
              </a:rPr>
              <a:t>参与</a:t>
            </a:r>
            <a:r>
              <a:rPr lang="en-US" altLang="zh-CN" sz="3000" smtClean="0"/>
              <a:t>--STUDENTS</a:t>
            </a:r>
          </a:p>
          <a:p>
            <a:pPr eaLnBrk="1" hangingPunct="1"/>
            <a:r>
              <a:rPr lang="zh-CN" altLang="en-US" sz="3000" b="1" smtClean="0">
                <a:solidFill>
                  <a:srgbClr val="0000FF"/>
                </a:solidFill>
              </a:rPr>
              <a:t>基于问题（项目）的学习</a:t>
            </a:r>
            <a:r>
              <a:rPr lang="en-US" altLang="zh-CN" sz="3000" smtClean="0"/>
              <a:t>--PBL-</a:t>
            </a:r>
          </a:p>
          <a:p>
            <a:pPr eaLnBrk="1" hangingPunct="1"/>
            <a:r>
              <a:rPr lang="zh-CN" altLang="en-US" sz="3000" b="1" smtClean="0">
                <a:solidFill>
                  <a:srgbClr val="0000FF"/>
                </a:solidFill>
              </a:rPr>
              <a:t>流动性</a:t>
            </a:r>
            <a:r>
              <a:rPr lang="en-US" altLang="zh-CN" sz="3000" smtClean="0"/>
              <a:t>—Mobility</a:t>
            </a:r>
            <a:endParaRPr lang="zh-CN" altLang="en-US" sz="3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p:txBody>
          <a:bodyPr/>
          <a:lstStyle/>
          <a:p>
            <a:pPr eaLnBrk="1" hangingPunct="1"/>
            <a:r>
              <a:rPr lang="zh-CN" altLang="en-US" sz="3600" b="1" smtClean="0">
                <a:solidFill>
                  <a:srgbClr val="0000FF"/>
                </a:solidFill>
                <a:ea typeface="华文新魏"/>
                <a:cs typeface="华文新魏"/>
              </a:rPr>
              <a:t/>
            </a:r>
            <a:br>
              <a:rPr lang="zh-CN" altLang="en-US" sz="3600" b="1" smtClean="0">
                <a:solidFill>
                  <a:srgbClr val="0000FF"/>
                </a:solidFill>
                <a:ea typeface="华文新魏"/>
                <a:cs typeface="华文新魏"/>
              </a:rPr>
            </a:br>
            <a:r>
              <a:rPr lang="zh-CN" altLang="en-US" sz="3600" b="1" smtClean="0">
                <a:solidFill>
                  <a:srgbClr val="FF0000"/>
                </a:solidFill>
                <a:ea typeface="华文新魏"/>
                <a:cs typeface="华文新魏"/>
              </a:rPr>
              <a:t>现代中国工程教育</a:t>
            </a:r>
            <a:r>
              <a:rPr lang="zh-CN" altLang="en-US" sz="3600" b="1" smtClean="0">
                <a:solidFill>
                  <a:srgbClr val="0000FF"/>
                </a:solidFill>
                <a:ea typeface="华文新魏"/>
                <a:cs typeface="华文新魏"/>
              </a:rPr>
              <a:t>特征</a:t>
            </a:r>
            <a:r>
              <a:rPr lang="zh-CN" altLang="en-US" sz="3600" b="1" smtClean="0">
                <a:solidFill>
                  <a:srgbClr val="0000FF"/>
                </a:solidFill>
              </a:rPr>
              <a:t/>
            </a:r>
            <a:br>
              <a:rPr lang="zh-CN" altLang="en-US" sz="3600" b="1" smtClean="0">
                <a:solidFill>
                  <a:srgbClr val="0000FF"/>
                </a:solidFill>
              </a:rPr>
            </a:br>
            <a:endParaRPr lang="zh-CN" altLang="en-US" sz="3600" b="1" smtClean="0">
              <a:solidFill>
                <a:srgbClr val="0000FF"/>
              </a:solidFill>
            </a:endParaRPr>
          </a:p>
        </p:txBody>
      </p:sp>
      <p:sp>
        <p:nvSpPr>
          <p:cNvPr id="26626" name="内容占位符 2"/>
          <p:cNvSpPr>
            <a:spLocks noGrp="1"/>
          </p:cNvSpPr>
          <p:nvPr>
            <p:ph idx="4294967295"/>
          </p:nvPr>
        </p:nvSpPr>
        <p:spPr/>
        <p:txBody>
          <a:bodyPr/>
          <a:lstStyle/>
          <a:p>
            <a:pPr eaLnBrk="1" hangingPunct="1">
              <a:lnSpc>
                <a:spcPct val="90000"/>
              </a:lnSpc>
            </a:pPr>
            <a:r>
              <a:rPr lang="en-US" altLang="zh-CN" b="1" smtClean="0">
                <a:solidFill>
                  <a:srgbClr val="0000FF"/>
                </a:solidFill>
              </a:rPr>
              <a:t>1</a:t>
            </a:r>
            <a:r>
              <a:rPr lang="en-US" altLang="zh-CN" b="1" smtClean="0"/>
              <a:t>.</a:t>
            </a:r>
            <a:r>
              <a:rPr lang="zh-CN" altLang="en-US" b="1" smtClean="0"/>
              <a:t>我们已建立了基本</a:t>
            </a:r>
            <a:r>
              <a:rPr lang="zh-CN" altLang="en-US" b="1" smtClean="0">
                <a:solidFill>
                  <a:srgbClr val="FF0000"/>
                </a:solidFill>
              </a:rPr>
              <a:t>完全</a:t>
            </a:r>
            <a:r>
              <a:rPr lang="zh-CN" altLang="en-US" b="1" smtClean="0"/>
              <a:t>的高等教育</a:t>
            </a:r>
            <a:r>
              <a:rPr lang="zh-CN" altLang="en-US" b="1" smtClean="0">
                <a:solidFill>
                  <a:srgbClr val="0000FF"/>
                </a:solidFill>
              </a:rPr>
              <a:t>体系</a:t>
            </a:r>
            <a:endParaRPr lang="en-US" altLang="zh-CN" b="1" smtClean="0">
              <a:solidFill>
                <a:srgbClr val="0000FF"/>
              </a:solidFill>
            </a:endParaRPr>
          </a:p>
          <a:p>
            <a:pPr eaLnBrk="1" hangingPunct="1">
              <a:lnSpc>
                <a:spcPct val="90000"/>
              </a:lnSpc>
            </a:pPr>
            <a:r>
              <a:rPr lang="en-US" altLang="zh-CN" b="1" smtClean="0">
                <a:solidFill>
                  <a:srgbClr val="0000FF"/>
                </a:solidFill>
              </a:rPr>
              <a:t>2</a:t>
            </a:r>
            <a:r>
              <a:rPr lang="en-US" altLang="zh-CN" b="1" smtClean="0"/>
              <a:t>.</a:t>
            </a:r>
            <a:r>
              <a:rPr lang="zh-CN" altLang="en-US" b="1" smtClean="0"/>
              <a:t>它的</a:t>
            </a:r>
            <a:r>
              <a:rPr lang="zh-CN" altLang="en-US" b="1" smtClean="0">
                <a:solidFill>
                  <a:srgbClr val="0000FF"/>
                </a:solidFill>
              </a:rPr>
              <a:t>总量</a:t>
            </a:r>
            <a:r>
              <a:rPr lang="zh-CN" altLang="en-US" b="1" smtClean="0"/>
              <a:t>现今在校生有</a:t>
            </a:r>
            <a:r>
              <a:rPr lang="en-US" altLang="zh-CN" b="1" smtClean="0">
                <a:solidFill>
                  <a:srgbClr val="0000FF"/>
                </a:solidFill>
              </a:rPr>
              <a:t>3</a:t>
            </a:r>
            <a:r>
              <a:rPr lang="zh-CN" altLang="en-US" b="1" smtClean="0">
                <a:solidFill>
                  <a:srgbClr val="0000FF"/>
                </a:solidFill>
              </a:rPr>
              <a:t>千</a:t>
            </a:r>
            <a:r>
              <a:rPr lang="en-US" altLang="zh-CN" b="1" smtClean="0">
                <a:solidFill>
                  <a:srgbClr val="0000FF"/>
                </a:solidFill>
              </a:rPr>
              <a:t>4</a:t>
            </a:r>
            <a:r>
              <a:rPr lang="zh-CN" altLang="en-US" b="1" smtClean="0">
                <a:solidFill>
                  <a:srgbClr val="0000FF"/>
                </a:solidFill>
              </a:rPr>
              <a:t>百多万</a:t>
            </a:r>
            <a:r>
              <a:rPr lang="zh-CN" altLang="en-US" b="1" smtClean="0"/>
              <a:t>；足够的多，规模足够地</a:t>
            </a:r>
            <a:r>
              <a:rPr lang="zh-CN" altLang="en-US" b="1" smtClean="0">
                <a:solidFill>
                  <a:srgbClr val="FF0000"/>
                </a:solidFill>
              </a:rPr>
              <a:t>大</a:t>
            </a:r>
            <a:endParaRPr lang="en-US" altLang="zh-CN" b="1" smtClean="0">
              <a:solidFill>
                <a:srgbClr val="FF0000"/>
              </a:solidFill>
            </a:endParaRPr>
          </a:p>
          <a:p>
            <a:pPr eaLnBrk="1" hangingPunct="1">
              <a:lnSpc>
                <a:spcPct val="90000"/>
              </a:lnSpc>
            </a:pPr>
            <a:r>
              <a:rPr lang="en-US" altLang="zh-CN" b="1" smtClean="0">
                <a:solidFill>
                  <a:srgbClr val="0000FF"/>
                </a:solidFill>
              </a:rPr>
              <a:t>3</a:t>
            </a:r>
            <a:r>
              <a:rPr lang="en-US" altLang="zh-CN" b="1" smtClean="0"/>
              <a:t>.</a:t>
            </a:r>
            <a:r>
              <a:rPr lang="zh-CN" altLang="en-US" b="1" smtClean="0"/>
              <a:t>它发展的</a:t>
            </a:r>
            <a:r>
              <a:rPr lang="zh-CN" altLang="en-US" b="1" smtClean="0">
                <a:solidFill>
                  <a:srgbClr val="0000FF"/>
                </a:solidFill>
              </a:rPr>
              <a:t>规模与</a:t>
            </a:r>
            <a:r>
              <a:rPr lang="zh-CN" altLang="en-US" b="1" smtClean="0">
                <a:solidFill>
                  <a:srgbClr val="FF0000"/>
                </a:solidFill>
              </a:rPr>
              <a:t>速度</a:t>
            </a:r>
            <a:r>
              <a:rPr lang="zh-CN" altLang="en-US" b="1" smtClean="0"/>
              <a:t>：在六年多时间内在校生曾经增加了</a:t>
            </a:r>
            <a:r>
              <a:rPr lang="en-US" altLang="zh-CN" b="1" smtClean="0"/>
              <a:t>4</a:t>
            </a:r>
            <a:r>
              <a:rPr lang="zh-CN" altLang="en-US" b="1" smtClean="0"/>
              <a:t>倍多，这增加速度拟似一个快变化的动态系统；</a:t>
            </a:r>
            <a:endParaRPr lang="en-US" altLang="zh-CN" b="1" smtClean="0"/>
          </a:p>
          <a:p>
            <a:pPr eaLnBrk="1" hangingPunct="1">
              <a:lnSpc>
                <a:spcPct val="90000"/>
              </a:lnSpc>
            </a:pPr>
            <a:r>
              <a:rPr lang="en-US" altLang="zh-CN" b="1" smtClean="0">
                <a:solidFill>
                  <a:srgbClr val="0000FF"/>
                </a:solidFill>
              </a:rPr>
              <a:t>4</a:t>
            </a:r>
            <a:r>
              <a:rPr lang="en-US" altLang="zh-CN" b="1" smtClean="0"/>
              <a:t>.</a:t>
            </a:r>
            <a:r>
              <a:rPr lang="zh-CN" altLang="en-US" b="1" smtClean="0"/>
              <a:t>偌大的教育，有强大的</a:t>
            </a:r>
            <a:r>
              <a:rPr lang="zh-CN" altLang="en-US" b="1" smtClean="0">
                <a:solidFill>
                  <a:srgbClr val="0000FF"/>
                </a:solidFill>
              </a:rPr>
              <a:t>政府在</a:t>
            </a:r>
            <a:r>
              <a:rPr lang="zh-CN" altLang="en-US" b="1" smtClean="0">
                <a:solidFill>
                  <a:srgbClr val="FF0000"/>
                </a:solidFill>
              </a:rPr>
              <a:t>主导</a:t>
            </a:r>
            <a:r>
              <a:rPr lang="zh-CN" altLang="en-US" b="1" smtClean="0"/>
              <a:t>着，它与较小的国家办教育不同</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p:txBody>
          <a:bodyPr/>
          <a:lstStyle/>
          <a:p>
            <a:pPr eaLnBrk="1" hangingPunct="1"/>
            <a:endParaRPr lang="zh-CN" altLang="en-US" smtClean="0"/>
          </a:p>
        </p:txBody>
      </p:sp>
      <p:sp>
        <p:nvSpPr>
          <p:cNvPr id="27650" name="内容占位符 2"/>
          <p:cNvSpPr>
            <a:spLocks noGrp="1"/>
          </p:cNvSpPr>
          <p:nvPr>
            <p:ph idx="4294967295"/>
          </p:nvPr>
        </p:nvSpPr>
        <p:spPr>
          <a:xfrm>
            <a:off x="457200" y="500063"/>
            <a:ext cx="8229600" cy="5626100"/>
          </a:xfrm>
        </p:spPr>
        <p:txBody>
          <a:bodyPr/>
          <a:lstStyle/>
          <a:p>
            <a:pPr eaLnBrk="1" hangingPunct="1"/>
            <a:r>
              <a:rPr lang="en-US" altLang="zh-CN" sz="3000" b="1" smtClean="0">
                <a:solidFill>
                  <a:srgbClr val="0000FF"/>
                </a:solidFill>
              </a:rPr>
              <a:t>5</a:t>
            </a:r>
            <a:r>
              <a:rPr lang="en-US" altLang="zh-CN" sz="3000" b="1" smtClean="0"/>
              <a:t>.</a:t>
            </a:r>
            <a:r>
              <a:rPr lang="zh-CN" altLang="en-US" sz="3000" b="1" smtClean="0"/>
              <a:t>中国教育的发展在沿海大城市与偏远地区存在巨大的</a:t>
            </a:r>
            <a:r>
              <a:rPr lang="zh-CN" altLang="en-US" sz="3000" b="1" smtClean="0">
                <a:solidFill>
                  <a:srgbClr val="FF0000"/>
                </a:solidFill>
              </a:rPr>
              <a:t>不平衡</a:t>
            </a:r>
            <a:endParaRPr lang="en-US" altLang="zh-CN" sz="3000" b="1" smtClean="0">
              <a:solidFill>
                <a:srgbClr val="FF0000"/>
              </a:solidFill>
            </a:endParaRPr>
          </a:p>
          <a:p>
            <a:pPr eaLnBrk="1" hangingPunct="1"/>
            <a:r>
              <a:rPr lang="en-US" altLang="zh-CN" sz="3000" b="1" smtClean="0">
                <a:solidFill>
                  <a:srgbClr val="0000FF"/>
                </a:solidFill>
              </a:rPr>
              <a:t>6</a:t>
            </a:r>
            <a:r>
              <a:rPr lang="en-US" altLang="zh-CN" sz="3000" b="1" smtClean="0"/>
              <a:t>.</a:t>
            </a:r>
            <a:r>
              <a:rPr lang="zh-CN" altLang="en-US" sz="3000" b="1" smtClean="0"/>
              <a:t>中国全国处在</a:t>
            </a:r>
            <a:r>
              <a:rPr lang="zh-CN" altLang="en-US" sz="3000" b="1" smtClean="0">
                <a:solidFill>
                  <a:srgbClr val="FF0000"/>
                </a:solidFill>
              </a:rPr>
              <a:t>工业化中后期</a:t>
            </a:r>
            <a:r>
              <a:rPr lang="zh-CN" altLang="en-US" sz="3000" b="1" smtClean="0"/>
              <a:t>的</a:t>
            </a:r>
            <a:r>
              <a:rPr lang="zh-CN" altLang="en-US" sz="3000" b="1" smtClean="0">
                <a:solidFill>
                  <a:srgbClr val="FF0000"/>
                </a:solidFill>
              </a:rPr>
              <a:t>过渡转型</a:t>
            </a:r>
            <a:r>
              <a:rPr lang="zh-CN" altLang="en-US" sz="3000" b="1" smtClean="0"/>
              <a:t>阶段，决定了我们人力资源需求的特点。</a:t>
            </a:r>
            <a:endParaRPr lang="en-US" altLang="zh-CN" sz="3000" b="1" smtClean="0"/>
          </a:p>
          <a:p>
            <a:pPr eaLnBrk="1" hangingPunct="1"/>
            <a:r>
              <a:rPr lang="en-US" altLang="zh-CN" sz="3000" b="1" smtClean="0">
                <a:solidFill>
                  <a:srgbClr val="0000FF"/>
                </a:solidFill>
              </a:rPr>
              <a:t>7</a:t>
            </a:r>
            <a:r>
              <a:rPr lang="en-US" altLang="zh-CN" sz="3000" b="1" smtClean="0"/>
              <a:t>.</a:t>
            </a:r>
            <a:r>
              <a:rPr lang="zh-CN" altLang="en-US" sz="3000" b="1" smtClean="0"/>
              <a:t>独生子女的政策与相应的人口</a:t>
            </a:r>
            <a:r>
              <a:rPr lang="zh-CN" altLang="en-US" sz="3000" b="1" smtClean="0">
                <a:solidFill>
                  <a:srgbClr val="FF0000"/>
                </a:solidFill>
              </a:rPr>
              <a:t>老龄化</a:t>
            </a:r>
            <a:r>
              <a:rPr lang="zh-CN" altLang="en-US" sz="3000" b="1" smtClean="0"/>
              <a:t>的倾向</a:t>
            </a:r>
            <a:endParaRPr lang="en-US" altLang="zh-CN" sz="3000" b="1" smtClean="0"/>
          </a:p>
          <a:p>
            <a:pPr eaLnBrk="1" hangingPunct="1"/>
            <a:r>
              <a:rPr lang="zh-CN" altLang="en-US" sz="3000" b="1" smtClean="0"/>
              <a:t>必需考虑及经济全球化的环境与中国国情</a:t>
            </a:r>
            <a:r>
              <a:rPr lang="en-US" altLang="zh-CN" sz="3000" b="1" smtClean="0"/>
              <a:t>.</a:t>
            </a:r>
            <a:r>
              <a:rPr lang="zh-CN" altLang="en-US" sz="3000" b="1" smtClean="0"/>
              <a:t>即所谓</a:t>
            </a:r>
            <a:r>
              <a:rPr lang="en-US" sz="3000" b="1" smtClean="0">
                <a:ea typeface="宋体" charset="-122"/>
              </a:rPr>
              <a:t>“</a:t>
            </a:r>
            <a:r>
              <a:rPr lang="en-US" altLang="zh-CN" sz="3000" b="1" smtClean="0"/>
              <a:t>Glocal”</a:t>
            </a:r>
            <a:r>
              <a:rPr lang="zh-CN" altLang="en-US" sz="3000" b="1" smtClean="0"/>
              <a:t>新词所表达的</a:t>
            </a:r>
            <a:r>
              <a:rPr lang="en-US" sz="3000" b="1" smtClean="0">
                <a:solidFill>
                  <a:srgbClr val="0000FF"/>
                </a:solidFill>
                <a:ea typeface="宋体" charset="-122"/>
              </a:rPr>
              <a:t>“</a:t>
            </a:r>
            <a:r>
              <a:rPr lang="zh-CN" altLang="en-US" sz="3000" b="1" smtClean="0">
                <a:solidFill>
                  <a:srgbClr val="0000FF"/>
                </a:solidFill>
              </a:rPr>
              <a:t>全球</a:t>
            </a:r>
            <a:r>
              <a:rPr lang="en-US" altLang="zh-CN" sz="3000" b="1" smtClean="0">
                <a:solidFill>
                  <a:srgbClr val="0000FF"/>
                </a:solidFill>
              </a:rPr>
              <a:t>/</a:t>
            </a:r>
            <a:r>
              <a:rPr lang="zh-CN" altLang="en-US" sz="3000" b="1" smtClean="0">
                <a:solidFill>
                  <a:srgbClr val="0000FF"/>
                </a:solidFill>
              </a:rPr>
              <a:t>本土</a:t>
            </a:r>
            <a:r>
              <a:rPr lang="en-US" sz="3000" b="1" smtClean="0">
                <a:solidFill>
                  <a:srgbClr val="0000FF"/>
                </a:solidFill>
                <a:ea typeface="宋体" charset="-122"/>
              </a:rPr>
              <a:t>”</a:t>
            </a:r>
            <a:r>
              <a:rPr lang="zh-CN" altLang="en-US" sz="3000" b="1" smtClean="0">
                <a:solidFill>
                  <a:srgbClr val="0000FF"/>
                </a:solidFill>
              </a:rPr>
              <a:t>的不断调整的平衡。</a:t>
            </a:r>
          </a:p>
          <a:p>
            <a:pPr eaLnBrk="1" hangingPunct="1"/>
            <a:r>
              <a:rPr lang="zh-CN" altLang="en-US" sz="3000" b="1" smtClean="0"/>
              <a:t>要求不同的</a:t>
            </a:r>
            <a:r>
              <a:rPr lang="zh-CN" altLang="en-US" sz="3000" b="1" smtClean="0">
                <a:solidFill>
                  <a:srgbClr val="0000FF"/>
                </a:solidFill>
              </a:rPr>
              <a:t>人才规格</a:t>
            </a:r>
            <a:r>
              <a:rPr lang="zh-CN" altLang="en-US" sz="3000" b="1" smtClean="0"/>
              <a:t>：有的偏重于科学的</a:t>
            </a:r>
            <a:r>
              <a:rPr lang="zh-CN" altLang="en-US" sz="3000" b="1" smtClean="0">
                <a:solidFill>
                  <a:srgbClr val="FF0000"/>
                </a:solidFill>
              </a:rPr>
              <a:t>研究</a:t>
            </a:r>
            <a:r>
              <a:rPr lang="zh-CN" altLang="en-US" sz="3000" b="1" smtClean="0"/>
              <a:t>，有的偏重于科学与技术的应用与</a:t>
            </a:r>
            <a:r>
              <a:rPr lang="zh-CN" altLang="en-US" sz="3000" b="1" smtClean="0">
                <a:solidFill>
                  <a:srgbClr val="FF0000"/>
                </a:solidFill>
              </a:rPr>
              <a:t>开发</a:t>
            </a:r>
            <a:r>
              <a:rPr lang="zh-CN" altLang="en-US" sz="3000" b="1" smtClean="0"/>
              <a:t>。这两大类的人才缺一不可，也还有</a:t>
            </a:r>
            <a:r>
              <a:rPr lang="zh-CN" altLang="en-US" sz="3000" b="1" smtClean="0">
                <a:solidFill>
                  <a:srgbClr val="FF0000"/>
                </a:solidFill>
              </a:rPr>
              <a:t>复合</a:t>
            </a:r>
            <a:r>
              <a:rPr lang="zh-CN" altLang="en-US" sz="3000" b="1" smtClean="0"/>
              <a:t>型的人才</a:t>
            </a:r>
            <a:endParaRPr lang="en-US" altLang="zh-CN" sz="3000" b="1" smtClean="0"/>
          </a:p>
          <a:p>
            <a:pPr eaLnBrk="1" hangingPunct="1"/>
            <a:endParaRPr lang="zh-CN" altLang="en-US" sz="3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611188" y="-1038225"/>
            <a:ext cx="8229600" cy="3387725"/>
          </a:xfrm>
        </p:spPr>
        <p:txBody>
          <a:bodyPr/>
          <a:lstStyle/>
          <a:p>
            <a:endParaRPr lang="zh-CN" altLang="en-US" sz="6600" b="1" smtClean="0">
              <a:solidFill>
                <a:srgbClr val="FF0000"/>
              </a:solidFill>
              <a:latin typeface="楷体" pitchFamily="49" charset="-122"/>
              <a:ea typeface="楷体" pitchFamily="49" charset="-122"/>
            </a:endParaRPr>
          </a:p>
        </p:txBody>
      </p:sp>
      <p:sp>
        <p:nvSpPr>
          <p:cNvPr id="29698" name="Rectangle 3"/>
          <p:cNvSpPr>
            <a:spLocks noGrp="1"/>
          </p:cNvSpPr>
          <p:nvPr>
            <p:ph type="body" idx="1"/>
          </p:nvPr>
        </p:nvSpPr>
        <p:spPr>
          <a:xfrm>
            <a:off x="457200" y="876300"/>
            <a:ext cx="8229600" cy="5289550"/>
          </a:xfrm>
        </p:spPr>
        <p:txBody>
          <a:bodyPr/>
          <a:lstStyle/>
          <a:p>
            <a:pPr>
              <a:buFont typeface="Arial" charset="0"/>
              <a:buNone/>
            </a:pPr>
            <a:r>
              <a:rPr lang="zh-CN" altLang="en-US" sz="4000" b="1" smtClean="0">
                <a:solidFill>
                  <a:srgbClr val="0000FF"/>
                </a:solidFill>
                <a:ea typeface="黑体" pitchFamily="49" charset="-122"/>
              </a:rPr>
              <a:t>    几条不同的道路</a:t>
            </a:r>
            <a:r>
              <a:rPr lang="en-US" altLang="zh-CN" sz="4000" b="1" smtClean="0">
                <a:solidFill>
                  <a:srgbClr val="0000FF"/>
                </a:solidFill>
                <a:ea typeface="黑体" pitchFamily="49" charset="-122"/>
              </a:rPr>
              <a:t>:</a:t>
            </a:r>
            <a:endParaRPr lang="zh-CN" altLang="en-US" sz="4000" b="1" smtClean="0">
              <a:solidFill>
                <a:srgbClr val="0000FF"/>
              </a:solidFill>
              <a:ea typeface="黑体" pitchFamily="49" charset="-122"/>
            </a:endParaRPr>
          </a:p>
          <a:p>
            <a:endParaRPr lang="en-US" altLang="zh-CN" sz="4800" b="1" smtClean="0">
              <a:solidFill>
                <a:srgbClr val="FF0000"/>
              </a:solidFill>
              <a:ea typeface="黑体" pitchFamily="49" charset="-122"/>
            </a:endParaRPr>
          </a:p>
          <a:p>
            <a:r>
              <a:rPr lang="en-US" altLang="zh-CN" b="1" smtClean="0">
                <a:solidFill>
                  <a:srgbClr val="0000FF"/>
                </a:solidFill>
              </a:rPr>
              <a:t>1</a:t>
            </a:r>
            <a:r>
              <a:rPr lang="en-US" altLang="zh-CN" b="1" smtClean="0"/>
              <a:t>---</a:t>
            </a:r>
            <a:r>
              <a:rPr lang="zh-CN" altLang="en-US" b="1" smtClean="0"/>
              <a:t>培养</a:t>
            </a:r>
            <a:r>
              <a:rPr lang="zh-CN" altLang="en-US" b="1" smtClean="0">
                <a:solidFill>
                  <a:srgbClr val="0000FF"/>
                </a:solidFill>
              </a:rPr>
              <a:t>引领科技</a:t>
            </a:r>
            <a:r>
              <a:rPr lang="zh-CN" altLang="en-US" b="1" smtClean="0"/>
              <a:t>人才的道路；</a:t>
            </a:r>
            <a:r>
              <a:rPr lang="en-US" altLang="zh-CN" b="1" smtClean="0"/>
              <a:t>(USA,…)</a:t>
            </a:r>
            <a:endParaRPr lang="zh-CN" altLang="en-US" b="1" smtClean="0"/>
          </a:p>
          <a:p>
            <a:endParaRPr lang="zh-CN" altLang="en-US" b="1" smtClean="0"/>
          </a:p>
          <a:p>
            <a:r>
              <a:rPr lang="en-US" altLang="zh-CN" b="1" smtClean="0">
                <a:solidFill>
                  <a:srgbClr val="0000FF"/>
                </a:solidFill>
              </a:rPr>
              <a:t>2</a:t>
            </a:r>
            <a:r>
              <a:rPr lang="en-US" altLang="zh-CN" b="1" smtClean="0"/>
              <a:t>—</a:t>
            </a:r>
            <a:r>
              <a:rPr lang="zh-CN" altLang="en-US" b="1" smtClean="0"/>
              <a:t>培养</a:t>
            </a:r>
            <a:r>
              <a:rPr lang="zh-CN" altLang="en-US" b="1" smtClean="0">
                <a:solidFill>
                  <a:srgbClr val="0000FF"/>
                </a:solidFill>
              </a:rPr>
              <a:t>外包产业人才</a:t>
            </a:r>
            <a:r>
              <a:rPr lang="zh-CN" altLang="en-US" b="1" smtClean="0"/>
              <a:t>的道路；</a:t>
            </a:r>
            <a:r>
              <a:rPr lang="en-US" altLang="zh-CN" b="1" smtClean="0"/>
              <a:t>(India;…)</a:t>
            </a:r>
            <a:endParaRPr lang="zh-CN" altLang="en-US" b="1" smtClean="0"/>
          </a:p>
          <a:p>
            <a:endParaRPr lang="en-US" altLang="zh-CN" b="1" smtClean="0"/>
          </a:p>
          <a:p>
            <a:r>
              <a:rPr lang="en-US" altLang="zh-CN" b="1" smtClean="0">
                <a:solidFill>
                  <a:srgbClr val="0000FF"/>
                </a:solidFill>
              </a:rPr>
              <a:t>3</a:t>
            </a:r>
            <a:r>
              <a:rPr lang="en-US" altLang="zh-CN" b="1" smtClean="0"/>
              <a:t>--</a:t>
            </a:r>
            <a:r>
              <a:rPr lang="zh-CN" altLang="en-US" b="1" smtClean="0">
                <a:solidFill>
                  <a:srgbClr val="FF0000"/>
                </a:solidFill>
              </a:rPr>
              <a:t>世界科技发展和本国产业发展双结合</a:t>
            </a:r>
          </a:p>
          <a:p>
            <a:pPr>
              <a:buFont typeface="Arial" charset="0"/>
              <a:buNone/>
            </a:pPr>
            <a:r>
              <a:rPr lang="zh-CN" altLang="en-US" b="1" smtClean="0">
                <a:solidFill>
                  <a:srgbClr val="FF0000"/>
                </a:solidFill>
              </a:rPr>
              <a:t>         的</a:t>
            </a:r>
            <a:r>
              <a:rPr lang="zh-CN" altLang="en-US" sz="4000" b="1" smtClean="0">
                <a:solidFill>
                  <a:srgbClr val="0000FF"/>
                </a:solidFill>
                <a:ea typeface="黑体" pitchFamily="49" charset="-122"/>
              </a:rPr>
              <a:t>两轮驱动</a:t>
            </a:r>
            <a:r>
              <a:rPr lang="zh-CN" altLang="en-US" b="1" smtClean="0">
                <a:solidFill>
                  <a:srgbClr val="FF0000"/>
                </a:solidFill>
              </a:rPr>
              <a:t>的培养人才的道路 </a:t>
            </a:r>
            <a:r>
              <a:rPr lang="en-US" altLang="zh-CN" b="1" smtClean="0">
                <a:solidFill>
                  <a:srgbClr val="FF0000"/>
                </a:solidFill>
              </a:rPr>
              <a:t>(</a:t>
            </a:r>
            <a:r>
              <a:rPr lang="zh-CN" altLang="en-US" b="1" smtClean="0">
                <a:solidFill>
                  <a:srgbClr val="3A18B8"/>
                </a:solidFill>
              </a:rPr>
              <a:t>中国</a:t>
            </a:r>
            <a:r>
              <a:rPr lang="zh-CN" altLang="en-US" b="1" smtClean="0">
                <a:solidFill>
                  <a:srgbClr val="FF0000"/>
                </a:solidFill>
              </a:rPr>
              <a:t>）</a:t>
            </a:r>
            <a:endParaRPr lang="en-US" altLang="zh-CN" b="1" smtClean="0">
              <a:solidFill>
                <a:srgbClr val="FF0000"/>
              </a:solidFill>
            </a:endParaRPr>
          </a:p>
          <a:p>
            <a:endParaRPr lang="en-US" altLang="zh-CN"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endParaRPr lang="zh-CN" altLang="en-US" smtClean="0"/>
          </a:p>
        </p:txBody>
      </p:sp>
      <p:sp>
        <p:nvSpPr>
          <p:cNvPr id="30722" name="Rectangle 3"/>
          <p:cNvSpPr>
            <a:spLocks noGrp="1"/>
          </p:cNvSpPr>
          <p:nvPr>
            <p:ph type="body" idx="1"/>
          </p:nvPr>
        </p:nvSpPr>
        <p:spPr>
          <a:xfrm>
            <a:off x="457200" y="333375"/>
            <a:ext cx="8229600" cy="5792788"/>
          </a:xfrm>
        </p:spPr>
        <p:txBody>
          <a:bodyPr/>
          <a:lstStyle/>
          <a:p>
            <a:pPr>
              <a:lnSpc>
                <a:spcPct val="90000"/>
              </a:lnSpc>
              <a:buFont typeface="Arial" charset="0"/>
              <a:buNone/>
            </a:pPr>
            <a:r>
              <a:rPr lang="en-US" altLang="zh-CN" sz="6600" b="1" smtClean="0">
                <a:solidFill>
                  <a:srgbClr val="FF0000"/>
                </a:solidFill>
              </a:rPr>
              <a:t>      </a:t>
            </a:r>
          </a:p>
          <a:p>
            <a:pPr>
              <a:lnSpc>
                <a:spcPct val="90000"/>
              </a:lnSpc>
              <a:buFont typeface="Arial" charset="0"/>
              <a:buNone/>
            </a:pPr>
            <a:r>
              <a:rPr lang="en-US" altLang="zh-CN" sz="6600" b="1" smtClean="0">
                <a:solidFill>
                  <a:srgbClr val="FF0000"/>
                </a:solidFill>
              </a:rPr>
              <a:t>【2】-”</a:t>
            </a:r>
            <a:r>
              <a:rPr lang="zh-CN" altLang="en-US" sz="6600" b="1" smtClean="0">
                <a:solidFill>
                  <a:srgbClr val="FF0000"/>
                </a:solidFill>
              </a:rPr>
              <a:t>走向创新“</a:t>
            </a:r>
          </a:p>
          <a:p>
            <a:pPr>
              <a:lnSpc>
                <a:spcPct val="90000"/>
              </a:lnSpc>
              <a:buFont typeface="Arial" charset="0"/>
              <a:buNone/>
            </a:pPr>
            <a:r>
              <a:rPr lang="zh-CN" altLang="en-US" sz="3600" b="1" smtClean="0">
                <a:solidFill>
                  <a:srgbClr val="FF0000"/>
                </a:solidFill>
              </a:rPr>
              <a:t>中国工程院</a:t>
            </a:r>
            <a:r>
              <a:rPr lang="en-US" altLang="zh-CN" sz="3600" b="1" smtClean="0">
                <a:solidFill>
                  <a:srgbClr val="FF0000"/>
                </a:solidFill>
              </a:rPr>
              <a:t>2008</a:t>
            </a:r>
            <a:r>
              <a:rPr lang="zh-CN" altLang="en-US" sz="3600" b="1" smtClean="0">
                <a:solidFill>
                  <a:srgbClr val="FF0000"/>
                </a:solidFill>
              </a:rPr>
              <a:t>的研究报告的几个重要观点</a:t>
            </a:r>
          </a:p>
          <a:p>
            <a:pPr>
              <a:lnSpc>
                <a:spcPct val="90000"/>
              </a:lnSpc>
              <a:buFont typeface="Arial" charset="0"/>
              <a:buNone/>
            </a:pPr>
            <a:endParaRPr lang="zh-CN" altLang="en-US" sz="3600" b="1" smtClean="0">
              <a:solidFill>
                <a:srgbClr val="FF0000"/>
              </a:solidFill>
            </a:endParaRPr>
          </a:p>
          <a:p>
            <a:r>
              <a:rPr lang="zh-CN" altLang="en-US" b="1" smtClean="0"/>
              <a:t>世界科技发展和本国产业发展双结合 的</a:t>
            </a:r>
          </a:p>
          <a:p>
            <a:pPr>
              <a:buFont typeface="Arial" charset="0"/>
              <a:buNone/>
            </a:pPr>
            <a:r>
              <a:rPr lang="zh-CN" altLang="en-US" b="1" smtClean="0"/>
              <a:t>        </a:t>
            </a:r>
            <a:r>
              <a:rPr lang="zh-CN" altLang="en-US" b="1" smtClean="0">
                <a:solidFill>
                  <a:srgbClr val="FF0000"/>
                </a:solidFill>
              </a:rPr>
              <a:t>两轮驱动</a:t>
            </a:r>
            <a:r>
              <a:rPr lang="zh-CN" altLang="en-US" b="1" smtClean="0"/>
              <a:t>的培养人才的道路 </a:t>
            </a:r>
            <a:r>
              <a:rPr lang="en-US" altLang="zh-CN" b="1" smtClean="0"/>
              <a:t>--</a:t>
            </a:r>
            <a:r>
              <a:rPr lang="zh-CN" altLang="en-US" b="1" smtClean="0"/>
              <a:t>中国</a:t>
            </a:r>
            <a:endParaRPr lang="zh-CN" altLang="en-US" sz="3600" b="1" smtClean="0">
              <a:solidFill>
                <a:srgbClr val="FF0000"/>
              </a:solidFill>
            </a:endParaRPr>
          </a:p>
          <a:p>
            <a:pPr>
              <a:lnSpc>
                <a:spcPct val="90000"/>
              </a:lnSpc>
              <a:buFont typeface="Arial" charset="0"/>
              <a:buNone/>
            </a:pPr>
            <a:endParaRPr lang="zh-CN" altLang="en-US" sz="3600" b="1" smtClean="0">
              <a:solidFill>
                <a:srgbClr val="FF0000"/>
              </a:solidFill>
            </a:endParaRPr>
          </a:p>
          <a:p>
            <a:endParaRPr lang="zh-CN" altLang="en-US" sz="660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endParaRPr lang="zh-CN" altLang="en-US" smtClean="0"/>
          </a:p>
        </p:txBody>
      </p:sp>
      <p:sp>
        <p:nvSpPr>
          <p:cNvPr id="31746" name="内容占位符 2"/>
          <p:cNvSpPr>
            <a:spLocks noGrp="1"/>
          </p:cNvSpPr>
          <p:nvPr>
            <p:ph idx="1"/>
          </p:nvPr>
        </p:nvSpPr>
        <p:spPr>
          <a:xfrm>
            <a:off x="457200" y="642938"/>
            <a:ext cx="8229600" cy="5483225"/>
          </a:xfrm>
        </p:spPr>
        <p:txBody>
          <a:bodyPr/>
          <a:lstStyle/>
          <a:p>
            <a:pPr eaLnBrk="1" hangingPunct="1">
              <a:lnSpc>
                <a:spcPct val="80000"/>
              </a:lnSpc>
              <a:buFont typeface="Arial" charset="0"/>
              <a:buNone/>
            </a:pPr>
            <a:r>
              <a:rPr lang="zh-CN" altLang="en-US" sz="4400" b="1" smtClean="0">
                <a:solidFill>
                  <a:srgbClr val="FF0000"/>
                </a:solidFill>
                <a:ea typeface="黑体" pitchFamily="49" charset="-122"/>
              </a:rPr>
              <a:t>工程教育的基本特征</a:t>
            </a:r>
          </a:p>
          <a:p>
            <a:pPr eaLnBrk="1" hangingPunct="1">
              <a:lnSpc>
                <a:spcPct val="80000"/>
              </a:lnSpc>
            </a:pPr>
            <a:endParaRPr lang="zh-CN" altLang="en-US" sz="2500" smtClean="0">
              <a:solidFill>
                <a:srgbClr val="FF0000"/>
              </a:solidFill>
            </a:endParaRPr>
          </a:p>
          <a:p>
            <a:pPr eaLnBrk="1" hangingPunct="1">
              <a:lnSpc>
                <a:spcPct val="80000"/>
              </a:lnSpc>
            </a:pPr>
            <a:r>
              <a:rPr lang="zh-CN" altLang="en-US" sz="2500" b="1" smtClean="0">
                <a:solidFill>
                  <a:srgbClr val="0000FF"/>
                </a:solidFill>
              </a:rPr>
              <a:t>工程教育是以科学为基础的</a:t>
            </a:r>
            <a:r>
              <a:rPr lang="zh-CN" altLang="en-US" sz="2500" b="1" smtClean="0">
                <a:solidFill>
                  <a:srgbClr val="FF0000"/>
                </a:solidFill>
              </a:rPr>
              <a:t>专业</a:t>
            </a:r>
            <a:r>
              <a:rPr lang="zh-CN" altLang="en-US" sz="2500" b="1" smtClean="0">
                <a:solidFill>
                  <a:srgbClr val="0000FF"/>
                </a:solidFill>
              </a:rPr>
              <a:t>教育</a:t>
            </a:r>
            <a:r>
              <a:rPr lang="zh-CN" altLang="en-US" sz="2500" b="1" smtClean="0"/>
              <a:t>。不同类型、层次的工程教育对科学基础有</a:t>
            </a:r>
            <a:r>
              <a:rPr lang="zh-CN" altLang="en-US" sz="2500" b="1" smtClean="0">
                <a:solidFill>
                  <a:srgbClr val="3A18B8"/>
                </a:solidFill>
              </a:rPr>
              <a:t>不同要求</a:t>
            </a:r>
            <a:r>
              <a:rPr lang="zh-CN" altLang="en-US" sz="2500" b="1" smtClean="0"/>
              <a:t>。</a:t>
            </a:r>
          </a:p>
          <a:p>
            <a:pPr eaLnBrk="1" hangingPunct="1">
              <a:lnSpc>
                <a:spcPct val="80000"/>
              </a:lnSpc>
            </a:pPr>
            <a:endParaRPr lang="zh-CN" altLang="en-US" sz="2500" smtClean="0"/>
          </a:p>
          <a:p>
            <a:pPr eaLnBrk="1" hangingPunct="1">
              <a:lnSpc>
                <a:spcPct val="80000"/>
              </a:lnSpc>
            </a:pPr>
            <a:r>
              <a:rPr lang="zh-CN" altLang="en-US" sz="3700" b="1" smtClean="0"/>
              <a:t>工程教育具有</a:t>
            </a:r>
            <a:r>
              <a:rPr lang="zh-CN" altLang="en-US" sz="3700" b="1" smtClean="0">
                <a:solidFill>
                  <a:srgbClr val="0000FF"/>
                </a:solidFill>
              </a:rPr>
              <a:t>综合</a:t>
            </a:r>
            <a:r>
              <a:rPr lang="zh-CN" altLang="en-US" sz="3700" b="1" smtClean="0">
                <a:solidFill>
                  <a:srgbClr val="003399"/>
                </a:solidFill>
              </a:rPr>
              <a:t>性</a:t>
            </a:r>
            <a:r>
              <a:rPr lang="zh-CN" altLang="en-US" sz="2500" b="1" smtClean="0"/>
              <a:t>。自然科学知识、人文社会科学知识、专业知识及各种技能的融合。</a:t>
            </a:r>
          </a:p>
          <a:p>
            <a:pPr eaLnBrk="1" hangingPunct="1">
              <a:lnSpc>
                <a:spcPct val="80000"/>
              </a:lnSpc>
            </a:pPr>
            <a:endParaRPr lang="zh-CN" altLang="en-US" sz="2500" smtClean="0"/>
          </a:p>
          <a:p>
            <a:pPr eaLnBrk="1" hangingPunct="1">
              <a:lnSpc>
                <a:spcPct val="80000"/>
              </a:lnSpc>
            </a:pPr>
            <a:r>
              <a:rPr lang="zh-CN" altLang="en-US" sz="3600" b="1" smtClean="0"/>
              <a:t>工程教育具有</a:t>
            </a:r>
            <a:r>
              <a:rPr lang="zh-CN" altLang="en-US" sz="3600" b="1" smtClean="0">
                <a:solidFill>
                  <a:srgbClr val="0000FF"/>
                </a:solidFill>
              </a:rPr>
              <a:t>实践</a:t>
            </a:r>
            <a:r>
              <a:rPr lang="zh-CN" altLang="en-US" sz="3600" b="1" smtClean="0">
                <a:solidFill>
                  <a:srgbClr val="003399"/>
                </a:solidFill>
              </a:rPr>
              <a:t>性</a:t>
            </a:r>
            <a:r>
              <a:rPr lang="zh-CN" altLang="en-US" sz="3600" b="1" smtClean="0"/>
              <a:t>。</a:t>
            </a:r>
          </a:p>
          <a:p>
            <a:pPr eaLnBrk="1" hangingPunct="1">
              <a:lnSpc>
                <a:spcPct val="80000"/>
              </a:lnSpc>
            </a:pPr>
            <a:r>
              <a:rPr lang="zh-CN" altLang="en-US" sz="3600" b="1" smtClean="0"/>
              <a:t>工程教育具有</a:t>
            </a:r>
            <a:r>
              <a:rPr lang="zh-CN" altLang="en-US" sz="3600" b="1" smtClean="0">
                <a:solidFill>
                  <a:srgbClr val="0000FF"/>
                </a:solidFill>
              </a:rPr>
              <a:t>创新</a:t>
            </a:r>
            <a:r>
              <a:rPr lang="zh-CN" altLang="en-US" sz="3600" b="1" smtClean="0">
                <a:solidFill>
                  <a:srgbClr val="003399"/>
                </a:solidFill>
              </a:rPr>
              <a:t>性</a:t>
            </a:r>
            <a:r>
              <a:rPr lang="zh-CN" altLang="en-US" sz="3600" b="1" smtClean="0"/>
              <a:t>。</a:t>
            </a:r>
          </a:p>
          <a:p>
            <a:pPr eaLnBrk="1" hangingPunct="1">
              <a:lnSpc>
                <a:spcPct val="80000"/>
              </a:lnSpc>
            </a:pPr>
            <a:r>
              <a:rPr lang="zh-CN" altLang="en-US" sz="3600" b="1" smtClean="0"/>
              <a:t>人人都可成才</a:t>
            </a:r>
            <a:r>
              <a:rPr lang="en-US" altLang="zh-CN" sz="3600" b="1" smtClean="0"/>
              <a:t>----</a:t>
            </a:r>
            <a:r>
              <a:rPr lang="zh-CN" altLang="en-US" sz="3600" b="1" smtClean="0"/>
              <a:t>创新具有</a:t>
            </a:r>
            <a:r>
              <a:rPr lang="zh-CN" altLang="en-US" sz="3600" b="1" smtClean="0">
                <a:solidFill>
                  <a:srgbClr val="0000FF"/>
                </a:solidFill>
              </a:rPr>
              <a:t>广谱性</a:t>
            </a:r>
            <a:endParaRPr lang="zh-CN" altLang="en-US" sz="4800" smtClean="0">
              <a:solidFill>
                <a:srgbClr val="0000FF"/>
              </a:solidFill>
            </a:endParaRPr>
          </a:p>
          <a:p>
            <a:pPr eaLnBrk="1" hangingPunct="1">
              <a:lnSpc>
                <a:spcPct val="80000"/>
              </a:lnSpc>
            </a:pPr>
            <a:endParaRPr lang="zh-CN" altLang="en-US" sz="3300" smtClean="0">
              <a:solidFill>
                <a:srgbClr val="0000FF"/>
              </a:solidFill>
            </a:endParaRPr>
          </a:p>
          <a:p>
            <a:pPr eaLnBrk="1" hangingPunct="1">
              <a:lnSpc>
                <a:spcPct val="80000"/>
              </a:lnSpc>
            </a:pPr>
            <a:endParaRPr lang="zh-CN" altLang="en-US" sz="25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p:txBody>
          <a:bodyPr/>
          <a:lstStyle/>
          <a:p>
            <a:pPr eaLnBrk="1" hangingPunct="1"/>
            <a:r>
              <a:rPr lang="zh-CN" altLang="en-US" sz="4800" b="1" smtClean="0">
                <a:solidFill>
                  <a:srgbClr val="FF0000"/>
                </a:solidFill>
                <a:latin typeface="黑体" pitchFamily="49" charset="-122"/>
                <a:ea typeface="黑体" pitchFamily="49" charset="-122"/>
                <a:cs typeface="华文隶书"/>
              </a:rPr>
              <a:t>培养</a:t>
            </a:r>
            <a:r>
              <a:rPr lang="zh-CN" altLang="en-US" sz="4800" b="1" smtClean="0">
                <a:solidFill>
                  <a:srgbClr val="0000FF"/>
                </a:solidFill>
                <a:latin typeface="黑体" pitchFamily="49" charset="-122"/>
                <a:ea typeface="黑体" pitchFamily="49" charset="-122"/>
                <a:cs typeface="华文隶书"/>
              </a:rPr>
              <a:t>各类</a:t>
            </a:r>
            <a:r>
              <a:rPr lang="zh-CN" altLang="en-US" sz="4800" b="1" smtClean="0">
                <a:solidFill>
                  <a:srgbClr val="FF0000"/>
                </a:solidFill>
                <a:latin typeface="黑体" pitchFamily="49" charset="-122"/>
                <a:ea typeface="黑体" pitchFamily="49" charset="-122"/>
                <a:cs typeface="华文隶书"/>
              </a:rPr>
              <a:t>卓越工程师后备人才</a:t>
            </a:r>
          </a:p>
        </p:txBody>
      </p:sp>
      <p:sp>
        <p:nvSpPr>
          <p:cNvPr id="32770" name="内容占位符 2"/>
          <p:cNvSpPr>
            <a:spLocks noGrp="1"/>
          </p:cNvSpPr>
          <p:nvPr>
            <p:ph idx="4294967295"/>
          </p:nvPr>
        </p:nvSpPr>
        <p:spPr/>
        <p:txBody>
          <a:bodyPr/>
          <a:lstStyle/>
          <a:p>
            <a:pPr eaLnBrk="1" hangingPunct="1">
              <a:lnSpc>
                <a:spcPct val="90000"/>
              </a:lnSpc>
            </a:pPr>
            <a:r>
              <a:rPr lang="zh-CN" altLang="zh-CN" b="1" smtClean="0"/>
              <a:t>走中国特色</a:t>
            </a:r>
            <a:r>
              <a:rPr lang="zh-CN" altLang="zh-CN" b="1" smtClean="0">
                <a:solidFill>
                  <a:srgbClr val="0000FF"/>
                </a:solidFill>
              </a:rPr>
              <a:t>新型工业化</a:t>
            </a:r>
            <a:r>
              <a:rPr lang="zh-CN" altLang="zh-CN" b="1" smtClean="0"/>
              <a:t>道路，迫切需要培养一大批适应和</a:t>
            </a:r>
            <a:r>
              <a:rPr lang="zh-CN" altLang="zh-CN" b="1" smtClean="0">
                <a:solidFill>
                  <a:srgbClr val="FF0000"/>
                </a:solidFill>
              </a:rPr>
              <a:t>支撑产业发展</a:t>
            </a:r>
            <a:r>
              <a:rPr lang="zh-CN" altLang="zh-CN" b="1" smtClean="0"/>
              <a:t>的工程人才</a:t>
            </a:r>
            <a:endParaRPr lang="zh-CN" altLang="zh-CN" smtClean="0"/>
          </a:p>
          <a:p>
            <a:pPr eaLnBrk="1" hangingPunct="1">
              <a:lnSpc>
                <a:spcPct val="90000"/>
              </a:lnSpc>
            </a:pPr>
            <a:r>
              <a:rPr lang="zh-CN" altLang="zh-CN" b="1" smtClean="0"/>
              <a:t>国家提出了十大产业调整与振兴规划，并提出要大力发展新能源、新材料、节能环保、生物医药、信息网络和高端制造产业等战略性新兴产业</a:t>
            </a:r>
            <a:endParaRPr lang="en-US" altLang="zh-CN" b="1" smtClean="0"/>
          </a:p>
          <a:p>
            <a:pPr eaLnBrk="1" hangingPunct="1">
              <a:lnSpc>
                <a:spcPct val="90000"/>
              </a:lnSpc>
            </a:pPr>
            <a:r>
              <a:rPr lang="zh-CN" altLang="zh-CN" b="1" smtClean="0"/>
              <a:t>建设创新型国家，提升我国工程科技队伍的创新能力，迫切需要</a:t>
            </a:r>
            <a:r>
              <a:rPr lang="zh-CN" altLang="zh-CN" b="1" smtClean="0">
                <a:solidFill>
                  <a:srgbClr val="0000FF"/>
                </a:solidFill>
              </a:rPr>
              <a:t>培养</a:t>
            </a:r>
            <a:r>
              <a:rPr lang="zh-CN" altLang="zh-CN" b="1" smtClean="0">
                <a:solidFill>
                  <a:srgbClr val="FF0000"/>
                </a:solidFill>
              </a:rPr>
              <a:t>一大批</a:t>
            </a:r>
            <a:r>
              <a:rPr lang="zh-CN" altLang="zh-CN" b="1" smtClean="0">
                <a:solidFill>
                  <a:srgbClr val="0000FF"/>
                </a:solidFill>
              </a:rPr>
              <a:t>创新型工程人才</a:t>
            </a:r>
            <a:endParaRPr lang="zh-CN" altLang="en-US" b="1" smtClean="0">
              <a:solidFill>
                <a:srgbClr val="0000FF"/>
              </a:solidFill>
            </a:endParaRPr>
          </a:p>
          <a:p>
            <a:pPr eaLnBrk="1" hangingPunct="1">
              <a:lnSpc>
                <a:spcPct val="90000"/>
              </a:lnSpc>
            </a:pPr>
            <a:r>
              <a:rPr lang="zh-CN" altLang="en-US" b="1" smtClean="0">
                <a:solidFill>
                  <a:srgbClr val="FF0000"/>
                </a:solidFill>
              </a:rPr>
              <a:t>互联网</a:t>
            </a:r>
            <a:r>
              <a:rPr lang="en-US" altLang="zh-CN" b="1" smtClean="0">
                <a:solidFill>
                  <a:srgbClr val="FF0000"/>
                </a:solidFill>
              </a:rPr>
              <a:t>+</a:t>
            </a:r>
            <a:r>
              <a:rPr lang="zh-CN" altLang="en-US" b="1" smtClean="0">
                <a:solidFill>
                  <a:srgbClr val="FF0000"/>
                </a:solidFill>
              </a:rPr>
              <a:t>； 中国制造</a:t>
            </a:r>
            <a:r>
              <a:rPr lang="en-US" altLang="zh-CN" b="1" smtClean="0">
                <a:solidFill>
                  <a:srgbClr val="FF0000"/>
                </a:solidFill>
              </a:rPr>
              <a:t>2025</a:t>
            </a:r>
            <a:r>
              <a:rPr lang="zh-CN" altLang="en-US" b="1" smtClean="0">
                <a:solidFill>
                  <a:srgbClr val="FF0000"/>
                </a:solidFill>
              </a:rPr>
              <a:t>；”一带一路“</a:t>
            </a:r>
            <a:endParaRPr lang="zh-CN" altLang="zh-CN" smtClean="0">
              <a:solidFill>
                <a:srgbClr val="FF0000"/>
              </a:solidFill>
            </a:endParaRPr>
          </a:p>
          <a:p>
            <a:pPr eaLnBrk="1" hangingPunct="1">
              <a:lnSpc>
                <a:spcPct val="90000"/>
              </a:lnSpc>
            </a:pPr>
            <a:endParaRPr lang="zh-CN" altLang="en-US" smtClean="0">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endParaRPr lang="zh-CN" altLang="en-US" smtClean="0"/>
          </a:p>
        </p:txBody>
      </p:sp>
      <p:pic>
        <p:nvPicPr>
          <p:cNvPr id="33794" name="图片 12" descr="截图06.png"/>
          <p:cNvPicPr>
            <a:picLocks noChangeAspect="1" noChangeArrowheads="1"/>
          </p:cNvPicPr>
          <p:nvPr>
            <p:ph type="body" idx="1"/>
          </p:nvPr>
        </p:nvPicPr>
        <p:blipFill>
          <a:blip r:embed="rId2"/>
          <a:srcRect/>
          <a:stretch>
            <a:fillRect/>
          </a:stretch>
        </p:blipFill>
        <p:spPr>
          <a:xfrm rot="21084443">
            <a:off x="438150" y="715963"/>
            <a:ext cx="2905125" cy="4105275"/>
          </a:xfrm>
        </p:spPr>
      </p:pic>
      <p:pic>
        <p:nvPicPr>
          <p:cNvPr id="33795" name="图片 3" descr="174821187.jpg"/>
          <p:cNvPicPr>
            <a:picLocks noChangeAspect="1" noChangeArrowheads="1"/>
          </p:cNvPicPr>
          <p:nvPr/>
        </p:nvPicPr>
        <p:blipFill>
          <a:blip r:embed="rId3"/>
          <a:srcRect/>
          <a:stretch>
            <a:fillRect/>
          </a:stretch>
        </p:blipFill>
        <p:spPr bwMode="auto">
          <a:xfrm>
            <a:off x="2971800" y="1773238"/>
            <a:ext cx="6172200" cy="4032250"/>
          </a:xfrm>
          <a:prstGeom prst="rect">
            <a:avLst/>
          </a:prstGeom>
          <a:noFill/>
          <a:ln w="88900" cap="sq">
            <a:solidFill>
              <a:srgbClr val="FFFFFF"/>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457200" y="274638"/>
            <a:ext cx="8229600" cy="561975"/>
          </a:xfrm>
        </p:spPr>
        <p:txBody>
          <a:bodyPr/>
          <a:lstStyle/>
          <a:p>
            <a:r>
              <a:rPr lang="zh-CN" altLang="en-US" sz="5400" smtClean="0">
                <a:solidFill>
                  <a:srgbClr val="FF0000"/>
                </a:solidFill>
                <a:ea typeface="黑体" pitchFamily="49" charset="-122"/>
              </a:rPr>
              <a:t>提纲</a:t>
            </a:r>
          </a:p>
        </p:txBody>
      </p:sp>
      <p:sp>
        <p:nvSpPr>
          <p:cNvPr id="15362" name="Rectangle 3"/>
          <p:cNvSpPr>
            <a:spLocks noGrp="1"/>
          </p:cNvSpPr>
          <p:nvPr>
            <p:ph type="body" idx="1"/>
          </p:nvPr>
        </p:nvSpPr>
        <p:spPr>
          <a:xfrm>
            <a:off x="0" y="1052513"/>
            <a:ext cx="9144000" cy="5400675"/>
          </a:xfrm>
        </p:spPr>
        <p:txBody>
          <a:bodyPr/>
          <a:lstStyle/>
          <a:p>
            <a:pPr>
              <a:lnSpc>
                <a:spcPct val="90000"/>
              </a:lnSpc>
              <a:buFont typeface="Arial" charset="0"/>
              <a:buNone/>
            </a:pPr>
            <a:r>
              <a:rPr lang="en-US" altLang="zh-CN" sz="2800" b="1" smtClean="0">
                <a:solidFill>
                  <a:srgbClr val="FF0000"/>
                </a:solidFill>
              </a:rPr>
              <a:t>1—</a:t>
            </a:r>
            <a:r>
              <a:rPr lang="zh-CN" altLang="en-US" sz="2800" b="1" smtClean="0">
                <a:solidFill>
                  <a:srgbClr val="FF0000"/>
                </a:solidFill>
              </a:rPr>
              <a:t>中国高等工程教育</a:t>
            </a:r>
            <a:r>
              <a:rPr lang="zh-CN" altLang="en-US" sz="4000" b="1" smtClean="0">
                <a:solidFill>
                  <a:srgbClr val="FF0000"/>
                </a:solidFill>
                <a:latin typeface="黑体" pitchFamily="49" charset="-122"/>
                <a:ea typeface="黑体" pitchFamily="49" charset="-122"/>
              </a:rPr>
              <a:t>的改革发展</a:t>
            </a:r>
          </a:p>
          <a:p>
            <a:pPr>
              <a:lnSpc>
                <a:spcPct val="90000"/>
              </a:lnSpc>
              <a:buFont typeface="Arial" charset="0"/>
              <a:buNone/>
            </a:pPr>
            <a:r>
              <a:rPr lang="en-US" altLang="zh-CN" sz="2800" b="1" smtClean="0">
                <a:solidFill>
                  <a:srgbClr val="0000FF"/>
                </a:solidFill>
              </a:rPr>
              <a:t>    【1】 </a:t>
            </a:r>
            <a:r>
              <a:rPr lang="zh-CN" altLang="en-US" sz="2800" b="1" smtClean="0">
                <a:solidFill>
                  <a:srgbClr val="0000FF"/>
                </a:solidFill>
              </a:rPr>
              <a:t>变化</a:t>
            </a:r>
            <a:r>
              <a:rPr lang="en-US" altLang="zh-CN" sz="2800" b="1" smtClean="0">
                <a:solidFill>
                  <a:srgbClr val="0000FF"/>
                </a:solidFill>
              </a:rPr>
              <a:t>----</a:t>
            </a:r>
            <a:r>
              <a:rPr lang="zh-CN" altLang="en-US" sz="2800" b="1" smtClean="0">
                <a:solidFill>
                  <a:srgbClr val="0000FF"/>
                </a:solidFill>
              </a:rPr>
              <a:t>道路</a:t>
            </a:r>
            <a:endParaRPr lang="en-US" altLang="zh-CN" sz="2800" b="1" smtClean="0">
              <a:solidFill>
                <a:srgbClr val="0000FF"/>
              </a:solidFill>
            </a:endParaRPr>
          </a:p>
          <a:p>
            <a:pPr>
              <a:lnSpc>
                <a:spcPct val="90000"/>
              </a:lnSpc>
              <a:buFont typeface="Arial" charset="0"/>
              <a:buNone/>
            </a:pPr>
            <a:r>
              <a:rPr lang="en-US" altLang="zh-CN" sz="2800" b="1" smtClean="0">
                <a:solidFill>
                  <a:srgbClr val="0000FF"/>
                </a:solidFill>
              </a:rPr>
              <a:t>    【2】”</a:t>
            </a:r>
            <a:r>
              <a:rPr lang="zh-CN" altLang="en-US" sz="2800" b="1" smtClean="0">
                <a:solidFill>
                  <a:srgbClr val="0000FF"/>
                </a:solidFill>
              </a:rPr>
              <a:t>走向创新“</a:t>
            </a:r>
          </a:p>
          <a:p>
            <a:pPr>
              <a:lnSpc>
                <a:spcPct val="90000"/>
              </a:lnSpc>
              <a:buFont typeface="Arial" charset="0"/>
              <a:buNone/>
            </a:pPr>
            <a:r>
              <a:rPr lang="en-US" altLang="zh-CN" sz="2800" b="1" smtClean="0">
                <a:solidFill>
                  <a:srgbClr val="0000FF"/>
                </a:solidFill>
              </a:rPr>
              <a:t> </a:t>
            </a:r>
            <a:r>
              <a:rPr lang="en-US" altLang="zh-CN" sz="2800" b="1" smtClean="0">
                <a:solidFill>
                  <a:srgbClr val="FF0000"/>
                </a:solidFill>
              </a:rPr>
              <a:t>2-</a:t>
            </a:r>
            <a:r>
              <a:rPr lang="zh-CN" altLang="en-US" sz="2800" b="1" smtClean="0">
                <a:solidFill>
                  <a:srgbClr val="FF0000"/>
                </a:solidFill>
              </a:rPr>
              <a:t>办好专业与学校</a:t>
            </a:r>
            <a:endParaRPr lang="en-US" altLang="zh-CN" sz="3600" b="1" smtClean="0">
              <a:solidFill>
                <a:srgbClr val="FF0000"/>
              </a:solidFill>
              <a:latin typeface="黑体" pitchFamily="49" charset="-122"/>
              <a:ea typeface="黑体" pitchFamily="49" charset="-122"/>
            </a:endParaRPr>
          </a:p>
          <a:p>
            <a:pPr>
              <a:lnSpc>
                <a:spcPct val="90000"/>
              </a:lnSpc>
              <a:buFont typeface="Arial" charset="0"/>
              <a:buNone/>
            </a:pPr>
            <a:r>
              <a:rPr lang="en-US" altLang="zh-CN" sz="2800" b="1" smtClean="0">
                <a:solidFill>
                  <a:srgbClr val="0000FF"/>
                </a:solidFill>
              </a:rPr>
              <a:t>     【1】</a:t>
            </a:r>
            <a:r>
              <a:rPr lang="zh-CN" altLang="en-US" sz="2800" b="1" smtClean="0">
                <a:solidFill>
                  <a:srgbClr val="0000FF"/>
                </a:solidFill>
              </a:rPr>
              <a:t>工程教育强国的路径</a:t>
            </a:r>
            <a:endParaRPr lang="en-US" altLang="zh-CN" sz="2800" b="1" smtClean="0">
              <a:solidFill>
                <a:srgbClr val="0000FF"/>
              </a:solidFill>
            </a:endParaRPr>
          </a:p>
          <a:p>
            <a:pPr>
              <a:lnSpc>
                <a:spcPct val="90000"/>
              </a:lnSpc>
            </a:pPr>
            <a:r>
              <a:rPr lang="en-US" altLang="zh-CN" sz="2800" b="1" smtClean="0">
                <a:solidFill>
                  <a:srgbClr val="0000FF"/>
                </a:solidFill>
              </a:rPr>
              <a:t>【2】</a:t>
            </a:r>
            <a:r>
              <a:rPr lang="zh-CN" altLang="en-US" sz="2800" b="1" smtClean="0">
                <a:solidFill>
                  <a:srgbClr val="0000FF"/>
                </a:solidFill>
              </a:rPr>
              <a:t>多样性</a:t>
            </a:r>
            <a:r>
              <a:rPr lang="en-US" altLang="zh-CN" sz="2800" b="1" smtClean="0">
                <a:solidFill>
                  <a:srgbClr val="0000FF"/>
                </a:solidFill>
              </a:rPr>
              <a:t>--</a:t>
            </a:r>
            <a:r>
              <a:rPr lang="zh-CN" altLang="en-US" sz="2800" b="1" smtClean="0">
                <a:solidFill>
                  <a:srgbClr val="0000FF"/>
                </a:solidFill>
              </a:rPr>
              <a:t>评价和工程教育认证</a:t>
            </a:r>
            <a:endParaRPr lang="en-US" altLang="zh-CN" sz="2800" b="1" smtClean="0">
              <a:solidFill>
                <a:srgbClr val="0000FF"/>
              </a:solidFill>
            </a:endParaRPr>
          </a:p>
          <a:p>
            <a:pPr>
              <a:lnSpc>
                <a:spcPct val="90000"/>
              </a:lnSpc>
              <a:buFont typeface="Arial" charset="0"/>
              <a:buNone/>
            </a:pPr>
            <a:r>
              <a:rPr lang="zh-CN" altLang="en-US" sz="2800" b="1" smtClean="0">
                <a:solidFill>
                  <a:srgbClr val="FF0000"/>
                </a:solidFill>
                <a:latin typeface="黑体" pitchFamily="49" charset="-122"/>
                <a:ea typeface="黑体" pitchFamily="49" charset="-122"/>
                <a:cs typeface="华文新魏"/>
              </a:rPr>
              <a:t>  </a:t>
            </a:r>
            <a:r>
              <a:rPr lang="en-US" altLang="zh-CN" sz="2800" b="1" smtClean="0">
                <a:solidFill>
                  <a:srgbClr val="0000FF"/>
                </a:solidFill>
              </a:rPr>
              <a:t>【 </a:t>
            </a:r>
            <a:r>
              <a:rPr lang="en-US" altLang="zh-CN" sz="2800" b="1" smtClean="0">
                <a:solidFill>
                  <a:srgbClr val="3A18B8"/>
                </a:solidFill>
                <a:latin typeface="黑体" pitchFamily="49" charset="-122"/>
                <a:ea typeface="黑体" pitchFamily="49" charset="-122"/>
              </a:rPr>
              <a:t>3</a:t>
            </a:r>
            <a:r>
              <a:rPr lang="en-US" altLang="zh-CN" sz="2400" b="1" smtClean="0">
                <a:solidFill>
                  <a:srgbClr val="0000FF"/>
                </a:solidFill>
              </a:rPr>
              <a:t> 】</a:t>
            </a:r>
            <a:r>
              <a:rPr lang="zh-CN" altLang="en-US" sz="2400" b="1" smtClean="0">
                <a:solidFill>
                  <a:srgbClr val="3A18B8"/>
                </a:solidFill>
                <a:latin typeface="黑体" pitchFamily="49" charset="-122"/>
                <a:ea typeface="黑体" pitchFamily="49" charset="-122"/>
              </a:rPr>
              <a:t>专业、学科评价</a:t>
            </a:r>
            <a:r>
              <a:rPr lang="en-US" altLang="zh-CN" sz="2400" b="1" smtClean="0">
                <a:solidFill>
                  <a:srgbClr val="3A18B8"/>
                </a:solidFill>
                <a:latin typeface="黑体" pitchFamily="49" charset="-122"/>
                <a:ea typeface="黑体" pitchFamily="49" charset="-122"/>
              </a:rPr>
              <a:t>--“</a:t>
            </a:r>
            <a:r>
              <a:rPr lang="zh-CN" altLang="en-US" sz="2400" b="1" smtClean="0">
                <a:solidFill>
                  <a:srgbClr val="3A18B8"/>
                </a:solidFill>
                <a:latin typeface="黑体" pitchFamily="49" charset="-122"/>
                <a:ea typeface="黑体" pitchFamily="49" charset="-122"/>
              </a:rPr>
              <a:t>投入</a:t>
            </a:r>
            <a:r>
              <a:rPr lang="en-US" sz="2400" b="1" smtClean="0">
                <a:solidFill>
                  <a:srgbClr val="3A18B8"/>
                </a:solidFill>
                <a:latin typeface="黑体" pitchFamily="49" charset="-122"/>
                <a:ea typeface="黑体" pitchFamily="49" charset="-122"/>
              </a:rPr>
              <a:t>”</a:t>
            </a:r>
            <a:r>
              <a:rPr lang="zh-CN" altLang="en-US" sz="2400" b="1" smtClean="0">
                <a:solidFill>
                  <a:srgbClr val="3A18B8"/>
                </a:solidFill>
                <a:latin typeface="黑体" pitchFamily="49" charset="-122"/>
                <a:ea typeface="黑体" pitchFamily="49" charset="-122"/>
              </a:rPr>
              <a:t>与</a:t>
            </a:r>
            <a:r>
              <a:rPr lang="en-US" sz="2400" b="1" smtClean="0">
                <a:solidFill>
                  <a:srgbClr val="3A18B8"/>
                </a:solidFill>
                <a:latin typeface="黑体" pitchFamily="49" charset="-122"/>
                <a:ea typeface="黑体" pitchFamily="49" charset="-122"/>
              </a:rPr>
              <a:t>“</a:t>
            </a:r>
            <a:r>
              <a:rPr lang="zh-CN" altLang="en-US" sz="2400" b="1" smtClean="0">
                <a:solidFill>
                  <a:srgbClr val="3A18B8"/>
                </a:solidFill>
                <a:latin typeface="黑体" pitchFamily="49" charset="-122"/>
                <a:ea typeface="黑体" pitchFamily="49" charset="-122"/>
              </a:rPr>
              <a:t>产出</a:t>
            </a:r>
            <a:r>
              <a:rPr lang="en-US" sz="2400" b="1" smtClean="0">
                <a:solidFill>
                  <a:srgbClr val="0000FF"/>
                </a:solidFill>
                <a:latin typeface="黑体" pitchFamily="49" charset="-122"/>
                <a:ea typeface="黑体" pitchFamily="49" charset="-122"/>
              </a:rPr>
              <a:t>”</a:t>
            </a:r>
          </a:p>
          <a:p>
            <a:pPr>
              <a:lnSpc>
                <a:spcPct val="90000"/>
              </a:lnSpc>
              <a:buFont typeface="Arial" charset="0"/>
              <a:buNone/>
            </a:pPr>
            <a:r>
              <a:rPr lang="zh-CN" altLang="en-US" sz="2800" b="1" smtClean="0">
                <a:solidFill>
                  <a:srgbClr val="FF0000"/>
                </a:solidFill>
              </a:rPr>
              <a:t> </a:t>
            </a:r>
            <a:r>
              <a:rPr lang="en-US" altLang="zh-CN" sz="2800" b="1" smtClean="0">
                <a:solidFill>
                  <a:srgbClr val="FF0000"/>
                </a:solidFill>
              </a:rPr>
              <a:t>3---</a:t>
            </a:r>
            <a:r>
              <a:rPr lang="zh-CN" altLang="en-US" sz="2800" b="1" smtClean="0">
                <a:solidFill>
                  <a:srgbClr val="FF0000"/>
                </a:solidFill>
                <a:latin typeface="宋体" charset="-122"/>
              </a:rPr>
              <a:t>分类与分层的发展</a:t>
            </a:r>
            <a:r>
              <a:rPr lang="zh-CN" altLang="en-US" sz="3600" b="1" smtClean="0">
                <a:solidFill>
                  <a:srgbClr val="FF0000"/>
                </a:solidFill>
                <a:latin typeface="黑体" pitchFamily="49" charset="-122"/>
                <a:ea typeface="黑体" pitchFamily="49" charset="-122"/>
              </a:rPr>
              <a:t>策略</a:t>
            </a:r>
            <a:endParaRPr lang="en-US" altLang="zh-CN" sz="3600" b="1" smtClean="0">
              <a:solidFill>
                <a:srgbClr val="FF0000"/>
              </a:solidFill>
              <a:latin typeface="黑体" pitchFamily="49" charset="-122"/>
              <a:ea typeface="黑体" pitchFamily="49" charset="-122"/>
            </a:endParaRPr>
          </a:p>
          <a:p>
            <a:pPr>
              <a:lnSpc>
                <a:spcPct val="90000"/>
              </a:lnSpc>
              <a:buFont typeface="Arial" charset="0"/>
              <a:buNone/>
            </a:pPr>
            <a:r>
              <a:rPr lang="zh-CN" altLang="en-US" sz="2400" b="1" smtClean="0">
                <a:solidFill>
                  <a:srgbClr val="FF0000"/>
                </a:solidFill>
                <a:latin typeface="黑体" pitchFamily="49" charset="-122"/>
                <a:ea typeface="黑体" pitchFamily="49" charset="-122"/>
              </a:rPr>
              <a:t> </a:t>
            </a:r>
            <a:r>
              <a:rPr lang="en-US" altLang="zh-CN" sz="2400" b="1" smtClean="0">
                <a:solidFill>
                  <a:srgbClr val="FF0000"/>
                </a:solidFill>
                <a:latin typeface="黑体" pitchFamily="49" charset="-122"/>
                <a:ea typeface="黑体" pitchFamily="49" charset="-122"/>
              </a:rPr>
              <a:t>4</a:t>
            </a:r>
            <a:r>
              <a:rPr lang="en-US" altLang="zh-CN" sz="3600" b="1" smtClean="0">
                <a:solidFill>
                  <a:srgbClr val="FF0000"/>
                </a:solidFill>
                <a:latin typeface="黑体" pitchFamily="49" charset="-122"/>
                <a:ea typeface="黑体" pitchFamily="49" charset="-122"/>
              </a:rPr>
              <a:t>-</a:t>
            </a:r>
            <a:r>
              <a:rPr lang="zh-CN" altLang="en-US" sz="2800" b="1" smtClean="0">
                <a:solidFill>
                  <a:srgbClr val="FF0000"/>
                </a:solidFill>
                <a:latin typeface="黑体" pitchFamily="49" charset="-122"/>
                <a:ea typeface="黑体" pitchFamily="49" charset="-122"/>
              </a:rPr>
              <a:t>钱学森之问与答，工程教育中的伦理与复杂工程问题</a:t>
            </a:r>
            <a:endParaRPr lang="zh-CN" altLang="en-US" sz="2800" b="1" smtClean="0">
              <a:solidFill>
                <a:srgbClr val="0000FF"/>
              </a:solidFill>
            </a:endParaRPr>
          </a:p>
          <a:p>
            <a:pPr>
              <a:lnSpc>
                <a:spcPct val="90000"/>
              </a:lnSpc>
              <a:buFont typeface="Arial" charset="0"/>
              <a:buNone/>
            </a:pPr>
            <a:r>
              <a:rPr lang="zh-CN" altLang="en-US" sz="2800" b="1" smtClean="0">
                <a:solidFill>
                  <a:srgbClr val="0000FF"/>
                </a:solidFill>
              </a:rPr>
              <a:t> </a:t>
            </a:r>
            <a:r>
              <a:rPr lang="zh-CN" altLang="en-US" sz="2800" b="1" smtClean="0">
                <a:solidFill>
                  <a:srgbClr val="FF0000"/>
                </a:solidFill>
              </a:rPr>
              <a:t> </a:t>
            </a:r>
            <a:r>
              <a:rPr lang="en-US" altLang="zh-CN" sz="2800" b="1" smtClean="0">
                <a:solidFill>
                  <a:srgbClr val="FF0000"/>
                </a:solidFill>
              </a:rPr>
              <a:t>5</a:t>
            </a:r>
            <a:r>
              <a:rPr lang="en-US" altLang="zh-CN" sz="2800" b="1" smtClean="0">
                <a:solidFill>
                  <a:srgbClr val="FF0000"/>
                </a:solidFill>
                <a:latin typeface="宋体" charset="-122"/>
              </a:rPr>
              <a:t>—</a:t>
            </a:r>
            <a:r>
              <a:rPr lang="zh-CN" altLang="en-US" sz="2800" b="1" smtClean="0">
                <a:solidFill>
                  <a:srgbClr val="FF0000"/>
                </a:solidFill>
                <a:latin typeface="宋体" charset="-122"/>
              </a:rPr>
              <a:t>高等工程教育与大学之</a:t>
            </a:r>
            <a:r>
              <a:rPr lang="zh-CN" altLang="en-US" sz="4000" b="1" smtClean="0">
                <a:solidFill>
                  <a:srgbClr val="FF0000"/>
                </a:solidFill>
                <a:latin typeface="黑体" pitchFamily="49" charset="-122"/>
                <a:ea typeface="黑体" pitchFamily="49" charset="-122"/>
              </a:rPr>
              <a:t>道</a:t>
            </a:r>
          </a:p>
          <a:p>
            <a:pPr>
              <a:lnSpc>
                <a:spcPct val="90000"/>
              </a:lnSpc>
            </a:pPr>
            <a:r>
              <a:rPr lang="zh-CN" altLang="en-US" sz="2800" b="1" smtClean="0">
                <a:solidFill>
                  <a:srgbClr val="FF0000"/>
                </a:solidFill>
              </a:rPr>
              <a:t>结束语</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rrowheads="1"/>
          </p:cNvSpPr>
          <p:nvPr>
            <p:ph type="title" idx="4294967295"/>
          </p:nvPr>
        </p:nvSpPr>
        <p:spPr>
          <a:xfrm>
            <a:off x="301625" y="252413"/>
            <a:ext cx="8447088" cy="1304925"/>
          </a:xfrm>
        </p:spPr>
        <p:txBody>
          <a:bodyPr/>
          <a:lstStyle/>
          <a:p>
            <a:pPr eaLnBrk="1" hangingPunct="1"/>
            <a:r>
              <a:rPr lang="zh-CN" altLang="en-US" sz="4000" b="1" smtClean="0">
                <a:solidFill>
                  <a:srgbClr val="0033CC"/>
                </a:solidFill>
              </a:rPr>
              <a:t/>
            </a:r>
            <a:br>
              <a:rPr lang="zh-CN" altLang="en-US" sz="4000" b="1" smtClean="0">
                <a:solidFill>
                  <a:srgbClr val="0033CC"/>
                </a:solidFill>
              </a:rPr>
            </a:br>
            <a:r>
              <a:rPr lang="zh-CN" altLang="en-US" sz="4000" b="1" smtClean="0">
                <a:solidFill>
                  <a:srgbClr val="0033CC"/>
                </a:solidFill>
              </a:rPr>
              <a:t/>
            </a:r>
            <a:br>
              <a:rPr lang="zh-CN" altLang="en-US" sz="4000" b="1" smtClean="0">
                <a:solidFill>
                  <a:srgbClr val="0033CC"/>
                </a:solidFill>
              </a:rPr>
            </a:br>
            <a:r>
              <a:rPr lang="zh-CN" altLang="en-US" sz="4000" b="1" smtClean="0">
                <a:solidFill>
                  <a:srgbClr val="0033CC"/>
                </a:solidFill>
                <a:ea typeface="黑体" pitchFamily="49" charset="-122"/>
              </a:rPr>
              <a:t>高等工程教育改革的若干重要</a:t>
            </a:r>
            <a:r>
              <a:rPr lang="zh-CN" altLang="en-US" sz="4000" b="1" smtClean="0">
                <a:solidFill>
                  <a:srgbClr val="FF0000"/>
                </a:solidFill>
                <a:ea typeface="黑体" pitchFamily="49" charset="-122"/>
              </a:rPr>
              <a:t>举措</a:t>
            </a:r>
            <a:r>
              <a:rPr lang="zh-CN" altLang="en-US" sz="6600" smtClean="0">
                <a:solidFill>
                  <a:srgbClr val="FF0000"/>
                </a:solidFill>
              </a:rPr>
              <a:t/>
            </a:r>
            <a:br>
              <a:rPr lang="zh-CN" altLang="en-US" sz="6600" smtClean="0">
                <a:solidFill>
                  <a:srgbClr val="FF0000"/>
                </a:solidFill>
              </a:rPr>
            </a:br>
            <a:r>
              <a:rPr lang="zh-CN" altLang="en-US" sz="4000" b="1" smtClean="0">
                <a:solidFill>
                  <a:srgbClr val="FF0000"/>
                </a:solidFill>
              </a:rPr>
              <a:t/>
            </a:r>
            <a:br>
              <a:rPr lang="zh-CN" altLang="en-US" sz="4000" b="1" smtClean="0">
                <a:solidFill>
                  <a:srgbClr val="FF0000"/>
                </a:solidFill>
              </a:rPr>
            </a:br>
            <a:endParaRPr lang="zh-CN" altLang="en-US" sz="4000" b="1" smtClean="0">
              <a:solidFill>
                <a:srgbClr val="FF0000"/>
              </a:solidFill>
            </a:endParaRPr>
          </a:p>
        </p:txBody>
      </p:sp>
      <p:sp>
        <p:nvSpPr>
          <p:cNvPr id="34818" name="Rectangle 3"/>
          <p:cNvSpPr>
            <a:spLocks noGrp="1" noRot="1" noChangeArrowheads="1"/>
          </p:cNvSpPr>
          <p:nvPr>
            <p:ph type="body" idx="4294967295"/>
          </p:nvPr>
        </p:nvSpPr>
        <p:spPr>
          <a:xfrm>
            <a:off x="301625" y="1268413"/>
            <a:ext cx="8540750" cy="5227637"/>
          </a:xfrm>
        </p:spPr>
        <p:txBody>
          <a:bodyPr/>
          <a:lstStyle/>
          <a:p>
            <a:pPr eaLnBrk="1" hangingPunct="1">
              <a:lnSpc>
                <a:spcPct val="110000"/>
              </a:lnSpc>
              <a:buFont typeface="Arial" charset="0"/>
              <a:buNone/>
            </a:pPr>
            <a:r>
              <a:rPr lang="zh-CN" altLang="en-US" sz="3600" b="1" smtClean="0">
                <a:solidFill>
                  <a:srgbClr val="FF0000"/>
                </a:solidFill>
              </a:rPr>
              <a:t>高等工程教育改革的重要</a:t>
            </a:r>
            <a:r>
              <a:rPr lang="zh-CN" altLang="en-US" sz="3600" b="1" smtClean="0">
                <a:solidFill>
                  <a:srgbClr val="000066"/>
                </a:solidFill>
              </a:rPr>
              <a:t>项目</a:t>
            </a:r>
            <a:endParaRPr lang="zh-CN" altLang="en-US" sz="3600" b="1" smtClean="0">
              <a:solidFill>
                <a:srgbClr val="FF0000"/>
              </a:solidFill>
            </a:endParaRPr>
          </a:p>
          <a:p>
            <a:pPr eaLnBrk="1" hangingPunct="1">
              <a:lnSpc>
                <a:spcPct val="110000"/>
              </a:lnSpc>
              <a:buFont typeface="Arial" charset="0"/>
              <a:buNone/>
            </a:pPr>
            <a:r>
              <a:rPr lang="zh-CN" altLang="en-US" sz="3600" b="1" smtClean="0">
                <a:solidFill>
                  <a:srgbClr val="0000FF"/>
                </a:solidFill>
              </a:rPr>
              <a:t>分层</a:t>
            </a:r>
            <a:r>
              <a:rPr lang="en-US" altLang="zh-CN" sz="3600" b="1" smtClean="0">
                <a:solidFill>
                  <a:srgbClr val="FF0000"/>
                </a:solidFill>
              </a:rPr>
              <a:t>—985, 211</a:t>
            </a:r>
            <a:r>
              <a:rPr lang="zh-CN" altLang="en-US" sz="3600" b="1" smtClean="0">
                <a:solidFill>
                  <a:srgbClr val="FF0000"/>
                </a:solidFill>
              </a:rPr>
              <a:t>，学科评估，高校评估</a:t>
            </a:r>
          </a:p>
          <a:p>
            <a:pPr eaLnBrk="1" hangingPunct="1">
              <a:lnSpc>
                <a:spcPct val="110000"/>
              </a:lnSpc>
              <a:buFont typeface="Arial" charset="0"/>
              <a:buNone/>
            </a:pPr>
            <a:r>
              <a:rPr lang="zh-CN" altLang="en-US" sz="3600" b="1" smtClean="0">
                <a:solidFill>
                  <a:srgbClr val="0033CC"/>
                </a:solidFill>
              </a:rPr>
              <a:t>分类</a:t>
            </a:r>
            <a:r>
              <a:rPr lang="en-US" altLang="zh-CN" sz="3600" b="1" smtClean="0">
                <a:solidFill>
                  <a:srgbClr val="FF0000"/>
                </a:solidFill>
              </a:rPr>
              <a:t>--</a:t>
            </a:r>
          </a:p>
          <a:p>
            <a:pPr eaLnBrk="1" hangingPunct="1">
              <a:lnSpc>
                <a:spcPct val="110000"/>
              </a:lnSpc>
            </a:pPr>
            <a:r>
              <a:rPr lang="zh-CN" altLang="en-US" b="1" smtClean="0"/>
              <a:t>  质量工程</a:t>
            </a:r>
          </a:p>
          <a:p>
            <a:pPr eaLnBrk="1" hangingPunct="1">
              <a:lnSpc>
                <a:spcPct val="110000"/>
              </a:lnSpc>
            </a:pPr>
            <a:r>
              <a:rPr lang="zh-CN" altLang="en-US" b="1" smtClean="0"/>
              <a:t>  工程硕士</a:t>
            </a:r>
            <a:r>
              <a:rPr lang="en-US" altLang="zh-CN" b="1" smtClean="0"/>
              <a:t>--1997</a:t>
            </a:r>
            <a:endParaRPr lang="zh-CN" altLang="en-US" b="1" smtClean="0"/>
          </a:p>
          <a:p>
            <a:pPr eaLnBrk="1" hangingPunct="1">
              <a:lnSpc>
                <a:spcPct val="110000"/>
              </a:lnSpc>
            </a:pPr>
            <a:r>
              <a:rPr lang="zh-CN" altLang="en-US" b="1" smtClean="0"/>
              <a:t>  工程教育认证</a:t>
            </a:r>
            <a:r>
              <a:rPr lang="en-US" altLang="zh-CN" b="1" smtClean="0"/>
              <a:t>--2005</a:t>
            </a:r>
            <a:endParaRPr lang="zh-CN" altLang="en-US" b="1" smtClean="0"/>
          </a:p>
          <a:p>
            <a:pPr eaLnBrk="1" hangingPunct="1">
              <a:lnSpc>
                <a:spcPct val="110000"/>
              </a:lnSpc>
            </a:pPr>
            <a:r>
              <a:rPr lang="zh-CN" altLang="en-US" b="1" smtClean="0"/>
              <a:t>  卓越工程师培养计划</a:t>
            </a:r>
            <a:r>
              <a:rPr lang="en-US" altLang="zh-CN" b="1" smtClean="0"/>
              <a:t>---2010</a:t>
            </a:r>
            <a:endParaRPr lang="zh-CN" altLang="en-US" b="1" smtClean="0"/>
          </a:p>
          <a:p>
            <a:pPr eaLnBrk="1" hangingPunct="1">
              <a:lnSpc>
                <a:spcPct val="110000"/>
              </a:lnSpc>
            </a:pPr>
            <a:r>
              <a:rPr lang="en-US" altLang="zh-CN" b="1" smtClean="0"/>
              <a:t>  CDIO</a:t>
            </a:r>
            <a:r>
              <a:rPr lang="zh-CN" altLang="en-US" b="1" smtClean="0"/>
              <a:t>的工程教育模式</a:t>
            </a:r>
            <a:r>
              <a:rPr lang="en-US" altLang="zh-CN" b="1" smtClean="0"/>
              <a:t>---2009</a:t>
            </a:r>
            <a:endParaRPr lang="zh-CN" altLang="en-US"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endParaRPr lang="zh-CN" altLang="en-US" smtClean="0"/>
          </a:p>
        </p:txBody>
      </p:sp>
      <p:sp>
        <p:nvSpPr>
          <p:cNvPr id="35842" name="Rectangle 3"/>
          <p:cNvSpPr>
            <a:spLocks noGrp="1"/>
          </p:cNvSpPr>
          <p:nvPr>
            <p:ph type="body" idx="1"/>
          </p:nvPr>
        </p:nvSpPr>
        <p:spPr/>
        <p:txBody>
          <a:bodyPr/>
          <a:lstStyle/>
          <a:p>
            <a:r>
              <a:rPr lang="en-US" altLang="zh-CN" sz="6000" b="1" smtClean="0">
                <a:solidFill>
                  <a:srgbClr val="FF0000"/>
                </a:solidFill>
                <a:latin typeface="黑体" pitchFamily="49" charset="-122"/>
                <a:ea typeface="黑体" pitchFamily="49" charset="-122"/>
              </a:rPr>
              <a:t>2-</a:t>
            </a:r>
            <a:r>
              <a:rPr lang="zh-CN" altLang="en-US" sz="6000" b="1" smtClean="0">
                <a:solidFill>
                  <a:srgbClr val="FF0000"/>
                </a:solidFill>
                <a:latin typeface="黑体" pitchFamily="49" charset="-122"/>
                <a:ea typeface="黑体" pitchFamily="49" charset="-122"/>
              </a:rPr>
              <a:t>办好专业和学校</a:t>
            </a:r>
          </a:p>
          <a:p>
            <a:r>
              <a:rPr lang="en-US" altLang="zh-CN" b="1" smtClean="0">
                <a:solidFill>
                  <a:srgbClr val="0000FF"/>
                </a:solidFill>
              </a:rPr>
              <a:t>【1】</a:t>
            </a:r>
            <a:r>
              <a:rPr lang="zh-CN" altLang="en-US" b="1" smtClean="0">
                <a:solidFill>
                  <a:srgbClr val="0000FF"/>
                </a:solidFill>
              </a:rPr>
              <a:t>人才强国之路</a:t>
            </a:r>
          </a:p>
          <a:p>
            <a:pPr algn="ctr">
              <a:buFont typeface="Arial" charset="0"/>
              <a:buNone/>
            </a:pPr>
            <a:endParaRPr lang="zh-CN" altLang="en-US" sz="6600" b="1" smtClean="0">
              <a:solidFill>
                <a:srgbClr val="FF0000"/>
              </a:solidFill>
              <a:ea typeface="黑体"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标题 1"/>
          <p:cNvSpPr>
            <a:spLocks noGrp="1"/>
          </p:cNvSpPr>
          <p:nvPr>
            <p:ph type="title" idx="4294967295"/>
          </p:nvPr>
        </p:nvSpPr>
        <p:spPr/>
        <p:txBody>
          <a:bodyPr/>
          <a:lstStyle/>
          <a:p>
            <a:pPr eaLnBrk="1" hangingPunct="1"/>
            <a:r>
              <a:rPr lang="zh-CN" altLang="en-US" sz="3600" b="1" smtClean="0">
                <a:solidFill>
                  <a:srgbClr val="0000FF"/>
                </a:solidFill>
              </a:rPr>
              <a:t>人力资源的总能量：</a:t>
            </a:r>
          </a:p>
        </p:txBody>
      </p:sp>
      <p:sp>
        <p:nvSpPr>
          <p:cNvPr id="22537" name="内容占位符 2"/>
          <p:cNvSpPr>
            <a:spLocks noGrp="1"/>
          </p:cNvSpPr>
          <p:nvPr>
            <p:ph idx="4294967295"/>
          </p:nvPr>
        </p:nvSpPr>
        <p:spPr>
          <a:xfrm>
            <a:off x="428625" y="2000250"/>
            <a:ext cx="8229600" cy="5268913"/>
          </a:xfrm>
        </p:spPr>
        <p:txBody>
          <a:bodyPr/>
          <a:lstStyle/>
          <a:p>
            <a:pPr eaLnBrk="1" hangingPunct="1"/>
            <a:r>
              <a:rPr lang="zh-CN" altLang="en-US" smtClean="0"/>
              <a:t>        </a:t>
            </a:r>
            <a:r>
              <a:rPr lang="zh-CN" altLang="en-US" b="1" smtClean="0"/>
              <a:t>每个人的全部潜能</a:t>
            </a:r>
          </a:p>
        </p:txBody>
      </p:sp>
      <p:sp>
        <p:nvSpPr>
          <p:cNvPr id="2253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0" name="Object 4"/>
          <p:cNvGraphicFramePr>
            <a:graphicFrameLocks noChangeAspect="1"/>
          </p:cNvGraphicFramePr>
          <p:nvPr/>
        </p:nvGraphicFramePr>
        <p:xfrm>
          <a:off x="1500188" y="5357813"/>
          <a:ext cx="1687512" cy="642937"/>
        </p:xfrm>
        <a:graphic>
          <a:graphicData uri="http://schemas.openxmlformats.org/presentationml/2006/ole">
            <p:oleObj spid="_x0000_s22530" name="Equation" r:id="rId4" imgW="596900" imgH="228600" progId="Equation.3">
              <p:embed/>
            </p:oleObj>
          </a:graphicData>
        </a:graphic>
      </p:graphicFrame>
      <p:sp>
        <p:nvSpPr>
          <p:cNvPr id="2253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1" name="Object 6"/>
          <p:cNvGraphicFramePr>
            <a:graphicFrameLocks noChangeAspect="1"/>
          </p:cNvGraphicFramePr>
          <p:nvPr/>
        </p:nvGraphicFramePr>
        <p:xfrm>
          <a:off x="6429375" y="2786063"/>
          <a:ext cx="1354138" cy="500062"/>
        </p:xfrm>
        <a:graphic>
          <a:graphicData uri="http://schemas.openxmlformats.org/presentationml/2006/ole">
            <p:oleObj spid="_x0000_s22531" name="Equation" r:id="rId5" imgW="622030" imgH="228501" progId="Equation.3">
              <p:embed/>
            </p:oleObj>
          </a:graphicData>
        </a:graphic>
      </p:graphicFrame>
      <p:sp>
        <p:nvSpPr>
          <p:cNvPr id="2254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2" name="Object 8"/>
          <p:cNvGraphicFramePr>
            <a:graphicFrameLocks noChangeAspect="1"/>
          </p:cNvGraphicFramePr>
          <p:nvPr/>
        </p:nvGraphicFramePr>
        <p:xfrm>
          <a:off x="4286250" y="5143500"/>
          <a:ext cx="3819525" cy="1292225"/>
        </p:xfrm>
        <a:graphic>
          <a:graphicData uri="http://schemas.openxmlformats.org/presentationml/2006/ole">
            <p:oleObj spid="_x0000_s22532" name="Equation" r:id="rId6" imgW="1269449" imgH="431613" progId="Equation.3">
              <p:embed/>
            </p:oleObj>
          </a:graphicData>
        </a:graphic>
      </p:graphicFrame>
      <p:sp>
        <p:nvSpPr>
          <p:cNvPr id="2254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3" name="Object 10"/>
          <p:cNvGraphicFramePr>
            <a:graphicFrameLocks noChangeAspect="1"/>
          </p:cNvGraphicFramePr>
          <p:nvPr/>
        </p:nvGraphicFramePr>
        <p:xfrm>
          <a:off x="928688" y="2857500"/>
          <a:ext cx="304800" cy="430213"/>
        </p:xfrm>
        <a:graphic>
          <a:graphicData uri="http://schemas.openxmlformats.org/presentationml/2006/ole">
            <p:oleObj spid="_x0000_s22533" name="Equation" r:id="rId7" imgW="165028" imgH="228501" progId="Equation.3">
              <p:embed/>
            </p:oleObj>
          </a:graphicData>
        </a:graphic>
      </p:graphicFrame>
      <p:sp>
        <p:nvSpPr>
          <p:cNvPr id="2254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4" name="Object 12"/>
          <p:cNvGraphicFramePr>
            <a:graphicFrameLocks noChangeAspect="1"/>
          </p:cNvGraphicFramePr>
          <p:nvPr/>
        </p:nvGraphicFramePr>
        <p:xfrm>
          <a:off x="1000125" y="3643313"/>
          <a:ext cx="357188" cy="388937"/>
        </p:xfrm>
        <a:graphic>
          <a:graphicData uri="http://schemas.openxmlformats.org/presentationml/2006/ole">
            <p:oleObj spid="_x0000_s22534" name="Equation" r:id="rId8" imgW="215713" imgH="241091" progId="Equation.3">
              <p:embed/>
            </p:oleObj>
          </a:graphicData>
        </a:graphic>
      </p:graphicFrame>
      <p:sp>
        <p:nvSpPr>
          <p:cNvPr id="22543"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Calibri" pitchFamily="34" charset="0"/>
            </a:endParaRPr>
          </a:p>
        </p:txBody>
      </p:sp>
      <p:graphicFrame>
        <p:nvGraphicFramePr>
          <p:cNvPr id="22535" name="Object 14"/>
          <p:cNvGraphicFramePr>
            <a:graphicFrameLocks noChangeAspect="1"/>
          </p:cNvGraphicFramePr>
          <p:nvPr/>
        </p:nvGraphicFramePr>
        <p:xfrm>
          <a:off x="928688" y="1928813"/>
          <a:ext cx="295275" cy="442912"/>
        </p:xfrm>
        <a:graphic>
          <a:graphicData uri="http://schemas.openxmlformats.org/presentationml/2006/ole">
            <p:oleObj spid="_x0000_s22535" name="Equation" r:id="rId9" imgW="152334" imgH="228501" progId="Equation.3">
              <p:embed/>
            </p:oleObj>
          </a:graphicData>
        </a:graphic>
      </p:graphicFrame>
      <p:sp>
        <p:nvSpPr>
          <p:cNvPr id="22544" name="矩形 15"/>
          <p:cNvSpPr>
            <a:spLocks noChangeArrowheads="1"/>
          </p:cNvSpPr>
          <p:nvPr/>
        </p:nvSpPr>
        <p:spPr bwMode="auto">
          <a:xfrm>
            <a:off x="1571625" y="2786063"/>
            <a:ext cx="5746750" cy="523875"/>
          </a:xfrm>
          <a:prstGeom prst="rect">
            <a:avLst/>
          </a:prstGeom>
          <a:noFill/>
          <a:ln w="9525">
            <a:noFill/>
            <a:miter lim="800000"/>
            <a:headEnd/>
            <a:tailEnd/>
          </a:ln>
        </p:spPr>
        <p:txBody>
          <a:bodyPr>
            <a:spAutoFit/>
          </a:bodyPr>
          <a:lstStyle/>
          <a:p>
            <a:r>
              <a:rPr lang="zh-CN" altLang="en-US" sz="2800" b="1">
                <a:latin typeface="Calibri" pitchFamily="34" charset="0"/>
              </a:rPr>
              <a:t>是其真实发挥的潜能百分比</a:t>
            </a:r>
          </a:p>
        </p:txBody>
      </p:sp>
      <p:sp>
        <p:nvSpPr>
          <p:cNvPr id="22545" name="矩形 16"/>
          <p:cNvSpPr>
            <a:spLocks noChangeArrowheads="1"/>
          </p:cNvSpPr>
          <p:nvPr/>
        </p:nvSpPr>
        <p:spPr bwMode="auto">
          <a:xfrm>
            <a:off x="1643063" y="3571875"/>
            <a:ext cx="3844925" cy="954088"/>
          </a:xfrm>
          <a:prstGeom prst="rect">
            <a:avLst/>
          </a:prstGeom>
          <a:noFill/>
          <a:ln w="9525">
            <a:noFill/>
            <a:miter lim="800000"/>
            <a:headEnd/>
            <a:tailEnd/>
          </a:ln>
        </p:spPr>
        <p:txBody>
          <a:bodyPr>
            <a:spAutoFit/>
          </a:bodyPr>
          <a:lstStyle/>
          <a:p>
            <a:r>
              <a:rPr lang="zh-CN" altLang="en-US" sz="2800" b="1">
                <a:latin typeface="Calibri" pitchFamily="34" charset="0"/>
              </a:rPr>
              <a:t>是其真实发挥的能量</a:t>
            </a:r>
            <a:r>
              <a:rPr lang="en-US" altLang="zh-CN" sz="2800" b="1">
                <a:latin typeface="Calibri" pitchFamily="34" charset="0"/>
              </a:rPr>
              <a:t>,</a:t>
            </a:r>
          </a:p>
          <a:p>
            <a:r>
              <a:rPr lang="en-US" altLang="zh-CN" sz="2800" b="1">
                <a:latin typeface="Calibri" pitchFamily="34" charset="0"/>
              </a:rPr>
              <a:t>------</a:t>
            </a:r>
            <a:r>
              <a:rPr lang="zh-CN" altLang="en-US" sz="2000" b="1">
                <a:latin typeface="Calibri" pitchFamily="34" charset="0"/>
              </a:rPr>
              <a:t>未计入个人间相互作用</a:t>
            </a:r>
            <a:endParaRPr lang="zh-CN" altLang="en-US" sz="2800" b="1">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idx="4294967295"/>
          </p:nvPr>
        </p:nvSpPr>
        <p:spPr/>
        <p:txBody>
          <a:bodyPr/>
          <a:lstStyle/>
          <a:p>
            <a:pPr eaLnBrk="1" hangingPunct="1"/>
            <a:endParaRPr lang="zh-CN" altLang="en-US" smtClean="0"/>
          </a:p>
        </p:txBody>
      </p:sp>
      <p:sp>
        <p:nvSpPr>
          <p:cNvPr id="39938" name="内容占位符 2"/>
          <p:cNvSpPr>
            <a:spLocks noGrp="1"/>
          </p:cNvSpPr>
          <p:nvPr>
            <p:ph idx="4294967295"/>
          </p:nvPr>
        </p:nvSpPr>
        <p:spPr>
          <a:xfrm>
            <a:off x="609600" y="981075"/>
            <a:ext cx="8153400" cy="5118100"/>
          </a:xfrm>
        </p:spPr>
        <p:txBody>
          <a:bodyPr/>
          <a:lstStyle/>
          <a:p>
            <a:pPr eaLnBrk="1" hangingPunct="1"/>
            <a:r>
              <a:rPr lang="zh-CN" altLang="en-US" b="1" smtClean="0"/>
              <a:t>如果青年心中求知之火渐渐熄灭，自认被划到了某一层次也就“认命”，再也不知自己原来可以蕴藏并可以发扬的有多么大的能量。于是社会的总蕴藏的能量被抑制且被低估了</a:t>
            </a:r>
            <a:endParaRPr lang="en-US" altLang="zh-CN" b="1" smtClean="0"/>
          </a:p>
          <a:p>
            <a:pPr eaLnBrk="1" hangingPunct="1"/>
            <a:r>
              <a:rPr lang="zh-CN" altLang="en-US" b="1" smtClean="0"/>
              <a:t>这是</a:t>
            </a:r>
            <a:r>
              <a:rPr lang="zh-CN" altLang="en-US" b="1" smtClean="0">
                <a:solidFill>
                  <a:srgbClr val="FF0000"/>
                </a:solidFill>
              </a:rPr>
              <a:t>中国储藏的最大的</a:t>
            </a:r>
            <a:r>
              <a:rPr lang="en-US" b="1" smtClean="0">
                <a:solidFill>
                  <a:srgbClr val="FF0000"/>
                </a:solidFill>
                <a:ea typeface="宋体" charset="-122"/>
              </a:rPr>
              <a:t>“</a:t>
            </a:r>
            <a:r>
              <a:rPr lang="zh-CN" altLang="en-US" b="1" smtClean="0">
                <a:solidFill>
                  <a:srgbClr val="FF0000"/>
                </a:solidFill>
              </a:rPr>
              <a:t>富矿</a:t>
            </a:r>
            <a:r>
              <a:rPr lang="en-US" b="1" smtClean="0">
                <a:solidFill>
                  <a:srgbClr val="FF0000"/>
                </a:solidFill>
                <a:ea typeface="宋体" charset="-122"/>
              </a:rPr>
              <a:t>”</a:t>
            </a:r>
            <a:r>
              <a:rPr lang="zh-CN" altLang="en-US" b="1" smtClean="0"/>
              <a:t>。这样中国实现</a:t>
            </a:r>
            <a:r>
              <a:rPr lang="zh-CN" altLang="en-US" b="1" smtClean="0">
                <a:solidFill>
                  <a:srgbClr val="FF0000"/>
                </a:solidFill>
              </a:rPr>
              <a:t>国强民富</a:t>
            </a:r>
            <a:r>
              <a:rPr lang="zh-CN" altLang="en-US" b="1" smtClean="0"/>
              <a:t>的目标就有了确实的</a:t>
            </a:r>
            <a:r>
              <a:rPr lang="zh-CN" altLang="en-US" b="1" smtClean="0">
                <a:solidFill>
                  <a:srgbClr val="FF0000"/>
                </a:solidFill>
              </a:rPr>
              <a:t>人力资源的保证</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eaLnBrk="1" hangingPunct="1"/>
            <a:r>
              <a:rPr lang="zh-CN" altLang="en-US" b="1" smtClean="0">
                <a:solidFill>
                  <a:srgbClr val="0000FF"/>
                </a:solidFill>
              </a:rPr>
              <a:t>两种途径</a:t>
            </a:r>
          </a:p>
        </p:txBody>
      </p:sp>
      <p:sp>
        <p:nvSpPr>
          <p:cNvPr id="40962" name="文本占位符 2"/>
          <p:cNvSpPr>
            <a:spLocks noGrp="1"/>
          </p:cNvSpPr>
          <p:nvPr>
            <p:ph type="body" idx="1"/>
          </p:nvPr>
        </p:nvSpPr>
        <p:spPr/>
        <p:txBody>
          <a:bodyPr/>
          <a:lstStyle/>
          <a:p>
            <a:pPr eaLnBrk="1" hangingPunct="1"/>
            <a:endParaRPr lang="zh-CN" altLang="en-US" smtClean="0"/>
          </a:p>
        </p:txBody>
      </p:sp>
      <p:sp>
        <p:nvSpPr>
          <p:cNvPr id="40963" name="内容占位符 3"/>
          <p:cNvSpPr>
            <a:spLocks noGrp="1"/>
          </p:cNvSpPr>
          <p:nvPr>
            <p:ph sz="half" idx="2"/>
          </p:nvPr>
        </p:nvSpPr>
        <p:spPr>
          <a:xfrm>
            <a:off x="457200" y="1285875"/>
            <a:ext cx="4040188" cy="4840288"/>
          </a:xfrm>
        </p:spPr>
        <p:txBody>
          <a:bodyPr/>
          <a:lstStyle/>
          <a:p>
            <a:pPr eaLnBrk="1" hangingPunct="1"/>
            <a:endParaRPr lang="zh-CN" altLang="en-US" smtClean="0"/>
          </a:p>
        </p:txBody>
      </p:sp>
      <p:sp>
        <p:nvSpPr>
          <p:cNvPr id="40964" name="文本占位符 4"/>
          <p:cNvSpPr>
            <a:spLocks noGrp="1"/>
          </p:cNvSpPr>
          <p:nvPr>
            <p:ph type="body" sz="quarter" idx="3"/>
          </p:nvPr>
        </p:nvSpPr>
        <p:spPr/>
        <p:txBody>
          <a:bodyPr/>
          <a:lstStyle/>
          <a:p>
            <a:pPr eaLnBrk="1" hangingPunct="1"/>
            <a:endParaRPr lang="zh-CN" altLang="en-US" smtClean="0"/>
          </a:p>
        </p:txBody>
      </p:sp>
      <p:sp>
        <p:nvSpPr>
          <p:cNvPr id="40965" name="内容占位符 5"/>
          <p:cNvSpPr>
            <a:spLocks noGrp="1"/>
          </p:cNvSpPr>
          <p:nvPr>
            <p:ph sz="quarter" idx="4"/>
          </p:nvPr>
        </p:nvSpPr>
        <p:spPr>
          <a:xfrm>
            <a:off x="4645025" y="1285875"/>
            <a:ext cx="4041775" cy="4840288"/>
          </a:xfrm>
        </p:spPr>
        <p:txBody>
          <a:bodyPr/>
          <a:lstStyle/>
          <a:p>
            <a:pPr eaLnBrk="1" hangingPunct="1"/>
            <a:endParaRPr lang="zh-CN" altLang="en-US" smtClean="0"/>
          </a:p>
        </p:txBody>
      </p:sp>
      <p:sp>
        <p:nvSpPr>
          <p:cNvPr id="7" name="等腰三角形 6"/>
          <p:cNvSpPr/>
          <p:nvPr/>
        </p:nvSpPr>
        <p:spPr>
          <a:xfrm>
            <a:off x="1357313" y="2000250"/>
            <a:ext cx="2643187" cy="36433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7"/>
          <p:cNvSpPr/>
          <p:nvPr/>
        </p:nvSpPr>
        <p:spPr>
          <a:xfrm>
            <a:off x="5715000" y="1928813"/>
            <a:ext cx="2500313" cy="37147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p:cNvCxnSpPr/>
          <p:nvPr/>
        </p:nvCxnSpPr>
        <p:spPr>
          <a:xfrm>
            <a:off x="2428875" y="2714625"/>
            <a:ext cx="5000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a:off x="2428875" y="2714625"/>
            <a:ext cx="5715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2428875" y="2000250"/>
            <a:ext cx="500063" cy="71437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a:lstStyle/>
          <a:p>
            <a:endParaRPr lang="zh-CN" altLang="en-US" smtClean="0"/>
          </a:p>
        </p:txBody>
      </p:sp>
      <p:sp>
        <p:nvSpPr>
          <p:cNvPr id="41986" name="Rectangle 3"/>
          <p:cNvSpPr>
            <a:spLocks noGrp="1"/>
          </p:cNvSpPr>
          <p:nvPr>
            <p:ph type="body" idx="1"/>
          </p:nvPr>
        </p:nvSpPr>
        <p:spPr/>
        <p:txBody>
          <a:bodyPr/>
          <a:lstStyle/>
          <a:p>
            <a:pPr>
              <a:lnSpc>
                <a:spcPct val="90000"/>
              </a:lnSpc>
            </a:pPr>
            <a:endParaRPr lang="zh-CN" altLang="en-US" b="1" smtClean="0"/>
          </a:p>
          <a:p>
            <a:pPr>
              <a:lnSpc>
                <a:spcPct val="90000"/>
              </a:lnSpc>
            </a:pPr>
            <a:r>
              <a:rPr lang="en-US" altLang="zh-CN" sz="4400" b="1" smtClean="0">
                <a:solidFill>
                  <a:srgbClr val="FF0000"/>
                </a:solidFill>
                <a:latin typeface="黑体" pitchFamily="49" charset="-122"/>
                <a:ea typeface="黑体" pitchFamily="49" charset="-122"/>
              </a:rPr>
              <a:t>【2】</a:t>
            </a:r>
            <a:r>
              <a:rPr lang="zh-CN" altLang="en-US" sz="4400" b="1" smtClean="0">
                <a:solidFill>
                  <a:srgbClr val="FF0000"/>
                </a:solidFill>
                <a:latin typeface="黑体" pitchFamily="49" charset="-122"/>
                <a:ea typeface="黑体" pitchFamily="49" charset="-122"/>
              </a:rPr>
              <a:t>多样性</a:t>
            </a:r>
            <a:r>
              <a:rPr lang="en-US" altLang="zh-CN" sz="4400" b="1" smtClean="0">
                <a:solidFill>
                  <a:srgbClr val="FF0000"/>
                </a:solidFill>
                <a:latin typeface="黑体" pitchFamily="49" charset="-122"/>
                <a:ea typeface="黑体" pitchFamily="49" charset="-122"/>
              </a:rPr>
              <a:t>----</a:t>
            </a:r>
            <a:r>
              <a:rPr lang="zh-CN" altLang="en-US" sz="4400" b="1" smtClean="0">
                <a:solidFill>
                  <a:srgbClr val="0000FF"/>
                </a:solidFill>
                <a:latin typeface="黑体" pitchFamily="49" charset="-122"/>
                <a:ea typeface="黑体" pitchFamily="49" charset="-122"/>
              </a:rPr>
              <a:t>评价与认证</a:t>
            </a:r>
          </a:p>
          <a:p>
            <a:pPr algn="ctr">
              <a:lnSpc>
                <a:spcPct val="90000"/>
              </a:lnSpc>
              <a:buFont typeface="Arial" charset="0"/>
              <a:buNone/>
            </a:pPr>
            <a:endParaRPr lang="zh-CN" altLang="en-US" sz="8800" b="1" smtClean="0">
              <a:solidFill>
                <a:srgbClr val="FF0000"/>
              </a:solidFill>
              <a:latin typeface="黑体" pitchFamily="49" charset="-122"/>
              <a:ea typeface="黑体" pitchFamily="49" charset="-122"/>
            </a:endParaRPr>
          </a:p>
          <a:p>
            <a:endParaRPr lang="zh-CN" altLang="en-US" sz="660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rrowheads="1"/>
          </p:cNvSpPr>
          <p:nvPr>
            <p:ph type="title" idx="4294967295"/>
          </p:nvPr>
        </p:nvSpPr>
        <p:spPr>
          <a:xfrm>
            <a:off x="323850" y="0"/>
            <a:ext cx="8229600" cy="1139825"/>
          </a:xfrm>
        </p:spPr>
        <p:txBody>
          <a:bodyPr/>
          <a:lstStyle/>
          <a:p>
            <a:r>
              <a:rPr lang="zh-CN" altLang="en-US" sz="5400" smtClean="0">
                <a:solidFill>
                  <a:srgbClr val="FF0000"/>
                </a:solidFill>
                <a:latin typeface="黑体" pitchFamily="49" charset="-122"/>
                <a:ea typeface="黑体" pitchFamily="49" charset="-122"/>
              </a:rPr>
              <a:t>工程教育专业认证</a:t>
            </a:r>
            <a:r>
              <a:rPr lang="en-US" altLang="zh-CN" sz="5400" smtClean="0">
                <a:solidFill>
                  <a:srgbClr val="FF0000"/>
                </a:solidFill>
                <a:latin typeface="黑体" pitchFamily="49" charset="-122"/>
                <a:ea typeface="黑体" pitchFamily="49" charset="-122"/>
              </a:rPr>
              <a:t>—</a:t>
            </a:r>
            <a:endParaRPr lang="zh-CN" altLang="en-US" sz="5400" smtClean="0">
              <a:solidFill>
                <a:srgbClr val="FF0000"/>
              </a:solidFill>
              <a:latin typeface="黑体" pitchFamily="49" charset="-122"/>
              <a:ea typeface="黑体" pitchFamily="49" charset="-122"/>
            </a:endParaRPr>
          </a:p>
        </p:txBody>
      </p:sp>
      <p:sp>
        <p:nvSpPr>
          <p:cNvPr id="43010" name="Text Box 3"/>
          <p:cNvSpPr txBox="1">
            <a:spLocks noChangeArrowheads="1"/>
          </p:cNvSpPr>
          <p:nvPr/>
        </p:nvSpPr>
        <p:spPr bwMode="auto">
          <a:xfrm>
            <a:off x="611188" y="1690688"/>
            <a:ext cx="8208962" cy="647700"/>
          </a:xfrm>
          <a:prstGeom prst="rect">
            <a:avLst/>
          </a:prstGeom>
          <a:noFill/>
          <a:ln w="9525">
            <a:noFill/>
            <a:miter lim="800000"/>
            <a:headEnd/>
            <a:tailEnd/>
          </a:ln>
        </p:spPr>
        <p:txBody>
          <a:bodyPr>
            <a:spAutoFit/>
          </a:bodyPr>
          <a:lstStyle/>
          <a:p>
            <a:pPr>
              <a:lnSpc>
                <a:spcPct val="130000"/>
              </a:lnSpc>
              <a:spcBef>
                <a:spcPct val="50000"/>
              </a:spcBef>
            </a:pPr>
            <a:endParaRPr lang="en-US" altLang="zh-CN" sz="2800">
              <a:solidFill>
                <a:srgbClr val="FFFFFF"/>
              </a:solidFill>
              <a:latin typeface="黑体" pitchFamily="49" charset="-122"/>
              <a:ea typeface="黑体" pitchFamily="49" charset="-122"/>
            </a:endParaRPr>
          </a:p>
        </p:txBody>
      </p:sp>
      <p:grpSp>
        <p:nvGrpSpPr>
          <p:cNvPr id="43011" name="Group 4"/>
          <p:cNvGrpSpPr>
            <a:grpSpLocks/>
          </p:cNvGrpSpPr>
          <p:nvPr/>
        </p:nvGrpSpPr>
        <p:grpSpPr bwMode="auto">
          <a:xfrm>
            <a:off x="1258888" y="1557338"/>
            <a:ext cx="3167062" cy="1603375"/>
            <a:chOff x="567" y="1766"/>
            <a:chExt cx="1995" cy="1010"/>
          </a:xfrm>
        </p:grpSpPr>
        <p:sp>
          <p:nvSpPr>
            <p:cNvPr id="43013" name="Text Box 5"/>
            <p:cNvSpPr txBox="1">
              <a:spLocks noChangeArrowheads="1"/>
            </p:cNvSpPr>
            <p:nvPr/>
          </p:nvSpPr>
          <p:spPr bwMode="auto">
            <a:xfrm>
              <a:off x="567" y="2024"/>
              <a:ext cx="772" cy="457"/>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rgbClr val="FF0000"/>
                  </a:solidFill>
                  <a:latin typeface="黑体" pitchFamily="49" charset="-122"/>
                  <a:ea typeface="黑体" pitchFamily="49" charset="-122"/>
                </a:rPr>
                <a:t>认证</a:t>
              </a:r>
            </a:p>
          </p:txBody>
        </p:sp>
        <p:sp>
          <p:nvSpPr>
            <p:cNvPr id="43014" name="Text Box 6"/>
            <p:cNvSpPr txBox="1">
              <a:spLocks noChangeArrowheads="1"/>
            </p:cNvSpPr>
            <p:nvPr/>
          </p:nvSpPr>
          <p:spPr bwMode="auto">
            <a:xfrm>
              <a:off x="1383" y="1766"/>
              <a:ext cx="1179" cy="1010"/>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rgbClr val="0033CC"/>
                  </a:solidFill>
                  <a:latin typeface="黑体" pitchFamily="49" charset="-122"/>
                  <a:ea typeface="黑体" pitchFamily="49" charset="-122"/>
                </a:rPr>
                <a:t>学校认证</a:t>
              </a:r>
            </a:p>
            <a:p>
              <a:pPr>
                <a:lnSpc>
                  <a:spcPct val="130000"/>
                </a:lnSpc>
                <a:spcBef>
                  <a:spcPct val="50000"/>
                </a:spcBef>
              </a:pPr>
              <a:r>
                <a:rPr lang="zh-CN" altLang="en-US" sz="3200">
                  <a:solidFill>
                    <a:srgbClr val="0033CC"/>
                  </a:solidFill>
                  <a:latin typeface="黑体" pitchFamily="49" charset="-122"/>
                  <a:ea typeface="黑体" pitchFamily="49" charset="-122"/>
                </a:rPr>
                <a:t>专业认证</a:t>
              </a:r>
            </a:p>
          </p:txBody>
        </p:sp>
        <p:sp>
          <p:nvSpPr>
            <p:cNvPr id="43015" name="AutoShape 7"/>
            <p:cNvSpPr>
              <a:spLocks/>
            </p:cNvSpPr>
            <p:nvPr/>
          </p:nvSpPr>
          <p:spPr bwMode="auto">
            <a:xfrm>
              <a:off x="1202" y="1933"/>
              <a:ext cx="90" cy="681"/>
            </a:xfrm>
            <a:prstGeom prst="leftBrace">
              <a:avLst>
                <a:gd name="adj1" fmla="val 63056"/>
                <a:gd name="adj2" fmla="val 50000"/>
              </a:avLst>
            </a:prstGeom>
            <a:noFill/>
            <a:ln w="9525">
              <a:solidFill>
                <a:schemeClr val="tx1"/>
              </a:solidFill>
              <a:round/>
              <a:headEnd/>
              <a:tailEnd/>
            </a:ln>
          </p:spPr>
          <p:txBody>
            <a:bodyPr wrap="none" anchor="ctr"/>
            <a:lstStyle/>
            <a:p>
              <a:endParaRPr lang="zh-CN" altLang="en-US"/>
            </a:p>
          </p:txBody>
        </p:sp>
      </p:grpSp>
      <p:sp>
        <p:nvSpPr>
          <p:cNvPr id="43012" name="Text Box 8"/>
          <p:cNvSpPr txBox="1">
            <a:spLocks noChangeArrowheads="1"/>
          </p:cNvSpPr>
          <p:nvPr/>
        </p:nvSpPr>
        <p:spPr bwMode="auto">
          <a:xfrm>
            <a:off x="557213" y="3846513"/>
            <a:ext cx="8586787" cy="2625725"/>
          </a:xfrm>
          <a:prstGeom prst="rect">
            <a:avLst/>
          </a:prstGeom>
          <a:noFill/>
          <a:ln w="9525">
            <a:noFill/>
            <a:miter lim="800000"/>
            <a:headEnd/>
            <a:tailEnd/>
          </a:ln>
        </p:spPr>
        <p:txBody>
          <a:bodyPr>
            <a:spAutoFit/>
          </a:bodyPr>
          <a:lstStyle/>
          <a:p>
            <a:pPr>
              <a:lnSpc>
                <a:spcPct val="130000"/>
              </a:lnSpc>
              <a:spcBef>
                <a:spcPct val="50000"/>
              </a:spcBef>
            </a:pPr>
            <a:r>
              <a:rPr lang="zh-CN" altLang="en-US" sz="3200">
                <a:latin typeface="黑体" pitchFamily="49" charset="-122"/>
                <a:ea typeface="黑体" pitchFamily="49" charset="-122"/>
              </a:rPr>
              <a:t>　　</a:t>
            </a:r>
            <a:r>
              <a:rPr lang="zh-CN" altLang="en-US" sz="3200">
                <a:solidFill>
                  <a:srgbClr val="0000FF"/>
                </a:solidFill>
                <a:latin typeface="黑体" pitchFamily="49" charset="-122"/>
                <a:ea typeface="黑体" pitchFamily="49" charset="-122"/>
              </a:rPr>
              <a:t>认证</a:t>
            </a:r>
            <a:r>
              <a:rPr lang="en-US" altLang="zh-CN" sz="3200">
                <a:solidFill>
                  <a:srgbClr val="0000FF"/>
                </a:solidFill>
                <a:latin typeface="Times New Roman" pitchFamily="18" charset="0"/>
                <a:ea typeface="黑体" pitchFamily="49" charset="-122"/>
              </a:rPr>
              <a:t>(Accreditation</a:t>
            </a:r>
            <a:r>
              <a:rPr lang="en-US" altLang="zh-CN" sz="3200">
                <a:solidFill>
                  <a:schemeClr val="tx2"/>
                </a:solidFill>
                <a:latin typeface="Times New Roman" pitchFamily="18" charset="0"/>
                <a:ea typeface="黑体" pitchFamily="49" charset="-122"/>
              </a:rPr>
              <a:t>)</a:t>
            </a:r>
            <a:r>
              <a:rPr lang="zh-CN" altLang="en-US" sz="3200">
                <a:latin typeface="黑体" pitchFamily="49" charset="-122"/>
                <a:ea typeface="黑体" pitchFamily="49" charset="-122"/>
              </a:rPr>
              <a:t>是高等教育为了教育质量保证和教育质量改进而详细考察高等院校或专业的外部质量评估过程。</a:t>
            </a:r>
            <a:r>
              <a:rPr lang="en-US" altLang="zh-CN" sz="3200">
                <a:ea typeface="黑体" pitchFamily="49" charset="-122"/>
              </a:rPr>
              <a:t>——</a:t>
            </a:r>
            <a:r>
              <a:rPr lang="en-US" altLang="zh-CN" sz="3200">
                <a:latin typeface="Times New Roman" pitchFamily="18" charset="0"/>
                <a:ea typeface="黑体" pitchFamily="49" charset="-122"/>
              </a:rPr>
              <a:t>CHEA</a:t>
            </a:r>
            <a:r>
              <a:rPr lang="zh-CN" altLang="en-US" sz="3200">
                <a:latin typeface="Times New Roman" pitchFamily="18" charset="0"/>
                <a:ea typeface="黑体" pitchFamily="49" charset="-122"/>
              </a:rPr>
              <a:t>（美国高等教育认证机构）</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2500313" y="4857750"/>
            <a:ext cx="5786437" cy="1000125"/>
          </a:xfrm>
          <a:prstGeom prst="roundRect">
            <a:avLst/>
          </a:prstGeom>
          <a:ln w="38100"/>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57" name="圆角矩形 56"/>
          <p:cNvSpPr/>
          <p:nvPr/>
        </p:nvSpPr>
        <p:spPr>
          <a:xfrm>
            <a:off x="2500313" y="3714750"/>
            <a:ext cx="5786437" cy="1000125"/>
          </a:xfrm>
          <a:prstGeom prst="roundRect">
            <a:avLst/>
          </a:prstGeom>
          <a:ln w="38100"/>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55" name="圆角矩形 54"/>
          <p:cNvSpPr/>
          <p:nvPr/>
        </p:nvSpPr>
        <p:spPr>
          <a:xfrm>
            <a:off x="2500313" y="2571750"/>
            <a:ext cx="5786437" cy="1000125"/>
          </a:xfrm>
          <a:prstGeom prst="roundRect">
            <a:avLst/>
          </a:prstGeom>
          <a:ln w="38100"/>
        </p:spPr>
        <p:style>
          <a:lnRef idx="2">
            <a:schemeClr val="accent5"/>
          </a:lnRef>
          <a:fillRef idx="1">
            <a:schemeClr val="lt1"/>
          </a:fillRef>
          <a:effectRef idx="0">
            <a:schemeClr val="accent5"/>
          </a:effectRef>
          <a:fontRef idx="minor">
            <a:schemeClr val="dk1"/>
          </a:fontRef>
        </p:style>
        <p:txBody>
          <a:bodyPr anchor="ctr"/>
          <a:lstStyle/>
          <a:p>
            <a:pPr algn="ctr">
              <a:defRPr/>
            </a:pPr>
            <a:endParaRPr lang="zh-CN" altLang="en-US"/>
          </a:p>
        </p:txBody>
      </p:sp>
      <p:sp>
        <p:nvSpPr>
          <p:cNvPr id="44036" name="Rectangle 2"/>
          <p:cNvSpPr>
            <a:spLocks noGrp="1"/>
          </p:cNvSpPr>
          <p:nvPr>
            <p:ph type="title" idx="4294967295"/>
          </p:nvPr>
        </p:nvSpPr>
        <p:spPr>
          <a:xfrm>
            <a:off x="457200" y="277813"/>
            <a:ext cx="8229600" cy="865187"/>
          </a:xfrm>
          <a:gradFill rotWithShape="1">
            <a:gsLst>
              <a:gs pos="0">
                <a:srgbClr val="EEFAFF"/>
              </a:gs>
              <a:gs pos="50000">
                <a:srgbClr val="F4FCFF"/>
              </a:gs>
              <a:gs pos="100000">
                <a:srgbClr val="F9FDFF"/>
              </a:gs>
            </a:gsLst>
            <a:lin ang="8100000" scaled="1"/>
          </a:gradFill>
          <a:ln>
            <a:solidFill>
              <a:srgbClr val="B8CFFF"/>
            </a:solidFill>
          </a:ln>
        </p:spPr>
        <p:txBody>
          <a:bodyPr/>
          <a:lstStyle/>
          <a:p>
            <a:pPr eaLnBrk="1" hangingPunct="1"/>
            <a:r>
              <a:rPr lang="zh-CN" altLang="en-US" b="1" smtClean="0">
                <a:solidFill>
                  <a:srgbClr val="254061"/>
                </a:solidFill>
                <a:latin typeface="华文行楷"/>
                <a:ea typeface="华文行楷"/>
                <a:cs typeface="华文行楷"/>
              </a:rPr>
              <a:t>工程教育认证的对象和目的</a:t>
            </a:r>
            <a:endParaRPr lang="zh-CN" altLang="en-US" smtClean="0">
              <a:solidFill>
                <a:srgbClr val="254061"/>
              </a:solidFill>
              <a:latin typeface="华文行楷"/>
              <a:ea typeface="华文行楷"/>
              <a:cs typeface="华文行楷"/>
            </a:endParaRPr>
          </a:p>
        </p:txBody>
      </p:sp>
      <p:sp>
        <p:nvSpPr>
          <p:cNvPr id="39" name="Rectangle 8"/>
          <p:cNvSpPr>
            <a:spLocks noChangeArrowheads="1"/>
          </p:cNvSpPr>
          <p:nvPr/>
        </p:nvSpPr>
        <p:spPr bwMode="auto">
          <a:xfrm>
            <a:off x="2643188" y="1500188"/>
            <a:ext cx="5514975" cy="708025"/>
          </a:xfrm>
          <a:prstGeom prst="rect">
            <a:avLst/>
          </a:prstGeom>
          <a:noFill/>
          <a:ln w="9525" algn="ctr">
            <a:noFill/>
            <a:miter lim="800000"/>
            <a:headEnd/>
            <a:tailEnd/>
          </a:ln>
          <a:effectLst/>
        </p:spPr>
        <p:txBody>
          <a:bodyPr>
            <a:spAutoFit/>
          </a:bodyPr>
          <a:lstStyle/>
          <a:p>
            <a:pPr>
              <a:defRPr/>
            </a:pPr>
            <a:r>
              <a:rPr lang="zh-CN" altLang="en-US" sz="2000" dirty="0">
                <a:solidFill>
                  <a:srgbClr val="FF0000"/>
                </a:solidFill>
                <a:latin typeface="+mn-ea"/>
                <a:ea typeface="+mn-ea"/>
              </a:rPr>
              <a:t>（</a:t>
            </a:r>
            <a:r>
              <a:rPr lang="en-US" altLang="zh-CN" sz="2000" dirty="0">
                <a:solidFill>
                  <a:srgbClr val="FF0000"/>
                </a:solidFill>
                <a:latin typeface="+mn-ea"/>
                <a:ea typeface="+mn-ea"/>
              </a:rPr>
              <a:t>1</a:t>
            </a:r>
            <a:r>
              <a:rPr lang="zh-CN" altLang="en-US" sz="2000" dirty="0">
                <a:solidFill>
                  <a:srgbClr val="FF0000"/>
                </a:solidFill>
                <a:latin typeface="+mn-ea"/>
                <a:ea typeface="+mn-ea"/>
              </a:rPr>
              <a:t>）</a:t>
            </a:r>
            <a:r>
              <a:rPr lang="zh-CN" altLang="en-US" sz="2000" spc="-100" dirty="0">
                <a:latin typeface="+mn-ea"/>
                <a:ea typeface="+mn-ea"/>
              </a:rPr>
              <a:t>构建中国工程教育的质量监控体系，推进中国工程 教育改革，进一步提高工程教育</a:t>
            </a:r>
            <a:r>
              <a:rPr lang="zh-CN" altLang="en-US" sz="2000" b="1" spc="-100" dirty="0">
                <a:solidFill>
                  <a:srgbClr val="320BD9"/>
                </a:solidFill>
                <a:latin typeface="+mn-ea"/>
                <a:ea typeface="+mn-ea"/>
              </a:rPr>
              <a:t>质量</a:t>
            </a:r>
            <a:r>
              <a:rPr lang="zh-CN" altLang="en-US" sz="2000" spc="-100" dirty="0">
                <a:latin typeface="+mn-ea"/>
                <a:ea typeface="+mn-ea"/>
              </a:rPr>
              <a:t>；</a:t>
            </a:r>
            <a:endParaRPr lang="en-US" altLang="zh-CN" sz="2000" spc="-100" dirty="0">
              <a:latin typeface="+mn-ea"/>
              <a:ea typeface="+mn-ea"/>
            </a:endParaRPr>
          </a:p>
        </p:txBody>
      </p:sp>
      <p:sp>
        <p:nvSpPr>
          <p:cNvPr id="41" name="圆角矩形 40"/>
          <p:cNvSpPr/>
          <p:nvPr/>
        </p:nvSpPr>
        <p:spPr>
          <a:xfrm>
            <a:off x="2500313" y="1357313"/>
            <a:ext cx="5786437" cy="1000125"/>
          </a:xfrm>
          <a:prstGeom prst="roundRect">
            <a:avLst/>
          </a:prstGeom>
          <a:noFill/>
          <a:ln w="38100"/>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CN" altLang="en-US"/>
          </a:p>
        </p:txBody>
      </p:sp>
      <p:sp>
        <p:nvSpPr>
          <p:cNvPr id="54" name="Rectangle 8"/>
          <p:cNvSpPr>
            <a:spLocks noChangeArrowheads="1"/>
          </p:cNvSpPr>
          <p:nvPr/>
        </p:nvSpPr>
        <p:spPr bwMode="auto">
          <a:xfrm>
            <a:off x="2643188" y="2720975"/>
            <a:ext cx="5514975" cy="708025"/>
          </a:xfrm>
          <a:prstGeom prst="rect">
            <a:avLst/>
          </a:prstGeom>
          <a:noFill/>
          <a:ln w="9525" algn="ctr">
            <a:noFill/>
            <a:miter lim="800000"/>
            <a:headEnd/>
            <a:tailEnd/>
          </a:ln>
          <a:effectLst/>
        </p:spPr>
        <p:txBody>
          <a:bodyPr>
            <a:spAutoFit/>
          </a:bodyPr>
          <a:lstStyle/>
          <a:p>
            <a:pPr>
              <a:defRPr/>
            </a:pPr>
            <a:r>
              <a:rPr lang="zh-CN" altLang="en-US" sz="2000" dirty="0">
                <a:solidFill>
                  <a:srgbClr val="FF0000"/>
                </a:solidFill>
                <a:latin typeface="+mn-ea"/>
                <a:ea typeface="+mn-ea"/>
              </a:rPr>
              <a:t>（</a:t>
            </a:r>
            <a:r>
              <a:rPr lang="en-US" altLang="zh-CN" sz="2000" dirty="0">
                <a:solidFill>
                  <a:srgbClr val="FF0000"/>
                </a:solidFill>
                <a:latin typeface="+mn-ea"/>
                <a:ea typeface="+mn-ea"/>
              </a:rPr>
              <a:t>2</a:t>
            </a:r>
            <a:r>
              <a:rPr lang="zh-CN" altLang="en-US" sz="2000" dirty="0">
                <a:solidFill>
                  <a:srgbClr val="FF0000"/>
                </a:solidFill>
                <a:latin typeface="+mn-ea"/>
                <a:ea typeface="+mn-ea"/>
              </a:rPr>
              <a:t>）</a:t>
            </a:r>
            <a:r>
              <a:rPr lang="zh-CN" altLang="en-US" sz="2000" spc="-100" dirty="0">
                <a:latin typeface="+mn-ea"/>
                <a:ea typeface="+mn-ea"/>
              </a:rPr>
              <a:t>建立与</a:t>
            </a:r>
            <a:r>
              <a:rPr lang="zh-CN" altLang="en-US" sz="2000" b="1" spc="-100" dirty="0">
                <a:solidFill>
                  <a:srgbClr val="320BD9"/>
                </a:solidFill>
                <a:latin typeface="+mn-ea"/>
                <a:ea typeface="+mn-ea"/>
              </a:rPr>
              <a:t>工程师制度相衔接</a:t>
            </a:r>
            <a:r>
              <a:rPr lang="zh-CN" altLang="en-US" sz="2000" spc="-100" dirty="0">
                <a:latin typeface="+mn-ea"/>
                <a:ea typeface="+mn-ea"/>
              </a:rPr>
              <a:t>的工程教育专业认证体系；</a:t>
            </a:r>
            <a:endParaRPr lang="en-US" altLang="zh-CN" sz="2000" dirty="0">
              <a:latin typeface="+mn-ea"/>
              <a:ea typeface="+mn-ea"/>
            </a:endParaRPr>
          </a:p>
        </p:txBody>
      </p:sp>
      <p:sp>
        <p:nvSpPr>
          <p:cNvPr id="56" name="Rectangle 8"/>
          <p:cNvSpPr>
            <a:spLocks noChangeArrowheads="1"/>
          </p:cNvSpPr>
          <p:nvPr/>
        </p:nvSpPr>
        <p:spPr bwMode="auto">
          <a:xfrm>
            <a:off x="2643188" y="3857625"/>
            <a:ext cx="5514975" cy="708025"/>
          </a:xfrm>
          <a:prstGeom prst="rect">
            <a:avLst/>
          </a:prstGeom>
          <a:noFill/>
          <a:ln w="9525" algn="ctr">
            <a:noFill/>
            <a:miter lim="800000"/>
            <a:headEnd/>
            <a:tailEnd/>
          </a:ln>
          <a:effectLst/>
        </p:spPr>
        <p:txBody>
          <a:bodyPr>
            <a:spAutoFit/>
          </a:bodyPr>
          <a:lstStyle/>
          <a:p>
            <a:pPr>
              <a:defRPr/>
            </a:pPr>
            <a:r>
              <a:rPr lang="zh-CN" altLang="en-US" sz="2000" dirty="0">
                <a:solidFill>
                  <a:srgbClr val="FF0000"/>
                </a:solidFill>
                <a:latin typeface="+mn-ea"/>
                <a:ea typeface="+mn-ea"/>
              </a:rPr>
              <a:t>（</a:t>
            </a:r>
            <a:r>
              <a:rPr lang="en-US" altLang="zh-CN" sz="2000" dirty="0">
                <a:solidFill>
                  <a:srgbClr val="FF0000"/>
                </a:solidFill>
                <a:latin typeface="+mn-ea"/>
                <a:ea typeface="+mn-ea"/>
              </a:rPr>
              <a:t>3</a:t>
            </a:r>
            <a:r>
              <a:rPr lang="zh-CN" altLang="en-US" sz="2000" dirty="0">
                <a:solidFill>
                  <a:srgbClr val="FF0000"/>
                </a:solidFill>
                <a:latin typeface="+mn-ea"/>
                <a:ea typeface="+mn-ea"/>
              </a:rPr>
              <a:t>）</a:t>
            </a:r>
            <a:r>
              <a:rPr lang="zh-CN" altLang="en-US" sz="2000" dirty="0">
                <a:latin typeface="+mn-ea"/>
                <a:ea typeface="+mn-ea"/>
              </a:rPr>
              <a:t>促进工程</a:t>
            </a:r>
            <a:r>
              <a:rPr lang="zh-CN" altLang="en-US" sz="2000" b="1" dirty="0">
                <a:solidFill>
                  <a:srgbClr val="320BD9"/>
                </a:solidFill>
                <a:latin typeface="+mn-ea"/>
                <a:ea typeface="+mn-ea"/>
              </a:rPr>
              <a:t>教育界与工业界</a:t>
            </a:r>
            <a:r>
              <a:rPr lang="zh-CN" altLang="en-US" sz="2000" dirty="0">
                <a:latin typeface="+mn-ea"/>
                <a:ea typeface="+mn-ea"/>
              </a:rPr>
              <a:t>、企业界的联系，增强工程教育人才培养对产业发展的适应性；</a:t>
            </a:r>
            <a:endParaRPr lang="en-US" altLang="zh-CN" sz="2000" dirty="0">
              <a:latin typeface="+mn-ea"/>
              <a:ea typeface="+mn-ea"/>
            </a:endParaRPr>
          </a:p>
        </p:txBody>
      </p:sp>
      <p:sp>
        <p:nvSpPr>
          <p:cNvPr id="58" name="Rectangle 8"/>
          <p:cNvSpPr>
            <a:spLocks noChangeArrowheads="1"/>
          </p:cNvSpPr>
          <p:nvPr/>
        </p:nvSpPr>
        <p:spPr bwMode="auto">
          <a:xfrm>
            <a:off x="2628900" y="5000625"/>
            <a:ext cx="5514975" cy="708025"/>
          </a:xfrm>
          <a:prstGeom prst="rect">
            <a:avLst/>
          </a:prstGeom>
          <a:noFill/>
          <a:ln w="9525" algn="ctr">
            <a:noFill/>
            <a:miter lim="800000"/>
            <a:headEnd/>
            <a:tailEnd/>
          </a:ln>
          <a:effectLst/>
        </p:spPr>
        <p:txBody>
          <a:bodyPr>
            <a:spAutoFit/>
          </a:bodyPr>
          <a:lstStyle/>
          <a:p>
            <a:pPr>
              <a:defRPr/>
            </a:pPr>
            <a:r>
              <a:rPr lang="zh-CN" altLang="en-US" sz="2000" dirty="0">
                <a:solidFill>
                  <a:srgbClr val="FF0000"/>
                </a:solidFill>
                <a:latin typeface="+mn-ea"/>
                <a:ea typeface="+mn-ea"/>
              </a:rPr>
              <a:t>（</a:t>
            </a:r>
            <a:r>
              <a:rPr lang="en-US" altLang="zh-CN" sz="2000" dirty="0">
                <a:solidFill>
                  <a:srgbClr val="FF0000"/>
                </a:solidFill>
                <a:latin typeface="+mn-ea"/>
                <a:ea typeface="+mn-ea"/>
              </a:rPr>
              <a:t>4</a:t>
            </a:r>
            <a:r>
              <a:rPr lang="zh-CN" altLang="en-US" sz="2000" dirty="0">
                <a:solidFill>
                  <a:srgbClr val="FF0000"/>
                </a:solidFill>
                <a:latin typeface="+mn-ea"/>
                <a:ea typeface="+mn-ea"/>
              </a:rPr>
              <a:t>）</a:t>
            </a:r>
            <a:r>
              <a:rPr lang="zh-CN" altLang="en-US" sz="2000" dirty="0">
                <a:latin typeface="+mn-ea"/>
                <a:ea typeface="+mn-ea"/>
              </a:rPr>
              <a:t>促进中国工程教育的国际</a:t>
            </a:r>
            <a:r>
              <a:rPr lang="zh-CN" altLang="en-US" sz="2000" b="1" dirty="0">
                <a:solidFill>
                  <a:srgbClr val="320BD9"/>
                </a:solidFill>
                <a:latin typeface="+mn-ea"/>
                <a:ea typeface="+mn-ea"/>
              </a:rPr>
              <a:t>互认</a:t>
            </a:r>
            <a:r>
              <a:rPr lang="zh-CN" altLang="en-US" sz="2000" dirty="0">
                <a:latin typeface="+mn-ea"/>
                <a:ea typeface="+mn-ea"/>
              </a:rPr>
              <a:t>，提升国际竞争力。</a:t>
            </a:r>
            <a:endParaRPr lang="en-US" altLang="zh-CN" sz="2000" dirty="0">
              <a:latin typeface="+mn-ea"/>
              <a:ea typeface="+mn-ea"/>
            </a:endParaRPr>
          </a:p>
        </p:txBody>
      </p:sp>
      <p:sp>
        <p:nvSpPr>
          <p:cNvPr id="60" name="椭圆 59"/>
          <p:cNvSpPr/>
          <p:nvPr/>
        </p:nvSpPr>
        <p:spPr>
          <a:xfrm>
            <a:off x="285750" y="2643188"/>
            <a:ext cx="1928813" cy="20002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96270" name="TextBox 60"/>
          <p:cNvSpPr txBox="1">
            <a:spLocks noChangeArrowheads="1"/>
          </p:cNvSpPr>
          <p:nvPr/>
        </p:nvSpPr>
        <p:spPr bwMode="auto">
          <a:xfrm>
            <a:off x="500063" y="3071813"/>
            <a:ext cx="1428750" cy="1092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zh-CN" altLang="en-US" sz="3200" b="1">
                <a:solidFill>
                  <a:srgbClr val="FF0000"/>
                </a:solidFill>
                <a:ea typeface="仿宋_GB2312"/>
                <a:cs typeface="仿宋_GB2312"/>
              </a:rPr>
              <a:t>认证目的</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2" name="标题 1"/>
          <p:cNvPicPr>
            <a:picLocks noGrp="1" noChangeArrowheads="1"/>
          </p:cNvPicPr>
          <p:nvPr>
            <p:ph type="title" idx="4294967295"/>
          </p:nvPr>
        </p:nvPicPr>
        <p:blipFill>
          <a:blip r:embed="rId3"/>
          <a:srcRect/>
          <a:stretch>
            <a:fillRect/>
          </a:stretch>
        </p:blipFill>
        <p:spPr>
          <a:xfrm>
            <a:off x="219075" y="268288"/>
            <a:ext cx="8474075" cy="1158875"/>
          </a:xfrm>
        </p:spPr>
      </p:pic>
      <p:graphicFrame>
        <p:nvGraphicFramePr>
          <p:cNvPr id="211971" name="Object 2"/>
          <p:cNvGraphicFramePr>
            <a:graphicFrameLocks noChangeAspect="1"/>
          </p:cNvGraphicFramePr>
          <p:nvPr>
            <p:ph idx="4294967295"/>
          </p:nvPr>
        </p:nvGraphicFramePr>
        <p:xfrm>
          <a:off x="733425" y="1214438"/>
          <a:ext cx="7767638" cy="5359400"/>
        </p:xfrm>
        <a:graphic>
          <a:graphicData uri="http://schemas.openxmlformats.org/presentationml/2006/ole">
            <p:oleObj spid="_x0000_s211971" r:id="rId4" imgW="3605784" imgH="2487168" progId="">
              <p:embed/>
            </p:oleObj>
          </a:graphicData>
        </a:graphic>
      </p:graphicFrame>
      <p:sp>
        <p:nvSpPr>
          <p:cNvPr id="211973" name="Line 5"/>
          <p:cNvSpPr>
            <a:spLocks noChangeShapeType="1"/>
          </p:cNvSpPr>
          <p:nvPr/>
        </p:nvSpPr>
        <p:spPr bwMode="auto">
          <a:xfrm flipV="1">
            <a:off x="1547813" y="3500438"/>
            <a:ext cx="1584325" cy="2449512"/>
          </a:xfrm>
          <a:prstGeom prst="line">
            <a:avLst/>
          </a:prstGeom>
          <a:noFill/>
          <a:ln w="57150">
            <a:solidFill>
              <a:schemeClr val="tx1"/>
            </a:solidFill>
            <a:round/>
            <a:headEnd/>
            <a:tailEnd type="triangle" w="med" len="med"/>
          </a:ln>
        </p:spPr>
        <p:txBody>
          <a:bodyPr/>
          <a:lstStyle/>
          <a:p>
            <a:endParaRPr lang="zh-CN" altLang="en-US"/>
          </a:p>
        </p:txBody>
      </p:sp>
      <p:sp>
        <p:nvSpPr>
          <p:cNvPr id="211974" name="Line 6"/>
          <p:cNvSpPr>
            <a:spLocks noChangeShapeType="1"/>
          </p:cNvSpPr>
          <p:nvPr/>
        </p:nvSpPr>
        <p:spPr bwMode="auto">
          <a:xfrm flipV="1">
            <a:off x="1619250" y="4724400"/>
            <a:ext cx="3097213" cy="1225550"/>
          </a:xfrm>
          <a:prstGeom prst="line">
            <a:avLst/>
          </a:prstGeom>
          <a:noFill/>
          <a:ln w="571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1"/>
          <p:cNvSpPr>
            <a:spLocks noGrp="1"/>
          </p:cNvSpPr>
          <p:nvPr>
            <p:ph type="title" idx="4294967295"/>
          </p:nvPr>
        </p:nvSpPr>
        <p:spPr/>
        <p:txBody>
          <a:bodyPr/>
          <a:lstStyle/>
          <a:p>
            <a:pPr eaLnBrk="1" hangingPunct="1"/>
            <a:endParaRPr lang="zh-CN" altLang="en-US" smtClean="0"/>
          </a:p>
        </p:txBody>
      </p:sp>
      <p:pic>
        <p:nvPicPr>
          <p:cNvPr id="212994" name="图片 4"/>
          <p:cNvPicPr>
            <a:picLocks noGrp="1" noChangeAspect="1" noChangeArrowheads="1"/>
          </p:cNvPicPr>
          <p:nvPr>
            <p:ph idx="4294967295"/>
          </p:nvPr>
        </p:nvPicPr>
        <p:blipFill>
          <a:blip r:embed="rId3"/>
          <a:srcRect/>
          <a:stretch>
            <a:fillRect/>
          </a:stretch>
        </p:blipFill>
        <p:spPr>
          <a:xfrm>
            <a:off x="395288" y="477838"/>
            <a:ext cx="8759825" cy="1202372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a:lstStyle/>
          <a:p>
            <a:endParaRPr lang="zh-CN" altLang="en-US" smtClean="0"/>
          </a:p>
        </p:txBody>
      </p:sp>
      <p:sp>
        <p:nvSpPr>
          <p:cNvPr id="16386" name="Rectangle 3"/>
          <p:cNvSpPr>
            <a:spLocks noGrp="1"/>
          </p:cNvSpPr>
          <p:nvPr>
            <p:ph type="body" idx="1"/>
          </p:nvPr>
        </p:nvSpPr>
        <p:spPr/>
        <p:txBody>
          <a:bodyPr/>
          <a:lstStyle/>
          <a:p>
            <a:pPr>
              <a:buFont typeface="Arial" charset="0"/>
              <a:buNone/>
            </a:pPr>
            <a:r>
              <a:rPr lang="zh-CN" altLang="en-US" sz="9600" smtClean="0">
                <a:ea typeface="楷体" pitchFamily="49" charset="-122"/>
              </a:rPr>
              <a:t>    </a:t>
            </a:r>
            <a:r>
              <a:rPr lang="en-US" altLang="zh-CN" sz="4400" b="1" smtClean="0">
                <a:solidFill>
                  <a:srgbClr val="FF0000"/>
                </a:solidFill>
                <a:latin typeface="黑体" pitchFamily="49" charset="-122"/>
                <a:ea typeface="黑体" pitchFamily="49" charset="-122"/>
              </a:rPr>
              <a:t>1—</a:t>
            </a:r>
            <a:r>
              <a:rPr lang="zh-CN" altLang="en-US" sz="4400" b="1" smtClean="0">
                <a:solidFill>
                  <a:srgbClr val="FF0000"/>
                </a:solidFill>
                <a:latin typeface="黑体" pitchFamily="49" charset="-122"/>
                <a:ea typeface="黑体" pitchFamily="49" charset="-122"/>
              </a:rPr>
              <a:t>中国高等工程教育改革与发展</a:t>
            </a:r>
          </a:p>
          <a:p>
            <a:pPr>
              <a:lnSpc>
                <a:spcPct val="90000"/>
              </a:lnSpc>
            </a:pPr>
            <a:r>
              <a:rPr lang="en-US" altLang="zh-CN" sz="4000" b="1" smtClean="0">
                <a:solidFill>
                  <a:srgbClr val="0000FF"/>
                </a:solidFill>
                <a:latin typeface="黑体" pitchFamily="49" charset="-122"/>
                <a:ea typeface="黑体" pitchFamily="49" charset="-122"/>
              </a:rPr>
              <a:t>【1】 </a:t>
            </a:r>
            <a:r>
              <a:rPr lang="zh-CN" altLang="en-US" sz="4000" b="1" smtClean="0">
                <a:solidFill>
                  <a:srgbClr val="0000FF"/>
                </a:solidFill>
                <a:latin typeface="黑体" pitchFamily="49" charset="-122"/>
                <a:ea typeface="黑体" pitchFamily="49" charset="-122"/>
              </a:rPr>
              <a:t>变化</a:t>
            </a:r>
            <a:r>
              <a:rPr lang="en-US" altLang="zh-CN" sz="4000" b="1" smtClean="0">
                <a:solidFill>
                  <a:srgbClr val="0000FF"/>
                </a:solidFill>
                <a:latin typeface="黑体" pitchFamily="49" charset="-122"/>
                <a:ea typeface="黑体" pitchFamily="49" charset="-122"/>
              </a:rPr>
              <a:t>--</a:t>
            </a:r>
            <a:r>
              <a:rPr lang="zh-CN" altLang="en-US" sz="4000" b="1" smtClean="0">
                <a:solidFill>
                  <a:srgbClr val="0000FF"/>
                </a:solidFill>
                <a:latin typeface="黑体" pitchFamily="49" charset="-122"/>
                <a:ea typeface="黑体" pitchFamily="49" charset="-122"/>
              </a:rPr>
              <a:t>道路</a:t>
            </a:r>
          </a:p>
          <a:p>
            <a:pPr>
              <a:buFont typeface="Arial" charset="0"/>
              <a:buNone/>
            </a:pPr>
            <a:endParaRPr lang="zh-CN" altLang="en-US" sz="4000" b="1" smtClean="0">
              <a:solidFill>
                <a:srgbClr val="0000FF"/>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1" name="标题 34"/>
          <p:cNvPicPr>
            <a:picLocks noGrp="1" noChangeArrowheads="1"/>
          </p:cNvPicPr>
          <p:nvPr>
            <p:ph type="title" idx="4294967295"/>
          </p:nvPr>
        </p:nvPicPr>
        <p:blipFill>
          <a:blip r:embed="rId2"/>
          <a:srcRect/>
          <a:stretch>
            <a:fillRect/>
          </a:stretch>
        </p:blipFill>
        <p:spPr>
          <a:xfrm>
            <a:off x="219075" y="268288"/>
            <a:ext cx="8474075" cy="1158875"/>
          </a:xfrm>
        </p:spPr>
      </p:pic>
      <p:sp>
        <p:nvSpPr>
          <p:cNvPr id="215042" name="内容占位符 35"/>
          <p:cNvSpPr>
            <a:spLocks noGrp="1"/>
          </p:cNvSpPr>
          <p:nvPr>
            <p:ph idx="4294967295"/>
          </p:nvPr>
        </p:nvSpPr>
        <p:spPr>
          <a:xfrm>
            <a:off x="609600" y="1600200"/>
            <a:ext cx="8153400" cy="474663"/>
          </a:xfrm>
        </p:spPr>
        <p:txBody>
          <a:bodyPr/>
          <a:lstStyle/>
          <a:p>
            <a:pPr marL="365125" indent="-255588" eaLnBrk="1" hangingPunct="1">
              <a:lnSpc>
                <a:spcPct val="90000"/>
              </a:lnSpc>
              <a:buFont typeface="Wingdings" pitchFamily="2" charset="2"/>
              <a:buNone/>
            </a:pPr>
            <a:r>
              <a:rPr lang="zh-CN" altLang="en-US" sz="2900" smtClean="0">
                <a:solidFill>
                  <a:srgbClr val="0000FF"/>
                </a:solidFill>
              </a:rPr>
              <a:t>认证标准</a:t>
            </a:r>
            <a:r>
              <a:rPr lang="en-US" altLang="zh-CN" sz="2900" smtClean="0">
                <a:solidFill>
                  <a:srgbClr val="0000FF"/>
                </a:solidFill>
              </a:rPr>
              <a:t>——</a:t>
            </a:r>
            <a:r>
              <a:rPr lang="zh-CN" altLang="en-US" sz="2900" smtClean="0">
                <a:solidFill>
                  <a:srgbClr val="0000FF"/>
                </a:solidFill>
              </a:rPr>
              <a:t>基于学生学习成果和国际实质等效性</a:t>
            </a:r>
            <a:endParaRPr lang="en-US" altLang="zh-CN" sz="2900" smtClean="0">
              <a:solidFill>
                <a:srgbClr val="0000FF"/>
              </a:solidFill>
            </a:endParaRPr>
          </a:p>
          <a:p>
            <a:pPr marL="365125" indent="-255588" eaLnBrk="1" hangingPunct="1">
              <a:lnSpc>
                <a:spcPct val="90000"/>
              </a:lnSpc>
              <a:buFont typeface="Wingdings" pitchFamily="2" charset="2"/>
              <a:buNone/>
            </a:pPr>
            <a:endParaRPr lang="en-US" altLang="zh-CN" sz="2900" smtClean="0"/>
          </a:p>
          <a:p>
            <a:pPr marL="365125" indent="-255588" eaLnBrk="1" hangingPunct="1">
              <a:lnSpc>
                <a:spcPct val="90000"/>
              </a:lnSpc>
              <a:buFont typeface="Wingdings" pitchFamily="2" charset="2"/>
              <a:buNone/>
            </a:pPr>
            <a:endParaRPr lang="en-US" altLang="zh-CN" sz="2900" smtClean="0"/>
          </a:p>
          <a:p>
            <a:pPr marL="365125" indent="-255588" eaLnBrk="1" hangingPunct="1">
              <a:lnSpc>
                <a:spcPct val="90000"/>
              </a:lnSpc>
              <a:buFont typeface="Wingdings" pitchFamily="2" charset="2"/>
              <a:buNone/>
            </a:pPr>
            <a:endParaRPr lang="zh-CN" altLang="en-US" sz="2900" smtClean="0">
              <a:latin typeface="黑体" pitchFamily="49" charset="-122"/>
            </a:endParaRPr>
          </a:p>
        </p:txBody>
      </p:sp>
      <p:grpSp>
        <p:nvGrpSpPr>
          <p:cNvPr id="215043" name="组合 32"/>
          <p:cNvGrpSpPr>
            <a:grpSpLocks/>
          </p:cNvGrpSpPr>
          <p:nvPr/>
        </p:nvGrpSpPr>
        <p:grpSpPr bwMode="auto">
          <a:xfrm>
            <a:off x="993775" y="2589213"/>
            <a:ext cx="7156450" cy="3514725"/>
            <a:chOff x="11113" y="611188"/>
            <a:chExt cx="4562475" cy="2209800"/>
          </a:xfrm>
        </p:grpSpPr>
        <p:sp>
          <p:nvSpPr>
            <p:cNvPr id="215045" name="Text Box 79"/>
            <p:cNvSpPr txBox="1">
              <a:spLocks noChangeArrowheads="1"/>
            </p:cNvSpPr>
            <p:nvPr/>
          </p:nvSpPr>
          <p:spPr bwMode="auto">
            <a:xfrm>
              <a:off x="2389188" y="611188"/>
              <a:ext cx="846137" cy="329031"/>
            </a:xfrm>
            <a:prstGeom prst="rect">
              <a:avLst/>
            </a:prstGeom>
            <a:solidFill>
              <a:srgbClr val="FFFFFF"/>
            </a:solidFill>
            <a:ln w="9525">
              <a:solidFill>
                <a:srgbClr val="000000"/>
              </a:solidFill>
              <a:miter lim="800000"/>
              <a:headEnd/>
              <a:tailEnd/>
            </a:ln>
          </p:spPr>
          <p:txBody>
            <a:bodyPr anchor="ctr">
              <a:spAutoFit/>
            </a:bodyPr>
            <a:lstStyle/>
            <a:p>
              <a:pPr eaLnBrk="0" hangingPunct="0"/>
              <a:r>
                <a:rPr lang="zh-CN" altLang="en-US">
                  <a:solidFill>
                    <a:schemeClr val="tx2"/>
                  </a:solidFill>
                  <a:latin typeface="黑体" pitchFamily="49" charset="-122"/>
                  <a:ea typeface="黑体" pitchFamily="49" charset="-122"/>
                  <a:cs typeface="Times New Roman" pitchFamily="18" charset="0"/>
                </a:rPr>
                <a:t>通用标准</a:t>
              </a:r>
              <a:endParaRPr lang="zh-CN" altLang="en-US" sz="2800">
                <a:solidFill>
                  <a:schemeClr val="tx2"/>
                </a:solidFill>
                <a:latin typeface="黑体" pitchFamily="49" charset="-122"/>
                <a:ea typeface="黑体" pitchFamily="49" charset="-122"/>
                <a:cs typeface="Times New Roman" pitchFamily="18" charset="0"/>
              </a:endParaRPr>
            </a:p>
          </p:txBody>
        </p:sp>
        <p:sp>
          <p:nvSpPr>
            <p:cNvPr id="215046" name="Text Box 78"/>
            <p:cNvSpPr txBox="1">
              <a:spLocks noChangeArrowheads="1"/>
            </p:cNvSpPr>
            <p:nvPr/>
          </p:nvSpPr>
          <p:spPr bwMode="auto">
            <a:xfrm>
              <a:off x="2251075" y="2546350"/>
              <a:ext cx="1136650" cy="232257"/>
            </a:xfrm>
            <a:prstGeom prst="rect">
              <a:avLst/>
            </a:prstGeom>
            <a:solidFill>
              <a:srgbClr val="FFFFFF"/>
            </a:solidFill>
            <a:ln w="9525">
              <a:solidFill>
                <a:srgbClr val="000000"/>
              </a:solidFill>
              <a:miter lim="800000"/>
              <a:headEnd/>
              <a:tailEnd/>
            </a:ln>
          </p:spPr>
          <p:txBody>
            <a:bodyPr anchor="ctr">
              <a:spAutoFit/>
            </a:bodyPr>
            <a:lstStyle/>
            <a:p>
              <a:pPr eaLnBrk="0" hangingPunct="0"/>
              <a:r>
                <a:rPr lang="zh-CN" altLang="en-US">
                  <a:solidFill>
                    <a:schemeClr val="tx2"/>
                  </a:solidFill>
                  <a:latin typeface="黑体" pitchFamily="49" charset="-122"/>
                  <a:ea typeface="黑体" pitchFamily="49" charset="-122"/>
                  <a:cs typeface="Times New Roman" pitchFamily="18" charset="0"/>
                </a:rPr>
                <a:t>专业补充标准</a:t>
              </a:r>
            </a:p>
          </p:txBody>
        </p:sp>
        <p:sp>
          <p:nvSpPr>
            <p:cNvPr id="215047" name="Text Box 77"/>
            <p:cNvSpPr txBox="1">
              <a:spLocks noChangeArrowheads="1"/>
            </p:cNvSpPr>
            <p:nvPr/>
          </p:nvSpPr>
          <p:spPr bwMode="auto">
            <a:xfrm>
              <a:off x="982663" y="1277938"/>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solidFill>
                    <a:srgbClr val="0000FF"/>
                  </a:solidFill>
                </a:rPr>
                <a:t>学生</a:t>
              </a:r>
            </a:p>
          </p:txBody>
        </p:sp>
        <p:sp>
          <p:nvSpPr>
            <p:cNvPr id="215048" name="Text Box 76"/>
            <p:cNvSpPr txBox="1">
              <a:spLocks noChangeArrowheads="1"/>
            </p:cNvSpPr>
            <p:nvPr/>
          </p:nvSpPr>
          <p:spPr bwMode="auto">
            <a:xfrm>
              <a:off x="1524179" y="1277071"/>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t>培养</a:t>
              </a:r>
              <a:r>
                <a:rPr lang="zh-CN" altLang="en-US" b="1">
                  <a:solidFill>
                    <a:srgbClr val="C00000"/>
                  </a:solidFill>
                </a:rPr>
                <a:t>目标</a:t>
              </a:r>
            </a:p>
          </p:txBody>
        </p:sp>
        <p:sp>
          <p:nvSpPr>
            <p:cNvPr id="215049" name="Text Box 75"/>
            <p:cNvSpPr txBox="1">
              <a:spLocks noChangeArrowheads="1"/>
            </p:cNvSpPr>
            <p:nvPr/>
          </p:nvSpPr>
          <p:spPr bwMode="auto">
            <a:xfrm>
              <a:off x="2059571" y="1277071"/>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solidFill>
                    <a:srgbClr val="C00000"/>
                  </a:solidFill>
                  <a:latin typeface="华文琥珀"/>
                  <a:ea typeface="华文琥珀"/>
                  <a:cs typeface="华文琥珀"/>
                </a:rPr>
                <a:t>毕业要求</a:t>
              </a:r>
              <a:r>
                <a:rPr lang="en-US" altLang="zh-CN" b="1">
                  <a:solidFill>
                    <a:srgbClr val="C00000"/>
                  </a:solidFill>
                </a:rPr>
                <a:t>-</a:t>
              </a:r>
              <a:endParaRPr lang="zh-CN" altLang="en-US" b="1">
                <a:solidFill>
                  <a:srgbClr val="C00000"/>
                </a:solidFill>
              </a:endParaRPr>
            </a:p>
          </p:txBody>
        </p:sp>
        <p:sp>
          <p:nvSpPr>
            <p:cNvPr id="215050" name="Text Box 74"/>
            <p:cNvSpPr txBox="1">
              <a:spLocks noChangeArrowheads="1"/>
            </p:cNvSpPr>
            <p:nvPr/>
          </p:nvSpPr>
          <p:spPr bwMode="auto">
            <a:xfrm>
              <a:off x="2600325" y="1277938"/>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t>持续改进</a:t>
              </a:r>
            </a:p>
          </p:txBody>
        </p:sp>
        <p:sp>
          <p:nvSpPr>
            <p:cNvPr id="215051" name="Text Box 73"/>
            <p:cNvSpPr txBox="1">
              <a:spLocks noChangeArrowheads="1"/>
            </p:cNvSpPr>
            <p:nvPr/>
          </p:nvSpPr>
          <p:spPr bwMode="auto">
            <a:xfrm>
              <a:off x="3135313" y="1277938"/>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solidFill>
                    <a:srgbClr val="0000FF"/>
                  </a:solidFill>
                </a:rPr>
                <a:t>课程体系</a:t>
              </a:r>
            </a:p>
          </p:txBody>
        </p:sp>
        <p:sp>
          <p:nvSpPr>
            <p:cNvPr id="215052" name="Text Box 72"/>
            <p:cNvSpPr txBox="1">
              <a:spLocks noChangeArrowheads="1"/>
            </p:cNvSpPr>
            <p:nvPr/>
          </p:nvSpPr>
          <p:spPr bwMode="auto">
            <a:xfrm>
              <a:off x="3668713" y="1277938"/>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t>师资</a:t>
              </a:r>
              <a:r>
                <a:rPr lang="zh-CN" altLang="en-US" b="1">
                  <a:solidFill>
                    <a:srgbClr val="C00000"/>
                  </a:solidFill>
                </a:rPr>
                <a:t>队伍</a:t>
              </a:r>
            </a:p>
            <a:p>
              <a:pPr eaLnBrk="0" hangingPunct="0"/>
              <a:endParaRPr lang="zh-CN" altLang="en-US"/>
            </a:p>
          </p:txBody>
        </p:sp>
        <p:sp>
          <p:nvSpPr>
            <p:cNvPr id="215053" name="Text Box 71"/>
            <p:cNvSpPr txBox="1">
              <a:spLocks noChangeArrowheads="1"/>
            </p:cNvSpPr>
            <p:nvPr/>
          </p:nvSpPr>
          <p:spPr bwMode="auto">
            <a:xfrm>
              <a:off x="4192588" y="1277938"/>
              <a:ext cx="381000" cy="809625"/>
            </a:xfrm>
            <a:prstGeom prst="rect">
              <a:avLst/>
            </a:prstGeom>
            <a:solidFill>
              <a:srgbClr val="FFFFFF"/>
            </a:solidFill>
            <a:ln w="9525">
              <a:solidFill>
                <a:srgbClr val="000000"/>
              </a:solidFill>
              <a:miter lim="800000"/>
              <a:headEnd/>
              <a:tailEnd/>
            </a:ln>
          </p:spPr>
          <p:txBody>
            <a:bodyPr vert="eaVert" anchor="ctr"/>
            <a:lstStyle/>
            <a:p>
              <a:pPr eaLnBrk="0" hangingPunct="0"/>
              <a:r>
                <a:rPr lang="zh-CN" altLang="en-US" b="1"/>
                <a:t>支持</a:t>
              </a:r>
              <a:r>
                <a:rPr lang="zh-CN" altLang="en-US" b="1">
                  <a:solidFill>
                    <a:srgbClr val="C00000"/>
                  </a:solidFill>
                </a:rPr>
                <a:t>条件</a:t>
              </a:r>
            </a:p>
          </p:txBody>
        </p:sp>
        <p:sp>
          <p:nvSpPr>
            <p:cNvPr id="215054" name="Text Box 70"/>
            <p:cNvSpPr txBox="1">
              <a:spLocks noChangeArrowheads="1"/>
            </p:cNvSpPr>
            <p:nvPr/>
          </p:nvSpPr>
          <p:spPr bwMode="auto">
            <a:xfrm>
              <a:off x="11113" y="804863"/>
              <a:ext cx="381000" cy="2016125"/>
            </a:xfrm>
            <a:prstGeom prst="rect">
              <a:avLst/>
            </a:prstGeom>
            <a:solidFill>
              <a:srgbClr val="FFFFFF"/>
            </a:solidFill>
            <a:ln w="9525">
              <a:solidFill>
                <a:srgbClr val="000000"/>
              </a:solidFill>
              <a:miter lim="800000"/>
              <a:headEnd/>
              <a:tailEnd/>
            </a:ln>
          </p:spPr>
          <p:txBody>
            <a:bodyPr vert="eaVert" anchor="ctr"/>
            <a:lstStyle/>
            <a:p>
              <a:pPr algn="ctr" eaLnBrk="0" hangingPunct="0"/>
              <a:r>
                <a:rPr lang="zh-CN" altLang="en-US">
                  <a:solidFill>
                    <a:schemeClr val="tx2"/>
                  </a:solidFill>
                  <a:latin typeface="黑体" pitchFamily="49" charset="-122"/>
                  <a:ea typeface="黑体" pitchFamily="49" charset="-122"/>
                  <a:cs typeface="Times New Roman" pitchFamily="18" charset="0"/>
                </a:rPr>
                <a:t>认 证 标 准</a:t>
              </a:r>
              <a:endParaRPr lang="zh-CN" altLang="en-US" sz="2400">
                <a:solidFill>
                  <a:schemeClr val="tx2"/>
                </a:solidFill>
                <a:latin typeface="黑体" pitchFamily="49" charset="-122"/>
                <a:ea typeface="黑体" pitchFamily="49" charset="-122"/>
                <a:cs typeface="Times New Roman" pitchFamily="18" charset="0"/>
              </a:endParaRPr>
            </a:p>
          </p:txBody>
        </p:sp>
        <p:cxnSp>
          <p:nvCxnSpPr>
            <p:cNvPr id="215055" name="AutoShape 69"/>
            <p:cNvCxnSpPr>
              <a:cxnSpLocks noChangeShapeType="1"/>
            </p:cNvCxnSpPr>
            <p:nvPr/>
          </p:nvCxnSpPr>
          <p:spPr bwMode="auto">
            <a:xfrm>
              <a:off x="2801938" y="922338"/>
              <a:ext cx="0" cy="149225"/>
            </a:xfrm>
            <a:prstGeom prst="straightConnector1">
              <a:avLst/>
            </a:prstGeom>
            <a:noFill/>
            <a:ln w="9525">
              <a:solidFill>
                <a:srgbClr val="000000"/>
              </a:solidFill>
              <a:round/>
              <a:headEnd/>
              <a:tailEnd type="triangle" w="med" len="med"/>
            </a:ln>
          </p:spPr>
        </p:cxnSp>
        <p:cxnSp>
          <p:nvCxnSpPr>
            <p:cNvPr id="215056" name="AutoShape 68"/>
            <p:cNvCxnSpPr>
              <a:cxnSpLocks noChangeShapeType="1"/>
            </p:cNvCxnSpPr>
            <p:nvPr/>
          </p:nvCxnSpPr>
          <p:spPr bwMode="auto">
            <a:xfrm>
              <a:off x="1144588" y="1079500"/>
              <a:ext cx="3219450" cy="0"/>
            </a:xfrm>
            <a:prstGeom prst="straightConnector1">
              <a:avLst/>
            </a:prstGeom>
            <a:noFill/>
            <a:ln w="9525">
              <a:solidFill>
                <a:srgbClr val="000000"/>
              </a:solidFill>
              <a:round/>
              <a:headEnd/>
              <a:tailEnd/>
            </a:ln>
          </p:spPr>
        </p:cxnSp>
        <p:cxnSp>
          <p:nvCxnSpPr>
            <p:cNvPr id="215057" name="AutoShape 67"/>
            <p:cNvCxnSpPr>
              <a:cxnSpLocks noChangeShapeType="1"/>
            </p:cNvCxnSpPr>
            <p:nvPr/>
          </p:nvCxnSpPr>
          <p:spPr bwMode="auto">
            <a:xfrm>
              <a:off x="4364038" y="1079500"/>
              <a:ext cx="0" cy="190500"/>
            </a:xfrm>
            <a:prstGeom prst="straightConnector1">
              <a:avLst/>
            </a:prstGeom>
            <a:noFill/>
            <a:ln w="9525">
              <a:solidFill>
                <a:srgbClr val="000000"/>
              </a:solidFill>
              <a:round/>
              <a:headEnd/>
              <a:tailEnd type="triangle" w="med" len="med"/>
            </a:ln>
          </p:spPr>
        </p:cxnSp>
        <p:cxnSp>
          <p:nvCxnSpPr>
            <p:cNvPr id="215058" name="AutoShape 66"/>
            <p:cNvCxnSpPr>
              <a:cxnSpLocks noChangeShapeType="1"/>
            </p:cNvCxnSpPr>
            <p:nvPr/>
          </p:nvCxnSpPr>
          <p:spPr bwMode="auto">
            <a:xfrm>
              <a:off x="3830638" y="1079500"/>
              <a:ext cx="0" cy="190500"/>
            </a:xfrm>
            <a:prstGeom prst="straightConnector1">
              <a:avLst/>
            </a:prstGeom>
            <a:noFill/>
            <a:ln w="9525">
              <a:solidFill>
                <a:srgbClr val="000000"/>
              </a:solidFill>
              <a:round/>
              <a:headEnd/>
              <a:tailEnd type="triangle" w="med" len="med"/>
            </a:ln>
          </p:spPr>
        </p:cxnSp>
        <p:cxnSp>
          <p:nvCxnSpPr>
            <p:cNvPr id="215059" name="AutoShape 65"/>
            <p:cNvCxnSpPr>
              <a:cxnSpLocks noChangeShapeType="1"/>
            </p:cNvCxnSpPr>
            <p:nvPr/>
          </p:nvCxnSpPr>
          <p:spPr bwMode="auto">
            <a:xfrm>
              <a:off x="3325813" y="1079500"/>
              <a:ext cx="0" cy="190500"/>
            </a:xfrm>
            <a:prstGeom prst="straightConnector1">
              <a:avLst/>
            </a:prstGeom>
            <a:noFill/>
            <a:ln w="9525">
              <a:solidFill>
                <a:srgbClr val="000000"/>
              </a:solidFill>
              <a:round/>
              <a:headEnd/>
              <a:tailEnd type="triangle" w="med" len="med"/>
            </a:ln>
          </p:spPr>
        </p:cxnSp>
        <p:cxnSp>
          <p:nvCxnSpPr>
            <p:cNvPr id="215060" name="AutoShape 64"/>
            <p:cNvCxnSpPr>
              <a:cxnSpLocks noChangeShapeType="1"/>
            </p:cNvCxnSpPr>
            <p:nvPr/>
          </p:nvCxnSpPr>
          <p:spPr bwMode="auto">
            <a:xfrm>
              <a:off x="2257425" y="1079500"/>
              <a:ext cx="0" cy="190500"/>
            </a:xfrm>
            <a:prstGeom prst="straightConnector1">
              <a:avLst/>
            </a:prstGeom>
            <a:noFill/>
            <a:ln w="9525">
              <a:solidFill>
                <a:srgbClr val="000000"/>
              </a:solidFill>
              <a:round/>
              <a:headEnd/>
              <a:tailEnd type="triangle" w="med" len="med"/>
            </a:ln>
          </p:spPr>
        </p:cxnSp>
        <p:cxnSp>
          <p:nvCxnSpPr>
            <p:cNvPr id="215061" name="AutoShape 63"/>
            <p:cNvCxnSpPr>
              <a:cxnSpLocks noChangeShapeType="1"/>
            </p:cNvCxnSpPr>
            <p:nvPr/>
          </p:nvCxnSpPr>
          <p:spPr bwMode="auto">
            <a:xfrm>
              <a:off x="1714500" y="1079500"/>
              <a:ext cx="0" cy="190500"/>
            </a:xfrm>
            <a:prstGeom prst="straightConnector1">
              <a:avLst/>
            </a:prstGeom>
            <a:noFill/>
            <a:ln w="9525">
              <a:solidFill>
                <a:srgbClr val="000000"/>
              </a:solidFill>
              <a:round/>
              <a:headEnd/>
              <a:tailEnd type="triangle" w="med" len="med"/>
            </a:ln>
          </p:spPr>
        </p:cxnSp>
        <p:cxnSp>
          <p:nvCxnSpPr>
            <p:cNvPr id="215062" name="AutoShape 62"/>
            <p:cNvCxnSpPr>
              <a:cxnSpLocks noChangeShapeType="1"/>
            </p:cNvCxnSpPr>
            <p:nvPr/>
          </p:nvCxnSpPr>
          <p:spPr bwMode="auto">
            <a:xfrm>
              <a:off x="1144588" y="1079500"/>
              <a:ext cx="0" cy="190500"/>
            </a:xfrm>
            <a:prstGeom prst="straightConnector1">
              <a:avLst/>
            </a:prstGeom>
            <a:noFill/>
            <a:ln w="9525">
              <a:solidFill>
                <a:srgbClr val="000000"/>
              </a:solidFill>
              <a:round/>
              <a:headEnd/>
              <a:tailEnd type="triangle" w="med" len="med"/>
            </a:ln>
          </p:spPr>
        </p:cxnSp>
        <p:cxnSp>
          <p:nvCxnSpPr>
            <p:cNvPr id="215063" name="AutoShape 61"/>
            <p:cNvCxnSpPr>
              <a:cxnSpLocks noChangeShapeType="1"/>
            </p:cNvCxnSpPr>
            <p:nvPr/>
          </p:nvCxnSpPr>
          <p:spPr bwMode="auto">
            <a:xfrm>
              <a:off x="2801938" y="1079500"/>
              <a:ext cx="0" cy="190500"/>
            </a:xfrm>
            <a:prstGeom prst="straightConnector1">
              <a:avLst/>
            </a:prstGeom>
            <a:noFill/>
            <a:ln w="9525">
              <a:solidFill>
                <a:srgbClr val="000000"/>
              </a:solidFill>
              <a:round/>
              <a:headEnd/>
              <a:tailEnd type="triangle" w="med" len="med"/>
            </a:ln>
          </p:spPr>
        </p:cxnSp>
        <p:cxnSp>
          <p:nvCxnSpPr>
            <p:cNvPr id="215064" name="AutoShape 60"/>
            <p:cNvCxnSpPr>
              <a:cxnSpLocks noChangeShapeType="1"/>
            </p:cNvCxnSpPr>
            <p:nvPr/>
          </p:nvCxnSpPr>
          <p:spPr bwMode="auto">
            <a:xfrm flipV="1">
              <a:off x="392113" y="804863"/>
              <a:ext cx="2001837" cy="857250"/>
            </a:xfrm>
            <a:prstGeom prst="bentConnector3">
              <a:avLst>
                <a:gd name="adj1" fmla="val 16079"/>
              </a:avLst>
            </a:prstGeom>
            <a:noFill/>
            <a:ln w="9525">
              <a:solidFill>
                <a:srgbClr val="000000"/>
              </a:solidFill>
              <a:miter lim="800000"/>
              <a:headEnd/>
              <a:tailEnd type="triangle" w="med" len="med"/>
            </a:ln>
          </p:spPr>
        </p:cxnSp>
        <p:cxnSp>
          <p:nvCxnSpPr>
            <p:cNvPr id="215065" name="AutoShape 59"/>
            <p:cNvCxnSpPr>
              <a:cxnSpLocks noChangeShapeType="1"/>
            </p:cNvCxnSpPr>
            <p:nvPr/>
          </p:nvCxnSpPr>
          <p:spPr bwMode="auto">
            <a:xfrm>
              <a:off x="392113" y="2101850"/>
              <a:ext cx="1865312" cy="600075"/>
            </a:xfrm>
            <a:prstGeom prst="bentConnector3">
              <a:avLst>
                <a:gd name="adj1" fmla="val 16903"/>
              </a:avLst>
            </a:prstGeom>
            <a:noFill/>
            <a:ln w="9525">
              <a:solidFill>
                <a:srgbClr val="000000"/>
              </a:solidFill>
              <a:miter lim="800000"/>
              <a:headEnd/>
              <a:tailEnd type="triangle" w="med" len="med"/>
            </a:ln>
          </p:spPr>
        </p:cxnSp>
      </p:grpSp>
      <p:sp>
        <p:nvSpPr>
          <p:cNvPr id="26" name="灯片编号占位符 25"/>
          <p:cNvSpPr txBox="1">
            <a:spLocks noGrp="1"/>
          </p:cNvSpPr>
          <p:nvPr/>
        </p:nvSpPr>
        <p:spPr bwMode="auto">
          <a:xfrm>
            <a:off x="6553200" y="6245225"/>
            <a:ext cx="2133600" cy="476250"/>
          </a:xfrm>
          <a:prstGeom prst="rect">
            <a:avLst/>
          </a:prstGeom>
          <a:noFill/>
          <a:ln>
            <a:miter lim="800000"/>
            <a:headEnd/>
            <a:tailEnd/>
          </a:ln>
        </p:spPr>
        <p:txBody>
          <a:bodyPr/>
          <a:lstStyle/>
          <a:p>
            <a:pPr algn="r" eaLnBrk="0" hangingPunct="0">
              <a:defRPr/>
            </a:pPr>
            <a:fld id="{042A03BB-9921-47F1-8F49-BF96C41A4EC5}" type="slidenum">
              <a:rPr lang="en-US" altLang="zh-CN" sz="1600" b="1">
                <a:latin typeface="+mn-ea"/>
              </a:rPr>
              <a:pPr algn="r" eaLnBrk="0" hangingPunct="0">
                <a:defRPr/>
              </a:pPr>
              <a:t>30</a:t>
            </a:fld>
            <a:endParaRPr lang="en-US" altLang="zh-CN" sz="1600" b="1">
              <a:latin typeface="+mn-ea"/>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1"/>
          <p:cNvSpPr>
            <a:spLocks noChangeArrowheads="1"/>
          </p:cNvSpPr>
          <p:nvPr/>
        </p:nvSpPr>
        <p:spPr bwMode="auto">
          <a:xfrm>
            <a:off x="142875" y="357188"/>
            <a:ext cx="7818438" cy="6030912"/>
          </a:xfrm>
          <a:prstGeom prst="rect">
            <a:avLst/>
          </a:prstGeom>
          <a:noFill/>
          <a:ln w="9525">
            <a:noFill/>
            <a:miter lim="800000"/>
            <a:headEnd/>
            <a:tailEnd/>
          </a:ln>
        </p:spPr>
        <p:txBody>
          <a:bodyPr anchor="ctr">
            <a:spAutoFit/>
          </a:bodyPr>
          <a:lstStyle/>
          <a:p>
            <a:pPr indent="266700"/>
            <a:r>
              <a:rPr lang="zh-CN" altLang="en-US" sz="2400" b="1">
                <a:solidFill>
                  <a:srgbClr val="FF0000"/>
                </a:solidFill>
                <a:latin typeface="华文琥珀"/>
                <a:ea typeface="华文琥珀"/>
                <a:cs typeface="Times New Roman" pitchFamily="18" charset="0"/>
              </a:rPr>
              <a:t>认证效果</a:t>
            </a:r>
            <a:endParaRPr lang="zh-CN" altLang="en-US" sz="900">
              <a:solidFill>
                <a:srgbClr val="FF0000"/>
              </a:solidFill>
              <a:latin typeface="华文琥珀"/>
              <a:ea typeface="华文琥珀"/>
              <a:cs typeface="Times New Roman" pitchFamily="18" charset="0"/>
            </a:endParaRPr>
          </a:p>
          <a:p>
            <a:pPr indent="266700" eaLnBrk="0" hangingPunct="0"/>
            <a:r>
              <a:rPr lang="en-US" altLang="zh-CN" sz="2000" b="1">
                <a:solidFill>
                  <a:srgbClr val="FF0000"/>
                </a:solidFill>
                <a:latin typeface="Calibri" pitchFamily="34" charset="0"/>
                <a:ea typeface="华文琥珀"/>
                <a:cs typeface="Times New Roman" pitchFamily="18" charset="0"/>
              </a:rPr>
              <a:t>1</a:t>
            </a:r>
            <a:r>
              <a:rPr lang="en-US" altLang="zh-CN" sz="2000" b="1">
                <a:latin typeface="Calibri" pitchFamily="34" charset="0"/>
                <a:ea typeface="华文琥珀"/>
                <a:cs typeface="Times New Roman" pitchFamily="18" charset="0"/>
              </a:rPr>
              <a:t>--</a:t>
            </a:r>
            <a:r>
              <a:rPr lang="zh-CN" altLang="en-US" sz="2000" b="1">
                <a:latin typeface="Calibri" pitchFamily="34" charset="0"/>
                <a:ea typeface="华文琥珀"/>
                <a:cs typeface="Times New Roman" pitchFamily="18" charset="0"/>
              </a:rPr>
              <a:t>明确了具体的专业培养目标与毕业要求</a:t>
            </a:r>
            <a:endParaRPr lang="zh-CN" altLang="en-US" sz="800">
              <a:ea typeface="华文琥珀"/>
              <a:cs typeface="Times New Roman" pitchFamily="18" charset="0"/>
            </a:endParaRPr>
          </a:p>
          <a:p>
            <a:pPr indent="266700" eaLnBrk="0" hangingPunct="0"/>
            <a:r>
              <a:rPr lang="en-US" altLang="zh-CN" sz="2200" b="1">
                <a:solidFill>
                  <a:srgbClr val="FF0000"/>
                </a:solidFill>
                <a:latin typeface="Calibri" pitchFamily="34" charset="0"/>
                <a:ea typeface="华文琥珀"/>
                <a:cs typeface="Times New Roman" pitchFamily="18" charset="0"/>
              </a:rPr>
              <a:t>2</a:t>
            </a:r>
            <a:r>
              <a:rPr lang="en-US" altLang="zh-CN" sz="2200" b="1">
                <a:latin typeface="Calibri" pitchFamily="34" charset="0"/>
                <a:ea typeface="华文琥珀"/>
                <a:cs typeface="Times New Roman" pitchFamily="18" charset="0"/>
              </a:rPr>
              <a:t>--</a:t>
            </a:r>
            <a:r>
              <a:rPr lang="zh-CN" altLang="en-US" sz="2200" b="1">
                <a:latin typeface="Calibri" pitchFamily="34" charset="0"/>
                <a:ea typeface="华文琥珀"/>
                <a:cs typeface="Times New Roman" pitchFamily="18" charset="0"/>
              </a:rPr>
              <a:t>毕业要求分解到各个课程与</a:t>
            </a:r>
            <a:r>
              <a:rPr lang="zh-CN" altLang="en-US" sz="2200" b="1">
                <a:solidFill>
                  <a:srgbClr val="FF0000"/>
                </a:solidFill>
                <a:latin typeface="Calibri" pitchFamily="34" charset="0"/>
                <a:ea typeface="华文琥珀"/>
                <a:cs typeface="Times New Roman" pitchFamily="18" charset="0"/>
              </a:rPr>
              <a:t>教学</a:t>
            </a:r>
            <a:r>
              <a:rPr lang="zh-CN" altLang="en-US" sz="2200" b="1">
                <a:latin typeface="Calibri" pitchFamily="34" charset="0"/>
                <a:ea typeface="华文琥珀"/>
                <a:cs typeface="Times New Roman" pitchFamily="18" charset="0"/>
              </a:rPr>
              <a:t>环节</a:t>
            </a:r>
            <a:endParaRPr lang="en-US" altLang="zh-CN" sz="2200" b="1">
              <a:latin typeface="Calibri" pitchFamily="34" charset="0"/>
              <a:ea typeface="华文琥珀"/>
              <a:cs typeface="Times New Roman" pitchFamily="18" charset="0"/>
            </a:endParaRPr>
          </a:p>
          <a:p>
            <a:pPr indent="266700" eaLnBrk="0" hangingPunct="0"/>
            <a:endParaRPr lang="zh-CN" altLang="en-US" sz="800">
              <a:ea typeface="华文琥珀"/>
              <a:cs typeface="Times New Roman" pitchFamily="18" charset="0"/>
            </a:endParaRPr>
          </a:p>
          <a:p>
            <a:pPr indent="266700" eaLnBrk="0" hangingPunct="0"/>
            <a:r>
              <a:rPr lang="zh-CN" altLang="en-US" sz="2200" b="1">
                <a:latin typeface="Calibri" pitchFamily="34" charset="0"/>
                <a:ea typeface="华文琥珀"/>
                <a:cs typeface="Times New Roman" pitchFamily="18" charset="0"/>
              </a:rPr>
              <a:t>      矩阵式表格</a:t>
            </a:r>
            <a:endParaRPr lang="en-US" altLang="zh-CN" sz="2200" b="1">
              <a:latin typeface="Calibri" pitchFamily="34" charset="0"/>
              <a:ea typeface="华文琥珀"/>
              <a:cs typeface="Times New Roman" pitchFamily="18" charset="0"/>
            </a:endParaRPr>
          </a:p>
          <a:p>
            <a:pPr indent="266700" eaLnBrk="0" hangingPunct="0"/>
            <a:r>
              <a:rPr lang="en-US" altLang="zh-CN" sz="2200" b="1">
                <a:latin typeface="Calibri" pitchFamily="34" charset="0"/>
                <a:ea typeface="华文琥珀"/>
                <a:cs typeface="Times New Roman" pitchFamily="18" charset="0"/>
              </a:rPr>
              <a:t>-----------------------------------------------------------------------------------</a:t>
            </a:r>
            <a:endParaRPr lang="en-US" altLang="zh-CN" sz="800">
              <a:ea typeface="华文琥珀"/>
              <a:cs typeface="Times New Roman" pitchFamily="18" charset="0"/>
            </a:endParaRPr>
          </a:p>
          <a:p>
            <a:pPr indent="266700" eaLnBrk="0" hangingPunct="0"/>
            <a:r>
              <a:rPr lang="en-US" altLang="zh-CN" sz="2200" b="1">
                <a:solidFill>
                  <a:srgbClr val="0033CC"/>
                </a:solidFill>
                <a:latin typeface="Calibri" pitchFamily="34" charset="0"/>
                <a:ea typeface="华文琥珀"/>
                <a:cs typeface="Times New Roman" pitchFamily="18" charset="0"/>
              </a:rPr>
              <a:t>           </a:t>
            </a:r>
            <a:r>
              <a:rPr lang="zh-CN" altLang="en-US" sz="2200" b="1">
                <a:solidFill>
                  <a:srgbClr val="0033CC"/>
                </a:solidFill>
                <a:latin typeface="Calibri" pitchFamily="34" charset="0"/>
                <a:ea typeface="华文琥珀"/>
                <a:cs typeface="Times New Roman" pitchFamily="18" charset="0"/>
              </a:rPr>
              <a:t>                </a:t>
            </a:r>
            <a:r>
              <a:rPr lang="en-US" altLang="zh-CN" sz="2200" b="1">
                <a:solidFill>
                  <a:srgbClr val="0033CC"/>
                </a:solidFill>
                <a:latin typeface="Calibri" pitchFamily="34" charset="0"/>
                <a:ea typeface="华文琥珀"/>
                <a:cs typeface="Times New Roman" pitchFamily="18" charset="0"/>
              </a:rPr>
              <a:t>  </a:t>
            </a:r>
            <a:r>
              <a:rPr lang="zh-CN" altLang="en-US" sz="2200" b="1">
                <a:solidFill>
                  <a:srgbClr val="0033CC"/>
                </a:solidFill>
                <a:latin typeface="Calibri" pitchFamily="34" charset="0"/>
                <a:ea typeface="华文琥珀"/>
                <a:cs typeface="Times New Roman" pitchFamily="18" charset="0"/>
              </a:rPr>
              <a:t>            毕业要求</a:t>
            </a:r>
            <a:endParaRPr lang="zh-CN" altLang="en-US" sz="800">
              <a:solidFill>
                <a:srgbClr val="0033CC"/>
              </a:solidFill>
              <a:ea typeface="华文琥珀"/>
              <a:cs typeface="Times New Roman" pitchFamily="18" charset="0"/>
            </a:endParaRPr>
          </a:p>
          <a:p>
            <a:pPr indent="266700" eaLnBrk="0" hangingPunct="0"/>
            <a:r>
              <a:rPr lang="zh-CN" altLang="en-US" sz="2200" b="1">
                <a:latin typeface="Calibri" pitchFamily="34" charset="0"/>
                <a:ea typeface="华文琥珀"/>
                <a:cs typeface="Times New Roman" pitchFamily="18" charset="0"/>
              </a:rPr>
              <a:t>                              </a:t>
            </a:r>
            <a:r>
              <a:rPr lang="en-US" altLang="zh-CN" sz="2200" b="1">
                <a:latin typeface="Calibri" pitchFamily="34" charset="0"/>
                <a:ea typeface="华文琥珀"/>
                <a:cs typeface="Times New Roman" pitchFamily="18" charset="0"/>
              </a:rPr>
              <a:t>1   2   3   4   5………..11</a:t>
            </a:r>
            <a:endParaRPr lang="en-US" altLang="zh-CN" sz="800">
              <a:ea typeface="华文琥珀"/>
              <a:cs typeface="Times New Roman" pitchFamily="18" charset="0"/>
            </a:endParaRPr>
          </a:p>
          <a:p>
            <a:pPr indent="266700" eaLnBrk="0" hangingPunct="0"/>
            <a:r>
              <a:rPr lang="en-US" altLang="zh-CN" sz="2200" b="1">
                <a:latin typeface="Calibri" pitchFamily="34" charset="0"/>
                <a:ea typeface="华文琥珀"/>
                <a:cs typeface="Times New Roman" pitchFamily="18" charset="0"/>
              </a:rPr>
              <a:t>--------------------------------------------------------</a:t>
            </a:r>
          </a:p>
          <a:p>
            <a:pPr indent="266700" eaLnBrk="0" hangingPunct="0"/>
            <a:r>
              <a:rPr lang="zh-CN" altLang="en-US" sz="2200" b="1">
                <a:solidFill>
                  <a:srgbClr val="0033CC"/>
                </a:solidFill>
                <a:latin typeface="Calibri" pitchFamily="34" charset="0"/>
                <a:ea typeface="华文琥珀"/>
                <a:cs typeface="Times New Roman" pitchFamily="18" charset="0"/>
              </a:rPr>
              <a:t>教学环节</a:t>
            </a:r>
            <a:r>
              <a:rPr lang="en-US" altLang="zh-CN" sz="2200" b="1">
                <a:solidFill>
                  <a:srgbClr val="0033CC"/>
                </a:solidFill>
                <a:latin typeface="Calibri" pitchFamily="34" charset="0"/>
                <a:ea typeface="华文琥珀"/>
                <a:cs typeface="Times New Roman" pitchFamily="18" charset="0"/>
              </a:rPr>
              <a:t>1  </a:t>
            </a:r>
            <a:r>
              <a:rPr lang="zh-CN" altLang="en-US" sz="2200" b="1">
                <a:solidFill>
                  <a:srgbClr val="0033CC"/>
                </a:solidFill>
                <a:latin typeface="Calibri" pitchFamily="34" charset="0"/>
                <a:ea typeface="华文琥珀"/>
                <a:cs typeface="Times New Roman" pitchFamily="18" charset="0"/>
              </a:rPr>
              <a:t>       </a:t>
            </a:r>
            <a:r>
              <a:rPr lang="en-US" altLang="zh-CN" sz="2200" b="1">
                <a:solidFill>
                  <a:srgbClr val="0033CC"/>
                </a:solidFill>
                <a:latin typeface="Calibri" pitchFamily="34" charset="0"/>
                <a:ea typeface="华文琥珀"/>
                <a:cs typeface="Times New Roman" pitchFamily="18" charset="0"/>
              </a:rPr>
              <a:t> </a:t>
            </a:r>
            <a:r>
              <a:rPr lang="en-US" altLang="zh-CN" sz="2200" b="1">
                <a:solidFill>
                  <a:srgbClr val="FF0000"/>
                </a:solidFill>
                <a:latin typeface="Calibri" pitchFamily="34" charset="0"/>
                <a:ea typeface="华文琥珀"/>
                <a:cs typeface="Times New Roman" pitchFamily="18" charset="0"/>
              </a:rPr>
              <a:t>V       V</a:t>
            </a:r>
            <a:endParaRPr lang="en-US" altLang="zh-CN" sz="800">
              <a:ea typeface="华文琥珀"/>
              <a:cs typeface="Times New Roman" pitchFamily="18" charset="0"/>
            </a:endParaRPr>
          </a:p>
          <a:p>
            <a:pPr indent="266700" eaLnBrk="0" hangingPunct="0"/>
            <a:r>
              <a:rPr lang="zh-CN" altLang="en-US" sz="2200" b="1">
                <a:solidFill>
                  <a:srgbClr val="0033CC"/>
                </a:solidFill>
                <a:latin typeface="Calibri" pitchFamily="34" charset="0"/>
                <a:ea typeface="华文琥珀"/>
                <a:cs typeface="Times New Roman" pitchFamily="18" charset="0"/>
              </a:rPr>
              <a:t>教学环节</a:t>
            </a:r>
            <a:r>
              <a:rPr lang="en-US" altLang="zh-CN" sz="2200" b="1">
                <a:solidFill>
                  <a:srgbClr val="0033CC"/>
                </a:solidFill>
                <a:latin typeface="Calibri" pitchFamily="34" charset="0"/>
                <a:ea typeface="华文琥珀"/>
                <a:cs typeface="Times New Roman" pitchFamily="18" charset="0"/>
              </a:rPr>
              <a:t>2      </a:t>
            </a:r>
            <a:r>
              <a:rPr lang="zh-CN" altLang="en-US" sz="2200" b="1">
                <a:solidFill>
                  <a:srgbClr val="0033CC"/>
                </a:solidFill>
                <a:latin typeface="Calibri" pitchFamily="34" charset="0"/>
                <a:ea typeface="华文琥珀"/>
                <a:cs typeface="Times New Roman" pitchFamily="18" charset="0"/>
              </a:rPr>
              <a:t>        </a:t>
            </a:r>
            <a:r>
              <a:rPr lang="en-US" altLang="zh-CN" sz="2200" b="1">
                <a:solidFill>
                  <a:srgbClr val="0033CC"/>
                </a:solidFill>
                <a:latin typeface="Calibri" pitchFamily="34" charset="0"/>
                <a:ea typeface="华文琥珀"/>
                <a:cs typeface="Times New Roman" pitchFamily="18" charset="0"/>
              </a:rPr>
              <a:t> </a:t>
            </a:r>
            <a:r>
              <a:rPr lang="en-US" altLang="zh-CN" sz="2200" b="1">
                <a:solidFill>
                  <a:srgbClr val="FF0000"/>
                </a:solidFill>
                <a:latin typeface="Calibri" pitchFamily="34" charset="0"/>
                <a:ea typeface="华文琥珀"/>
                <a:cs typeface="Times New Roman" pitchFamily="18" charset="0"/>
              </a:rPr>
              <a:t>V   V       V</a:t>
            </a:r>
            <a:endParaRPr lang="en-US" altLang="zh-CN" sz="800">
              <a:ea typeface="华文琥珀"/>
              <a:cs typeface="Times New Roman" pitchFamily="18" charset="0"/>
            </a:endParaRPr>
          </a:p>
          <a:p>
            <a:pPr indent="266700" eaLnBrk="0" hangingPunct="0"/>
            <a:r>
              <a:rPr lang="en-US" altLang="zh-CN" sz="2200" b="1">
                <a:solidFill>
                  <a:srgbClr val="0033CC"/>
                </a:solidFill>
                <a:latin typeface="Calibri" pitchFamily="34" charset="0"/>
                <a:ea typeface="华文琥珀"/>
                <a:cs typeface="Times New Roman" pitchFamily="18" charset="0"/>
              </a:rPr>
              <a:t>-----</a:t>
            </a:r>
            <a:endParaRPr lang="en-US" altLang="zh-CN" sz="800">
              <a:solidFill>
                <a:srgbClr val="0033CC"/>
              </a:solidFill>
              <a:ea typeface="华文琥珀"/>
              <a:cs typeface="Times New Roman" pitchFamily="18" charset="0"/>
            </a:endParaRPr>
          </a:p>
          <a:p>
            <a:pPr indent="266700" eaLnBrk="0" hangingPunct="0"/>
            <a:r>
              <a:rPr lang="zh-CN" altLang="en-US" sz="2200" b="1">
                <a:solidFill>
                  <a:srgbClr val="0033CC"/>
                </a:solidFill>
                <a:latin typeface="Calibri" pitchFamily="34" charset="0"/>
                <a:ea typeface="华文琥珀"/>
                <a:cs typeface="Times New Roman" pitchFamily="18" charset="0"/>
              </a:rPr>
              <a:t>教学环节</a:t>
            </a:r>
            <a:r>
              <a:rPr lang="en-US" altLang="zh-CN" sz="2200" b="1">
                <a:solidFill>
                  <a:srgbClr val="0033CC"/>
                </a:solidFill>
                <a:latin typeface="Calibri" pitchFamily="34" charset="0"/>
                <a:ea typeface="华文琥珀"/>
                <a:cs typeface="Times New Roman" pitchFamily="18" charset="0"/>
              </a:rPr>
              <a:t>n  </a:t>
            </a:r>
            <a:r>
              <a:rPr lang="zh-CN" altLang="en-US" sz="2200" b="1">
                <a:solidFill>
                  <a:srgbClr val="0033CC"/>
                </a:solidFill>
                <a:latin typeface="Calibri" pitchFamily="34" charset="0"/>
                <a:ea typeface="华文琥珀"/>
                <a:cs typeface="Times New Roman" pitchFamily="18" charset="0"/>
              </a:rPr>
              <a:t>             </a:t>
            </a:r>
            <a:r>
              <a:rPr lang="en-US" altLang="zh-CN" sz="2200" b="1">
                <a:solidFill>
                  <a:srgbClr val="0033CC"/>
                </a:solidFill>
                <a:latin typeface="Calibri" pitchFamily="34" charset="0"/>
                <a:ea typeface="华文琥珀"/>
                <a:cs typeface="Times New Roman" pitchFamily="18" charset="0"/>
              </a:rPr>
              <a:t> </a:t>
            </a:r>
            <a:r>
              <a:rPr lang="en-US" altLang="zh-CN" sz="2200" b="1">
                <a:solidFill>
                  <a:srgbClr val="FF0000"/>
                </a:solidFill>
                <a:latin typeface="Calibri" pitchFamily="34" charset="0"/>
                <a:ea typeface="华文琥珀"/>
                <a:cs typeface="Times New Roman" pitchFamily="18" charset="0"/>
              </a:rPr>
              <a:t>V        V          </a:t>
            </a:r>
            <a:r>
              <a:rPr lang="zh-CN" altLang="en-US" sz="2200" b="1">
                <a:solidFill>
                  <a:srgbClr val="FF0000"/>
                </a:solidFill>
                <a:latin typeface="Calibri" pitchFamily="34" charset="0"/>
                <a:ea typeface="华文琥珀"/>
                <a:cs typeface="Times New Roman" pitchFamily="18" charset="0"/>
              </a:rPr>
              <a:t>        </a:t>
            </a:r>
            <a:r>
              <a:rPr lang="en-US" altLang="zh-CN" sz="2200" b="1">
                <a:solidFill>
                  <a:srgbClr val="FF0000"/>
                </a:solidFill>
                <a:latin typeface="Calibri" pitchFamily="34" charset="0"/>
                <a:ea typeface="华文琥珀"/>
                <a:cs typeface="Times New Roman" pitchFamily="18" charset="0"/>
              </a:rPr>
              <a:t>V</a:t>
            </a:r>
          </a:p>
          <a:p>
            <a:pPr indent="266700" eaLnBrk="0" hangingPunct="0"/>
            <a:r>
              <a:rPr lang="en-US" altLang="zh-CN" sz="2200" b="1">
                <a:solidFill>
                  <a:srgbClr val="FF0000"/>
                </a:solidFill>
                <a:latin typeface="Calibri" pitchFamily="34" charset="0"/>
                <a:ea typeface="华文琥珀"/>
                <a:cs typeface="Times New Roman" pitchFamily="18" charset="0"/>
              </a:rPr>
              <a:t>-------------------------------------------------------------------------------</a:t>
            </a:r>
            <a:endParaRPr lang="en-US" altLang="zh-CN" sz="800">
              <a:ea typeface="华文琥珀"/>
              <a:cs typeface="Times New Roman" pitchFamily="18" charset="0"/>
            </a:endParaRPr>
          </a:p>
          <a:p>
            <a:pPr indent="266700" eaLnBrk="0" hangingPunct="0"/>
            <a:r>
              <a:rPr lang="en-US" altLang="zh-CN" sz="2200" b="1">
                <a:solidFill>
                  <a:srgbClr val="FF0000"/>
                </a:solidFill>
                <a:latin typeface="Calibri" pitchFamily="34" charset="0"/>
                <a:ea typeface="华文琥珀"/>
                <a:cs typeface="Times New Roman" pitchFamily="18" charset="0"/>
              </a:rPr>
              <a:t>3---</a:t>
            </a:r>
            <a:r>
              <a:rPr lang="zh-CN" altLang="en-US" sz="2200" b="1">
                <a:solidFill>
                  <a:srgbClr val="FF0000"/>
                </a:solidFill>
                <a:latin typeface="Calibri" pitchFamily="34" charset="0"/>
                <a:ea typeface="华文琥珀"/>
                <a:cs typeface="Times New Roman" pitchFamily="18" charset="0"/>
              </a:rPr>
              <a:t>学生</a:t>
            </a:r>
            <a:r>
              <a:rPr lang="zh-CN" altLang="en-US" sz="2200" b="1">
                <a:latin typeface="Calibri" pitchFamily="34" charset="0"/>
                <a:ea typeface="华文琥珀"/>
                <a:cs typeface="Times New Roman" pitchFamily="18" charset="0"/>
              </a:rPr>
              <a:t>明确了培养目标与毕业要求</a:t>
            </a:r>
            <a:endParaRPr lang="en-US" altLang="zh-CN" sz="2200" b="1">
              <a:latin typeface="Calibri" pitchFamily="34" charset="0"/>
              <a:ea typeface="华文琥珀"/>
              <a:cs typeface="Times New Roman" pitchFamily="18" charset="0"/>
            </a:endParaRPr>
          </a:p>
          <a:p>
            <a:pPr indent="266700" eaLnBrk="0" hangingPunct="0"/>
            <a:r>
              <a:rPr lang="en-US" altLang="zh-CN" sz="2200" b="1">
                <a:solidFill>
                  <a:srgbClr val="FF0000"/>
                </a:solidFill>
                <a:latin typeface="Calibri" pitchFamily="34" charset="0"/>
                <a:ea typeface="华文琥珀"/>
                <a:cs typeface="Times New Roman" pitchFamily="18" charset="0"/>
              </a:rPr>
              <a:t>4—</a:t>
            </a:r>
            <a:r>
              <a:rPr lang="zh-CN" altLang="en-US" sz="2200" b="1">
                <a:solidFill>
                  <a:srgbClr val="FF0000"/>
                </a:solidFill>
                <a:latin typeface="Calibri" pitchFamily="34" charset="0"/>
                <a:ea typeface="华文琥珀"/>
                <a:cs typeface="Times New Roman" pitchFamily="18" charset="0"/>
              </a:rPr>
              <a:t>教学</a:t>
            </a:r>
            <a:r>
              <a:rPr lang="zh-CN" altLang="en-US" sz="2200" b="1">
                <a:latin typeface="Calibri" pitchFamily="34" charset="0"/>
                <a:ea typeface="华文琥珀"/>
                <a:cs typeface="Times New Roman" pitchFamily="18" charset="0"/>
              </a:rPr>
              <a:t>管理者更注重学生的学习结果</a:t>
            </a:r>
            <a:endParaRPr lang="en-US" altLang="zh-CN" sz="2200" b="1">
              <a:latin typeface="Calibri" pitchFamily="34" charset="0"/>
              <a:ea typeface="华文琥珀"/>
              <a:cs typeface="Times New Roman" pitchFamily="18" charset="0"/>
            </a:endParaRPr>
          </a:p>
          <a:p>
            <a:pPr indent="266700" eaLnBrk="0" hangingPunct="0"/>
            <a:endParaRPr lang="zh-CN" altLang="en-US" sz="800">
              <a:ea typeface="华文琥珀"/>
              <a:cs typeface="Times New Roman" pitchFamily="18" charset="0"/>
            </a:endParaRPr>
          </a:p>
          <a:p>
            <a:pPr indent="266700" eaLnBrk="0" hangingPunct="0"/>
            <a:r>
              <a:rPr lang="en-US" altLang="zh-CN" sz="2200" b="1">
                <a:solidFill>
                  <a:srgbClr val="FF0000"/>
                </a:solidFill>
                <a:latin typeface="Calibri" pitchFamily="34" charset="0"/>
                <a:ea typeface="华文琥珀"/>
                <a:cs typeface="Times New Roman" pitchFamily="18" charset="0"/>
              </a:rPr>
              <a:t>5--</a:t>
            </a:r>
            <a:r>
              <a:rPr lang="en-US" altLang="zh-CN" sz="2200" b="1">
                <a:latin typeface="Calibri" pitchFamily="34" charset="0"/>
                <a:ea typeface="华文琥珀"/>
                <a:cs typeface="Times New Roman" pitchFamily="18" charset="0"/>
              </a:rPr>
              <a:t>-</a:t>
            </a:r>
            <a:r>
              <a:rPr lang="zh-CN" altLang="en-US" sz="2200">
                <a:latin typeface="Calibri" pitchFamily="34" charset="0"/>
                <a:ea typeface="华文琥珀"/>
                <a:cs typeface="Times New Roman" pitchFamily="18" charset="0"/>
              </a:rPr>
              <a:t>工业</a:t>
            </a:r>
            <a:r>
              <a:rPr lang="en-US" altLang="zh-CN" sz="2200">
                <a:latin typeface="Calibri" pitchFamily="34" charset="0"/>
                <a:ea typeface="华文琥珀"/>
                <a:cs typeface="Times New Roman" pitchFamily="18" charset="0"/>
              </a:rPr>
              <a:t>/</a:t>
            </a:r>
            <a:r>
              <a:rPr lang="zh-CN" altLang="en-US" sz="2200">
                <a:latin typeface="Calibri" pitchFamily="34" charset="0"/>
                <a:ea typeface="华文琥珀"/>
                <a:cs typeface="Times New Roman" pitchFamily="18" charset="0"/>
              </a:rPr>
              <a:t>企业界</a:t>
            </a:r>
            <a:r>
              <a:rPr lang="zh-CN" altLang="en-US" sz="2200" b="1">
                <a:latin typeface="Calibri" pitchFamily="34" charset="0"/>
                <a:ea typeface="华文琥珀"/>
                <a:cs typeface="Times New Roman" pitchFamily="18" charset="0"/>
              </a:rPr>
              <a:t>参与认证，加强了大学与工   </a:t>
            </a:r>
            <a:r>
              <a:rPr lang="en-US" altLang="zh-CN" sz="2200" b="1">
                <a:latin typeface="Calibri" pitchFamily="34" charset="0"/>
                <a:ea typeface="华文琥珀"/>
                <a:cs typeface="Times New Roman" pitchFamily="18" charset="0"/>
              </a:rPr>
              <a:t>/</a:t>
            </a:r>
            <a:r>
              <a:rPr lang="zh-CN" altLang="en-US" sz="2200" b="1">
                <a:latin typeface="Calibri" pitchFamily="34" charset="0"/>
                <a:ea typeface="华文琥珀"/>
                <a:cs typeface="Times New Roman" pitchFamily="18" charset="0"/>
              </a:rPr>
              <a:t>企业界的联系</a:t>
            </a:r>
            <a:endParaRPr lang="zh-CN" altLang="en-US" sz="800">
              <a:ea typeface="华文琥珀"/>
              <a:cs typeface="Times New Roman" pitchFamily="18" charset="0"/>
            </a:endParaRPr>
          </a:p>
          <a:p>
            <a:pPr indent="266700" eaLnBrk="0" hangingPunct="0"/>
            <a:r>
              <a:rPr lang="en-US" altLang="zh-CN" sz="2200" b="1">
                <a:solidFill>
                  <a:srgbClr val="FF0000"/>
                </a:solidFill>
                <a:latin typeface="Calibri" pitchFamily="34" charset="0"/>
                <a:ea typeface="华文琥珀"/>
                <a:cs typeface="Times New Roman" pitchFamily="18" charset="0"/>
              </a:rPr>
              <a:t>6—</a:t>
            </a:r>
            <a:r>
              <a:rPr lang="zh-CN" altLang="en-US" sz="2200" b="1">
                <a:latin typeface="Calibri" pitchFamily="34" charset="0"/>
                <a:ea typeface="华文琥珀"/>
                <a:cs typeface="Times New Roman" pitchFamily="18" charset="0"/>
              </a:rPr>
              <a:t>加强了部分行业</a:t>
            </a:r>
            <a:r>
              <a:rPr lang="zh-CN" altLang="en-US" sz="2200" b="1">
                <a:solidFill>
                  <a:srgbClr val="FF0000"/>
                </a:solidFill>
                <a:latin typeface="Calibri" pitchFamily="34" charset="0"/>
                <a:ea typeface="华文琥珀"/>
                <a:cs typeface="Times New Roman" pitchFamily="18" charset="0"/>
              </a:rPr>
              <a:t>注册工程师制度</a:t>
            </a:r>
            <a:r>
              <a:rPr lang="zh-CN" altLang="en-US" sz="2200" b="1">
                <a:latin typeface="Calibri" pitchFamily="34" charset="0"/>
                <a:ea typeface="华文琥珀"/>
                <a:cs typeface="Times New Roman" pitchFamily="18" charset="0"/>
              </a:rPr>
              <a:t>与工程教育认证的衔接</a:t>
            </a:r>
            <a:endParaRPr lang="zh-CN" altLang="en-US">
              <a:ea typeface="华文琥珀"/>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Rot="1" noChangeArrowheads="1"/>
          </p:cNvSpPr>
          <p:nvPr>
            <p:ph type="title"/>
          </p:nvPr>
        </p:nvSpPr>
        <p:spPr/>
        <p:txBody>
          <a:bodyPr/>
          <a:lstStyle/>
          <a:p>
            <a:endParaRPr lang="zh-CN" altLang="en-US" smtClean="0"/>
          </a:p>
        </p:txBody>
      </p:sp>
      <p:sp>
        <p:nvSpPr>
          <p:cNvPr id="132100" name="Rectangle 3"/>
          <p:cNvSpPr>
            <a:spLocks noGrp="1" noRot="1" noChangeArrowheads="1"/>
          </p:cNvSpPr>
          <p:nvPr>
            <p:ph type="body" idx="1"/>
          </p:nvPr>
        </p:nvSpPr>
        <p:spPr>
          <a:xfrm>
            <a:off x="457200" y="692150"/>
            <a:ext cx="8229600" cy="5434013"/>
          </a:xfrm>
        </p:spPr>
        <p:txBody>
          <a:bodyPr/>
          <a:lstStyle/>
          <a:p>
            <a:endParaRPr lang="zh-CN" altLang="en-US" smtClean="0"/>
          </a:p>
        </p:txBody>
      </p:sp>
      <p:sp>
        <p:nvSpPr>
          <p:cNvPr id="1321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2098" name="Object 2"/>
          <p:cNvGraphicFramePr>
            <a:graphicFrameLocks noChangeAspect="1"/>
          </p:cNvGraphicFramePr>
          <p:nvPr/>
        </p:nvGraphicFramePr>
        <p:xfrm>
          <a:off x="179388" y="620713"/>
          <a:ext cx="8496300" cy="6048375"/>
        </p:xfrm>
        <a:graphic>
          <a:graphicData uri="http://schemas.openxmlformats.org/presentationml/2006/ole">
            <p:oleObj spid="_x0000_s132098" r:id="rId3" imgW="3605784" imgH="2487168" progId="">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1"/>
          <p:cNvSpPr>
            <a:spLocks noGrp="1"/>
          </p:cNvSpPr>
          <p:nvPr>
            <p:ph type="title" idx="4294967295"/>
          </p:nvPr>
        </p:nvSpPr>
        <p:spPr>
          <a:xfrm>
            <a:off x="457200" y="274638"/>
            <a:ext cx="8229600" cy="2011362"/>
          </a:xfrm>
        </p:spPr>
        <p:txBody>
          <a:bodyPr/>
          <a:lstStyle/>
          <a:p>
            <a:pPr eaLnBrk="1" hangingPunct="1"/>
            <a:r>
              <a:rPr lang="zh-CN" altLang="en-US" sz="3200" b="1" smtClean="0">
                <a:solidFill>
                  <a:srgbClr val="0000FF"/>
                </a:solidFill>
              </a:rPr>
              <a:t>过门槛值后发展道路的多样性</a:t>
            </a:r>
            <a:r>
              <a:rPr lang="zh-CN" altLang="en-US" smtClean="0">
                <a:solidFill>
                  <a:srgbClr val="0000FF"/>
                </a:solidFill>
              </a:rPr>
              <a:t/>
            </a:r>
            <a:br>
              <a:rPr lang="zh-CN" altLang="en-US" smtClean="0">
                <a:solidFill>
                  <a:srgbClr val="0000FF"/>
                </a:solidFill>
              </a:rPr>
            </a:br>
            <a:endParaRPr lang="zh-CN" altLang="en-US" smtClean="0">
              <a:solidFill>
                <a:srgbClr val="0000FF"/>
              </a:solidFill>
            </a:endParaRPr>
          </a:p>
        </p:txBody>
      </p:sp>
      <p:sp>
        <p:nvSpPr>
          <p:cNvPr id="218114" name="内容占位符 2"/>
          <p:cNvSpPr>
            <a:spLocks noGrp="1"/>
          </p:cNvSpPr>
          <p:nvPr>
            <p:ph idx="4294967295"/>
          </p:nvPr>
        </p:nvSpPr>
        <p:spPr/>
        <p:txBody>
          <a:bodyPr/>
          <a:lstStyle/>
          <a:p>
            <a:pPr eaLnBrk="1" hangingPunct="1"/>
            <a:r>
              <a:rPr lang="zh-CN" altLang="en-US" b="1" smtClean="0"/>
              <a:t>人才市场展现了</a:t>
            </a:r>
            <a:r>
              <a:rPr lang="zh-CN" altLang="en-US" b="1" smtClean="0">
                <a:solidFill>
                  <a:srgbClr val="FF0000"/>
                </a:solidFill>
              </a:rPr>
              <a:t>多样性</a:t>
            </a:r>
            <a:r>
              <a:rPr lang="zh-CN" altLang="en-US" b="1" smtClean="0"/>
              <a:t>的需求，社会承认了人才培养途径的多样性，政府前瞻性地促进人才多样性培养的实施</a:t>
            </a:r>
            <a:endParaRPr lang="en-US" altLang="zh-CN" b="1" smtClean="0"/>
          </a:p>
          <a:p>
            <a:pPr eaLnBrk="1" hangingPunct="1"/>
            <a:r>
              <a:rPr lang="zh-CN" altLang="en-US" b="1" smtClean="0"/>
              <a:t>对不同的培养途径严格其准入的</a:t>
            </a:r>
            <a:r>
              <a:rPr lang="zh-CN" altLang="en-US" b="1" smtClean="0">
                <a:solidFill>
                  <a:srgbClr val="0000FF"/>
                </a:solidFill>
              </a:rPr>
              <a:t>最低门槛</a:t>
            </a:r>
            <a:r>
              <a:rPr lang="zh-CN" altLang="en-US" b="1" smtClean="0"/>
              <a:t>的标准，并给以制度与机制上的保证</a:t>
            </a:r>
            <a:endParaRPr lang="en-US" altLang="zh-CN" b="1" smtClean="0"/>
          </a:p>
          <a:p>
            <a:pPr eaLnBrk="1" hangingPunct="1"/>
            <a:r>
              <a:rPr lang="zh-CN" altLang="en-US" b="1" smtClean="0"/>
              <a:t>这样广大</a:t>
            </a:r>
            <a:r>
              <a:rPr lang="zh-CN" altLang="en-US" b="1" smtClean="0">
                <a:solidFill>
                  <a:srgbClr val="0000FF"/>
                </a:solidFill>
              </a:rPr>
              <a:t>学生的能量</a:t>
            </a:r>
            <a:r>
              <a:rPr lang="zh-CN" altLang="en-US" b="1" smtClean="0"/>
              <a:t>才能充分的迸发与调动，才能出现人人都</a:t>
            </a:r>
            <a:r>
              <a:rPr lang="zh-CN" altLang="en-US" b="1" smtClean="0">
                <a:solidFill>
                  <a:srgbClr val="0000FF"/>
                </a:solidFill>
              </a:rPr>
              <a:t>自信</a:t>
            </a:r>
            <a:r>
              <a:rPr lang="zh-CN" altLang="en-US" b="1" smtClean="0"/>
              <a:t>并努力成才</a:t>
            </a:r>
            <a:endParaRPr lang="en-US" altLang="zh-CN" b="1" smtClean="0"/>
          </a:p>
          <a:p>
            <a:pPr eaLnBrk="1" hangingPunct="1"/>
            <a:r>
              <a:rPr lang="zh-CN" altLang="en-US" b="1" smtClean="0"/>
              <a:t>学校</a:t>
            </a:r>
            <a:r>
              <a:rPr lang="en-US" altLang="zh-CN" b="1" smtClean="0"/>
              <a:t>~</a:t>
            </a:r>
            <a:r>
              <a:rPr lang="zh-CN" altLang="en-US" b="1" smtClean="0"/>
              <a:t>产业联系的多样性</a:t>
            </a:r>
            <a:r>
              <a:rPr lang="en-US" altLang="zh-CN" b="1" smtClean="0"/>
              <a:t>—</a:t>
            </a:r>
            <a:r>
              <a:rPr lang="zh-CN" altLang="en-US" b="1" smtClean="0"/>
              <a:t>发展的不平衡性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ext Box 27"/>
          <p:cNvSpPr txBox="1">
            <a:spLocks noChangeArrowheads="1"/>
          </p:cNvSpPr>
          <p:nvPr/>
        </p:nvSpPr>
        <p:spPr bwMode="auto">
          <a:xfrm>
            <a:off x="1273175" y="328613"/>
            <a:ext cx="7419975" cy="585787"/>
          </a:xfrm>
          <a:prstGeom prst="rect">
            <a:avLst/>
          </a:prstGeom>
          <a:solidFill>
            <a:srgbClr val="CC7AB5"/>
          </a:solidFill>
          <a:ln w="9525">
            <a:noFill/>
            <a:miter lim="800000"/>
            <a:headEnd/>
            <a:tailEnd/>
          </a:ln>
          <a:effectLst>
            <a:prstShdw prst="shdw17" dist="17961" dir="2700000">
              <a:srgbClr val="2C6A89"/>
            </a:prstShdw>
          </a:effectLst>
        </p:spPr>
        <p:txBody>
          <a:bodyPr lIns="98188" tIns="49094" rIns="98188" bIns="49094">
            <a:spAutoFit/>
          </a:bodyPr>
          <a:lstStyle/>
          <a:p>
            <a:pPr algn="ctr" defTabSz="982663">
              <a:spcBef>
                <a:spcPct val="50000"/>
              </a:spcBef>
            </a:pPr>
            <a:r>
              <a:rPr lang="zh-CN" altLang="en-US" sz="2000"/>
              <a:t>“ </a:t>
            </a:r>
            <a:r>
              <a:rPr lang="zh-CN" altLang="en-US" sz="3200" b="1">
                <a:solidFill>
                  <a:srgbClr val="0000FF"/>
                </a:solidFill>
                <a:ea typeface="黑体" pitchFamily="49" charset="-122"/>
              </a:rPr>
              <a:t>走向创新”思想指导</a:t>
            </a:r>
            <a:r>
              <a:rPr lang="zh-CN" altLang="en-US" sz="3200" b="1">
                <a:solidFill>
                  <a:srgbClr val="FF0000"/>
                </a:solidFill>
                <a:ea typeface="黑体" pitchFamily="49" charset="-122"/>
              </a:rPr>
              <a:t>卓越工程师计划</a:t>
            </a:r>
          </a:p>
        </p:txBody>
      </p:sp>
      <p:pic>
        <p:nvPicPr>
          <p:cNvPr id="219138" name="Picture 2" descr="http://img2.jike.com/get?name=T1U_C2BCZK1RCvBVdK"/>
          <p:cNvPicPr>
            <a:picLocks noChangeAspect="1" noChangeArrowheads="1"/>
          </p:cNvPicPr>
          <p:nvPr/>
        </p:nvPicPr>
        <p:blipFill>
          <a:blip r:embed="rId2"/>
          <a:srcRect/>
          <a:stretch>
            <a:fillRect/>
          </a:stretch>
        </p:blipFill>
        <p:spPr bwMode="auto">
          <a:xfrm>
            <a:off x="234950" y="0"/>
            <a:ext cx="977900" cy="1216025"/>
          </a:xfrm>
          <a:prstGeom prst="rect">
            <a:avLst/>
          </a:prstGeom>
          <a:noFill/>
          <a:ln w="9525">
            <a:noFill/>
            <a:miter lim="800000"/>
            <a:headEnd/>
            <a:tailEnd/>
          </a:ln>
        </p:spPr>
      </p:pic>
      <p:sp>
        <p:nvSpPr>
          <p:cNvPr id="34818" name="Rectangle 2"/>
          <p:cNvSpPr>
            <a:spLocks noChangeArrowheads="1"/>
          </p:cNvSpPr>
          <p:nvPr/>
        </p:nvSpPr>
        <p:spPr bwMode="auto">
          <a:xfrm>
            <a:off x="0" y="0"/>
            <a:ext cx="9144000" cy="0"/>
          </a:xfrm>
          <a:prstGeom prst="rect">
            <a:avLst/>
          </a:prstGeom>
          <a:noFill/>
          <a:ln w="9525" cmpd="sng">
            <a:noFill/>
            <a:miter lim="800000"/>
            <a:headEnd/>
            <a:tailEnd/>
          </a:ln>
          <a:effectLst>
            <a:prstShdw prst="shdw17" dist="17961" dir="2700000">
              <a:schemeClr val="accent1">
                <a:gamma/>
                <a:shade val="60000"/>
                <a:invGamma/>
              </a:schemeClr>
            </a:prstShdw>
          </a:effectLst>
        </p:spPr>
        <p:txBody>
          <a:bodyPr anchor="ctr">
            <a:spAutoFit/>
          </a:bodyPr>
          <a:lstStyle/>
          <a:p>
            <a:pPr>
              <a:defRPr/>
            </a:pPr>
            <a:endParaRPr lang="zh-CN" altLang="en-US">
              <a:latin typeface="Arial" pitchFamily="34" charset="0"/>
              <a:ea typeface="宋体" pitchFamily="2" charset="-122"/>
            </a:endParaRPr>
          </a:p>
        </p:txBody>
      </p:sp>
      <p:pic>
        <p:nvPicPr>
          <p:cNvPr id="219140" name="Picture 4" descr="C:/Users/NN/Desktop/old.jpgold"/>
          <p:cNvPicPr>
            <a:picLocks noChangeAspect="1" noChangeArrowheads="1"/>
          </p:cNvPicPr>
          <p:nvPr/>
        </p:nvPicPr>
        <p:blipFill>
          <a:blip r:embed="rId3"/>
          <a:srcRect/>
          <a:stretch>
            <a:fillRect/>
          </a:stretch>
        </p:blipFill>
        <p:spPr bwMode="auto">
          <a:xfrm>
            <a:off x="0" y="5924550"/>
            <a:ext cx="9190038" cy="933450"/>
          </a:xfrm>
          <a:prstGeom prst="rect">
            <a:avLst/>
          </a:prstGeom>
          <a:noFill/>
          <a:ln w="9525">
            <a:noFill/>
            <a:miter lim="800000"/>
            <a:headEnd/>
            <a:tailEnd/>
          </a:ln>
        </p:spPr>
      </p:pic>
      <p:sp>
        <p:nvSpPr>
          <p:cNvPr id="11" name="Text Box 32"/>
          <p:cNvSpPr txBox="1">
            <a:spLocks noChangeArrowheads="1"/>
          </p:cNvSpPr>
          <p:nvPr/>
        </p:nvSpPr>
        <p:spPr bwMode="black">
          <a:xfrm>
            <a:off x="1577975" y="1236663"/>
            <a:ext cx="6230938" cy="1733550"/>
          </a:xfrm>
          <a:prstGeom prst="rect">
            <a:avLst/>
          </a:prstGeom>
          <a:solidFill>
            <a:srgbClr val="FFFF00"/>
          </a:solidFill>
          <a:ln w="9525" algn="ctr">
            <a:noFill/>
            <a:miter lim="800000"/>
            <a:headEnd/>
            <a:tailEnd/>
          </a:ln>
        </p:spPr>
        <p:txBody>
          <a:bodyPr lIns="98188" tIns="49094" rIns="98188" bIns="49094">
            <a:spAutoFit/>
          </a:bodyPr>
          <a:lstStyle/>
          <a:p>
            <a:pPr defTabSz="982663" eaLnBrk="0" hangingPunct="0">
              <a:defRPr/>
            </a:pPr>
            <a:r>
              <a:rPr lang="zh-CN" altLang="en-US" sz="2000" b="1" dirty="0">
                <a:latin typeface="+mj-ea"/>
                <a:ea typeface="+mj-ea"/>
              </a:rPr>
              <a:t>中国工程院</a:t>
            </a:r>
            <a:r>
              <a:rPr lang="en-US" altLang="zh-CN" sz="2000" b="1" dirty="0">
                <a:solidFill>
                  <a:srgbClr val="0000FF"/>
                </a:solidFill>
                <a:latin typeface="+mj-ea"/>
                <a:ea typeface="+mj-ea"/>
              </a:rPr>
              <a:t>《</a:t>
            </a:r>
            <a:r>
              <a:rPr lang="zh-CN" altLang="en-US" sz="2000" b="1" dirty="0">
                <a:solidFill>
                  <a:srgbClr val="0000FF"/>
                </a:solidFill>
                <a:latin typeface="+mj-ea"/>
                <a:ea typeface="+mj-ea"/>
              </a:rPr>
              <a:t>走向创新</a:t>
            </a:r>
            <a:r>
              <a:rPr lang="en-US" altLang="zh-CN" sz="2000" b="1" dirty="0">
                <a:solidFill>
                  <a:srgbClr val="0000FF"/>
                </a:solidFill>
                <a:latin typeface="+mj-ea"/>
                <a:ea typeface="+mj-ea"/>
              </a:rPr>
              <a:t>》</a:t>
            </a:r>
            <a:r>
              <a:rPr lang="zh-CN" altLang="en-US" sz="2000" b="1" dirty="0">
                <a:latin typeface="+mj-ea"/>
                <a:ea typeface="+mj-ea"/>
              </a:rPr>
              <a:t>研究报告形成的重要人才观：</a:t>
            </a:r>
          </a:p>
          <a:p>
            <a:pPr defTabSz="982663" eaLnBrk="0" hangingPunct="0">
              <a:defRPr/>
            </a:pPr>
            <a:r>
              <a:rPr lang="en-US" altLang="zh-CN" sz="2000" b="1" dirty="0">
                <a:latin typeface="+mj-ea"/>
                <a:ea typeface="+mj-ea"/>
              </a:rPr>
              <a:t>1</a:t>
            </a:r>
            <a:r>
              <a:rPr lang="zh-CN" altLang="en-US" sz="2000" b="1" dirty="0">
                <a:latin typeface="+mj-ea"/>
                <a:ea typeface="+mj-ea"/>
              </a:rPr>
              <a:t>、人才具有</a:t>
            </a:r>
            <a:r>
              <a:rPr lang="zh-CN" altLang="en-US" sz="2000" b="1" dirty="0">
                <a:solidFill>
                  <a:srgbClr val="0000FF"/>
                </a:solidFill>
                <a:latin typeface="+mj-ea"/>
                <a:ea typeface="+mj-ea"/>
              </a:rPr>
              <a:t>多样性，</a:t>
            </a:r>
            <a:r>
              <a:rPr lang="zh-CN" altLang="en-US" sz="2000" b="1" dirty="0">
                <a:solidFill>
                  <a:srgbClr val="0070C0"/>
                </a:solidFill>
                <a:latin typeface="+mj-ea"/>
                <a:ea typeface="+mj-ea"/>
              </a:rPr>
              <a:t>人人皆可成才</a:t>
            </a:r>
            <a:r>
              <a:rPr lang="zh-CN" altLang="en-US" sz="2000" b="1" dirty="0">
                <a:solidFill>
                  <a:srgbClr val="0000FF"/>
                </a:solidFill>
                <a:latin typeface="+mj-ea"/>
                <a:ea typeface="+mj-ea"/>
              </a:rPr>
              <a:t>；</a:t>
            </a:r>
          </a:p>
          <a:p>
            <a:pPr defTabSz="982663" eaLnBrk="0" hangingPunct="0">
              <a:defRPr/>
            </a:pPr>
            <a:r>
              <a:rPr lang="en-US" altLang="zh-CN" sz="2000" b="1" dirty="0">
                <a:latin typeface="+mj-ea"/>
                <a:ea typeface="+mj-ea"/>
              </a:rPr>
              <a:t>2</a:t>
            </a:r>
            <a:r>
              <a:rPr lang="zh-CN" altLang="en-US" sz="2000" b="1" dirty="0">
                <a:latin typeface="+mj-ea"/>
                <a:ea typeface="+mj-ea"/>
              </a:rPr>
              <a:t>、创新具有广泛性</a:t>
            </a:r>
            <a:r>
              <a:rPr lang="en-US" altLang="zh-CN" sz="2000" b="1" dirty="0">
                <a:latin typeface="+mj-ea"/>
                <a:ea typeface="+mj-ea"/>
              </a:rPr>
              <a:t>--</a:t>
            </a:r>
            <a:r>
              <a:rPr lang="zh-CN" altLang="en-US" sz="2000" b="1" dirty="0">
                <a:latin typeface="+mj-ea"/>
                <a:ea typeface="+mj-ea"/>
              </a:rPr>
              <a:t>不是少数人才的专利，人人皆可创新。</a:t>
            </a:r>
            <a:endParaRPr lang="en-US" altLang="zh-CN" sz="2000" b="1" dirty="0">
              <a:latin typeface="+mj-ea"/>
              <a:ea typeface="+mj-ea"/>
            </a:endParaRPr>
          </a:p>
          <a:p>
            <a:pPr defTabSz="982663" eaLnBrk="0" hangingPunct="0">
              <a:defRPr/>
            </a:pPr>
            <a:r>
              <a:rPr lang="en-US" altLang="zh-CN" sz="2000" b="1" dirty="0">
                <a:latin typeface="+mj-ea"/>
                <a:ea typeface="+mj-ea"/>
              </a:rPr>
              <a:t>3</a:t>
            </a:r>
            <a:r>
              <a:rPr lang="zh-CN" altLang="en-US" sz="2000" b="1" dirty="0">
                <a:latin typeface="+mj-ea"/>
                <a:ea typeface="+mj-ea"/>
              </a:rPr>
              <a:t>，“</a:t>
            </a:r>
            <a:r>
              <a:rPr lang="zh-CN" altLang="en-US" sz="2000" b="1" dirty="0">
                <a:solidFill>
                  <a:srgbClr val="0070C0"/>
                </a:solidFill>
                <a:latin typeface="+mj-ea"/>
                <a:ea typeface="+mj-ea"/>
              </a:rPr>
              <a:t>双轮驱动</a:t>
            </a:r>
            <a:r>
              <a:rPr lang="zh-CN" altLang="en-US" sz="2000" b="1" dirty="0">
                <a:latin typeface="+mj-ea"/>
                <a:ea typeface="+mj-ea"/>
              </a:rPr>
              <a:t>”的科技人才培养战略</a:t>
            </a:r>
            <a:endParaRPr lang="en-US" altLang="zh-CN" sz="2000" b="1" dirty="0">
              <a:latin typeface="+mj-ea"/>
              <a:ea typeface="+mj-ea"/>
            </a:endParaRPr>
          </a:p>
          <a:p>
            <a:pPr defTabSz="982663" eaLnBrk="0" hangingPunct="0">
              <a:defRPr/>
            </a:pPr>
            <a:r>
              <a:rPr lang="en-US" altLang="zh-CN" sz="2000" b="1" dirty="0">
                <a:ea typeface="宋体" pitchFamily="2" charset="-122"/>
              </a:rPr>
              <a:t>4</a:t>
            </a:r>
            <a:r>
              <a:rPr lang="zh-CN" altLang="en-US" sz="2000" b="1" dirty="0">
                <a:ea typeface="宋体" pitchFamily="2" charset="-122"/>
              </a:rPr>
              <a:t>、 建议</a:t>
            </a:r>
            <a:r>
              <a:rPr lang="en-US" altLang="zh-CN" sz="2000" b="1" dirty="0">
                <a:ea typeface="宋体" pitchFamily="2" charset="-122"/>
              </a:rPr>
              <a:t>---</a:t>
            </a:r>
            <a:r>
              <a:rPr lang="zh-CN" altLang="en-US" sz="2000" b="1" dirty="0">
                <a:solidFill>
                  <a:srgbClr val="0000FF"/>
                </a:solidFill>
                <a:ea typeface="宋体" pitchFamily="2" charset="-122"/>
              </a:rPr>
              <a:t>分类实施</a:t>
            </a:r>
            <a:r>
              <a:rPr lang="zh-CN" altLang="en-US" sz="2000" b="1" dirty="0">
                <a:ea typeface="宋体" pitchFamily="2" charset="-122"/>
              </a:rPr>
              <a:t>、形式多样、追求卓越</a:t>
            </a:r>
            <a:endParaRPr lang="zh-CN" altLang="en-US" sz="2000" b="1" dirty="0">
              <a:latin typeface="+mj-ea"/>
              <a:ea typeface="+mj-ea"/>
            </a:endParaRPr>
          </a:p>
        </p:txBody>
      </p:sp>
      <p:sp>
        <p:nvSpPr>
          <p:cNvPr id="12" name="矩形 11"/>
          <p:cNvSpPr/>
          <p:nvPr/>
        </p:nvSpPr>
        <p:spPr>
          <a:xfrm>
            <a:off x="784225" y="3051175"/>
            <a:ext cx="1344613" cy="1587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L</a:t>
            </a:r>
            <a:r>
              <a:rPr lang="zh-CN" altLang="en-US" b="1" dirty="0">
                <a:solidFill>
                  <a:schemeClr val="tx1"/>
                </a:solidFill>
              </a:rPr>
              <a:t>型</a:t>
            </a:r>
            <a:r>
              <a:rPr lang="zh-CN" altLang="en-US" dirty="0">
                <a:solidFill>
                  <a:schemeClr val="tx1"/>
                </a:solidFill>
              </a:rPr>
              <a:t>培养模式（中空型）</a:t>
            </a:r>
          </a:p>
        </p:txBody>
      </p:sp>
      <p:sp>
        <p:nvSpPr>
          <p:cNvPr id="13" name="矩形 12"/>
          <p:cNvSpPr/>
          <p:nvPr/>
        </p:nvSpPr>
        <p:spPr>
          <a:xfrm>
            <a:off x="7077075" y="3051175"/>
            <a:ext cx="1343025" cy="1587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W</a:t>
            </a:r>
            <a:r>
              <a:rPr lang="zh-CN" altLang="en-US" b="1" dirty="0">
                <a:solidFill>
                  <a:schemeClr val="tx1"/>
                </a:solidFill>
              </a:rPr>
              <a:t>型</a:t>
            </a:r>
            <a:r>
              <a:rPr lang="zh-CN" altLang="en-US" dirty="0">
                <a:solidFill>
                  <a:schemeClr val="tx1"/>
                </a:solidFill>
              </a:rPr>
              <a:t>培养模式</a:t>
            </a:r>
            <a:endParaRPr lang="en-US" altLang="zh-CN" dirty="0">
              <a:solidFill>
                <a:schemeClr val="tx1"/>
              </a:solidFill>
            </a:endParaRPr>
          </a:p>
          <a:p>
            <a:pPr algn="ctr">
              <a:defRPr/>
            </a:pPr>
            <a:r>
              <a:rPr lang="zh-CN" altLang="en-US" dirty="0">
                <a:solidFill>
                  <a:schemeClr val="tx1"/>
                </a:solidFill>
              </a:rPr>
              <a:t>（充实型）</a:t>
            </a:r>
          </a:p>
        </p:txBody>
      </p:sp>
      <p:sp>
        <p:nvSpPr>
          <p:cNvPr id="15" name="虚尾箭头 14"/>
          <p:cNvSpPr/>
          <p:nvPr/>
        </p:nvSpPr>
        <p:spPr>
          <a:xfrm>
            <a:off x="2311400" y="3201988"/>
            <a:ext cx="4643438" cy="1209675"/>
          </a:xfrm>
          <a:prstGeom prst="strip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卓越工程师走向创新</a:t>
            </a:r>
          </a:p>
        </p:txBody>
      </p:sp>
      <p:sp>
        <p:nvSpPr>
          <p:cNvPr id="16" name="TextBox 15"/>
          <p:cNvSpPr txBox="1"/>
          <p:nvPr/>
        </p:nvSpPr>
        <p:spPr>
          <a:xfrm>
            <a:off x="2495550" y="4638675"/>
            <a:ext cx="4030663" cy="488950"/>
          </a:xfrm>
          <a:prstGeom prst="rect">
            <a:avLst/>
          </a:prstGeom>
          <a:solidFill>
            <a:schemeClr val="accent6">
              <a:lumMod val="20000"/>
              <a:lumOff val="80000"/>
            </a:schemeClr>
          </a:solidFill>
        </p:spPr>
        <p:txBody>
          <a:bodyPr>
            <a:spAutoFit/>
          </a:bodyPr>
          <a:lstStyle/>
          <a:p>
            <a:pPr algn="ctr">
              <a:defRPr/>
            </a:pPr>
            <a:r>
              <a:rPr lang="zh-CN" altLang="en-US" b="1" dirty="0">
                <a:latin typeface="Arial" pitchFamily="34" charset="0"/>
                <a:ea typeface="宋体" pitchFamily="2" charset="-122"/>
              </a:rPr>
              <a:t>分类实施、</a:t>
            </a:r>
            <a:r>
              <a:rPr lang="zh-CN" altLang="en-US" sz="2400" b="1" dirty="0">
                <a:solidFill>
                  <a:srgbClr val="FF0000"/>
                </a:solidFill>
                <a:latin typeface="Arial" pitchFamily="34" charset="0"/>
                <a:ea typeface="宋体" pitchFamily="2" charset="-122"/>
              </a:rPr>
              <a:t>形式多样</a:t>
            </a:r>
            <a:r>
              <a:rPr lang="zh-CN" altLang="en-US" b="1" dirty="0">
                <a:latin typeface="Arial" pitchFamily="34" charset="0"/>
                <a:ea typeface="宋体" pitchFamily="2" charset="-122"/>
              </a:rPr>
              <a:t>、追求卓越</a:t>
            </a:r>
          </a:p>
        </p:txBody>
      </p:sp>
      <p:sp>
        <p:nvSpPr>
          <p:cNvPr id="17" name="TextBox 16"/>
          <p:cNvSpPr txBox="1"/>
          <p:nvPr/>
        </p:nvSpPr>
        <p:spPr>
          <a:xfrm>
            <a:off x="846138" y="4789488"/>
            <a:ext cx="1038225" cy="749300"/>
          </a:xfrm>
          <a:prstGeom prst="rect">
            <a:avLst/>
          </a:prstGeom>
          <a:solidFill>
            <a:schemeClr val="bg1">
              <a:lumMod val="85000"/>
            </a:schemeClr>
          </a:solidFill>
        </p:spPr>
        <p:txBody>
          <a:bodyPr>
            <a:spAutoFit/>
          </a:bodyPr>
          <a:lstStyle/>
          <a:p>
            <a:pPr>
              <a:defRPr/>
            </a:pPr>
            <a:r>
              <a:rPr lang="zh-CN" altLang="en-US" sz="1600" dirty="0">
                <a:latin typeface="Arial" pitchFamily="34" charset="0"/>
                <a:ea typeface="宋体" pitchFamily="2" charset="-122"/>
              </a:rPr>
              <a:t>应用型</a:t>
            </a:r>
            <a:endParaRPr lang="en-US" altLang="zh-CN" sz="1600" dirty="0">
              <a:latin typeface="Arial" pitchFamily="34" charset="0"/>
              <a:ea typeface="宋体" pitchFamily="2" charset="-122"/>
            </a:endParaRPr>
          </a:p>
          <a:p>
            <a:pPr>
              <a:defRPr/>
            </a:pPr>
            <a:r>
              <a:rPr lang="zh-CN" altLang="en-US" sz="2400" dirty="0">
                <a:latin typeface="Arial" pitchFamily="34" charset="0"/>
                <a:ea typeface="宋体" pitchFamily="2" charset="-122"/>
              </a:rPr>
              <a:t>研究型</a:t>
            </a:r>
          </a:p>
        </p:txBody>
      </p:sp>
      <p:sp>
        <p:nvSpPr>
          <p:cNvPr id="18" name="TextBox 17"/>
          <p:cNvSpPr txBox="1"/>
          <p:nvPr/>
        </p:nvSpPr>
        <p:spPr>
          <a:xfrm>
            <a:off x="6832600" y="4865688"/>
            <a:ext cx="2138363" cy="977900"/>
          </a:xfrm>
          <a:prstGeom prst="rect">
            <a:avLst/>
          </a:prstGeom>
          <a:solidFill>
            <a:schemeClr val="bg1">
              <a:lumMod val="85000"/>
            </a:schemeClr>
          </a:solidFill>
        </p:spPr>
        <p:txBody>
          <a:bodyPr>
            <a:spAutoFit/>
          </a:bodyPr>
          <a:lstStyle/>
          <a:p>
            <a:pPr>
              <a:defRPr/>
            </a:pPr>
            <a:r>
              <a:rPr lang="zh-CN" altLang="en-US" b="1" dirty="0">
                <a:solidFill>
                  <a:srgbClr val="FF0000"/>
                </a:solidFill>
                <a:latin typeface="Arial" pitchFamily="34" charset="0"/>
                <a:ea typeface="宋体" pitchFamily="2" charset="-122"/>
              </a:rPr>
              <a:t>研究型，设计开发型，“卓越”应用型</a:t>
            </a:r>
            <a:r>
              <a:rPr lang="zh-CN" altLang="en-US" dirty="0">
                <a:latin typeface="Arial" pitchFamily="34" charset="0"/>
                <a:ea typeface="宋体" pitchFamily="2" charset="-122"/>
              </a:rPr>
              <a:t>、满足社会需求</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7"/>
          <p:cNvSpPr txBox="1">
            <a:spLocks noChangeArrowheads="1"/>
          </p:cNvSpPr>
          <p:nvPr/>
        </p:nvSpPr>
        <p:spPr bwMode="auto">
          <a:xfrm>
            <a:off x="1273175" y="328613"/>
            <a:ext cx="7419975" cy="5619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8188" tIns="49094" rIns="98188" bIns="49094">
            <a:spAutoFit/>
          </a:bodyPr>
          <a:lstStyle/>
          <a:p>
            <a:pPr algn="ctr" defTabSz="982663">
              <a:spcBef>
                <a:spcPct val="50000"/>
              </a:spcBef>
              <a:defRPr/>
            </a:pPr>
            <a:r>
              <a:rPr lang="en-US" altLang="zh-CN" sz="2800" b="1" dirty="0">
                <a:solidFill>
                  <a:schemeClr val="tx2"/>
                </a:solidFill>
              </a:rPr>
              <a:t>16--</a:t>
            </a:r>
            <a:r>
              <a:rPr lang="zh-CN" altLang="en-US" sz="2800" b="1" dirty="0">
                <a:solidFill>
                  <a:srgbClr val="C00000"/>
                </a:solidFill>
              </a:rPr>
              <a:t>实践案例</a:t>
            </a:r>
          </a:p>
        </p:txBody>
      </p:sp>
      <p:pic>
        <p:nvPicPr>
          <p:cNvPr id="220162" name="Picture 2" descr="http://img2.jike.com/get?name=T1U_C2BCZK1RCvBVdK"/>
          <p:cNvPicPr>
            <a:picLocks noChangeAspect="1" noChangeArrowheads="1"/>
          </p:cNvPicPr>
          <p:nvPr/>
        </p:nvPicPr>
        <p:blipFill>
          <a:blip r:embed="rId2"/>
          <a:srcRect/>
          <a:stretch>
            <a:fillRect/>
          </a:stretch>
        </p:blipFill>
        <p:spPr bwMode="auto">
          <a:xfrm>
            <a:off x="234950" y="0"/>
            <a:ext cx="977900" cy="1216025"/>
          </a:xfrm>
          <a:prstGeom prst="rect">
            <a:avLst/>
          </a:prstGeom>
          <a:noFill/>
          <a:ln w="9525">
            <a:noFill/>
            <a:miter lim="800000"/>
            <a:headEnd/>
            <a:tailEnd/>
          </a:ln>
        </p:spPr>
      </p:pic>
      <p:sp>
        <p:nvSpPr>
          <p:cNvPr id="34818" name="Rectangle 2"/>
          <p:cNvSpPr>
            <a:spLocks noChangeArrowheads="1"/>
          </p:cNvSpPr>
          <p:nvPr/>
        </p:nvSpPr>
        <p:spPr bwMode="auto">
          <a:xfrm>
            <a:off x="0" y="0"/>
            <a:ext cx="9144000" cy="0"/>
          </a:xfrm>
          <a:prstGeom prst="rect">
            <a:avLst/>
          </a:prstGeom>
          <a:noFill/>
          <a:ln w="9525" cmpd="sng">
            <a:noFill/>
            <a:miter lim="800000"/>
            <a:headEnd/>
            <a:tailEnd/>
          </a:ln>
          <a:effectLst>
            <a:prstShdw prst="shdw17" dist="17961" dir="2700000">
              <a:schemeClr val="accent1">
                <a:gamma/>
                <a:shade val="60000"/>
                <a:invGamma/>
              </a:schemeClr>
            </a:prstShdw>
          </a:effectLst>
        </p:spPr>
        <p:txBody>
          <a:bodyPr anchor="ctr">
            <a:spAutoFit/>
          </a:bodyPr>
          <a:lstStyle/>
          <a:p>
            <a:pPr>
              <a:defRPr/>
            </a:pPr>
            <a:endParaRPr lang="zh-CN" altLang="en-US">
              <a:latin typeface="Arial" pitchFamily="34" charset="0"/>
              <a:ea typeface="宋体" pitchFamily="2" charset="-122"/>
            </a:endParaRPr>
          </a:p>
        </p:txBody>
      </p:sp>
      <p:pic>
        <p:nvPicPr>
          <p:cNvPr id="220164" name="Picture 4" descr="C:/Users/NN/Desktop/old.jpgold"/>
          <p:cNvPicPr>
            <a:picLocks noChangeAspect="1" noChangeArrowheads="1"/>
          </p:cNvPicPr>
          <p:nvPr/>
        </p:nvPicPr>
        <p:blipFill>
          <a:blip r:embed="rId3"/>
          <a:srcRect/>
          <a:stretch>
            <a:fillRect/>
          </a:stretch>
        </p:blipFill>
        <p:spPr bwMode="auto">
          <a:xfrm>
            <a:off x="0" y="5924550"/>
            <a:ext cx="9190038" cy="933450"/>
          </a:xfrm>
          <a:prstGeom prst="rect">
            <a:avLst/>
          </a:prstGeom>
          <a:noFill/>
          <a:ln w="9525">
            <a:noFill/>
            <a:miter lim="800000"/>
            <a:headEnd/>
            <a:tailEnd/>
          </a:ln>
        </p:spPr>
      </p:pic>
      <p:sp>
        <p:nvSpPr>
          <p:cNvPr id="220165" name="Text Box 32"/>
          <p:cNvSpPr txBox="1">
            <a:spLocks noChangeArrowheads="1"/>
          </p:cNvSpPr>
          <p:nvPr/>
        </p:nvSpPr>
        <p:spPr bwMode="black">
          <a:xfrm>
            <a:off x="846138" y="1236663"/>
            <a:ext cx="7696200" cy="1317625"/>
          </a:xfrm>
          <a:prstGeom prst="rect">
            <a:avLst/>
          </a:prstGeom>
          <a:solidFill>
            <a:srgbClr val="FFFF00"/>
          </a:solidFill>
          <a:ln w="9525" algn="ctr">
            <a:noFill/>
            <a:miter lim="800000"/>
            <a:headEnd/>
            <a:tailEnd/>
          </a:ln>
        </p:spPr>
        <p:txBody>
          <a:bodyPr lIns="98188" tIns="49094" rIns="98188" bIns="49094">
            <a:spAutoFit/>
          </a:bodyPr>
          <a:lstStyle/>
          <a:p>
            <a:pPr defTabSz="982663" eaLnBrk="0" hangingPunct="0"/>
            <a:r>
              <a:rPr lang="en-US" altLang="zh-CN" sz="2000" b="1">
                <a:latin typeface="宋体" charset="-122"/>
              </a:rPr>
              <a:t>1—</a:t>
            </a:r>
            <a:r>
              <a:rPr lang="zh-CN" altLang="en-US" sz="2000" b="1">
                <a:latin typeface="宋体" charset="-122"/>
              </a:rPr>
              <a:t>研究型</a:t>
            </a:r>
            <a:r>
              <a:rPr lang="en-US" altLang="zh-CN" sz="2000" b="1">
                <a:latin typeface="宋体" charset="-122"/>
              </a:rPr>
              <a:t>---</a:t>
            </a:r>
            <a:r>
              <a:rPr lang="zh-CN" altLang="en-US" sz="2000" b="1">
                <a:latin typeface="宋体" charset="-122"/>
              </a:rPr>
              <a:t>北航高等工程学院、清华大学卓越计划</a:t>
            </a:r>
            <a:r>
              <a:rPr lang="en-US" altLang="zh-CN" sz="2000" b="1">
                <a:latin typeface="宋体" charset="-122"/>
              </a:rPr>
              <a:t>,</a:t>
            </a:r>
            <a:r>
              <a:rPr lang="zh-CN" altLang="en-US" sz="2000" b="1">
                <a:latin typeface="宋体" charset="-122"/>
              </a:rPr>
              <a:t> 实施案例</a:t>
            </a:r>
            <a:r>
              <a:rPr lang="en-US" altLang="zh-CN" sz="2000" b="1">
                <a:latin typeface="宋体" charset="-122"/>
              </a:rPr>
              <a:t>--2—</a:t>
            </a:r>
            <a:r>
              <a:rPr lang="zh-CN" altLang="en-US" sz="2000" b="1">
                <a:latin typeface="宋体" charset="-122"/>
              </a:rPr>
              <a:t>设计开发型</a:t>
            </a:r>
            <a:r>
              <a:rPr lang="en-US" altLang="zh-CN" sz="2000" b="1">
                <a:latin typeface="宋体" charset="-122"/>
              </a:rPr>
              <a:t>---</a:t>
            </a:r>
            <a:r>
              <a:rPr lang="zh-CN" altLang="en-US" sz="2000" b="1">
                <a:latin typeface="宋体" charset="-122"/>
              </a:rPr>
              <a:t>浙江大学电子信息学院</a:t>
            </a:r>
            <a:r>
              <a:rPr lang="en-US" altLang="zh-CN" sz="2000" b="1">
                <a:latin typeface="宋体" charset="-122"/>
              </a:rPr>
              <a:t>,</a:t>
            </a:r>
            <a:r>
              <a:rPr lang="zh-CN" altLang="en-US" sz="2000" b="1">
                <a:latin typeface="宋体" charset="-122"/>
              </a:rPr>
              <a:t>汕头大学</a:t>
            </a:r>
            <a:r>
              <a:rPr lang="en-US" altLang="zh-CN" sz="2000" b="1">
                <a:latin typeface="宋体" charset="-122"/>
              </a:rPr>
              <a:t>CDIO</a:t>
            </a:r>
            <a:r>
              <a:rPr lang="zh-CN" altLang="en-US" sz="2000" b="1">
                <a:latin typeface="宋体" charset="-122"/>
              </a:rPr>
              <a:t>计划</a:t>
            </a:r>
            <a:r>
              <a:rPr lang="en-US" altLang="zh-CN" sz="2000" b="1">
                <a:latin typeface="宋体" charset="-122"/>
              </a:rPr>
              <a:t>----</a:t>
            </a:r>
          </a:p>
          <a:p>
            <a:pPr defTabSz="982663" eaLnBrk="0" hangingPunct="0"/>
            <a:r>
              <a:rPr lang="en-US" altLang="zh-CN" sz="2000" b="1">
                <a:latin typeface="宋体" charset="-122"/>
              </a:rPr>
              <a:t>3—</a:t>
            </a:r>
            <a:r>
              <a:rPr lang="zh-CN" altLang="en-US" sz="2000" b="1">
                <a:latin typeface="宋体" charset="-122"/>
              </a:rPr>
              <a:t>应用型</a:t>
            </a:r>
            <a:r>
              <a:rPr lang="en-US" altLang="zh-CN" sz="2000" b="1">
                <a:latin typeface="宋体" charset="-122"/>
              </a:rPr>
              <a:t>—</a:t>
            </a:r>
            <a:r>
              <a:rPr lang="zh-CN" altLang="en-US" sz="2000" b="1">
                <a:latin typeface="宋体" charset="-122"/>
              </a:rPr>
              <a:t>浙江科技学院，湖南工程学院</a:t>
            </a:r>
            <a:r>
              <a:rPr lang="en-US" altLang="zh-CN" sz="2000" b="1">
                <a:latin typeface="宋体" charset="-122"/>
              </a:rPr>
              <a:t>----</a:t>
            </a:r>
            <a:endParaRPr lang="en-US" altLang="zh-CN" sz="2000" b="1">
              <a:solidFill>
                <a:srgbClr val="C00000"/>
              </a:solidFill>
              <a:latin typeface="宋体" charset="-122"/>
            </a:endParaRPr>
          </a:p>
          <a:p>
            <a:pPr defTabSz="982663" eaLnBrk="0" hangingPunct="0"/>
            <a:r>
              <a:rPr lang="en-US" altLang="zh-CN" sz="2000" b="1">
                <a:latin typeface="宋体" charset="-122"/>
              </a:rPr>
              <a:t>4—</a:t>
            </a:r>
            <a:r>
              <a:rPr lang="zh-CN" altLang="en-US" sz="2000" b="1">
                <a:latin typeface="宋体" charset="-122"/>
              </a:rPr>
              <a:t>复合型</a:t>
            </a:r>
            <a:r>
              <a:rPr lang="en-US" altLang="zh-CN" sz="2000" b="1">
                <a:latin typeface="宋体" charset="-122"/>
              </a:rPr>
              <a:t>—</a:t>
            </a:r>
            <a:r>
              <a:rPr lang="zh-CN" altLang="en-US" sz="2000" b="1">
                <a:latin typeface="宋体" charset="-122"/>
              </a:rPr>
              <a:t>各类学校与专业</a:t>
            </a:r>
          </a:p>
        </p:txBody>
      </p:sp>
      <p:sp>
        <p:nvSpPr>
          <p:cNvPr id="12" name="矩形 11"/>
          <p:cNvSpPr/>
          <p:nvPr/>
        </p:nvSpPr>
        <p:spPr>
          <a:xfrm>
            <a:off x="784225" y="3051175"/>
            <a:ext cx="1344613" cy="1587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a:solidFill>
                  <a:schemeClr val="tx1"/>
                </a:solidFill>
                <a:latin typeface="Arial" charset="0"/>
              </a:rPr>
              <a:t>偏斜</a:t>
            </a:r>
            <a:r>
              <a:rPr lang="en-US" altLang="zh-CN" b="1">
                <a:solidFill>
                  <a:schemeClr val="tx1"/>
                </a:solidFill>
                <a:latin typeface="Arial" charset="0"/>
              </a:rPr>
              <a:t>U</a:t>
            </a:r>
            <a:r>
              <a:rPr lang="zh-CN" altLang="en-US" b="1">
                <a:solidFill>
                  <a:schemeClr val="tx1"/>
                </a:solidFill>
                <a:latin typeface="Arial" charset="0"/>
              </a:rPr>
              <a:t>型（似 </a:t>
            </a:r>
            <a:r>
              <a:rPr lang="en-US" altLang="zh-CN" b="1">
                <a:solidFill>
                  <a:schemeClr val="tx1"/>
                </a:solidFill>
                <a:latin typeface="Arial" charset="0"/>
              </a:rPr>
              <a:t>L</a:t>
            </a:r>
            <a:r>
              <a:rPr lang="zh-CN" altLang="en-US" b="1">
                <a:solidFill>
                  <a:schemeClr val="tx1"/>
                </a:solidFill>
                <a:latin typeface="Arial" charset="0"/>
              </a:rPr>
              <a:t>型</a:t>
            </a:r>
            <a:r>
              <a:rPr lang="zh-CN" altLang="en-US">
                <a:solidFill>
                  <a:schemeClr val="tx1"/>
                </a:solidFill>
                <a:latin typeface="Arial" charset="0"/>
              </a:rPr>
              <a:t>培养模式（中空型）</a:t>
            </a:r>
          </a:p>
        </p:txBody>
      </p:sp>
      <p:sp>
        <p:nvSpPr>
          <p:cNvPr id="13" name="矩形 12"/>
          <p:cNvSpPr/>
          <p:nvPr/>
        </p:nvSpPr>
        <p:spPr>
          <a:xfrm>
            <a:off x="7077075" y="3051175"/>
            <a:ext cx="1343025" cy="1587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a:solidFill>
                  <a:schemeClr val="tx1"/>
                </a:solidFill>
                <a:latin typeface="Arial" charset="0"/>
              </a:rPr>
              <a:t>W</a:t>
            </a:r>
            <a:r>
              <a:rPr lang="zh-CN" altLang="en-US" b="1">
                <a:solidFill>
                  <a:schemeClr val="tx1"/>
                </a:solidFill>
                <a:latin typeface="Arial" charset="0"/>
              </a:rPr>
              <a:t>型</a:t>
            </a:r>
            <a:r>
              <a:rPr lang="zh-CN" altLang="en-US">
                <a:solidFill>
                  <a:schemeClr val="tx1"/>
                </a:solidFill>
                <a:latin typeface="Arial" charset="0"/>
              </a:rPr>
              <a:t>培养模式（涌流型，且有差别）</a:t>
            </a:r>
          </a:p>
        </p:txBody>
      </p:sp>
      <p:sp>
        <p:nvSpPr>
          <p:cNvPr id="15" name="虚尾箭头 14"/>
          <p:cNvSpPr/>
          <p:nvPr/>
        </p:nvSpPr>
        <p:spPr>
          <a:xfrm>
            <a:off x="2311400" y="3201988"/>
            <a:ext cx="4643438" cy="1209675"/>
          </a:xfrm>
          <a:prstGeom prst="striped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卓越工程师培养的</a:t>
            </a:r>
            <a:r>
              <a:rPr lang="zh-CN" altLang="en-US" b="1" dirty="0"/>
              <a:t>类型结构合理化</a:t>
            </a:r>
          </a:p>
        </p:txBody>
      </p:sp>
      <p:sp>
        <p:nvSpPr>
          <p:cNvPr id="16" name="TextBox 15"/>
          <p:cNvSpPr txBox="1"/>
          <p:nvPr/>
        </p:nvSpPr>
        <p:spPr>
          <a:xfrm>
            <a:off x="2495550" y="4638675"/>
            <a:ext cx="4030663" cy="392113"/>
          </a:xfrm>
          <a:prstGeom prst="rect">
            <a:avLst/>
          </a:prstGeom>
          <a:solidFill>
            <a:schemeClr val="accent6">
              <a:lumMod val="20000"/>
              <a:lumOff val="80000"/>
            </a:schemeClr>
          </a:solidFill>
        </p:spPr>
        <p:txBody>
          <a:bodyPr>
            <a:spAutoFit/>
          </a:bodyPr>
          <a:lstStyle/>
          <a:p>
            <a:pPr algn="ctr">
              <a:defRPr/>
            </a:pPr>
            <a:r>
              <a:rPr lang="zh-CN" altLang="en-US" b="1" dirty="0">
                <a:latin typeface="Arial" pitchFamily="34" charset="0"/>
                <a:ea typeface="宋体" pitchFamily="2" charset="-122"/>
              </a:rPr>
              <a:t>分类实施、形式多样、追求卓越</a:t>
            </a:r>
          </a:p>
        </p:txBody>
      </p:sp>
      <p:sp>
        <p:nvSpPr>
          <p:cNvPr id="17" name="TextBox 16"/>
          <p:cNvSpPr txBox="1"/>
          <p:nvPr/>
        </p:nvSpPr>
        <p:spPr>
          <a:xfrm>
            <a:off x="846138" y="4789488"/>
            <a:ext cx="1038225" cy="1270000"/>
          </a:xfrm>
          <a:prstGeom prst="rect">
            <a:avLst/>
          </a:prstGeom>
          <a:solidFill>
            <a:schemeClr val="bg1">
              <a:lumMod val="85000"/>
            </a:schemeClr>
          </a:solidFill>
        </p:spPr>
        <p:txBody>
          <a:bodyPr>
            <a:spAutoFit/>
          </a:bodyPr>
          <a:lstStyle/>
          <a:p>
            <a:pPr>
              <a:defRPr/>
            </a:pPr>
            <a:r>
              <a:rPr lang="zh-CN" altLang="en-US" dirty="0">
                <a:latin typeface="Arial" pitchFamily="34" charset="0"/>
                <a:ea typeface="宋体" pitchFamily="2" charset="-122"/>
              </a:rPr>
              <a:t>小应用型</a:t>
            </a:r>
            <a:endParaRPr lang="en-US" altLang="zh-CN" dirty="0">
              <a:latin typeface="Arial" pitchFamily="34" charset="0"/>
              <a:ea typeface="宋体" pitchFamily="2" charset="-122"/>
            </a:endParaRPr>
          </a:p>
          <a:p>
            <a:pPr>
              <a:defRPr/>
            </a:pPr>
            <a:r>
              <a:rPr lang="zh-CN" altLang="en-US" dirty="0">
                <a:latin typeface="Arial" pitchFamily="34" charset="0"/>
                <a:ea typeface="宋体" pitchFamily="2" charset="-122"/>
              </a:rPr>
              <a:t>追求</a:t>
            </a:r>
            <a:r>
              <a:rPr lang="zh-CN" altLang="en-US" b="1" dirty="0">
                <a:latin typeface="Arial" pitchFamily="34" charset="0"/>
                <a:ea typeface="宋体" pitchFamily="2" charset="-122"/>
              </a:rPr>
              <a:t>大研究型</a:t>
            </a:r>
            <a:endParaRPr lang="en-US" altLang="zh-CN" b="1" dirty="0">
              <a:latin typeface="Arial" pitchFamily="34" charset="0"/>
              <a:ea typeface="宋体" pitchFamily="2" charset="-122"/>
            </a:endParaRPr>
          </a:p>
          <a:p>
            <a:pPr>
              <a:defRPr/>
            </a:pPr>
            <a:endParaRPr lang="zh-CN" altLang="en-US" dirty="0">
              <a:latin typeface="Arial" pitchFamily="34" charset="0"/>
              <a:ea typeface="宋体" pitchFamily="2" charset="-122"/>
            </a:endParaRPr>
          </a:p>
        </p:txBody>
      </p:sp>
      <p:sp>
        <p:nvSpPr>
          <p:cNvPr id="18" name="TextBox 17"/>
          <p:cNvSpPr txBox="1"/>
          <p:nvPr/>
        </p:nvSpPr>
        <p:spPr>
          <a:xfrm>
            <a:off x="6832600" y="4865688"/>
            <a:ext cx="2138363" cy="684212"/>
          </a:xfrm>
          <a:prstGeom prst="rect">
            <a:avLst/>
          </a:prstGeom>
          <a:solidFill>
            <a:schemeClr val="bg1">
              <a:lumMod val="85000"/>
            </a:schemeClr>
          </a:solidFill>
        </p:spPr>
        <p:txBody>
          <a:bodyPr>
            <a:spAutoFit/>
          </a:bodyPr>
          <a:lstStyle/>
          <a:p>
            <a:pPr>
              <a:defRPr/>
            </a:pPr>
            <a:r>
              <a:rPr lang="zh-CN" altLang="en-US" dirty="0">
                <a:latin typeface="Arial" pitchFamily="34" charset="0"/>
                <a:ea typeface="宋体" pitchFamily="2" charset="-122"/>
              </a:rPr>
              <a:t>满足全球经济与国家需求的</a:t>
            </a:r>
            <a:r>
              <a:rPr lang="zh-CN" altLang="en-US" b="1" dirty="0">
                <a:solidFill>
                  <a:srgbClr val="FF0000"/>
                </a:solidFill>
                <a:latin typeface="Arial" pitchFamily="34" charset="0"/>
                <a:ea typeface="宋体" pitchFamily="2" charset="-122"/>
              </a:rPr>
              <a:t>各类型的合理结构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b="1" dirty="0" smtClean="0">
                <a:solidFill>
                  <a:srgbClr val="0033CC"/>
                </a:solidFill>
                <a:latin typeface="华文隶书" pitchFamily="2" charset="-122"/>
                <a:ea typeface="华文隶书" pitchFamily="2" charset="-122"/>
              </a:rPr>
              <a:t>关于认证标准与实施的思考</a:t>
            </a:r>
            <a:br>
              <a:rPr lang="zh-CN" altLang="en-US" b="1" dirty="0" smtClean="0">
                <a:solidFill>
                  <a:srgbClr val="0033CC"/>
                </a:solidFill>
                <a:latin typeface="华文隶书" pitchFamily="2" charset="-122"/>
                <a:ea typeface="华文隶书" pitchFamily="2" charset="-122"/>
              </a:rPr>
            </a:br>
            <a:endParaRPr lang="zh-CN" altLang="en-US" b="1" dirty="0">
              <a:solidFill>
                <a:srgbClr val="0033CC"/>
              </a:solidFill>
              <a:latin typeface="华文隶书" pitchFamily="2" charset="-122"/>
              <a:ea typeface="华文隶书" pitchFamily="2" charset="-122"/>
            </a:endParaRPr>
          </a:p>
        </p:txBody>
      </p:sp>
      <p:sp>
        <p:nvSpPr>
          <p:cNvPr id="221186" name="内容占位符 2"/>
          <p:cNvSpPr>
            <a:spLocks noGrp="1"/>
          </p:cNvSpPr>
          <p:nvPr>
            <p:ph idx="1"/>
          </p:nvPr>
        </p:nvSpPr>
        <p:spPr>
          <a:xfrm>
            <a:off x="457200" y="928688"/>
            <a:ext cx="8229600" cy="5197475"/>
          </a:xfrm>
        </p:spPr>
        <p:txBody>
          <a:bodyPr/>
          <a:lstStyle/>
          <a:p>
            <a:pPr>
              <a:buFont typeface="Arial" charset="0"/>
              <a:buNone/>
            </a:pPr>
            <a:r>
              <a:rPr lang="zh-CN" altLang="en-US" b="1" smtClean="0">
                <a:solidFill>
                  <a:srgbClr val="FF0000"/>
                </a:solidFill>
              </a:rPr>
              <a:t>一个困惑的两难问题</a:t>
            </a:r>
            <a:r>
              <a:rPr lang="zh-CN" altLang="en-US" smtClean="0"/>
              <a:t> </a:t>
            </a:r>
            <a:endParaRPr lang="en-US" altLang="zh-CN" smtClean="0"/>
          </a:p>
          <a:p>
            <a:pPr>
              <a:lnSpc>
                <a:spcPct val="90000"/>
              </a:lnSpc>
            </a:pPr>
            <a:r>
              <a:rPr lang="zh-CN" altLang="en-US" b="1" smtClean="0"/>
              <a:t>办好</a:t>
            </a:r>
            <a:r>
              <a:rPr lang="zh-CN" altLang="en-US" b="1" smtClean="0">
                <a:solidFill>
                  <a:srgbClr val="FF0000"/>
                </a:solidFill>
              </a:rPr>
              <a:t>专业</a:t>
            </a:r>
            <a:r>
              <a:rPr lang="zh-CN" altLang="en-US" b="1" smtClean="0"/>
              <a:t>与建设好</a:t>
            </a:r>
            <a:r>
              <a:rPr lang="zh-CN" altLang="en-US" b="1" smtClean="0">
                <a:solidFill>
                  <a:srgbClr val="FF0000"/>
                </a:solidFill>
              </a:rPr>
              <a:t>学科 </a:t>
            </a:r>
          </a:p>
          <a:p>
            <a:pPr>
              <a:lnSpc>
                <a:spcPct val="90000"/>
              </a:lnSpc>
            </a:pPr>
            <a:r>
              <a:rPr lang="zh-CN" altLang="en-US" b="1" smtClean="0"/>
              <a:t>“ 专业”是本科生培养的基本单元，而“学科点”是指研究生培养的基本单元 </a:t>
            </a:r>
          </a:p>
          <a:p>
            <a:pPr>
              <a:lnSpc>
                <a:spcPct val="90000"/>
              </a:lnSpc>
            </a:pPr>
            <a:r>
              <a:rPr lang="zh-CN" altLang="en-US" b="1" smtClean="0">
                <a:solidFill>
                  <a:srgbClr val="FF0000"/>
                </a:solidFill>
              </a:rPr>
              <a:t>专业</a:t>
            </a:r>
            <a:r>
              <a:rPr lang="zh-CN" altLang="en-US" b="1" smtClean="0"/>
              <a:t>的发展，由于多样性的要求，其评估与认证的标准指向“</a:t>
            </a:r>
            <a:r>
              <a:rPr lang="zh-CN" altLang="en-US" b="1" smtClean="0">
                <a:solidFill>
                  <a:srgbClr val="FF0000"/>
                </a:solidFill>
              </a:rPr>
              <a:t>全体学生的学习结果</a:t>
            </a:r>
            <a:r>
              <a:rPr lang="zh-CN" altLang="en-US" b="1" smtClean="0">
                <a:solidFill>
                  <a:schemeClr val="accent2"/>
                </a:solidFill>
              </a:rPr>
              <a:t>“</a:t>
            </a:r>
            <a:r>
              <a:rPr lang="zh-CN" altLang="en-US" b="1" smtClean="0"/>
              <a:t> ，满足基本要求基础上的”</a:t>
            </a:r>
            <a:r>
              <a:rPr lang="zh-CN" altLang="en-US" b="1" smtClean="0">
                <a:solidFill>
                  <a:srgbClr val="FF0000"/>
                </a:solidFill>
              </a:rPr>
              <a:t>分类</a:t>
            </a:r>
            <a:r>
              <a:rPr lang="zh-CN" altLang="en-US" b="1" smtClean="0"/>
              <a:t>“ ，</a:t>
            </a:r>
            <a:r>
              <a:rPr lang="zh-CN" altLang="en-US" b="1" smtClean="0">
                <a:solidFill>
                  <a:srgbClr val="FF0000"/>
                </a:solidFill>
              </a:rPr>
              <a:t>“合格评估”</a:t>
            </a:r>
          </a:p>
          <a:p>
            <a:pPr>
              <a:lnSpc>
                <a:spcPct val="90000"/>
              </a:lnSpc>
            </a:pPr>
            <a:r>
              <a:rPr lang="zh-CN" altLang="en-US" b="1" smtClean="0">
                <a:solidFill>
                  <a:srgbClr val="FF0000"/>
                </a:solidFill>
              </a:rPr>
              <a:t>学科</a:t>
            </a:r>
            <a:r>
              <a:rPr lang="zh-CN" altLang="en-US" b="1" smtClean="0"/>
              <a:t>评估；基本上属于”分层”质量评估 ，属于一种“</a:t>
            </a:r>
            <a:r>
              <a:rPr lang="zh-CN" altLang="en-US" b="1" smtClean="0">
                <a:solidFill>
                  <a:srgbClr val="FF0000"/>
                </a:solidFill>
              </a:rPr>
              <a:t>水平评估”或</a:t>
            </a:r>
            <a:r>
              <a:rPr lang="zh-CN" altLang="en-US" b="1" smtClean="0">
                <a:solidFill>
                  <a:schemeClr val="accent2"/>
                </a:solidFill>
              </a:rPr>
              <a:t>“</a:t>
            </a:r>
            <a:r>
              <a:rPr lang="zh-CN" altLang="en-US" b="1" smtClean="0">
                <a:solidFill>
                  <a:srgbClr val="FF0000"/>
                </a:solidFill>
              </a:rPr>
              <a:t>选优评估</a:t>
            </a:r>
            <a:r>
              <a:rPr lang="zh-CN" altLang="en-US" b="1" smtClean="0"/>
              <a:t>” </a:t>
            </a:r>
          </a:p>
          <a:p>
            <a:pPr>
              <a:buFont typeface="Arial" charset="0"/>
              <a:buNone/>
            </a:pPr>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1"/>
          <p:cNvSpPr>
            <a:spLocks noGrp="1"/>
          </p:cNvSpPr>
          <p:nvPr>
            <p:ph type="title"/>
          </p:nvPr>
        </p:nvSpPr>
        <p:spPr/>
        <p:txBody>
          <a:bodyPr/>
          <a:lstStyle/>
          <a:p>
            <a:r>
              <a:rPr lang="en-US" altLang="zh-CN" b="1" smtClean="0">
                <a:solidFill>
                  <a:srgbClr val="FF0000"/>
                </a:solidFill>
              </a:rPr>
              <a:t>3--</a:t>
            </a:r>
            <a:r>
              <a:rPr lang="zh-CN" altLang="en-US" b="1" smtClean="0">
                <a:solidFill>
                  <a:srgbClr val="FF0000"/>
                </a:solidFill>
                <a:latin typeface="黑体" pitchFamily="49" charset="-122"/>
                <a:ea typeface="黑体" pitchFamily="49" charset="-122"/>
              </a:rPr>
              <a:t>分类与分层的发展策略</a:t>
            </a:r>
          </a:p>
        </p:txBody>
      </p:sp>
      <p:sp>
        <p:nvSpPr>
          <p:cNvPr id="222210" name="内容占位符 2"/>
          <p:cNvSpPr>
            <a:spLocks noGrp="1"/>
          </p:cNvSpPr>
          <p:nvPr>
            <p:ph idx="1"/>
          </p:nvPr>
        </p:nvSpPr>
        <p:spPr/>
        <p:txBody>
          <a:bodyPr/>
          <a:lstStyle/>
          <a:p>
            <a:r>
              <a:rPr lang="en-US" altLang="zh-CN" smtClean="0">
                <a:solidFill>
                  <a:srgbClr val="3A18B8"/>
                </a:solidFill>
              </a:rPr>
              <a:t>1</a:t>
            </a:r>
            <a:r>
              <a:rPr lang="en-US" altLang="zh-CN" smtClean="0"/>
              <a:t>--</a:t>
            </a:r>
            <a:r>
              <a:rPr lang="zh-CN" altLang="en-US" b="1" smtClean="0">
                <a:solidFill>
                  <a:srgbClr val="0000FF"/>
                </a:solidFill>
              </a:rPr>
              <a:t>分层</a:t>
            </a:r>
            <a:r>
              <a:rPr lang="en-US" altLang="zh-CN" smtClean="0"/>
              <a:t>--</a:t>
            </a:r>
            <a:r>
              <a:rPr lang="zh-CN" altLang="en-US" smtClean="0"/>
              <a:t>院校教学评估</a:t>
            </a:r>
            <a:r>
              <a:rPr lang="en-US" altLang="zh-CN" smtClean="0"/>
              <a:t>;</a:t>
            </a:r>
            <a:r>
              <a:rPr lang="zh-CN" altLang="en-US" smtClean="0"/>
              <a:t>一级学科评估</a:t>
            </a:r>
            <a:endParaRPr lang="en-US" altLang="zh-CN" smtClean="0"/>
          </a:p>
          <a:p>
            <a:r>
              <a:rPr lang="en-US" altLang="zh-CN" smtClean="0">
                <a:solidFill>
                  <a:srgbClr val="3A18B8"/>
                </a:solidFill>
              </a:rPr>
              <a:t>2</a:t>
            </a:r>
            <a:r>
              <a:rPr lang="en-US" altLang="zh-CN" smtClean="0"/>
              <a:t>--</a:t>
            </a:r>
            <a:r>
              <a:rPr lang="zh-CN" altLang="en-US" b="1" smtClean="0">
                <a:solidFill>
                  <a:srgbClr val="0000FF"/>
                </a:solidFill>
              </a:rPr>
              <a:t>分类</a:t>
            </a:r>
            <a:r>
              <a:rPr lang="en-US" altLang="zh-CN" smtClean="0"/>
              <a:t>;--</a:t>
            </a:r>
          </a:p>
          <a:p>
            <a:r>
              <a:rPr lang="zh-CN" altLang="en-US" smtClean="0"/>
              <a:t>专业认证与评估</a:t>
            </a:r>
            <a:r>
              <a:rPr lang="en-US" altLang="zh-CN" smtClean="0"/>
              <a:t>,</a:t>
            </a:r>
            <a:r>
              <a:rPr lang="zh-CN" altLang="en-US" smtClean="0"/>
              <a:t>学科合格评估</a:t>
            </a:r>
            <a:endParaRPr lang="en-US" altLang="zh-CN" smtClean="0"/>
          </a:p>
          <a:p>
            <a:r>
              <a:rPr lang="en-US" altLang="zh-CN" smtClean="0">
                <a:solidFill>
                  <a:srgbClr val="3A18B8"/>
                </a:solidFill>
              </a:rPr>
              <a:t>3</a:t>
            </a:r>
            <a:r>
              <a:rPr lang="en-US" altLang="zh-CN" smtClean="0"/>
              <a:t>--</a:t>
            </a:r>
            <a:r>
              <a:rPr lang="zh-CN" altLang="en-US" b="1" smtClean="0">
                <a:solidFill>
                  <a:srgbClr val="0000FF"/>
                </a:solidFill>
              </a:rPr>
              <a:t>分类基础上的分层</a:t>
            </a:r>
            <a:endParaRPr lang="en-US" altLang="zh-CN" b="1" smtClean="0">
              <a:solidFill>
                <a:srgbClr val="0000FF"/>
              </a:solidFill>
            </a:endParaRPr>
          </a:p>
          <a:p>
            <a:endParaRPr lang="zh-CN" altLang="en-US" b="1" smtClean="0">
              <a:solidFill>
                <a:srgbClr val="0000FF"/>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标题 1"/>
          <p:cNvSpPr>
            <a:spLocks noGrp="1"/>
          </p:cNvSpPr>
          <p:nvPr>
            <p:ph type="title"/>
          </p:nvPr>
        </p:nvSpPr>
        <p:spPr/>
        <p:txBody>
          <a:bodyPr/>
          <a:lstStyle/>
          <a:p>
            <a:pPr algn="l"/>
            <a:r>
              <a:rPr lang="en-US" altLang="zh-CN" sz="3600" b="1" smtClean="0"/>
              <a:t/>
            </a:r>
            <a:br>
              <a:rPr lang="en-US" altLang="zh-CN" sz="3600" b="1" smtClean="0"/>
            </a:br>
            <a:r>
              <a:rPr lang="en-US" altLang="zh-CN" sz="3600" b="1" smtClean="0"/>
              <a:t/>
            </a:r>
            <a:br>
              <a:rPr lang="en-US" altLang="zh-CN" sz="3600" b="1" smtClean="0"/>
            </a:br>
            <a:r>
              <a:rPr lang="zh-CN" altLang="en-US" sz="3600" b="1" smtClean="0">
                <a:solidFill>
                  <a:srgbClr val="FF0000"/>
                </a:solidFill>
              </a:rPr>
              <a:t>学位授权点合格评估办法</a:t>
            </a:r>
            <a:r>
              <a:rPr lang="en-US" altLang="zh-CN" sz="2000" b="1" smtClean="0"/>
              <a:t>,</a:t>
            </a:r>
            <a:r>
              <a:rPr lang="zh-CN" altLang="en-US" sz="1800" smtClean="0"/>
              <a:t>国务院学位委员会</a:t>
            </a:r>
            <a:r>
              <a:rPr lang="en-US" altLang="zh-CN" sz="1800" smtClean="0"/>
              <a:t>,</a:t>
            </a:r>
            <a:r>
              <a:rPr lang="zh-CN" altLang="en-US" sz="1800" smtClean="0"/>
              <a:t> 教育部</a:t>
            </a:r>
            <a:r>
              <a:rPr lang="en-US" altLang="zh-CN" sz="1800" b="1" smtClean="0"/>
              <a:t>2014</a:t>
            </a:r>
            <a:r>
              <a:rPr lang="zh-CN" altLang="en-US" sz="1800" b="1" smtClean="0"/>
              <a:t>年</a:t>
            </a:r>
            <a:r>
              <a:rPr lang="en-US" altLang="zh-CN" sz="1800" b="1" smtClean="0"/>
              <a:t>1</a:t>
            </a:r>
            <a:r>
              <a:rPr lang="zh-CN" altLang="en-US" sz="1800" b="1" smtClean="0"/>
              <a:t>月</a:t>
            </a:r>
            <a:r>
              <a:rPr lang="en-US" altLang="zh-CN" sz="1800" b="1" smtClean="0"/>
              <a:t>2</a:t>
            </a:r>
            <a:r>
              <a:rPr lang="zh-CN" altLang="en-US" sz="1800" b="1" smtClean="0"/>
              <a:t>日</a:t>
            </a:r>
            <a:r>
              <a:rPr lang="zh-CN" altLang="en-US" sz="3600" smtClean="0"/>
              <a:t/>
            </a:r>
            <a:br>
              <a:rPr lang="zh-CN" altLang="en-US" sz="3600" smtClean="0"/>
            </a:br>
            <a:r>
              <a:rPr lang="zh-CN" altLang="en-US" smtClean="0"/>
              <a:t/>
            </a:r>
            <a:br>
              <a:rPr lang="zh-CN" altLang="en-US" smtClean="0"/>
            </a:br>
            <a:endParaRPr lang="zh-CN" altLang="en-US" smtClean="0"/>
          </a:p>
        </p:txBody>
      </p:sp>
      <p:sp>
        <p:nvSpPr>
          <p:cNvPr id="223234" name="内容占位符 2"/>
          <p:cNvSpPr>
            <a:spLocks noGrp="1"/>
          </p:cNvSpPr>
          <p:nvPr>
            <p:ph idx="1"/>
          </p:nvPr>
        </p:nvSpPr>
        <p:spPr/>
        <p:txBody>
          <a:bodyPr/>
          <a:lstStyle/>
          <a:p>
            <a:r>
              <a:rPr lang="zh-CN" altLang="en-US" sz="2400" smtClean="0"/>
              <a:t>第三条 学位授权点</a:t>
            </a:r>
            <a:r>
              <a:rPr lang="zh-CN" altLang="en-US" sz="2400" b="1" smtClean="0">
                <a:solidFill>
                  <a:srgbClr val="0000FF"/>
                </a:solidFill>
              </a:rPr>
              <a:t>合格评估</a:t>
            </a:r>
            <a:r>
              <a:rPr lang="zh-CN" altLang="en-US" sz="2400" smtClean="0"/>
              <a:t>是我国学位授权审核制度的重要组成部分，每</a:t>
            </a:r>
            <a:r>
              <a:rPr lang="en-US" altLang="zh-CN" sz="2400" smtClean="0"/>
              <a:t>6</a:t>
            </a:r>
            <a:r>
              <a:rPr lang="zh-CN" altLang="en-US" sz="2400" smtClean="0"/>
              <a:t>年进行一轮，获得学位授权满</a:t>
            </a:r>
            <a:r>
              <a:rPr lang="en-US" altLang="zh-CN" sz="2400" smtClean="0"/>
              <a:t>6</a:t>
            </a:r>
            <a:r>
              <a:rPr lang="zh-CN" altLang="en-US" sz="2400" smtClean="0"/>
              <a:t>年的学术学位授权点和专业学位授权点，</a:t>
            </a:r>
            <a:r>
              <a:rPr lang="zh-CN" altLang="en-US" sz="2400" b="1" smtClean="0"/>
              <a:t>均须进行</a:t>
            </a:r>
            <a:r>
              <a:rPr lang="zh-CN" altLang="en-US" sz="2400" b="1" smtClean="0">
                <a:solidFill>
                  <a:srgbClr val="FF0000"/>
                </a:solidFill>
              </a:rPr>
              <a:t>合格评估</a:t>
            </a:r>
            <a:endParaRPr lang="en-US" altLang="zh-CN" sz="2400" b="1" smtClean="0">
              <a:solidFill>
                <a:srgbClr val="FF0000"/>
              </a:solidFill>
            </a:endParaRPr>
          </a:p>
          <a:p>
            <a:r>
              <a:rPr lang="zh-CN" altLang="en-US" sz="2400" smtClean="0"/>
              <a:t>第五条 学位授权点合格评估遵循</a:t>
            </a:r>
            <a:r>
              <a:rPr lang="zh-CN" altLang="en-US" sz="2400" b="1" smtClean="0"/>
              <a:t>科学、客观、公正的原则，以</a:t>
            </a:r>
            <a:r>
              <a:rPr lang="zh-CN" altLang="en-US" sz="2400" b="1" smtClean="0">
                <a:solidFill>
                  <a:srgbClr val="FF0000"/>
                </a:solidFill>
              </a:rPr>
              <a:t>人才培养为核心，重点评估研究生教育质量和学位授予质量</a:t>
            </a:r>
            <a:r>
              <a:rPr lang="zh-CN" altLang="en-US" sz="2400" b="1" smtClean="0"/>
              <a:t>。</a:t>
            </a:r>
            <a:endParaRPr lang="en-US" altLang="zh-CN" sz="2400" b="1" smtClean="0"/>
          </a:p>
          <a:p>
            <a:r>
              <a:rPr lang="zh-CN" altLang="en-US" sz="2400" smtClean="0"/>
              <a:t>第七条 学位授予单位自我评估为诊断式评估，是对本单位学位授权点的全面检查，着眼于发现问题，办出特色，持续提升研究生教育质量。鼓励</a:t>
            </a:r>
            <a:r>
              <a:rPr lang="zh-CN" altLang="en-US" sz="2400" b="1" smtClean="0"/>
              <a:t>有条件的单位和学位授权点开展</a:t>
            </a:r>
            <a:r>
              <a:rPr lang="zh-CN" altLang="en-US" sz="2400" b="1" smtClean="0">
                <a:solidFill>
                  <a:srgbClr val="FF0000"/>
                </a:solidFill>
              </a:rPr>
              <a:t>国际评估或专业资格认证</a:t>
            </a:r>
            <a:r>
              <a:rPr lang="zh-CN" altLang="en-US" sz="2400" b="1" smtClean="0"/>
              <a:t>。</a:t>
            </a:r>
            <a:endParaRPr lang="zh-CN" altLang="en-US"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p:cNvSpPr>
          <p:nvPr>
            <p:ph type="title"/>
          </p:nvPr>
        </p:nvSpPr>
        <p:spPr/>
        <p:txBody>
          <a:bodyPr/>
          <a:lstStyle/>
          <a:p>
            <a:pPr eaLnBrk="1" hangingPunct="1"/>
            <a:r>
              <a:rPr lang="zh-CN" altLang="en-US" b="1" smtClean="0">
                <a:solidFill>
                  <a:srgbClr val="FF0000"/>
                </a:solidFill>
              </a:rPr>
              <a:t>（</a:t>
            </a:r>
            <a:r>
              <a:rPr lang="en-US" altLang="zh-CN" b="1" smtClean="0">
                <a:solidFill>
                  <a:srgbClr val="FF0000"/>
                </a:solidFill>
              </a:rPr>
              <a:t>1</a:t>
            </a:r>
            <a:r>
              <a:rPr lang="zh-CN" altLang="en-US" b="1" smtClean="0">
                <a:solidFill>
                  <a:srgbClr val="FF0000"/>
                </a:solidFill>
              </a:rPr>
              <a:t>）</a:t>
            </a:r>
            <a:r>
              <a:rPr lang="en-US" altLang="zh-CN" b="1" smtClean="0">
                <a:solidFill>
                  <a:srgbClr val="FF0000"/>
                </a:solidFill>
              </a:rPr>
              <a:t>--</a:t>
            </a:r>
            <a:r>
              <a:rPr lang="zh-CN" altLang="en-US" b="1" smtClean="0">
                <a:solidFill>
                  <a:srgbClr val="FF0000"/>
                </a:solidFill>
              </a:rPr>
              <a:t>分层</a:t>
            </a:r>
          </a:p>
        </p:txBody>
      </p:sp>
      <p:sp>
        <p:nvSpPr>
          <p:cNvPr id="224258" name="内容占位符 2"/>
          <p:cNvSpPr>
            <a:spLocks noGrp="1"/>
          </p:cNvSpPr>
          <p:nvPr>
            <p:ph idx="1"/>
          </p:nvPr>
        </p:nvSpPr>
        <p:spPr/>
        <p:txBody>
          <a:bodyPr/>
          <a:lstStyle/>
          <a:p>
            <a:pPr eaLnBrk="1" hangingPunct="1">
              <a:lnSpc>
                <a:spcPct val="80000"/>
              </a:lnSpc>
            </a:pPr>
            <a:r>
              <a:rPr lang="zh-CN" altLang="en-US" sz="3000" smtClean="0"/>
              <a:t>从第（</a:t>
            </a:r>
            <a:r>
              <a:rPr lang="en-US" altLang="zh-CN" sz="3000" smtClean="0"/>
              <a:t>1</a:t>
            </a:r>
            <a:r>
              <a:rPr lang="zh-CN" altLang="en-US" sz="3000" smtClean="0"/>
              <a:t>）种策略出发，则对高校、专业、学科的发展，强调</a:t>
            </a:r>
            <a:r>
              <a:rPr lang="zh-CN" altLang="en-US" sz="3000" b="1" smtClean="0">
                <a:solidFill>
                  <a:srgbClr val="0000FF"/>
                </a:solidFill>
              </a:rPr>
              <a:t>“分层”</a:t>
            </a:r>
            <a:endParaRPr lang="en-US" altLang="zh-CN" sz="3000" b="1" smtClean="0">
              <a:solidFill>
                <a:srgbClr val="0000FF"/>
              </a:solidFill>
            </a:endParaRPr>
          </a:p>
          <a:p>
            <a:pPr eaLnBrk="1" hangingPunct="1">
              <a:lnSpc>
                <a:spcPct val="80000"/>
              </a:lnSpc>
            </a:pPr>
            <a:r>
              <a:rPr lang="zh-CN" altLang="en-US" sz="3000" smtClean="0"/>
              <a:t>评出高校、专业、学科的</a:t>
            </a:r>
            <a:r>
              <a:rPr lang="zh-CN" altLang="en-US" sz="3000" b="1" smtClean="0">
                <a:solidFill>
                  <a:srgbClr val="0000FF"/>
                </a:solidFill>
              </a:rPr>
              <a:t>优良中差</a:t>
            </a:r>
            <a:endParaRPr lang="en-US" altLang="zh-CN" sz="3000" b="1" smtClean="0">
              <a:solidFill>
                <a:srgbClr val="0000FF"/>
              </a:solidFill>
            </a:endParaRPr>
          </a:p>
          <a:p>
            <a:pPr eaLnBrk="1" hangingPunct="1">
              <a:lnSpc>
                <a:spcPct val="80000"/>
              </a:lnSpc>
            </a:pPr>
            <a:r>
              <a:rPr lang="zh-CN" altLang="en-US" sz="3000" smtClean="0"/>
              <a:t>驱使各个</a:t>
            </a:r>
            <a:r>
              <a:rPr lang="zh-CN" altLang="en-US" sz="3000" b="1" smtClean="0"/>
              <a:t>不同层次</a:t>
            </a:r>
            <a:r>
              <a:rPr lang="zh-CN" altLang="en-US" sz="3000" b="1" smtClean="0">
                <a:solidFill>
                  <a:srgbClr val="0000FF"/>
                </a:solidFill>
              </a:rPr>
              <a:t>向上跃升</a:t>
            </a:r>
            <a:endParaRPr lang="en-US" altLang="zh-CN" sz="3000" b="1" smtClean="0">
              <a:solidFill>
                <a:srgbClr val="0000FF"/>
              </a:solidFill>
            </a:endParaRPr>
          </a:p>
          <a:p>
            <a:pPr eaLnBrk="1" hangingPunct="1">
              <a:lnSpc>
                <a:spcPct val="80000"/>
              </a:lnSpc>
            </a:pPr>
            <a:r>
              <a:rPr lang="zh-CN" altLang="en-US" sz="3000" smtClean="0"/>
              <a:t>少数跃居</a:t>
            </a:r>
            <a:r>
              <a:rPr lang="zh-CN" altLang="en-US" sz="3000" b="1" smtClean="0"/>
              <a:t>高端者受惠</a:t>
            </a:r>
            <a:r>
              <a:rPr lang="zh-CN" altLang="en-US" sz="3000" smtClean="0"/>
              <a:t>。用一种评价标准，可能导致各种不同的专业、学科、高校</a:t>
            </a:r>
            <a:r>
              <a:rPr lang="zh-CN" altLang="en-US" sz="3000" b="1" smtClean="0">
                <a:solidFill>
                  <a:srgbClr val="000099"/>
                </a:solidFill>
              </a:rPr>
              <a:t>趋同</a:t>
            </a:r>
            <a:endParaRPr lang="en-US" altLang="zh-CN" sz="3000" b="1" smtClean="0">
              <a:solidFill>
                <a:srgbClr val="000099"/>
              </a:solidFill>
            </a:endParaRPr>
          </a:p>
          <a:p>
            <a:pPr eaLnBrk="1" hangingPunct="1">
              <a:lnSpc>
                <a:spcPct val="80000"/>
              </a:lnSpc>
            </a:pPr>
            <a:r>
              <a:rPr lang="zh-CN" altLang="en-US" sz="3000" b="1" smtClean="0"/>
              <a:t>分</a:t>
            </a:r>
            <a:r>
              <a:rPr lang="en-US" altLang="zh-CN" sz="3000" b="1" smtClean="0"/>
              <a:t>"</a:t>
            </a:r>
            <a:r>
              <a:rPr lang="zh-CN" altLang="en-US" sz="3000" b="1" smtClean="0"/>
              <a:t>层</a:t>
            </a:r>
            <a:r>
              <a:rPr lang="en-US" altLang="zh-CN" sz="3000" b="1" smtClean="0"/>
              <a:t>"</a:t>
            </a:r>
            <a:r>
              <a:rPr lang="zh-CN" altLang="en-US" sz="3000" b="1" smtClean="0"/>
              <a:t>并集中投入</a:t>
            </a:r>
            <a:r>
              <a:rPr lang="zh-CN" altLang="en-US" sz="3000" smtClean="0"/>
              <a:t>各种资源于一部分高校与学科</a:t>
            </a:r>
            <a:r>
              <a:rPr lang="en-US" altLang="zh-CN" sz="3000" smtClean="0"/>
              <a:t>,</a:t>
            </a:r>
            <a:r>
              <a:rPr lang="zh-CN" altLang="en-US" sz="3000" smtClean="0"/>
              <a:t>取得了可喜的</a:t>
            </a:r>
            <a:r>
              <a:rPr lang="zh-CN" altLang="en-US" sz="3000" b="1" smtClean="0"/>
              <a:t>成功</a:t>
            </a:r>
            <a:r>
              <a:rPr lang="en-US" altLang="zh-CN" sz="3000" smtClean="0"/>
              <a:t>,</a:t>
            </a:r>
            <a:r>
              <a:rPr lang="zh-CN" altLang="en-US" sz="3000" smtClean="0"/>
              <a:t>但随着高等教育</a:t>
            </a:r>
            <a:r>
              <a:rPr lang="zh-CN" altLang="en-US" sz="3000" b="1" smtClean="0">
                <a:solidFill>
                  <a:srgbClr val="FF0000"/>
                </a:solidFill>
              </a:rPr>
              <a:t>进入大众化</a:t>
            </a:r>
            <a:r>
              <a:rPr lang="zh-CN" altLang="en-US" sz="3000" smtClean="0"/>
              <a:t>阶段</a:t>
            </a:r>
            <a:r>
              <a:rPr lang="en-US" altLang="zh-CN" sz="3000" smtClean="0"/>
              <a:t>,</a:t>
            </a:r>
            <a:r>
              <a:rPr lang="zh-CN" altLang="en-US" sz="3000" smtClean="0"/>
              <a:t>随着经济的发展</a:t>
            </a:r>
            <a:r>
              <a:rPr lang="en-US" altLang="zh-CN" sz="3000" smtClean="0"/>
              <a:t>,</a:t>
            </a:r>
            <a:r>
              <a:rPr lang="zh-CN" altLang="en-US" sz="3000" smtClean="0"/>
              <a:t>单纯依靠分层调控的方法已经</a:t>
            </a:r>
            <a:r>
              <a:rPr lang="zh-CN" altLang="en-US" sz="3000" b="1" smtClean="0"/>
              <a:t>不能完全适应</a:t>
            </a:r>
            <a:r>
              <a:rPr lang="zh-CN" altLang="en-US" sz="3000" smtClean="0"/>
              <a:t>社会发展的要求了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descr="C:/Users/NN/Desktop/old.jpgold"/>
          <p:cNvPicPr>
            <a:picLocks noChangeAspect="1" noChangeArrowheads="1"/>
          </p:cNvPicPr>
          <p:nvPr/>
        </p:nvPicPr>
        <p:blipFill>
          <a:blip r:embed="rId3"/>
          <a:srcRect/>
          <a:stretch>
            <a:fillRect/>
          </a:stretch>
        </p:blipFill>
        <p:spPr bwMode="auto">
          <a:xfrm>
            <a:off x="0" y="5715000"/>
            <a:ext cx="9190038" cy="1143000"/>
          </a:xfrm>
          <a:prstGeom prst="rect">
            <a:avLst/>
          </a:prstGeom>
          <a:noFill/>
          <a:ln w="9525">
            <a:noFill/>
            <a:miter lim="800000"/>
            <a:headEnd/>
            <a:tailEnd/>
          </a:ln>
        </p:spPr>
      </p:pic>
      <p:sp>
        <p:nvSpPr>
          <p:cNvPr id="4" name="Freeform 4"/>
          <p:cNvSpPr>
            <a:spLocks/>
          </p:cNvSpPr>
          <p:nvPr/>
        </p:nvSpPr>
        <p:spPr bwMode="ltGray">
          <a:xfrm>
            <a:off x="1150938" y="1831975"/>
            <a:ext cx="7024687" cy="2871788"/>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chemeClr val="hlink">
                  <a:gamma/>
                  <a:shade val="40000"/>
                  <a:invGamma/>
                </a:schemeClr>
              </a:gs>
              <a:gs pos="50000">
                <a:schemeClr val="hlink"/>
              </a:gs>
              <a:gs pos="100000">
                <a:schemeClr val="hlink">
                  <a:gamma/>
                  <a:shade val="40000"/>
                  <a:invGamma/>
                </a:schemeClr>
              </a:gs>
            </a:gsLst>
            <a:lin ang="2700000" scaled="1"/>
          </a:gradFill>
          <a:ln w="9525" cap="flat" cmpd="sng">
            <a:noFill/>
            <a:prstDash val="solid"/>
            <a:round/>
            <a:headEnd/>
            <a:tailEnd/>
          </a:ln>
          <a:effectLst/>
        </p:spPr>
        <p:txBody>
          <a:bodyPr wrap="none" anchor="ctr"/>
          <a:lstStyle/>
          <a:p>
            <a:pPr>
              <a:defRPr/>
            </a:pPr>
            <a:endParaRPr lang="zh-CN" altLang="en-US">
              <a:latin typeface="Arial" pitchFamily="34" charset="0"/>
              <a:ea typeface="宋体" pitchFamily="2" charset="-122"/>
            </a:endParaRPr>
          </a:p>
        </p:txBody>
      </p:sp>
      <p:sp>
        <p:nvSpPr>
          <p:cNvPr id="5" name="AutoShape 5"/>
          <p:cNvSpPr>
            <a:spLocks noChangeArrowheads="1"/>
          </p:cNvSpPr>
          <p:nvPr/>
        </p:nvSpPr>
        <p:spPr bwMode="gray">
          <a:xfrm>
            <a:off x="2243138" y="2232025"/>
            <a:ext cx="196850" cy="122238"/>
          </a:xfrm>
          <a:prstGeom prst="can">
            <a:avLst>
              <a:gd name="adj" fmla="val 39796"/>
            </a:avLst>
          </a:prstGeom>
          <a:gradFill rotWithShape="1">
            <a:gsLst>
              <a:gs pos="0">
                <a:schemeClr val="accent2"/>
              </a:gs>
              <a:gs pos="50000">
                <a:srgbClr val="D7A5D7"/>
              </a:gs>
              <a:gs pos="100000">
                <a:schemeClr val="accent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6" name="AutoShape 6"/>
          <p:cNvSpPr>
            <a:spLocks noChangeArrowheads="1"/>
          </p:cNvSpPr>
          <p:nvPr/>
        </p:nvSpPr>
        <p:spPr bwMode="gray">
          <a:xfrm>
            <a:off x="3114675" y="2552700"/>
            <a:ext cx="228600" cy="163513"/>
          </a:xfrm>
          <a:prstGeom prst="can">
            <a:avLst>
              <a:gd name="adj" fmla="val 27343"/>
            </a:avLst>
          </a:prstGeom>
          <a:gradFill rotWithShape="1">
            <a:gsLst>
              <a:gs pos="0">
                <a:schemeClr val="accent2"/>
              </a:gs>
              <a:gs pos="50000">
                <a:srgbClr val="D7A5D7"/>
              </a:gs>
              <a:gs pos="100000">
                <a:schemeClr val="accent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7" name="AutoShape 7"/>
          <p:cNvSpPr>
            <a:spLocks noChangeArrowheads="1"/>
          </p:cNvSpPr>
          <p:nvPr/>
        </p:nvSpPr>
        <p:spPr bwMode="gray">
          <a:xfrm>
            <a:off x="4132263" y="2790825"/>
            <a:ext cx="312737" cy="266700"/>
          </a:xfrm>
          <a:prstGeom prst="can">
            <a:avLst>
              <a:gd name="adj" fmla="val 25000"/>
            </a:avLst>
          </a:prstGeom>
          <a:gradFill rotWithShape="1">
            <a:gsLst>
              <a:gs pos="0">
                <a:schemeClr val="accent2"/>
              </a:gs>
              <a:gs pos="50000">
                <a:srgbClr val="D7A5D7"/>
              </a:gs>
              <a:gs pos="100000">
                <a:schemeClr val="accent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8" name="AutoShape 8"/>
          <p:cNvSpPr>
            <a:spLocks noChangeArrowheads="1"/>
          </p:cNvSpPr>
          <p:nvPr/>
        </p:nvSpPr>
        <p:spPr bwMode="gray">
          <a:xfrm>
            <a:off x="6534150" y="3432175"/>
            <a:ext cx="490538" cy="592138"/>
          </a:xfrm>
          <a:prstGeom prst="can">
            <a:avLst>
              <a:gd name="adj" fmla="val 21181"/>
            </a:avLst>
          </a:prstGeom>
          <a:gradFill rotWithShape="1">
            <a:gsLst>
              <a:gs pos="0">
                <a:schemeClr val="accent2"/>
              </a:gs>
              <a:gs pos="50000">
                <a:srgbClr val="D7A5D7"/>
              </a:gs>
              <a:gs pos="100000">
                <a:schemeClr val="accent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9" name="AutoShape 9"/>
          <p:cNvSpPr>
            <a:spLocks noChangeArrowheads="1"/>
          </p:cNvSpPr>
          <p:nvPr/>
        </p:nvSpPr>
        <p:spPr bwMode="gray">
          <a:xfrm>
            <a:off x="5295900" y="3113088"/>
            <a:ext cx="385763" cy="369887"/>
          </a:xfrm>
          <a:prstGeom prst="can">
            <a:avLst>
              <a:gd name="adj" fmla="val 21667"/>
            </a:avLst>
          </a:prstGeom>
          <a:gradFill rotWithShape="1">
            <a:gsLst>
              <a:gs pos="0">
                <a:schemeClr val="accent2"/>
              </a:gs>
              <a:gs pos="50000">
                <a:srgbClr val="D7A5D7"/>
              </a:gs>
              <a:gs pos="100000">
                <a:schemeClr val="accent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7416" name="Text Box 10"/>
          <p:cNvSpPr txBox="1">
            <a:spLocks noChangeArrowheads="1"/>
          </p:cNvSpPr>
          <p:nvPr/>
        </p:nvSpPr>
        <p:spPr bwMode="gray">
          <a:xfrm>
            <a:off x="1517650" y="1027113"/>
            <a:ext cx="973138" cy="511175"/>
          </a:xfrm>
          <a:prstGeom prst="rect">
            <a:avLst/>
          </a:prstGeom>
          <a:solidFill>
            <a:srgbClr val="FFC000"/>
          </a:solidFill>
          <a:ln w="9525" algn="ctr">
            <a:noFill/>
            <a:miter lim="800000"/>
            <a:headEnd/>
            <a:tailEnd/>
          </a:ln>
        </p:spPr>
        <p:txBody>
          <a:bodyPr lIns="98188" tIns="49094" rIns="98188" bIns="49094">
            <a:spAutoFit/>
          </a:bodyPr>
          <a:lstStyle/>
          <a:p>
            <a:pPr marL="228600" indent="-228600" algn="ctr" defTabSz="982663" eaLnBrk="0" hangingPunct="0">
              <a:spcBef>
                <a:spcPct val="50000"/>
              </a:spcBef>
              <a:buFontTx/>
              <a:buAutoNum type="arabicPlain" startAt="1978"/>
            </a:pPr>
            <a:r>
              <a:rPr lang="zh-CN" altLang="en-US" sz="1000"/>
              <a:t>改革</a:t>
            </a:r>
            <a:endParaRPr lang="en-US" altLang="zh-CN" sz="1000"/>
          </a:p>
          <a:p>
            <a:pPr marL="228600" indent="-228600" algn="ctr" defTabSz="982663" eaLnBrk="0" hangingPunct="0">
              <a:spcBef>
                <a:spcPct val="50000"/>
              </a:spcBef>
            </a:pPr>
            <a:r>
              <a:rPr lang="zh-CN" altLang="en-US" sz="1000"/>
              <a:t>开放</a:t>
            </a:r>
          </a:p>
        </p:txBody>
      </p:sp>
      <p:sp>
        <p:nvSpPr>
          <p:cNvPr id="17417" name="Text Box 11"/>
          <p:cNvSpPr txBox="1">
            <a:spLocks noChangeArrowheads="1"/>
          </p:cNvSpPr>
          <p:nvPr/>
        </p:nvSpPr>
        <p:spPr bwMode="gray">
          <a:xfrm>
            <a:off x="2678113" y="1085850"/>
            <a:ext cx="796925" cy="430213"/>
          </a:xfrm>
          <a:prstGeom prst="rect">
            <a:avLst/>
          </a:prstGeom>
          <a:solidFill>
            <a:srgbClr val="FFC000"/>
          </a:solidFill>
          <a:ln w="9525" algn="ctr">
            <a:noFill/>
            <a:miter lim="800000"/>
            <a:headEnd/>
            <a:tailEnd/>
          </a:ln>
        </p:spPr>
        <p:txBody>
          <a:bodyPr lIns="98188" tIns="49094" rIns="98188" bIns="49094">
            <a:spAutoFit/>
          </a:bodyPr>
          <a:lstStyle/>
          <a:p>
            <a:pPr algn="ctr" defTabSz="982663" eaLnBrk="0" hangingPunct="0">
              <a:spcBef>
                <a:spcPct val="50000"/>
              </a:spcBef>
            </a:pPr>
            <a:r>
              <a:rPr lang="en-US" altLang="zh-CN" sz="1000"/>
              <a:t>2000 GDP </a:t>
            </a:r>
            <a:r>
              <a:rPr lang="zh-CN" altLang="en-US" sz="1000"/>
              <a:t>翻一番</a:t>
            </a:r>
          </a:p>
        </p:txBody>
      </p:sp>
      <p:sp>
        <p:nvSpPr>
          <p:cNvPr id="17418" name="Text Box 12"/>
          <p:cNvSpPr txBox="1">
            <a:spLocks noChangeArrowheads="1"/>
          </p:cNvSpPr>
          <p:nvPr/>
        </p:nvSpPr>
        <p:spPr bwMode="gray">
          <a:xfrm>
            <a:off x="3656013" y="1127125"/>
            <a:ext cx="1098550" cy="512763"/>
          </a:xfrm>
          <a:prstGeom prst="rect">
            <a:avLst/>
          </a:prstGeom>
          <a:solidFill>
            <a:srgbClr val="FFC000"/>
          </a:solidFill>
          <a:ln w="9525" algn="ctr">
            <a:noFill/>
            <a:miter lim="800000"/>
            <a:headEnd/>
            <a:tailEnd/>
          </a:ln>
        </p:spPr>
        <p:txBody>
          <a:bodyPr lIns="98188" tIns="49094" rIns="98188" bIns="49094">
            <a:spAutoFit/>
          </a:bodyPr>
          <a:lstStyle/>
          <a:p>
            <a:pPr algn="ctr" defTabSz="982663" eaLnBrk="0" hangingPunct="0">
              <a:spcBef>
                <a:spcPct val="50000"/>
              </a:spcBef>
            </a:pPr>
            <a:r>
              <a:rPr lang="en-US" altLang="zh-CN" sz="1000"/>
              <a:t>  2010</a:t>
            </a:r>
          </a:p>
          <a:p>
            <a:pPr algn="ctr" defTabSz="982663" eaLnBrk="0" hangingPunct="0">
              <a:spcBef>
                <a:spcPct val="50000"/>
              </a:spcBef>
            </a:pPr>
            <a:r>
              <a:rPr lang="zh-CN" altLang="en-US" sz="1000"/>
              <a:t>经济发展方式转型</a:t>
            </a:r>
          </a:p>
        </p:txBody>
      </p:sp>
      <p:sp>
        <p:nvSpPr>
          <p:cNvPr id="17419" name="Text Box 13"/>
          <p:cNvSpPr txBox="1">
            <a:spLocks noChangeArrowheads="1"/>
          </p:cNvSpPr>
          <p:nvPr/>
        </p:nvSpPr>
        <p:spPr bwMode="gray">
          <a:xfrm>
            <a:off x="4876800" y="1160463"/>
            <a:ext cx="1222375" cy="508000"/>
          </a:xfrm>
          <a:prstGeom prst="rect">
            <a:avLst/>
          </a:prstGeom>
          <a:solidFill>
            <a:srgbClr val="FFC000"/>
          </a:solidFill>
          <a:ln w="9525" algn="ctr">
            <a:noFill/>
            <a:miter lim="800000"/>
            <a:headEnd/>
            <a:tailEnd/>
          </a:ln>
        </p:spPr>
        <p:txBody>
          <a:bodyPr lIns="98188" tIns="49094" rIns="98188" bIns="49094">
            <a:spAutoFit/>
          </a:bodyPr>
          <a:lstStyle/>
          <a:p>
            <a:pPr algn="ctr" defTabSz="982663" eaLnBrk="0" hangingPunct="0">
              <a:spcBef>
                <a:spcPct val="50000"/>
              </a:spcBef>
            </a:pPr>
            <a:r>
              <a:rPr lang="en-US" altLang="zh-CN" sz="1000"/>
              <a:t>I2020</a:t>
            </a:r>
          </a:p>
          <a:p>
            <a:pPr algn="ctr" defTabSz="982663" eaLnBrk="0" hangingPunct="0">
              <a:spcBef>
                <a:spcPct val="50000"/>
              </a:spcBef>
            </a:pPr>
            <a:r>
              <a:rPr lang="zh-CN" altLang="en-US" sz="1000"/>
              <a:t>全面小康社会</a:t>
            </a:r>
          </a:p>
        </p:txBody>
      </p:sp>
      <p:sp>
        <p:nvSpPr>
          <p:cNvPr id="17420" name="Text Box 14"/>
          <p:cNvSpPr txBox="1">
            <a:spLocks noChangeArrowheads="1"/>
          </p:cNvSpPr>
          <p:nvPr/>
        </p:nvSpPr>
        <p:spPr bwMode="gray">
          <a:xfrm>
            <a:off x="6343650" y="1160463"/>
            <a:ext cx="1238250" cy="512762"/>
          </a:xfrm>
          <a:prstGeom prst="rect">
            <a:avLst/>
          </a:prstGeom>
          <a:solidFill>
            <a:srgbClr val="FFC000"/>
          </a:solidFill>
          <a:ln w="9525" algn="ctr">
            <a:noFill/>
            <a:miter lim="800000"/>
            <a:headEnd/>
            <a:tailEnd/>
          </a:ln>
        </p:spPr>
        <p:txBody>
          <a:bodyPr lIns="98188" tIns="49094" rIns="98188" bIns="49094">
            <a:spAutoFit/>
          </a:bodyPr>
          <a:lstStyle/>
          <a:p>
            <a:pPr algn="ctr" defTabSz="982663" eaLnBrk="0" hangingPunct="0">
              <a:spcBef>
                <a:spcPct val="50000"/>
              </a:spcBef>
            </a:pPr>
            <a:r>
              <a:rPr lang="en-US" altLang="zh-CN" sz="1000"/>
              <a:t>2030  </a:t>
            </a:r>
          </a:p>
          <a:p>
            <a:pPr algn="ctr" defTabSz="982663" eaLnBrk="0" hangingPunct="0">
              <a:spcBef>
                <a:spcPct val="50000"/>
              </a:spcBef>
            </a:pPr>
            <a:r>
              <a:rPr lang="zh-CN" altLang="en-US" sz="1000"/>
              <a:t>共同富裕社会</a:t>
            </a:r>
          </a:p>
        </p:txBody>
      </p:sp>
      <p:sp>
        <p:nvSpPr>
          <p:cNvPr id="15" name="AutoShape 25"/>
          <p:cNvSpPr>
            <a:spLocks noChangeArrowheads="1"/>
          </p:cNvSpPr>
          <p:nvPr/>
        </p:nvSpPr>
        <p:spPr bwMode="gray">
          <a:xfrm>
            <a:off x="6534150" y="2071688"/>
            <a:ext cx="490538" cy="1501775"/>
          </a:xfrm>
          <a:prstGeom prst="can">
            <a:avLst>
              <a:gd name="adj" fmla="val 26971"/>
            </a:avLst>
          </a:prstGeom>
          <a:gradFill rotWithShape="1">
            <a:gsLst>
              <a:gs pos="0">
                <a:schemeClr val="tx2"/>
              </a:gs>
              <a:gs pos="50000">
                <a:srgbClr val="DFDBC2"/>
              </a:gs>
              <a:gs pos="100000">
                <a:schemeClr val="tx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6" name="AutoShape 26"/>
          <p:cNvSpPr>
            <a:spLocks noChangeArrowheads="1"/>
          </p:cNvSpPr>
          <p:nvPr/>
        </p:nvSpPr>
        <p:spPr bwMode="gray">
          <a:xfrm>
            <a:off x="5295900" y="1992313"/>
            <a:ext cx="385763" cy="1243012"/>
          </a:xfrm>
          <a:prstGeom prst="can">
            <a:avLst>
              <a:gd name="adj" fmla="val 26494"/>
            </a:avLst>
          </a:prstGeom>
          <a:gradFill rotWithShape="1">
            <a:gsLst>
              <a:gs pos="0">
                <a:schemeClr val="tx2"/>
              </a:gs>
              <a:gs pos="50000">
                <a:srgbClr val="DFDBC2"/>
              </a:gs>
              <a:gs pos="100000">
                <a:schemeClr val="tx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7" name="AutoShape 27"/>
          <p:cNvSpPr>
            <a:spLocks noChangeArrowheads="1"/>
          </p:cNvSpPr>
          <p:nvPr/>
        </p:nvSpPr>
        <p:spPr bwMode="gray">
          <a:xfrm>
            <a:off x="4132263" y="1962150"/>
            <a:ext cx="312737" cy="911225"/>
          </a:xfrm>
          <a:prstGeom prst="can">
            <a:avLst>
              <a:gd name="adj" fmla="val 27102"/>
            </a:avLst>
          </a:prstGeom>
          <a:gradFill rotWithShape="1">
            <a:gsLst>
              <a:gs pos="0">
                <a:schemeClr val="tx2"/>
              </a:gs>
              <a:gs pos="50000">
                <a:srgbClr val="DFDBC2"/>
              </a:gs>
              <a:gs pos="100000">
                <a:schemeClr val="tx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8" name="AutoShape 28"/>
          <p:cNvSpPr>
            <a:spLocks noChangeArrowheads="1"/>
          </p:cNvSpPr>
          <p:nvPr/>
        </p:nvSpPr>
        <p:spPr bwMode="gray">
          <a:xfrm>
            <a:off x="3114675" y="1992313"/>
            <a:ext cx="228600" cy="598487"/>
          </a:xfrm>
          <a:prstGeom prst="can">
            <a:avLst>
              <a:gd name="adj" fmla="val 22986"/>
            </a:avLst>
          </a:prstGeom>
          <a:gradFill rotWithShape="1">
            <a:gsLst>
              <a:gs pos="0">
                <a:schemeClr val="tx2"/>
              </a:gs>
              <a:gs pos="50000">
                <a:srgbClr val="DFDBC2"/>
              </a:gs>
              <a:gs pos="100000">
                <a:schemeClr val="tx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9" name="AutoShape 29"/>
          <p:cNvSpPr>
            <a:spLocks noChangeArrowheads="1"/>
          </p:cNvSpPr>
          <p:nvPr/>
        </p:nvSpPr>
        <p:spPr bwMode="gray">
          <a:xfrm>
            <a:off x="2243138" y="1992313"/>
            <a:ext cx="196850" cy="311150"/>
          </a:xfrm>
          <a:prstGeom prst="can">
            <a:avLst>
              <a:gd name="adj" fmla="val 25866"/>
            </a:avLst>
          </a:prstGeom>
          <a:gradFill rotWithShape="1">
            <a:gsLst>
              <a:gs pos="0">
                <a:schemeClr val="tx2"/>
              </a:gs>
              <a:gs pos="50000">
                <a:srgbClr val="DFDBC2"/>
              </a:gs>
              <a:gs pos="100000">
                <a:schemeClr val="tx2"/>
              </a:gs>
            </a:gsLst>
            <a:lin ang="0" scaled="1"/>
          </a:gradFill>
          <a:ln w="9525">
            <a:noFill/>
            <a:round/>
            <a:headEnd/>
            <a:tailEnd/>
          </a:ln>
        </p:spPr>
        <p:txBody>
          <a:bodyPr wrap="none" lIns="98188" tIns="49094" rIns="98188" bIns="49094" anchor="ctr"/>
          <a:lstStyle/>
          <a:p>
            <a:pPr defTabSz="982663">
              <a:defRPr/>
            </a:pPr>
            <a:endParaRPr lang="zh-CN" altLang="en-US">
              <a:latin typeface="Arial" pitchFamily="34" charset="0"/>
              <a:ea typeface="宋体" pitchFamily="2" charset="-122"/>
            </a:endParaRPr>
          </a:p>
        </p:txBody>
      </p:sp>
      <p:sp>
        <p:nvSpPr>
          <p:cNvPr id="17426" name="Text Box 312"/>
          <p:cNvSpPr txBox="1">
            <a:spLocks noChangeArrowheads="1"/>
          </p:cNvSpPr>
          <p:nvPr/>
        </p:nvSpPr>
        <p:spPr bwMode="auto">
          <a:xfrm>
            <a:off x="6343650" y="5092700"/>
            <a:ext cx="2627313" cy="500063"/>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200">
                <a:latin typeface="Arial Unicode MS"/>
                <a:ea typeface="Arial Unicode MS"/>
                <a:cs typeface="Arial Unicode MS"/>
              </a:rPr>
              <a:t>国情研究</a:t>
            </a:r>
            <a:r>
              <a:rPr lang="en-US" altLang="zh-CN" sz="1200">
                <a:latin typeface="Arial Unicode MS"/>
                <a:ea typeface="Arial Unicode MS"/>
                <a:cs typeface="Arial Unicode MS"/>
              </a:rPr>
              <a:t>:</a:t>
            </a:r>
            <a:r>
              <a:rPr lang="zh-CN" altLang="en-US" sz="1200" b="1">
                <a:latin typeface="Arial Unicode MS"/>
                <a:ea typeface="Arial Unicode MS"/>
                <a:cs typeface="Arial Unicode MS"/>
              </a:rPr>
              <a:t>到</a:t>
            </a:r>
            <a:r>
              <a:rPr lang="en-US" altLang="zh-CN" sz="1200" b="1">
                <a:latin typeface="Arial Unicode MS"/>
                <a:ea typeface="Arial Unicode MS"/>
                <a:cs typeface="Arial Unicode MS"/>
              </a:rPr>
              <a:t>2030</a:t>
            </a:r>
            <a:r>
              <a:rPr lang="zh-CN" altLang="en-US" sz="1200" b="1">
                <a:latin typeface="Arial Unicode MS"/>
                <a:ea typeface="Arial Unicode MS"/>
                <a:cs typeface="Arial Unicode MS"/>
              </a:rPr>
              <a:t>中国科技人才</a:t>
            </a:r>
            <a:r>
              <a:rPr lang="zh-CN" altLang="en-US" sz="1200" b="1">
                <a:solidFill>
                  <a:srgbClr val="CC3300"/>
                </a:solidFill>
                <a:latin typeface="Arial Unicode MS"/>
                <a:ea typeface="Arial Unicode MS"/>
                <a:cs typeface="Arial Unicode MS"/>
              </a:rPr>
              <a:t>数量</a:t>
            </a:r>
            <a:r>
              <a:rPr lang="zh-CN" altLang="en-US" sz="1200" b="1">
                <a:latin typeface="Arial Unicode MS"/>
                <a:ea typeface="Arial Unicode MS"/>
                <a:cs typeface="Arial Unicode MS"/>
              </a:rPr>
              <a:t>将是美国和欧洲的总和</a:t>
            </a:r>
            <a:r>
              <a:rPr lang="zh-CN" altLang="en-US" sz="1200">
                <a:latin typeface="Arial Unicode MS"/>
                <a:ea typeface="Arial Unicode MS"/>
                <a:cs typeface="Arial Unicode MS"/>
              </a:rPr>
              <a:t>，占世界科技人才的</a:t>
            </a:r>
            <a:r>
              <a:rPr lang="en-US" altLang="zh-CN" sz="1200">
                <a:latin typeface="Arial Unicode MS"/>
                <a:ea typeface="Arial Unicode MS"/>
                <a:cs typeface="Arial Unicode MS"/>
              </a:rPr>
              <a:t>30%</a:t>
            </a:r>
            <a:endParaRPr lang="zh-CN" altLang="en-US" sz="1200">
              <a:latin typeface="Arial Unicode MS"/>
              <a:ea typeface="Arial Unicode MS"/>
              <a:cs typeface="Arial Unicode MS"/>
            </a:endParaRPr>
          </a:p>
        </p:txBody>
      </p:sp>
      <p:sp>
        <p:nvSpPr>
          <p:cNvPr id="17427" name="Text Box 314"/>
          <p:cNvSpPr txBox="1">
            <a:spLocks noChangeArrowheads="1"/>
          </p:cNvSpPr>
          <p:nvPr/>
        </p:nvSpPr>
        <p:spPr bwMode="auto">
          <a:xfrm>
            <a:off x="112713" y="1765300"/>
            <a:ext cx="1457325" cy="333375"/>
          </a:xfrm>
          <a:prstGeom prst="rect">
            <a:avLst/>
          </a:prstGeom>
          <a:solidFill>
            <a:srgbClr val="FF0000"/>
          </a:solidFill>
          <a:ln w="9525">
            <a:noFill/>
            <a:miter lim="800000"/>
            <a:headEnd/>
            <a:tailEnd/>
          </a:ln>
          <a:effectLst>
            <a:prstShdw prst="shdw17" dist="17961" dir="2700000">
              <a:srgbClr val="2C6A89"/>
            </a:prstShdw>
          </a:effectLst>
        </p:spPr>
        <p:txBody>
          <a:bodyPr lIns="98188" tIns="49094" rIns="98188" bIns="49094">
            <a:spAutoFit/>
          </a:bodyPr>
          <a:lstStyle/>
          <a:p>
            <a:pPr defTabSz="982663">
              <a:spcBef>
                <a:spcPct val="50000"/>
              </a:spcBef>
            </a:pPr>
            <a:r>
              <a:rPr lang="zh-CN" altLang="en-US" sz="1400"/>
              <a:t>中国之路</a:t>
            </a:r>
          </a:p>
        </p:txBody>
      </p:sp>
      <p:sp>
        <p:nvSpPr>
          <p:cNvPr id="17428" name="Text Box 8"/>
          <p:cNvSpPr txBox="1">
            <a:spLocks noChangeArrowheads="1"/>
          </p:cNvSpPr>
          <p:nvPr/>
        </p:nvSpPr>
        <p:spPr bwMode="auto">
          <a:xfrm>
            <a:off x="4327525" y="4033838"/>
            <a:ext cx="1831975" cy="276225"/>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000" b="1">
                <a:solidFill>
                  <a:srgbClr val="CC3300"/>
                </a:solidFill>
                <a:latin typeface="Arial Unicode MS"/>
                <a:ea typeface="Arial Unicode MS"/>
                <a:cs typeface="Arial Unicode MS"/>
              </a:rPr>
              <a:t>国家中长期教育改革与发展规划</a:t>
            </a:r>
          </a:p>
        </p:txBody>
      </p:sp>
      <p:sp>
        <p:nvSpPr>
          <p:cNvPr id="17429" name="Text Box 9"/>
          <p:cNvSpPr txBox="1">
            <a:spLocks noChangeArrowheads="1"/>
          </p:cNvSpPr>
          <p:nvPr/>
        </p:nvSpPr>
        <p:spPr bwMode="auto">
          <a:xfrm>
            <a:off x="1457325" y="3041650"/>
            <a:ext cx="1465263" cy="266700"/>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000">
                <a:latin typeface="Arial Unicode MS"/>
                <a:ea typeface="Arial Unicode MS"/>
                <a:cs typeface="Arial Unicode MS"/>
              </a:rPr>
              <a:t>国家中长期人才发展规划</a:t>
            </a:r>
          </a:p>
        </p:txBody>
      </p:sp>
      <p:sp>
        <p:nvSpPr>
          <p:cNvPr id="17430" name="Text Box 10"/>
          <p:cNvSpPr txBox="1">
            <a:spLocks noChangeArrowheads="1"/>
          </p:cNvSpPr>
          <p:nvPr/>
        </p:nvSpPr>
        <p:spPr bwMode="auto">
          <a:xfrm>
            <a:off x="2740025" y="3690938"/>
            <a:ext cx="1465263" cy="266700"/>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000">
                <a:latin typeface="Arial Unicode MS"/>
                <a:ea typeface="Arial Unicode MS"/>
                <a:cs typeface="Arial Unicode MS"/>
              </a:rPr>
              <a:t>国家中长期科技发展规划</a:t>
            </a:r>
          </a:p>
        </p:txBody>
      </p:sp>
      <p:sp>
        <p:nvSpPr>
          <p:cNvPr id="17431" name="Text Box 11"/>
          <p:cNvSpPr txBox="1">
            <a:spLocks noChangeArrowheads="1"/>
          </p:cNvSpPr>
          <p:nvPr/>
        </p:nvSpPr>
        <p:spPr bwMode="auto">
          <a:xfrm>
            <a:off x="479425" y="2511425"/>
            <a:ext cx="977900" cy="266700"/>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000">
                <a:latin typeface="Arial Unicode MS"/>
                <a:ea typeface="Arial Unicode MS"/>
                <a:cs typeface="Arial Unicode MS"/>
              </a:rPr>
              <a:t>国家十二五规划</a:t>
            </a:r>
          </a:p>
        </p:txBody>
      </p:sp>
      <p:sp>
        <p:nvSpPr>
          <p:cNvPr id="17432" name="Text Box 49"/>
          <p:cNvSpPr txBox="1">
            <a:spLocks noChangeArrowheads="1"/>
          </p:cNvSpPr>
          <p:nvPr/>
        </p:nvSpPr>
        <p:spPr bwMode="auto">
          <a:xfrm>
            <a:off x="173038" y="5233988"/>
            <a:ext cx="5743575" cy="381000"/>
          </a:xfrm>
          <a:prstGeom prst="rect">
            <a:avLst/>
          </a:prstGeom>
          <a:solidFill>
            <a:srgbClr val="CC99FF"/>
          </a:solidFill>
          <a:ln w="9525">
            <a:solidFill>
              <a:schemeClr val="tx1"/>
            </a:solidFill>
            <a:miter lim="800000"/>
            <a:headEnd/>
            <a:tailEnd/>
          </a:ln>
          <a:effectLst>
            <a:prstShdw prst="shdw17" dist="17961" dir="2700000">
              <a:srgbClr val="050505"/>
            </a:prstShdw>
          </a:effectLst>
        </p:spPr>
        <p:txBody>
          <a:bodyPr lIns="98188" tIns="49094" rIns="98188" bIns="49094">
            <a:spAutoFit/>
          </a:bodyPr>
          <a:lstStyle/>
          <a:p>
            <a:pPr defTabSz="982663">
              <a:spcBef>
                <a:spcPct val="50000"/>
              </a:spcBef>
            </a:pPr>
            <a:r>
              <a:rPr lang="zh-CN" altLang="en-US" sz="1700"/>
              <a:t>国家战略</a:t>
            </a:r>
            <a:r>
              <a:rPr lang="en-US" altLang="zh-CN" sz="1700"/>
              <a:t>: </a:t>
            </a:r>
            <a:r>
              <a:rPr lang="zh-CN" altLang="en-US" sz="1700"/>
              <a:t>工程教育的未来与挑战</a:t>
            </a:r>
            <a:endParaRPr lang="zh-CN" altLang="en-US" sz="1500"/>
          </a:p>
        </p:txBody>
      </p:sp>
      <p:sp>
        <p:nvSpPr>
          <p:cNvPr id="36" name="上箭头 35"/>
          <p:cNvSpPr/>
          <p:nvPr/>
        </p:nvSpPr>
        <p:spPr>
          <a:xfrm>
            <a:off x="723900" y="2900363"/>
            <a:ext cx="304800" cy="2333625"/>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7" name="上箭头 36"/>
          <p:cNvSpPr/>
          <p:nvPr/>
        </p:nvSpPr>
        <p:spPr>
          <a:xfrm>
            <a:off x="2066925" y="3429000"/>
            <a:ext cx="366713" cy="1804988"/>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8" name="上箭头 37"/>
          <p:cNvSpPr/>
          <p:nvPr/>
        </p:nvSpPr>
        <p:spPr>
          <a:xfrm>
            <a:off x="3411538" y="4033838"/>
            <a:ext cx="366712" cy="1200150"/>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9" name="上箭头 38"/>
          <p:cNvSpPr/>
          <p:nvPr/>
        </p:nvSpPr>
        <p:spPr>
          <a:xfrm>
            <a:off x="5183188" y="4411663"/>
            <a:ext cx="304800" cy="822325"/>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37" name="Text Box 27"/>
          <p:cNvSpPr txBox="1">
            <a:spLocks noChangeArrowheads="1"/>
          </p:cNvSpPr>
          <p:nvPr/>
        </p:nvSpPr>
        <p:spPr bwMode="auto">
          <a:xfrm>
            <a:off x="1395413" y="328613"/>
            <a:ext cx="7575550" cy="525462"/>
          </a:xfrm>
          <a:prstGeom prst="rect">
            <a:avLst/>
          </a:prstGeom>
          <a:solidFill>
            <a:srgbClr val="66FF66"/>
          </a:solidFill>
          <a:ln w="9525">
            <a:noFill/>
            <a:miter lim="800000"/>
            <a:headEnd/>
            <a:tailEnd/>
          </a:ln>
          <a:effectLst>
            <a:prstShdw prst="shdw17" dist="17961" dir="2700000">
              <a:srgbClr val="2C6A89"/>
            </a:prstShdw>
          </a:effectLst>
        </p:spPr>
        <p:txBody>
          <a:bodyPr lIns="98188" tIns="49094" rIns="98188" bIns="49094">
            <a:spAutoFit/>
          </a:bodyPr>
          <a:lstStyle/>
          <a:p>
            <a:pPr algn="ctr" defTabSz="982663">
              <a:spcBef>
                <a:spcPct val="50000"/>
              </a:spcBef>
            </a:pPr>
            <a:r>
              <a:rPr lang="zh-CN" altLang="en-US" sz="2800" b="1">
                <a:ea typeface="黑体" pitchFamily="49" charset="-122"/>
              </a:rPr>
              <a:t>未来背景：中国未来的战略</a:t>
            </a:r>
          </a:p>
        </p:txBody>
      </p:sp>
      <p:sp>
        <p:nvSpPr>
          <p:cNvPr id="17438" name="TextBox 42"/>
          <p:cNvSpPr txBox="1">
            <a:spLocks noChangeArrowheads="1"/>
          </p:cNvSpPr>
          <p:nvPr/>
        </p:nvSpPr>
        <p:spPr bwMode="auto">
          <a:xfrm>
            <a:off x="8228013" y="4110038"/>
            <a:ext cx="681037" cy="488950"/>
          </a:xfrm>
          <a:prstGeom prst="rect">
            <a:avLst/>
          </a:prstGeom>
          <a:solidFill>
            <a:srgbClr val="FF0000"/>
          </a:solidFill>
          <a:ln w="9525">
            <a:noFill/>
            <a:miter lim="800000"/>
            <a:headEnd/>
            <a:tailEnd/>
          </a:ln>
        </p:spPr>
        <p:txBody>
          <a:bodyPr>
            <a:spAutoFit/>
          </a:bodyPr>
          <a:lstStyle/>
          <a:p>
            <a:r>
              <a:rPr lang="zh-CN" altLang="en-US" sz="1200"/>
              <a:t>卓越工程师计划</a:t>
            </a:r>
          </a:p>
        </p:txBody>
      </p:sp>
      <p:pic>
        <p:nvPicPr>
          <p:cNvPr id="17439" name="Picture 2" descr="http://img2.jike.com/get?name=T1U_C2BCZK1RCvBVdK"/>
          <p:cNvPicPr>
            <a:picLocks noChangeAspect="1" noChangeArrowheads="1"/>
          </p:cNvPicPr>
          <p:nvPr/>
        </p:nvPicPr>
        <p:blipFill>
          <a:blip r:embed="rId4"/>
          <a:srcRect/>
          <a:stretch>
            <a:fillRect/>
          </a:stretch>
        </p:blipFill>
        <p:spPr bwMode="auto">
          <a:xfrm>
            <a:off x="234950" y="254000"/>
            <a:ext cx="1033463" cy="1284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p:cNvSpPr>
          <p:nvPr/>
        </p:nvSpPr>
        <p:spPr bwMode="auto">
          <a:xfrm>
            <a:off x="271463" y="357188"/>
            <a:ext cx="8229600" cy="8683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a:solidFill>
              <a:schemeClr val="tx2">
                <a:lumMod val="20000"/>
                <a:lumOff val="80000"/>
              </a:schemeClr>
            </a:solidFill>
            <a:miter lim="800000"/>
            <a:headEnd/>
            <a:tailEnd/>
          </a:ln>
        </p:spPr>
        <p:style>
          <a:lnRef idx="0">
            <a:scrgbClr r="0" g="0" b="0"/>
          </a:lnRef>
          <a:fillRef idx="1002">
            <a:schemeClr val="dk2"/>
          </a:fillRef>
          <a:effectRef idx="0">
            <a:scrgbClr r="0" g="0" b="0"/>
          </a:effectRef>
          <a:fontRef idx="major"/>
        </p:style>
        <p:txBody>
          <a:bodyPr anchor="ctr"/>
          <a:lstStyle/>
          <a:p>
            <a:pPr algn="ctr" eaLnBrk="0" hangingPunct="0">
              <a:defRPr/>
            </a:pPr>
            <a:r>
              <a:rPr lang="zh-CN" altLang="en-US" sz="4400"/>
              <a:t>高校发展</a:t>
            </a:r>
            <a:r>
              <a:rPr lang="zh-CN" altLang="en-US" sz="4400" b="1">
                <a:solidFill>
                  <a:srgbClr val="0000FF"/>
                </a:solidFill>
              </a:rPr>
              <a:t>方略</a:t>
            </a:r>
            <a:r>
              <a:rPr lang="zh-CN" altLang="en-US" sz="4400"/>
              <a:t>有哪些变化</a:t>
            </a:r>
            <a:r>
              <a:rPr lang="en-US" altLang="zh-CN" sz="4400"/>
              <a:t>?</a:t>
            </a:r>
            <a:endParaRPr lang="zh-CN" altLang="en-US" sz="4400"/>
          </a:p>
          <a:p>
            <a:pPr algn="ctr" eaLnBrk="0" hangingPunct="0">
              <a:defRPr/>
            </a:pPr>
            <a:r>
              <a:rPr lang="zh-CN" altLang="en-US" sz="4400">
                <a:solidFill>
                  <a:srgbClr val="254061"/>
                </a:solidFill>
                <a:latin typeface="华文行楷"/>
                <a:ea typeface="华文行楷"/>
                <a:cs typeface="华文行楷"/>
              </a:rPr>
              <a:t>攀爬“金字塔 </a:t>
            </a:r>
            <a:r>
              <a:rPr lang="en-US" altLang="zh-CN" sz="4400">
                <a:solidFill>
                  <a:srgbClr val="254061"/>
                </a:solidFill>
                <a:latin typeface="华文行楷"/>
                <a:ea typeface="华文行楷"/>
                <a:cs typeface="华文行楷"/>
              </a:rPr>
              <a:t>”</a:t>
            </a:r>
            <a:endParaRPr lang="zh-CN" altLang="en-US" sz="4400">
              <a:solidFill>
                <a:srgbClr val="254061"/>
              </a:solidFill>
              <a:latin typeface="华文行楷"/>
              <a:ea typeface="华文行楷"/>
              <a:cs typeface="华文行楷"/>
            </a:endParaRPr>
          </a:p>
        </p:txBody>
      </p:sp>
      <p:sp>
        <p:nvSpPr>
          <p:cNvPr id="8" name="梯形 7"/>
          <p:cNvSpPr/>
          <p:nvPr/>
        </p:nvSpPr>
        <p:spPr>
          <a:xfrm>
            <a:off x="428625" y="4714875"/>
            <a:ext cx="7000875" cy="1000125"/>
          </a:xfrm>
          <a:prstGeom prst="trapezoid">
            <a:avLst/>
          </a:prstGeom>
          <a:ln>
            <a:solidFill>
              <a:schemeClr val="bg2">
                <a:lumMod val="25000"/>
              </a:schemeClr>
            </a:solidFill>
          </a:ln>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9" name="梯形 8"/>
          <p:cNvSpPr/>
          <p:nvPr/>
        </p:nvSpPr>
        <p:spPr>
          <a:xfrm>
            <a:off x="1357313" y="3786188"/>
            <a:ext cx="5143500" cy="928687"/>
          </a:xfrm>
          <a:prstGeom prst="trapezoid">
            <a:avLst/>
          </a:prstGeom>
          <a:ln>
            <a:solidFill>
              <a:schemeClr val="bg2">
                <a:lumMod val="25000"/>
              </a:schemeClr>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10" name="梯形 9"/>
          <p:cNvSpPr/>
          <p:nvPr/>
        </p:nvSpPr>
        <p:spPr>
          <a:xfrm>
            <a:off x="2357438" y="3000375"/>
            <a:ext cx="3286125" cy="785813"/>
          </a:xfrm>
          <a:prstGeom prst="trapezoid">
            <a:avLst/>
          </a:prstGeom>
          <a:ln>
            <a:solidFill>
              <a:schemeClr val="bg2">
                <a:lumMod val="25000"/>
              </a:schemeClr>
            </a:solidFill>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13" name="梯形 12"/>
          <p:cNvSpPr/>
          <p:nvPr/>
        </p:nvSpPr>
        <p:spPr>
          <a:xfrm>
            <a:off x="2786063" y="2786063"/>
            <a:ext cx="2428875" cy="214312"/>
          </a:xfrm>
          <a:prstGeom prst="trapezoid">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梯形 13"/>
          <p:cNvSpPr/>
          <p:nvPr/>
        </p:nvSpPr>
        <p:spPr>
          <a:xfrm>
            <a:off x="2928926" y="2643182"/>
            <a:ext cx="2143140" cy="142876"/>
          </a:xfrm>
          <a:prstGeom prst="trapezoid">
            <a:avLst/>
          </a:prstGeom>
          <a:solidFill>
            <a:srgbClr val="FFFF66"/>
          </a:solidFill>
          <a:ln>
            <a:solidFill>
              <a:schemeClr val="tx1"/>
            </a:solidFill>
            <a:prstDash val="sysDash"/>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梯形 14"/>
          <p:cNvSpPr/>
          <p:nvPr/>
        </p:nvSpPr>
        <p:spPr>
          <a:xfrm>
            <a:off x="3143250" y="2500313"/>
            <a:ext cx="1785938" cy="142875"/>
          </a:xfrm>
          <a:prstGeom prst="trapezoid">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梯形 15"/>
          <p:cNvSpPr/>
          <p:nvPr/>
        </p:nvSpPr>
        <p:spPr>
          <a:xfrm>
            <a:off x="3429000" y="1928813"/>
            <a:ext cx="1143000" cy="571500"/>
          </a:xfrm>
          <a:prstGeom prst="trapezoid">
            <a:avLst/>
          </a:prstGeom>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17" name="立方体 16"/>
          <p:cNvSpPr/>
          <p:nvPr/>
        </p:nvSpPr>
        <p:spPr>
          <a:xfrm>
            <a:off x="7072313" y="2214563"/>
            <a:ext cx="1071562" cy="928687"/>
          </a:xfrm>
          <a:prstGeom prst="cube">
            <a:avLst>
              <a:gd name="adj" fmla="val 31274"/>
            </a:avLst>
          </a:prstGeom>
          <a:solidFill>
            <a:srgbClr val="99CC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矩形 19"/>
          <p:cNvSpPr/>
          <p:nvPr/>
        </p:nvSpPr>
        <p:spPr>
          <a:xfrm>
            <a:off x="5357813" y="3786188"/>
            <a:ext cx="571500" cy="357187"/>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9" name="直接箭头连接符 18"/>
          <p:cNvCxnSpPr/>
          <p:nvPr/>
        </p:nvCxnSpPr>
        <p:spPr>
          <a:xfrm flipV="1">
            <a:off x="5929322" y="3286124"/>
            <a:ext cx="571504" cy="500066"/>
          </a:xfrm>
          <a:prstGeom prst="straightConnector1">
            <a:avLst/>
          </a:prstGeom>
          <a:ln>
            <a:tailEnd type="arrow"/>
          </a:ln>
          <a:effectLst>
            <a:glow rad="139700">
              <a:schemeClr val="accent3">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右箭头 20"/>
          <p:cNvSpPr/>
          <p:nvPr/>
        </p:nvSpPr>
        <p:spPr>
          <a:xfrm>
            <a:off x="6429375" y="2571750"/>
            <a:ext cx="571500"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下箭头 21"/>
          <p:cNvSpPr/>
          <p:nvPr/>
        </p:nvSpPr>
        <p:spPr>
          <a:xfrm>
            <a:off x="7500938" y="1785938"/>
            <a:ext cx="214312"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上箭头 22"/>
          <p:cNvSpPr/>
          <p:nvPr/>
        </p:nvSpPr>
        <p:spPr>
          <a:xfrm>
            <a:off x="7429500" y="3214688"/>
            <a:ext cx="214313" cy="4286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左箭头 23"/>
          <p:cNvSpPr/>
          <p:nvPr/>
        </p:nvSpPr>
        <p:spPr>
          <a:xfrm>
            <a:off x="8001000" y="2500313"/>
            <a:ext cx="500063" cy="2143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右箭头 24"/>
          <p:cNvSpPr/>
          <p:nvPr/>
        </p:nvSpPr>
        <p:spPr>
          <a:xfrm rot="19836803">
            <a:off x="6965950" y="2770188"/>
            <a:ext cx="473075" cy="27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右箭头 25"/>
          <p:cNvSpPr/>
          <p:nvPr/>
        </p:nvSpPr>
        <p:spPr>
          <a:xfrm rot="8212125">
            <a:off x="8085138" y="1901825"/>
            <a:ext cx="420687" cy="204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300" name="TextBox 26"/>
          <p:cNvSpPr txBox="1">
            <a:spLocks noChangeArrowheads="1"/>
          </p:cNvSpPr>
          <p:nvPr/>
        </p:nvSpPr>
        <p:spPr bwMode="auto">
          <a:xfrm>
            <a:off x="1000125" y="1571625"/>
            <a:ext cx="1071563" cy="584200"/>
          </a:xfrm>
          <a:prstGeom prst="rect">
            <a:avLst/>
          </a:prstGeom>
          <a:noFill/>
          <a:ln w="9525">
            <a:noFill/>
            <a:miter lim="800000"/>
            <a:headEnd/>
            <a:tailEnd/>
          </a:ln>
        </p:spPr>
        <p:txBody>
          <a:bodyPr>
            <a:spAutoFit/>
          </a:bodyPr>
          <a:lstStyle/>
          <a:p>
            <a:r>
              <a:rPr lang="zh-CN" altLang="en-US" sz="3200">
                <a:latin typeface="Calibri" pitchFamily="34" charset="0"/>
              </a:rPr>
              <a:t>图</a:t>
            </a:r>
            <a:r>
              <a:rPr lang="en-US" altLang="zh-CN" sz="3200">
                <a:latin typeface="Calibri" pitchFamily="34" charset="0"/>
              </a:rPr>
              <a:t>1</a:t>
            </a:r>
            <a:endParaRPr lang="zh-CN" altLang="en-US" sz="3200">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1"/>
          <p:cNvSpPr>
            <a:spLocks noGrp="1"/>
          </p:cNvSpPr>
          <p:nvPr>
            <p:ph type="title"/>
          </p:nvPr>
        </p:nvSpPr>
        <p:spPr/>
        <p:txBody>
          <a:bodyPr/>
          <a:lstStyle/>
          <a:p>
            <a:pPr eaLnBrk="1" hangingPunct="1"/>
            <a:r>
              <a:rPr lang="zh-CN" altLang="en-US" b="1" smtClean="0">
                <a:solidFill>
                  <a:srgbClr val="FF0000"/>
                </a:solidFill>
              </a:rPr>
              <a:t>（</a:t>
            </a:r>
            <a:r>
              <a:rPr lang="en-US" altLang="zh-CN" b="1" smtClean="0">
                <a:solidFill>
                  <a:srgbClr val="FF0000"/>
                </a:solidFill>
              </a:rPr>
              <a:t>2</a:t>
            </a:r>
            <a:r>
              <a:rPr lang="zh-CN" altLang="en-US" b="1" smtClean="0">
                <a:solidFill>
                  <a:srgbClr val="FF0000"/>
                </a:solidFill>
              </a:rPr>
              <a:t>）</a:t>
            </a:r>
            <a:r>
              <a:rPr lang="en-US" altLang="zh-CN" b="1" smtClean="0">
                <a:solidFill>
                  <a:srgbClr val="FF0000"/>
                </a:solidFill>
              </a:rPr>
              <a:t>--</a:t>
            </a:r>
            <a:r>
              <a:rPr lang="zh-CN" altLang="en-US" b="1" smtClean="0">
                <a:solidFill>
                  <a:srgbClr val="FF0000"/>
                </a:solidFill>
              </a:rPr>
              <a:t>分类</a:t>
            </a:r>
          </a:p>
        </p:txBody>
      </p:sp>
      <p:sp>
        <p:nvSpPr>
          <p:cNvPr id="226306" name="内容占位符 2"/>
          <p:cNvSpPr>
            <a:spLocks noGrp="1"/>
          </p:cNvSpPr>
          <p:nvPr>
            <p:ph idx="1"/>
          </p:nvPr>
        </p:nvSpPr>
        <p:spPr/>
        <p:txBody>
          <a:bodyPr/>
          <a:lstStyle/>
          <a:p>
            <a:pPr eaLnBrk="1" hangingPunct="1"/>
            <a:r>
              <a:rPr lang="zh-CN" altLang="en-US" smtClean="0"/>
              <a:t>从第（</a:t>
            </a:r>
            <a:r>
              <a:rPr lang="en-US" altLang="zh-CN" smtClean="0"/>
              <a:t>2</a:t>
            </a:r>
            <a:r>
              <a:rPr lang="zh-CN" altLang="en-US" smtClean="0"/>
              <a:t>）种策略出发</a:t>
            </a:r>
            <a:r>
              <a:rPr lang="en-US" altLang="zh-CN" smtClean="0"/>
              <a:t>--</a:t>
            </a:r>
            <a:r>
              <a:rPr lang="zh-CN" altLang="en-US" b="1" smtClean="0"/>
              <a:t>考虑当前</a:t>
            </a:r>
            <a:r>
              <a:rPr lang="zh-CN" altLang="en-US" smtClean="0"/>
              <a:t>人力市场的</a:t>
            </a:r>
            <a:r>
              <a:rPr lang="zh-CN" altLang="en-US" b="1" smtClean="0">
                <a:solidFill>
                  <a:srgbClr val="0000FF"/>
                </a:solidFill>
              </a:rPr>
              <a:t>多样性</a:t>
            </a:r>
            <a:r>
              <a:rPr lang="zh-CN" altLang="en-US" smtClean="0"/>
              <a:t>需求</a:t>
            </a:r>
            <a:endParaRPr lang="en-US" altLang="zh-CN" smtClean="0"/>
          </a:p>
          <a:p>
            <a:pPr eaLnBrk="1" hangingPunct="1"/>
            <a:r>
              <a:rPr lang="zh-CN" altLang="en-US" smtClean="0"/>
              <a:t>满足于</a:t>
            </a:r>
            <a:r>
              <a:rPr lang="zh-CN" altLang="en-US" b="1" smtClean="0"/>
              <a:t>当前生产需要的不同类型</a:t>
            </a:r>
            <a:r>
              <a:rPr lang="zh-CN" altLang="en-US" smtClean="0"/>
              <a:t>的人力资源供给</a:t>
            </a:r>
            <a:endParaRPr lang="en-US" altLang="zh-CN" smtClean="0"/>
          </a:p>
          <a:p>
            <a:pPr eaLnBrk="1" hangingPunct="1"/>
            <a:r>
              <a:rPr lang="zh-CN" altLang="en-US" smtClean="0"/>
              <a:t>着重发展应用型、管理型、复合型的急需人才</a:t>
            </a:r>
            <a:endParaRPr lang="en-US" altLang="zh-CN" smtClean="0"/>
          </a:p>
          <a:p>
            <a:pPr eaLnBrk="1" hangingPunct="1"/>
            <a:r>
              <a:rPr lang="zh-CN" altLang="en-US" smtClean="0"/>
              <a:t>可能</a:t>
            </a:r>
            <a:r>
              <a:rPr lang="zh-CN" altLang="en-US" b="1" smtClean="0"/>
              <a:t>疏于宏观长远布局限于局部</a:t>
            </a:r>
            <a:r>
              <a:rPr lang="zh-CN" altLang="en-US" smtClean="0"/>
              <a:t>，而不能从全球经济的长远发展出发</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p:cNvSpPr>
          <p:nvPr/>
        </p:nvSpPr>
        <p:spPr bwMode="auto">
          <a:xfrm>
            <a:off x="271463" y="357188"/>
            <a:ext cx="8229600" cy="8683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a:solidFill>
              <a:schemeClr val="tx2">
                <a:lumMod val="20000"/>
                <a:lumOff val="80000"/>
              </a:schemeClr>
            </a:solidFill>
            <a:miter lim="800000"/>
            <a:headEnd/>
            <a:tailEnd/>
          </a:ln>
        </p:spPr>
        <p:style>
          <a:lnRef idx="0">
            <a:scrgbClr r="0" g="0" b="0"/>
          </a:lnRef>
          <a:fillRef idx="1002">
            <a:schemeClr val="dk2"/>
          </a:fillRef>
          <a:effectRef idx="0">
            <a:scrgbClr r="0" g="0" b="0"/>
          </a:effectRef>
          <a:fontRef idx="major"/>
        </p:style>
        <p:txBody>
          <a:bodyPr anchor="ctr"/>
          <a:lstStyle/>
          <a:p>
            <a:pPr algn="ctr" eaLnBrk="0" fontAlgn="auto" hangingPunct="0">
              <a:spcBef>
                <a:spcPts val="0"/>
              </a:spcBef>
              <a:spcAft>
                <a:spcPts val="0"/>
              </a:spcAft>
              <a:defRPr/>
            </a:pPr>
            <a:r>
              <a:rPr lang="zh-CN" altLang="en-US" sz="4400" dirty="0">
                <a:solidFill>
                  <a:schemeClr val="accent1">
                    <a:lumMod val="50000"/>
                  </a:schemeClr>
                </a:solidFill>
                <a:latin typeface="华文行楷" pitchFamily="2" charset="-122"/>
                <a:ea typeface="华文行楷" pitchFamily="2" charset="-122"/>
              </a:rPr>
              <a:t>完全的分类评估</a:t>
            </a:r>
          </a:p>
        </p:txBody>
      </p:sp>
      <p:sp>
        <p:nvSpPr>
          <p:cNvPr id="227330" name="TextBox 26"/>
          <p:cNvSpPr txBox="1">
            <a:spLocks noChangeArrowheads="1"/>
          </p:cNvSpPr>
          <p:nvPr/>
        </p:nvSpPr>
        <p:spPr bwMode="auto">
          <a:xfrm>
            <a:off x="1000125" y="1558925"/>
            <a:ext cx="1071563" cy="584200"/>
          </a:xfrm>
          <a:prstGeom prst="rect">
            <a:avLst/>
          </a:prstGeom>
          <a:noFill/>
          <a:ln w="9525">
            <a:noFill/>
            <a:miter lim="800000"/>
            <a:headEnd/>
            <a:tailEnd/>
          </a:ln>
        </p:spPr>
        <p:txBody>
          <a:bodyPr>
            <a:spAutoFit/>
          </a:bodyPr>
          <a:lstStyle/>
          <a:p>
            <a:r>
              <a:rPr lang="zh-CN" altLang="en-US" sz="3200">
                <a:latin typeface="Calibri" pitchFamily="34" charset="0"/>
              </a:rPr>
              <a:t>图</a:t>
            </a:r>
            <a:r>
              <a:rPr lang="en-US" altLang="zh-CN" sz="3200">
                <a:latin typeface="Calibri" pitchFamily="34" charset="0"/>
              </a:rPr>
              <a:t>2</a:t>
            </a:r>
            <a:endParaRPr lang="zh-CN" altLang="en-US" sz="3200">
              <a:latin typeface="Calibri" pitchFamily="34" charset="0"/>
            </a:endParaRPr>
          </a:p>
        </p:txBody>
      </p:sp>
      <p:sp>
        <p:nvSpPr>
          <p:cNvPr id="28" name="矩形 27"/>
          <p:cNvSpPr/>
          <p:nvPr/>
        </p:nvSpPr>
        <p:spPr>
          <a:xfrm>
            <a:off x="1643063" y="2857500"/>
            <a:ext cx="571500" cy="2357438"/>
          </a:xfrm>
          <a:prstGeom prst="rect">
            <a:avLst/>
          </a:prstGeom>
          <a:noFill/>
          <a:ln>
            <a:solidFill>
              <a:schemeClr val="tx1">
                <a:lumMod val="95000"/>
                <a:lumOff val="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7215188" y="2786063"/>
            <a:ext cx="428625" cy="2428875"/>
          </a:xfrm>
          <a:prstGeom prst="rect">
            <a:avLst/>
          </a:prstGeom>
          <a:solidFill>
            <a:srgbClr val="7030A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2428875" y="3143250"/>
            <a:ext cx="571500" cy="2071688"/>
          </a:xfrm>
          <a:prstGeom prst="rect">
            <a:avLst/>
          </a:prstGeom>
          <a:solidFill>
            <a:srgbClr val="3399FF"/>
          </a:solidFill>
          <a:ln w="19050">
            <a:solidFill>
              <a:schemeClr val="tx1">
                <a:lumMod val="95000"/>
                <a:lumOff val="5000"/>
              </a:schemeClr>
            </a:solidFill>
          </a:ln>
          <a:effectLst>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a:off x="3143250" y="2643188"/>
            <a:ext cx="571500" cy="2571750"/>
          </a:xfrm>
          <a:prstGeom prst="rect">
            <a:avLst/>
          </a:prstGeom>
          <a:solidFill>
            <a:srgbClr val="BCED1F"/>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a:off x="3857625" y="2214563"/>
            <a:ext cx="571500" cy="3000375"/>
          </a:xfrm>
          <a:prstGeom prst="rect">
            <a:avLst/>
          </a:prstGeom>
          <a:ln>
            <a:solidFill>
              <a:schemeClr val="tx1">
                <a:lumMod val="95000"/>
                <a:lumOff val="5000"/>
              </a:schemeClr>
            </a:solid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a:off x="4572000" y="3000375"/>
            <a:ext cx="1000125" cy="2214563"/>
          </a:xfrm>
          <a:prstGeom prst="rect">
            <a:avLst/>
          </a:prstGeom>
          <a:solidFill>
            <a:srgbClr val="3399FF"/>
          </a:solidFill>
          <a:ln w="19050">
            <a:solidFill>
              <a:schemeClr val="tx1">
                <a:lumMod val="95000"/>
                <a:lumOff val="5000"/>
              </a:schemeClr>
            </a:solidFill>
          </a:ln>
          <a:effectLst>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5715000" y="2643188"/>
            <a:ext cx="642938" cy="2571750"/>
          </a:xfrm>
          <a:prstGeom prst="rect">
            <a:avLst/>
          </a:prstGeom>
          <a:ln>
            <a:solidFill>
              <a:schemeClr val="tx1">
                <a:lumMod val="95000"/>
                <a:lumOff val="5000"/>
              </a:schemeClr>
            </a:solid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6500813" y="3429000"/>
            <a:ext cx="571500" cy="1785938"/>
          </a:xfrm>
          <a:prstGeom prst="rect">
            <a:avLst/>
          </a:prstGeom>
          <a:solidFill>
            <a:srgbClr val="33CC33"/>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8" name="直接连接符 37"/>
          <p:cNvCxnSpPr/>
          <p:nvPr/>
        </p:nvCxnSpPr>
        <p:spPr>
          <a:xfrm>
            <a:off x="785813" y="5214938"/>
            <a:ext cx="7715250" cy="1587"/>
          </a:xfrm>
          <a:prstGeom prst="line">
            <a:avLst/>
          </a:prstGeom>
        </p:spPr>
        <p:style>
          <a:lnRef idx="3">
            <a:schemeClr val="dk1"/>
          </a:lnRef>
          <a:fillRef idx="0">
            <a:schemeClr val="dk1"/>
          </a:fillRef>
          <a:effectRef idx="2">
            <a:schemeClr val="dk1"/>
          </a:effectRef>
          <a:fontRef idx="minor">
            <a:schemeClr val="tx1"/>
          </a:fontRef>
        </p:style>
      </p:cxnSp>
      <p:sp>
        <p:nvSpPr>
          <p:cNvPr id="39" name="右箭头 38"/>
          <p:cNvSpPr/>
          <p:nvPr/>
        </p:nvSpPr>
        <p:spPr>
          <a:xfrm>
            <a:off x="6215063" y="3143250"/>
            <a:ext cx="500062" cy="142875"/>
          </a:xfrm>
          <a:prstGeom prst="rightArrow">
            <a:avLst/>
          </a:prstGeom>
          <a:solidFill>
            <a:srgbClr val="FF000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右箭头 39"/>
          <p:cNvSpPr/>
          <p:nvPr/>
        </p:nvSpPr>
        <p:spPr>
          <a:xfrm rot="10800000">
            <a:off x="6143625" y="4500563"/>
            <a:ext cx="500063" cy="142875"/>
          </a:xfrm>
          <a:prstGeom prst="rightArrow">
            <a:avLst/>
          </a:prstGeom>
          <a:solidFill>
            <a:srgbClr val="FF000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p:cNvSpPr>
          <p:nvPr>
            <p:ph type="title"/>
          </p:nvPr>
        </p:nvSpPr>
        <p:spPr/>
        <p:txBody>
          <a:bodyPr/>
          <a:lstStyle/>
          <a:p>
            <a:pPr eaLnBrk="1" hangingPunct="1"/>
            <a:r>
              <a:rPr lang="zh-CN" altLang="en-US" b="1" smtClean="0">
                <a:solidFill>
                  <a:srgbClr val="FF0000"/>
                </a:solidFill>
              </a:rPr>
              <a:t>（</a:t>
            </a:r>
            <a:r>
              <a:rPr lang="en-US" altLang="zh-CN" b="1" smtClean="0">
                <a:solidFill>
                  <a:srgbClr val="FF0000"/>
                </a:solidFill>
              </a:rPr>
              <a:t>3</a:t>
            </a:r>
            <a:r>
              <a:rPr lang="zh-CN" altLang="en-US" b="1" smtClean="0">
                <a:solidFill>
                  <a:srgbClr val="FF0000"/>
                </a:solidFill>
              </a:rPr>
              <a:t>） 分类发展基础上的分层</a:t>
            </a:r>
          </a:p>
        </p:txBody>
      </p:sp>
      <p:sp>
        <p:nvSpPr>
          <p:cNvPr id="228354" name="内容占位符 2"/>
          <p:cNvSpPr>
            <a:spLocks noGrp="1"/>
          </p:cNvSpPr>
          <p:nvPr>
            <p:ph idx="1"/>
          </p:nvPr>
        </p:nvSpPr>
        <p:spPr/>
        <p:txBody>
          <a:bodyPr/>
          <a:lstStyle/>
          <a:p>
            <a:pPr eaLnBrk="1" hangingPunct="1"/>
            <a:r>
              <a:rPr lang="zh-CN" altLang="en-US" sz="3000" smtClean="0"/>
              <a:t>可取的策略选择可能是第（</a:t>
            </a:r>
            <a:r>
              <a:rPr lang="en-US" altLang="zh-CN" sz="3000" smtClean="0"/>
              <a:t>3</a:t>
            </a:r>
            <a:r>
              <a:rPr lang="zh-CN" altLang="en-US" sz="3000" smtClean="0"/>
              <a:t>）种</a:t>
            </a:r>
            <a:r>
              <a:rPr lang="en-US" altLang="zh-CN" sz="3000" smtClean="0"/>
              <a:t>—</a:t>
            </a:r>
            <a:r>
              <a:rPr lang="zh-CN" altLang="en-US" sz="3000" b="1" smtClean="0"/>
              <a:t>分类发展基础上，注意使各个不同层次</a:t>
            </a:r>
            <a:r>
              <a:rPr lang="zh-CN" altLang="en-US" sz="3000" smtClean="0"/>
              <a:t>（分层）的专业、学科和高校的</a:t>
            </a:r>
            <a:r>
              <a:rPr lang="zh-CN" altLang="en-US" sz="3000" b="1" smtClean="0">
                <a:solidFill>
                  <a:srgbClr val="FF0000"/>
                </a:solidFill>
              </a:rPr>
              <a:t>有差异的匹配协同的发展</a:t>
            </a:r>
            <a:endParaRPr lang="en-US" altLang="zh-CN" sz="3000" b="1" smtClean="0">
              <a:solidFill>
                <a:srgbClr val="FF0000"/>
              </a:solidFill>
            </a:endParaRPr>
          </a:p>
          <a:p>
            <a:pPr eaLnBrk="1" hangingPunct="1"/>
            <a:r>
              <a:rPr lang="zh-CN" altLang="en-US" sz="3000" smtClean="0"/>
              <a:t>具体地实施</a:t>
            </a:r>
            <a:r>
              <a:rPr lang="zh-CN" altLang="en-US" sz="3000" b="1" smtClean="0">
                <a:solidFill>
                  <a:srgbClr val="0000FF"/>
                </a:solidFill>
              </a:rPr>
              <a:t>“两</a:t>
            </a:r>
            <a:r>
              <a:rPr lang="en-US" altLang="zh-CN" sz="3000" b="1" smtClean="0">
                <a:solidFill>
                  <a:srgbClr val="0000FF"/>
                </a:solidFill>
              </a:rPr>
              <a:t>(</a:t>
            </a:r>
            <a:r>
              <a:rPr lang="zh-CN" altLang="en-US" sz="3000" b="1" smtClean="0">
                <a:solidFill>
                  <a:srgbClr val="0000FF"/>
                </a:solidFill>
              </a:rPr>
              <a:t>多</a:t>
            </a:r>
            <a:r>
              <a:rPr lang="en-US" altLang="zh-CN" sz="3000" b="1" smtClean="0">
                <a:solidFill>
                  <a:srgbClr val="0000FF"/>
                </a:solidFill>
              </a:rPr>
              <a:t>)</a:t>
            </a:r>
            <a:r>
              <a:rPr lang="zh-CN" altLang="en-US" sz="3000" b="1" smtClean="0">
                <a:solidFill>
                  <a:srgbClr val="0000FF"/>
                </a:solidFill>
              </a:rPr>
              <a:t>轮驱动”</a:t>
            </a:r>
            <a:r>
              <a:rPr lang="zh-CN" altLang="en-US" sz="3000" smtClean="0"/>
              <a:t>的发展策略</a:t>
            </a:r>
            <a:endParaRPr lang="en-US" altLang="zh-CN" sz="3000" smtClean="0"/>
          </a:p>
          <a:p>
            <a:pPr eaLnBrk="1" hangingPunct="1"/>
            <a:r>
              <a:rPr lang="zh-CN" altLang="en-US" sz="3000" smtClean="0"/>
              <a:t>分类发展，且</a:t>
            </a:r>
            <a:r>
              <a:rPr lang="zh-CN" altLang="en-US" sz="3000" b="1" smtClean="0">
                <a:solidFill>
                  <a:srgbClr val="0000FF"/>
                </a:solidFill>
              </a:rPr>
              <a:t>各类都要卓越</a:t>
            </a:r>
            <a:r>
              <a:rPr lang="zh-CN" altLang="en-US" sz="3000" smtClean="0"/>
              <a:t>的基础上，有调控的支持不同层次的专业、学科与高校的发展</a:t>
            </a:r>
            <a:endParaRPr lang="en-US" altLang="zh-CN" sz="3000" smtClean="0"/>
          </a:p>
          <a:p>
            <a:pPr eaLnBrk="1" hangingPunct="1"/>
            <a:r>
              <a:rPr lang="zh-CN" altLang="en-US" sz="3000" smtClean="0"/>
              <a:t>适应中国的国情以及它在世界工程人力资源格局中的应有位置</a:t>
            </a:r>
            <a:endParaRPr lang="en-US" altLang="zh-CN" sz="3000" smtClean="0"/>
          </a:p>
          <a:p>
            <a:pPr eaLnBrk="1" hangingPunct="1"/>
            <a:endParaRPr lang="zh-CN" altLang="en-US" sz="3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p:cNvSpPr>
          <p:nvPr/>
        </p:nvSpPr>
        <p:spPr bwMode="auto">
          <a:xfrm>
            <a:off x="271463" y="357188"/>
            <a:ext cx="8229600" cy="86836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a:solidFill>
              <a:schemeClr val="tx2">
                <a:lumMod val="20000"/>
                <a:lumOff val="80000"/>
              </a:schemeClr>
            </a:solidFill>
            <a:miter lim="800000"/>
            <a:headEnd/>
            <a:tailEnd/>
          </a:ln>
        </p:spPr>
        <p:style>
          <a:lnRef idx="0">
            <a:scrgbClr r="0" g="0" b="0"/>
          </a:lnRef>
          <a:fillRef idx="1002">
            <a:schemeClr val="dk2"/>
          </a:fillRef>
          <a:effectRef idx="0">
            <a:scrgbClr r="0" g="0" b="0"/>
          </a:effectRef>
          <a:fontRef idx="major"/>
        </p:style>
        <p:txBody>
          <a:bodyPr anchor="ctr"/>
          <a:lstStyle/>
          <a:p>
            <a:pPr algn="ctr" eaLnBrk="0" fontAlgn="auto" hangingPunct="0">
              <a:spcBef>
                <a:spcPts val="0"/>
              </a:spcBef>
              <a:spcAft>
                <a:spcPts val="0"/>
              </a:spcAft>
              <a:defRPr/>
            </a:pPr>
            <a:r>
              <a:rPr lang="zh-CN" altLang="en-US" sz="4400" dirty="0">
                <a:solidFill>
                  <a:srgbClr val="FF0000"/>
                </a:solidFill>
                <a:latin typeface="华文行楷" pitchFamily="2" charset="-122"/>
                <a:ea typeface="华文行楷" pitchFamily="2" charset="-122"/>
              </a:rPr>
              <a:t>基于分类的分层</a:t>
            </a:r>
          </a:p>
        </p:txBody>
      </p:sp>
      <p:sp>
        <p:nvSpPr>
          <p:cNvPr id="229378" name="TextBox 26"/>
          <p:cNvSpPr txBox="1">
            <a:spLocks noChangeArrowheads="1"/>
          </p:cNvSpPr>
          <p:nvPr/>
        </p:nvSpPr>
        <p:spPr bwMode="auto">
          <a:xfrm>
            <a:off x="1000125" y="1558925"/>
            <a:ext cx="1071563" cy="584200"/>
          </a:xfrm>
          <a:prstGeom prst="rect">
            <a:avLst/>
          </a:prstGeom>
          <a:noFill/>
          <a:ln w="9525">
            <a:noFill/>
            <a:miter lim="800000"/>
            <a:headEnd/>
            <a:tailEnd/>
          </a:ln>
        </p:spPr>
        <p:txBody>
          <a:bodyPr>
            <a:spAutoFit/>
          </a:bodyPr>
          <a:lstStyle/>
          <a:p>
            <a:r>
              <a:rPr lang="zh-CN" altLang="en-US" sz="3200">
                <a:latin typeface="Calibri" pitchFamily="34" charset="0"/>
              </a:rPr>
              <a:t>图</a:t>
            </a:r>
            <a:r>
              <a:rPr lang="en-US" altLang="zh-CN" sz="3200">
                <a:latin typeface="Calibri" pitchFamily="34" charset="0"/>
              </a:rPr>
              <a:t>3</a:t>
            </a:r>
            <a:endParaRPr lang="zh-CN" altLang="en-US" sz="3200">
              <a:latin typeface="Calibri" pitchFamily="34" charset="0"/>
            </a:endParaRPr>
          </a:p>
        </p:txBody>
      </p:sp>
      <p:sp>
        <p:nvSpPr>
          <p:cNvPr id="28" name="矩形 27"/>
          <p:cNvSpPr/>
          <p:nvPr/>
        </p:nvSpPr>
        <p:spPr>
          <a:xfrm>
            <a:off x="1643063" y="2792413"/>
            <a:ext cx="571500" cy="2422525"/>
          </a:xfrm>
          <a:prstGeom prst="rect">
            <a:avLst/>
          </a:prstGeom>
          <a:noFill/>
          <a:ln>
            <a:solidFill>
              <a:schemeClr val="tx1">
                <a:lumMod val="95000"/>
                <a:lumOff val="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7215188" y="2717800"/>
            <a:ext cx="428625" cy="2497138"/>
          </a:xfrm>
          <a:prstGeom prst="rect">
            <a:avLst/>
          </a:prstGeom>
          <a:solidFill>
            <a:srgbClr val="7030A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2428875" y="3086100"/>
            <a:ext cx="571500" cy="2128838"/>
          </a:xfrm>
          <a:prstGeom prst="rect">
            <a:avLst/>
          </a:prstGeom>
          <a:solidFill>
            <a:srgbClr val="3399FF"/>
          </a:solidFill>
          <a:ln w="19050">
            <a:solidFill>
              <a:schemeClr val="tx1">
                <a:lumMod val="95000"/>
                <a:lumOff val="5000"/>
              </a:schemeClr>
            </a:solidFill>
          </a:ln>
          <a:effectLst>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a:off x="3143250" y="2571750"/>
            <a:ext cx="571500" cy="2643188"/>
          </a:xfrm>
          <a:prstGeom prst="rect">
            <a:avLst/>
          </a:prstGeom>
          <a:solidFill>
            <a:srgbClr val="BCED1F"/>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a:off x="3857625" y="2071688"/>
            <a:ext cx="571500" cy="3143250"/>
          </a:xfrm>
          <a:prstGeom prst="rect">
            <a:avLst/>
          </a:prstGeom>
          <a:ln>
            <a:solidFill>
              <a:schemeClr val="tx1">
                <a:lumMod val="95000"/>
                <a:lumOff val="5000"/>
              </a:schemeClr>
            </a:solid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a:off x="4572000" y="2938463"/>
            <a:ext cx="1000125" cy="2276475"/>
          </a:xfrm>
          <a:prstGeom prst="rect">
            <a:avLst/>
          </a:prstGeom>
          <a:solidFill>
            <a:srgbClr val="3399FF"/>
          </a:solidFill>
          <a:ln w="19050">
            <a:solidFill>
              <a:schemeClr val="tx1">
                <a:lumMod val="95000"/>
                <a:lumOff val="5000"/>
              </a:schemeClr>
            </a:solidFill>
          </a:ln>
          <a:effectLst>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5715000" y="2571750"/>
            <a:ext cx="642938" cy="2643188"/>
          </a:xfrm>
          <a:prstGeom prst="rect">
            <a:avLst/>
          </a:prstGeom>
          <a:ln>
            <a:solidFill>
              <a:schemeClr val="tx1">
                <a:lumMod val="95000"/>
                <a:lumOff val="5000"/>
              </a:schemeClr>
            </a:solidFill>
          </a:ln>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6500813" y="3379788"/>
            <a:ext cx="571500" cy="1835150"/>
          </a:xfrm>
          <a:prstGeom prst="rect">
            <a:avLst/>
          </a:prstGeom>
          <a:solidFill>
            <a:srgbClr val="33CC33"/>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8" name="直接连接符 37"/>
          <p:cNvCxnSpPr/>
          <p:nvPr/>
        </p:nvCxnSpPr>
        <p:spPr>
          <a:xfrm>
            <a:off x="785813" y="5214938"/>
            <a:ext cx="7715250" cy="1587"/>
          </a:xfrm>
          <a:prstGeom prst="line">
            <a:avLst/>
          </a:prstGeom>
        </p:spPr>
        <p:style>
          <a:lnRef idx="3">
            <a:schemeClr val="dk1"/>
          </a:lnRef>
          <a:fillRef idx="0">
            <a:schemeClr val="dk1"/>
          </a:fillRef>
          <a:effectRef idx="2">
            <a:schemeClr val="dk1"/>
          </a:effectRef>
          <a:fontRef idx="minor">
            <a:schemeClr val="tx1"/>
          </a:fontRef>
        </p:style>
      </p:cxnSp>
      <p:sp>
        <p:nvSpPr>
          <p:cNvPr id="39" name="右箭头 38"/>
          <p:cNvSpPr/>
          <p:nvPr/>
        </p:nvSpPr>
        <p:spPr>
          <a:xfrm>
            <a:off x="6286500" y="3071813"/>
            <a:ext cx="285750" cy="142875"/>
          </a:xfrm>
          <a:prstGeom prst="rightArrow">
            <a:avLst/>
          </a:prstGeom>
          <a:solidFill>
            <a:srgbClr val="FF000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右箭头 39"/>
          <p:cNvSpPr/>
          <p:nvPr/>
        </p:nvSpPr>
        <p:spPr>
          <a:xfrm rot="10800000">
            <a:off x="6215063" y="4500563"/>
            <a:ext cx="357187" cy="142875"/>
          </a:xfrm>
          <a:prstGeom prst="rightArrow">
            <a:avLst/>
          </a:prstGeom>
          <a:solidFill>
            <a:srgbClr val="FF0000"/>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上箭头 15"/>
          <p:cNvSpPr/>
          <p:nvPr/>
        </p:nvSpPr>
        <p:spPr>
          <a:xfrm>
            <a:off x="2643188" y="2643188"/>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17" name="上箭头 16"/>
          <p:cNvSpPr/>
          <p:nvPr/>
        </p:nvSpPr>
        <p:spPr>
          <a:xfrm>
            <a:off x="3357563" y="2143125"/>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18" name="上箭头 17"/>
          <p:cNvSpPr/>
          <p:nvPr/>
        </p:nvSpPr>
        <p:spPr>
          <a:xfrm>
            <a:off x="4071938" y="1643063"/>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19" name="上箭头 18"/>
          <p:cNvSpPr/>
          <p:nvPr/>
        </p:nvSpPr>
        <p:spPr>
          <a:xfrm>
            <a:off x="5000625" y="2500313"/>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0" name="上箭头 19"/>
          <p:cNvSpPr/>
          <p:nvPr/>
        </p:nvSpPr>
        <p:spPr>
          <a:xfrm>
            <a:off x="6000750" y="2143125"/>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3" name="上箭头 22"/>
          <p:cNvSpPr/>
          <p:nvPr/>
        </p:nvSpPr>
        <p:spPr>
          <a:xfrm>
            <a:off x="7358063" y="2286000"/>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4" name="上箭头 23"/>
          <p:cNvSpPr/>
          <p:nvPr/>
        </p:nvSpPr>
        <p:spPr>
          <a:xfrm>
            <a:off x="6715125" y="2928938"/>
            <a:ext cx="142875" cy="428625"/>
          </a:xfrm>
          <a:prstGeom prst="upArrow">
            <a:avLst/>
          </a:prstGeom>
          <a:ln>
            <a:solidFill>
              <a:srgbClr val="111179"/>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1143000" y="5715000"/>
            <a:ext cx="6429375" cy="142875"/>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2" name="矩形 41"/>
          <p:cNvSpPr/>
          <p:nvPr/>
        </p:nvSpPr>
        <p:spPr>
          <a:xfrm>
            <a:off x="2643188" y="5214938"/>
            <a:ext cx="142875" cy="500062"/>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3" name="矩形 42"/>
          <p:cNvSpPr/>
          <p:nvPr/>
        </p:nvSpPr>
        <p:spPr>
          <a:xfrm>
            <a:off x="5000625" y="5214938"/>
            <a:ext cx="142875" cy="500062"/>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4" name="矩形 43"/>
          <p:cNvSpPr/>
          <p:nvPr/>
        </p:nvSpPr>
        <p:spPr>
          <a:xfrm>
            <a:off x="6715125" y="5214938"/>
            <a:ext cx="142875" cy="500062"/>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5" name="矩形 44"/>
          <p:cNvSpPr/>
          <p:nvPr/>
        </p:nvSpPr>
        <p:spPr>
          <a:xfrm>
            <a:off x="7429500" y="5214938"/>
            <a:ext cx="142875" cy="500062"/>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46" name="矩形 45"/>
          <p:cNvSpPr/>
          <p:nvPr/>
        </p:nvSpPr>
        <p:spPr>
          <a:xfrm>
            <a:off x="6072188" y="5214938"/>
            <a:ext cx="142875" cy="500062"/>
          </a:xfrm>
          <a:prstGeom prst="rect">
            <a:avLst/>
          </a:prstGeom>
          <a:ln>
            <a:prstDash val="sysDash"/>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3357563" y="5214938"/>
            <a:ext cx="142875" cy="357187"/>
          </a:xfrm>
          <a:prstGeom prst="rect">
            <a:avLst/>
          </a:prstGeom>
          <a:ln w="952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37" name="矩形 36"/>
          <p:cNvSpPr/>
          <p:nvPr/>
        </p:nvSpPr>
        <p:spPr>
          <a:xfrm>
            <a:off x="4071938" y="5214938"/>
            <a:ext cx="142875" cy="357187"/>
          </a:xfrm>
          <a:prstGeom prst="rect">
            <a:avLst/>
          </a:prstGeom>
          <a:ln w="952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41" name="矩形 40"/>
          <p:cNvSpPr/>
          <p:nvPr/>
        </p:nvSpPr>
        <p:spPr>
          <a:xfrm>
            <a:off x="5857875" y="5214938"/>
            <a:ext cx="142875" cy="357187"/>
          </a:xfrm>
          <a:prstGeom prst="rect">
            <a:avLst/>
          </a:prstGeom>
          <a:ln w="952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500063" y="5429250"/>
            <a:ext cx="7929562" cy="142875"/>
          </a:xfrm>
          <a:prstGeom prst="rect">
            <a:avLst/>
          </a:prstGeom>
          <a:ln w="9525"/>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p:cNvSpPr>
            <a:spLocks noGrp="1"/>
          </p:cNvSpPr>
          <p:nvPr>
            <p:ph type="title"/>
          </p:nvPr>
        </p:nvSpPr>
        <p:spPr/>
        <p:txBody>
          <a:bodyPr/>
          <a:lstStyle/>
          <a:p>
            <a:pPr algn="l" eaLnBrk="1" hangingPunct="1"/>
            <a:r>
              <a:rPr lang="zh-CN" altLang="en-US" sz="3600" b="1" smtClean="0">
                <a:solidFill>
                  <a:srgbClr val="FF0000"/>
                </a:solidFill>
              </a:rPr>
              <a:t>“</a:t>
            </a:r>
            <a:r>
              <a:rPr lang="zh-CN" altLang="en-US" sz="3600" b="1" smtClean="0">
                <a:solidFill>
                  <a:srgbClr val="000099"/>
                </a:solidFill>
              </a:rPr>
              <a:t>和而不同</a:t>
            </a:r>
            <a:r>
              <a:rPr lang="zh-CN" altLang="en-US" sz="3600" b="1" smtClean="0">
                <a:solidFill>
                  <a:srgbClr val="FF0000"/>
                </a:solidFill>
              </a:rPr>
              <a:t>”策略取向的</a:t>
            </a:r>
            <a:r>
              <a:rPr lang="zh-CN" altLang="en-US" sz="3600" b="1" smtClean="0">
                <a:solidFill>
                  <a:srgbClr val="000099"/>
                </a:solidFill>
              </a:rPr>
              <a:t>哲学</a:t>
            </a:r>
            <a:r>
              <a:rPr lang="zh-CN" altLang="en-US" sz="3600" b="1" smtClean="0">
                <a:solidFill>
                  <a:srgbClr val="FF0000"/>
                </a:solidFill>
              </a:rPr>
              <a:t>阐释</a:t>
            </a:r>
          </a:p>
        </p:txBody>
      </p:sp>
      <p:sp>
        <p:nvSpPr>
          <p:cNvPr id="3" name="内容占位符 2"/>
          <p:cNvSpPr>
            <a:spLocks noGrp="1"/>
          </p:cNvSpPr>
          <p:nvPr>
            <p:ph idx="1"/>
          </p:nvPr>
        </p:nvSpPr>
        <p:spPr>
          <a:xfrm>
            <a:off x="457200" y="1600200"/>
            <a:ext cx="8229600" cy="5043488"/>
          </a:xfrm>
        </p:spPr>
        <p:txBody>
          <a:bodyPr rtlCol="0">
            <a:normAutofit fontScale="92500" lnSpcReduction="20000"/>
          </a:bodyPr>
          <a:lstStyle/>
          <a:p>
            <a:pPr eaLnBrk="1" fontAlgn="auto" hangingPunct="1">
              <a:spcAft>
                <a:spcPts val="0"/>
              </a:spcAft>
              <a:buFont typeface="Arial" pitchFamily="34" charset="0"/>
              <a:buChar char="•"/>
              <a:defRPr/>
            </a:pPr>
            <a:r>
              <a:rPr lang="zh-CN" altLang="en-US" dirty="0"/>
              <a:t>“</a:t>
            </a:r>
            <a:r>
              <a:rPr lang="zh-CN" altLang="en-US" b="1" dirty="0"/>
              <a:t>和</a:t>
            </a:r>
            <a:r>
              <a:rPr lang="zh-CN" altLang="en-US" dirty="0"/>
              <a:t>”是和谐、统一。“</a:t>
            </a:r>
            <a:r>
              <a:rPr lang="zh-CN" altLang="en-US" b="1" dirty="0"/>
              <a:t>同</a:t>
            </a:r>
            <a:r>
              <a:rPr lang="zh-CN" altLang="en-US" dirty="0"/>
              <a:t>”是相同一致。和而不同，是</a:t>
            </a:r>
            <a:r>
              <a:rPr lang="zh-CN" altLang="en-US" b="1" dirty="0">
                <a:solidFill>
                  <a:srgbClr val="000099"/>
                </a:solidFill>
              </a:rPr>
              <a:t>追求内在的和谐与</a:t>
            </a:r>
            <a:r>
              <a:rPr lang="zh-CN" altLang="en-US" b="1" dirty="0" smtClean="0">
                <a:solidFill>
                  <a:srgbClr val="000099"/>
                </a:solidFill>
              </a:rPr>
              <a:t>统一</a:t>
            </a:r>
            <a:endParaRPr lang="en-US" altLang="zh-CN" b="1" dirty="0" smtClean="0">
              <a:solidFill>
                <a:srgbClr val="000099"/>
              </a:solidFill>
            </a:endParaRPr>
          </a:p>
          <a:p>
            <a:pPr eaLnBrk="1" fontAlgn="auto" hangingPunct="1">
              <a:spcAft>
                <a:spcPts val="0"/>
              </a:spcAft>
              <a:buFont typeface="Arial" pitchFamily="34" charset="0"/>
              <a:buChar char="•"/>
              <a:defRPr/>
            </a:pPr>
            <a:r>
              <a:rPr lang="zh-CN" altLang="en-US" b="1" dirty="0">
                <a:solidFill>
                  <a:srgbClr val="000099"/>
                </a:solidFill>
              </a:rPr>
              <a:t>“协同”就是协调而不重复，因而达到</a:t>
            </a:r>
            <a:r>
              <a:rPr lang="zh-CN" altLang="en-US" b="1" dirty="0" smtClean="0">
                <a:solidFill>
                  <a:srgbClr val="000099"/>
                </a:solidFill>
              </a:rPr>
              <a:t>和谐</a:t>
            </a:r>
            <a:endParaRPr lang="en-US" altLang="zh-CN" b="1" dirty="0" smtClean="0">
              <a:solidFill>
                <a:srgbClr val="000099"/>
              </a:solidFill>
            </a:endParaRPr>
          </a:p>
          <a:p>
            <a:pPr eaLnBrk="1" fontAlgn="auto" hangingPunct="1">
              <a:spcAft>
                <a:spcPts val="0"/>
              </a:spcAft>
              <a:buFont typeface="Arial" pitchFamily="34" charset="0"/>
              <a:buChar char="•"/>
              <a:defRPr/>
            </a:pPr>
            <a:r>
              <a:rPr lang="zh-CN" altLang="en-US" b="1" dirty="0"/>
              <a:t>黑格尔</a:t>
            </a:r>
            <a:r>
              <a:rPr lang="zh-CN" altLang="en-US" dirty="0"/>
              <a:t>将“同一”区分为“抽象的同一，排斥一切差别的同一”；“和</a:t>
            </a:r>
            <a:r>
              <a:rPr lang="zh-CN" altLang="en-US" dirty="0">
                <a:solidFill>
                  <a:srgbClr val="FF0000"/>
                </a:solidFill>
              </a:rPr>
              <a:t>“具体的同一，包含差别与自身的同一</a:t>
            </a:r>
            <a:r>
              <a:rPr lang="zh-CN" altLang="en-US" dirty="0" smtClean="0">
                <a:solidFill>
                  <a:srgbClr val="FF0000"/>
                </a:solidFill>
              </a:rPr>
              <a:t>”</a:t>
            </a:r>
            <a:endParaRPr lang="en-US" altLang="zh-CN" dirty="0" smtClean="0">
              <a:solidFill>
                <a:srgbClr val="FF0000"/>
              </a:solidFill>
            </a:endParaRPr>
          </a:p>
          <a:p>
            <a:pPr eaLnBrk="1" fontAlgn="auto" hangingPunct="1">
              <a:spcAft>
                <a:spcPts val="0"/>
              </a:spcAft>
              <a:buFont typeface="Arial" pitchFamily="34" charset="0"/>
              <a:buChar char="•"/>
              <a:defRPr/>
            </a:pPr>
            <a:r>
              <a:rPr lang="zh-CN" altLang="en-US" b="1" dirty="0"/>
              <a:t>费孝通</a:t>
            </a:r>
            <a:r>
              <a:rPr lang="zh-CN" altLang="en-US" dirty="0"/>
              <a:t>先生在其</a:t>
            </a:r>
            <a:r>
              <a:rPr lang="en-US" dirty="0"/>
              <a:t>80</a:t>
            </a:r>
            <a:r>
              <a:rPr lang="zh-CN" altLang="en-US" dirty="0"/>
              <a:t>寿宴上说的感言：“</a:t>
            </a:r>
            <a:r>
              <a:rPr lang="zh-CN" altLang="en-US" b="1" dirty="0">
                <a:solidFill>
                  <a:srgbClr val="C00000"/>
                </a:solidFill>
              </a:rPr>
              <a:t>各美其美，美人之美，美美与共，天下大同</a:t>
            </a:r>
            <a:r>
              <a:rPr lang="zh-CN" altLang="en-US" dirty="0" smtClean="0"/>
              <a:t>“</a:t>
            </a:r>
            <a:endParaRPr lang="en-US" altLang="zh-CN" dirty="0" smtClean="0"/>
          </a:p>
          <a:p>
            <a:pPr eaLnBrk="1" fontAlgn="auto" hangingPunct="1">
              <a:spcAft>
                <a:spcPts val="0"/>
              </a:spcAft>
              <a:buFont typeface="Arial" pitchFamily="34" charset="0"/>
              <a:buChar char="•"/>
              <a:defRPr/>
            </a:pPr>
            <a:r>
              <a:rPr lang="zh-CN" altLang="en-US" dirty="0"/>
              <a:t>承</a:t>
            </a:r>
            <a:r>
              <a:rPr lang="zh-CN" altLang="en-US" b="1" dirty="0">
                <a:solidFill>
                  <a:srgbClr val="C00000"/>
                </a:solidFill>
              </a:rPr>
              <a:t>差异协同</a:t>
            </a:r>
            <a:r>
              <a:rPr lang="zh-CN" altLang="en-US" dirty="0"/>
              <a:t>的</a:t>
            </a:r>
            <a:r>
              <a:rPr lang="zh-CN" altLang="en-US" dirty="0" smtClean="0"/>
              <a:t>哲学</a:t>
            </a:r>
            <a:endParaRPr lang="en-US" altLang="zh-CN" dirty="0" smtClean="0"/>
          </a:p>
          <a:p>
            <a:pPr eaLnBrk="1" fontAlgn="auto" hangingPunct="1">
              <a:spcAft>
                <a:spcPts val="0"/>
              </a:spcAft>
              <a:buFont typeface="Arial" pitchFamily="34" charset="0"/>
              <a:buChar char="•"/>
              <a:defRPr/>
            </a:pPr>
            <a:r>
              <a:rPr lang="zh-CN" altLang="en-US" b="1" dirty="0"/>
              <a:t>差异可以理解为一种类型间的对立，但非表观的那种矛与盾的对立，是可以协同的</a:t>
            </a:r>
            <a:endParaRPr lang="en-US" altLang="zh-CN" b="1" dirty="0" smtClean="0"/>
          </a:p>
          <a:p>
            <a:pPr eaLnBrk="1" fontAlgn="auto" hangingPunct="1">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标题 1"/>
          <p:cNvSpPr>
            <a:spLocks noGrp="1"/>
          </p:cNvSpPr>
          <p:nvPr>
            <p:ph type="title"/>
          </p:nvPr>
        </p:nvSpPr>
        <p:spPr/>
        <p:txBody>
          <a:bodyPr/>
          <a:lstStyle/>
          <a:p>
            <a:pPr eaLnBrk="1" hangingPunct="1"/>
            <a:r>
              <a:rPr lang="zh-CN" altLang="en-US" b="1" smtClean="0">
                <a:solidFill>
                  <a:srgbClr val="0000FF"/>
                </a:solidFill>
                <a:ea typeface="黑体" pitchFamily="49" charset="-122"/>
              </a:rPr>
              <a:t>构建和谐的工程教育系统</a:t>
            </a:r>
          </a:p>
        </p:txBody>
      </p:sp>
      <p:sp>
        <p:nvSpPr>
          <p:cNvPr id="231426" name="内容占位符 2"/>
          <p:cNvSpPr>
            <a:spLocks noGrp="1"/>
          </p:cNvSpPr>
          <p:nvPr>
            <p:ph idx="1"/>
          </p:nvPr>
        </p:nvSpPr>
        <p:spPr/>
        <p:txBody>
          <a:bodyPr/>
          <a:lstStyle/>
          <a:p>
            <a:pPr eaLnBrk="1" hangingPunct="1"/>
            <a:r>
              <a:rPr lang="zh-CN" altLang="en-US" b="1" smtClean="0">
                <a:solidFill>
                  <a:srgbClr val="C00000"/>
                </a:solidFill>
              </a:rPr>
              <a:t>自然界</a:t>
            </a:r>
            <a:r>
              <a:rPr lang="zh-CN" altLang="en-US" smtClean="0"/>
              <a:t>万物，千差万别，协同演化</a:t>
            </a:r>
            <a:endParaRPr lang="en-US" altLang="zh-CN" smtClean="0"/>
          </a:p>
          <a:p>
            <a:pPr eaLnBrk="1" hangingPunct="1"/>
            <a:r>
              <a:rPr lang="zh-CN" altLang="en-US" smtClean="0"/>
              <a:t>一首</a:t>
            </a:r>
            <a:r>
              <a:rPr lang="zh-CN" altLang="en-US" b="1" smtClean="0">
                <a:solidFill>
                  <a:srgbClr val="C00000"/>
                </a:solidFill>
              </a:rPr>
              <a:t>交响乐</a:t>
            </a:r>
            <a:r>
              <a:rPr lang="zh-CN" altLang="en-US" smtClean="0"/>
              <a:t>，和谐为天籁之音</a:t>
            </a:r>
            <a:endParaRPr lang="en-US" altLang="zh-CN" smtClean="0"/>
          </a:p>
          <a:p>
            <a:pPr eaLnBrk="1" hangingPunct="1"/>
            <a:r>
              <a:rPr lang="zh-CN" altLang="en-US" b="1" smtClean="0">
                <a:solidFill>
                  <a:srgbClr val="C00000"/>
                </a:solidFill>
              </a:rPr>
              <a:t>奥林匹克运动会</a:t>
            </a:r>
            <a:r>
              <a:rPr lang="zh-CN" altLang="en-US" smtClean="0"/>
              <a:t>各项比赛类别不同。正是各尽其能百花齐放，才赛出“同一个世界，同一个梦想”来</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标题 1"/>
          <p:cNvSpPr>
            <a:spLocks noGrp="1"/>
          </p:cNvSpPr>
          <p:nvPr>
            <p:ph type="title" idx="4294967295"/>
          </p:nvPr>
        </p:nvSpPr>
        <p:spPr>
          <a:xfrm>
            <a:off x="457200" y="333375"/>
            <a:ext cx="8229600" cy="1084263"/>
          </a:xfrm>
        </p:spPr>
        <p:txBody>
          <a:bodyPr/>
          <a:lstStyle/>
          <a:p>
            <a:r>
              <a:rPr lang="en-US" altLang="zh-CN" sz="3600" b="1" smtClean="0">
                <a:solidFill>
                  <a:srgbClr val="FF0000"/>
                </a:solidFill>
                <a:latin typeface="黑体" pitchFamily="49" charset="-122"/>
                <a:ea typeface="黑体" pitchFamily="49" charset="-122"/>
              </a:rPr>
              <a:t>4</a:t>
            </a:r>
            <a:r>
              <a:rPr lang="en-US" altLang="zh-CN" sz="4800" b="1" smtClean="0">
                <a:solidFill>
                  <a:srgbClr val="FF0000"/>
                </a:solidFill>
                <a:latin typeface="黑体" pitchFamily="49" charset="-122"/>
                <a:ea typeface="黑体" pitchFamily="49" charset="-122"/>
              </a:rPr>
              <a:t>-</a:t>
            </a:r>
            <a:r>
              <a:rPr lang="zh-CN" altLang="en-US" sz="4800" b="1" smtClean="0">
                <a:solidFill>
                  <a:srgbClr val="FF0000"/>
                </a:solidFill>
                <a:latin typeface="黑体" pitchFamily="49" charset="-122"/>
                <a:ea typeface="黑体" pitchFamily="49" charset="-122"/>
              </a:rPr>
              <a:t>工程教育的</a:t>
            </a:r>
            <a:r>
              <a:rPr lang="en-US" altLang="zh-CN" sz="4800" b="1" smtClean="0">
                <a:solidFill>
                  <a:srgbClr val="FF0000"/>
                </a:solidFill>
                <a:latin typeface="黑体" pitchFamily="49" charset="-122"/>
                <a:ea typeface="黑体" pitchFamily="49" charset="-122"/>
              </a:rPr>
              <a:t>3</a:t>
            </a:r>
            <a:r>
              <a:rPr lang="zh-CN" altLang="en-US" sz="4800" b="1" smtClean="0">
                <a:solidFill>
                  <a:srgbClr val="FF0000"/>
                </a:solidFill>
                <a:latin typeface="黑体" pitchFamily="49" charset="-122"/>
                <a:ea typeface="黑体" pitchFamily="49" charset="-122"/>
              </a:rPr>
              <a:t>个问题</a:t>
            </a:r>
            <a:r>
              <a:rPr lang="en-US" altLang="zh-CN" sz="4800" b="1" smtClean="0">
                <a:solidFill>
                  <a:srgbClr val="FF0000"/>
                </a:solidFill>
                <a:latin typeface="黑体" pitchFamily="49" charset="-122"/>
                <a:ea typeface="黑体" pitchFamily="49" charset="-122"/>
              </a:rPr>
              <a:t>—</a:t>
            </a:r>
            <a:br>
              <a:rPr lang="en-US" altLang="zh-CN" sz="4800" b="1" smtClean="0">
                <a:solidFill>
                  <a:srgbClr val="FF0000"/>
                </a:solidFill>
                <a:latin typeface="黑体" pitchFamily="49" charset="-122"/>
                <a:ea typeface="黑体" pitchFamily="49" charset="-122"/>
              </a:rPr>
            </a:br>
            <a:r>
              <a:rPr lang="en-US" altLang="zh-CN" sz="4800" b="1" smtClean="0">
                <a:solidFill>
                  <a:srgbClr val="FF0000"/>
                </a:solidFill>
                <a:latin typeface="黑体" pitchFamily="49" charset="-122"/>
                <a:ea typeface="黑体" pitchFamily="49" charset="-122"/>
              </a:rPr>
              <a:t>4.1--</a:t>
            </a:r>
            <a:r>
              <a:rPr lang="zh-CN" altLang="en-US" sz="4000" b="1" smtClean="0">
                <a:solidFill>
                  <a:srgbClr val="0000FF"/>
                </a:solidFill>
                <a:latin typeface="黑体" pitchFamily="49" charset="-122"/>
                <a:ea typeface="黑体" pitchFamily="49" charset="-122"/>
              </a:rPr>
              <a:t>钱学森之问与答</a:t>
            </a:r>
            <a:endParaRPr lang="zh-CN" altLang="en-US" sz="4000" smtClean="0">
              <a:solidFill>
                <a:srgbClr val="0000FF"/>
              </a:solidFill>
            </a:endParaRPr>
          </a:p>
        </p:txBody>
      </p:sp>
      <p:sp>
        <p:nvSpPr>
          <p:cNvPr id="232450" name="内容占位符 2"/>
          <p:cNvSpPr>
            <a:spLocks noGrp="1"/>
          </p:cNvSpPr>
          <p:nvPr>
            <p:ph idx="4294967295"/>
          </p:nvPr>
        </p:nvSpPr>
        <p:spPr>
          <a:xfrm>
            <a:off x="457200" y="2060575"/>
            <a:ext cx="8229600" cy="4065588"/>
          </a:xfrm>
        </p:spPr>
        <p:txBody>
          <a:bodyPr/>
          <a:lstStyle/>
          <a:p>
            <a:r>
              <a:rPr lang="zh-CN" altLang="en-US" b="1" smtClean="0">
                <a:latin typeface="黑体" pitchFamily="49" charset="-122"/>
                <a:ea typeface="黑体" pitchFamily="49" charset="-122"/>
              </a:rPr>
              <a:t>钱学森之问</a:t>
            </a:r>
            <a:r>
              <a:rPr lang="en-US" altLang="zh-CN" b="1" smtClean="0">
                <a:latin typeface="黑体" pitchFamily="49" charset="-122"/>
                <a:ea typeface="黑体" pitchFamily="49" charset="-122"/>
              </a:rPr>
              <a:t>—</a:t>
            </a:r>
            <a:r>
              <a:rPr lang="zh-CN" altLang="en-US" b="1" smtClean="0">
                <a:latin typeface="黑体" pitchFamily="49" charset="-122"/>
                <a:ea typeface="黑体" pitchFamily="49" charset="-122"/>
              </a:rPr>
              <a:t>老的教育体制能培养出帅才吗？</a:t>
            </a:r>
            <a:endParaRPr lang="en-US" altLang="zh-CN" b="1" smtClean="0">
              <a:latin typeface="黑体" pitchFamily="49" charset="-122"/>
              <a:ea typeface="黑体" pitchFamily="49" charset="-122"/>
            </a:endParaRPr>
          </a:p>
          <a:p>
            <a:r>
              <a:rPr lang="zh-CN" altLang="en-US" b="1" smtClean="0">
                <a:latin typeface="黑体" pitchFamily="49" charset="-122"/>
                <a:ea typeface="黑体" pitchFamily="49" charset="-122"/>
              </a:rPr>
              <a:t>钱</a:t>
            </a:r>
            <a:r>
              <a:rPr lang="en-US" altLang="zh-CN" b="1" smtClean="0">
                <a:latin typeface="黑体" pitchFamily="49" charset="-122"/>
                <a:ea typeface="黑体" pitchFamily="49" charset="-122"/>
              </a:rPr>
              <a:t>1991</a:t>
            </a:r>
            <a:r>
              <a:rPr lang="zh-CN" altLang="en-US" b="1" smtClean="0">
                <a:latin typeface="黑体" pitchFamily="49" charset="-122"/>
                <a:ea typeface="黑体" pitchFamily="49" charset="-122"/>
              </a:rPr>
              <a:t>年</a:t>
            </a:r>
            <a:r>
              <a:rPr lang="en-US" altLang="zh-CN" b="1" smtClean="0">
                <a:latin typeface="黑体" pitchFamily="49" charset="-122"/>
                <a:ea typeface="黑体" pitchFamily="49" charset="-122"/>
              </a:rPr>
              <a:t>11</a:t>
            </a:r>
            <a:r>
              <a:rPr lang="zh-CN" altLang="en-US" b="1" smtClean="0">
                <a:latin typeface="黑体" pitchFamily="49" charset="-122"/>
                <a:ea typeface="黑体" pitchFamily="49" charset="-122"/>
              </a:rPr>
              <a:t>月</a:t>
            </a:r>
            <a:r>
              <a:rPr lang="en-US" altLang="zh-CN" b="1" smtClean="0">
                <a:latin typeface="黑体" pitchFamily="49" charset="-122"/>
                <a:ea typeface="黑体" pitchFamily="49" charset="-122"/>
              </a:rPr>
              <a:t>15</a:t>
            </a:r>
            <a:r>
              <a:rPr lang="zh-CN" altLang="en-US" b="1" smtClean="0">
                <a:latin typeface="黑体" pitchFamily="49" charset="-122"/>
                <a:ea typeface="黑体" pitchFamily="49" charset="-122"/>
              </a:rPr>
              <a:t>日答：</a:t>
            </a:r>
            <a:endParaRPr lang="en-US" altLang="zh-CN" b="1" smtClean="0">
              <a:latin typeface="黑体" pitchFamily="49" charset="-122"/>
              <a:ea typeface="黑体" pitchFamily="49" charset="-122"/>
            </a:endParaRPr>
          </a:p>
          <a:p>
            <a:pPr>
              <a:buFont typeface="Arial" charset="0"/>
              <a:buNone/>
            </a:pPr>
            <a:r>
              <a:rPr lang="zh-CN" altLang="en-US" b="1" smtClean="0">
                <a:latin typeface="黑体" pitchFamily="49" charset="-122"/>
                <a:ea typeface="黑体" pitchFamily="49" charset="-122"/>
              </a:rPr>
              <a:t>  见 </a:t>
            </a:r>
            <a:r>
              <a:rPr lang="zh-CN" altLang="en-US" b="1" smtClean="0">
                <a:solidFill>
                  <a:srgbClr val="0000FF"/>
                </a:solidFill>
                <a:latin typeface="黑体" pitchFamily="49" charset="-122"/>
                <a:ea typeface="黑体" pitchFamily="49" charset="-122"/>
              </a:rPr>
              <a:t>钱学森，我们要用现代科学技术建设有中国特色的社会主义，“九十年代科技发展与中国现代化系列讲座”，湖南科学技术出版社，</a:t>
            </a:r>
            <a:r>
              <a:rPr lang="en-US" altLang="zh-CN" b="1" smtClean="0">
                <a:solidFill>
                  <a:srgbClr val="0000FF"/>
                </a:solidFill>
                <a:latin typeface="黑体" pitchFamily="49" charset="-122"/>
                <a:ea typeface="黑体" pitchFamily="49" charset="-122"/>
              </a:rPr>
              <a:t>1991</a:t>
            </a:r>
            <a:r>
              <a:rPr lang="zh-CN" altLang="en-US" b="1" smtClean="0">
                <a:solidFill>
                  <a:srgbClr val="0000FF"/>
                </a:solidFill>
                <a:latin typeface="黑体" pitchFamily="49" charset="-122"/>
                <a:ea typeface="黑体" pitchFamily="49" charset="-122"/>
              </a:rPr>
              <a:t>年版，</a:t>
            </a:r>
            <a:endParaRPr lang="zh-CN" altLang="en-US" smtClean="0">
              <a:solidFill>
                <a:srgbClr val="0000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1"/>
          <p:cNvSpPr>
            <a:spLocks noGrp="1"/>
          </p:cNvSpPr>
          <p:nvPr>
            <p:ph type="title"/>
          </p:nvPr>
        </p:nvSpPr>
        <p:spPr/>
        <p:txBody>
          <a:bodyPr/>
          <a:lstStyle/>
          <a:p>
            <a:r>
              <a:rPr lang="zh-CN" altLang="en-US" sz="3600" b="1" smtClean="0">
                <a:solidFill>
                  <a:srgbClr val="0000FF"/>
                </a:solidFill>
              </a:rPr>
              <a:t>“怎样培养帅才？我提出五点建议：”</a:t>
            </a:r>
          </a:p>
        </p:txBody>
      </p:sp>
      <p:sp>
        <p:nvSpPr>
          <p:cNvPr id="233474" name="内容占位符 2"/>
          <p:cNvSpPr>
            <a:spLocks noGrp="1"/>
          </p:cNvSpPr>
          <p:nvPr>
            <p:ph idx="1"/>
          </p:nvPr>
        </p:nvSpPr>
        <p:spPr/>
        <p:txBody>
          <a:bodyPr/>
          <a:lstStyle/>
          <a:p>
            <a:pPr>
              <a:buFont typeface="Arial" charset="0"/>
              <a:buNone/>
            </a:pPr>
            <a:r>
              <a:rPr lang="zh-CN" altLang="en-US" b="1" smtClean="0"/>
              <a:t>“  </a:t>
            </a:r>
            <a:r>
              <a:rPr lang="en-US" altLang="zh-CN" b="1" smtClean="0"/>
              <a:t>1</a:t>
            </a:r>
            <a:r>
              <a:rPr lang="zh-CN" altLang="en-US" b="1" smtClean="0"/>
              <a:t>，要学习马列主义毛泽东思想，。。。</a:t>
            </a:r>
            <a:endParaRPr lang="en-US" altLang="zh-CN" b="1" smtClean="0"/>
          </a:p>
          <a:p>
            <a:r>
              <a:rPr lang="en-US" altLang="zh-CN" b="1" smtClean="0"/>
              <a:t>2</a:t>
            </a:r>
            <a:r>
              <a:rPr lang="zh-CN" altLang="en-US" b="1" smtClean="0"/>
              <a:t>，要了解</a:t>
            </a:r>
            <a:r>
              <a:rPr lang="zh-CN" altLang="en-US" b="1" smtClean="0">
                <a:solidFill>
                  <a:srgbClr val="FF0000"/>
                </a:solidFill>
              </a:rPr>
              <a:t>整个</a:t>
            </a:r>
            <a:r>
              <a:rPr lang="zh-CN" altLang="en-US" b="1" smtClean="0"/>
              <a:t>科学技术，。。。。</a:t>
            </a:r>
            <a:endParaRPr lang="en-US" altLang="zh-CN" b="1" smtClean="0"/>
          </a:p>
          <a:p>
            <a:r>
              <a:rPr lang="en-US" altLang="zh-CN" b="1" smtClean="0"/>
              <a:t>3</a:t>
            </a:r>
            <a:r>
              <a:rPr lang="zh-CN" altLang="en-US" b="1" smtClean="0"/>
              <a:t>，要学习</a:t>
            </a:r>
            <a:r>
              <a:rPr lang="zh-CN" altLang="en-US" b="1" smtClean="0">
                <a:solidFill>
                  <a:srgbClr val="FF0000"/>
                </a:solidFill>
              </a:rPr>
              <a:t>世界</a:t>
            </a:r>
            <a:r>
              <a:rPr lang="zh-CN" altLang="en-US" b="1" smtClean="0"/>
              <a:t>知识，。。。。</a:t>
            </a:r>
            <a:endParaRPr lang="en-US" altLang="zh-CN" b="1" smtClean="0"/>
          </a:p>
          <a:p>
            <a:r>
              <a:rPr lang="en-US" altLang="zh-CN" b="1" smtClean="0"/>
              <a:t>4</a:t>
            </a:r>
            <a:r>
              <a:rPr lang="zh-CN" altLang="en-US" b="1" smtClean="0"/>
              <a:t>，要学习</a:t>
            </a:r>
            <a:r>
              <a:rPr lang="zh-CN" altLang="en-US" b="1" smtClean="0">
                <a:solidFill>
                  <a:srgbClr val="FF0000"/>
                </a:solidFill>
              </a:rPr>
              <a:t>军事科学</a:t>
            </a:r>
            <a:r>
              <a:rPr lang="zh-CN" altLang="en-US" b="1" smtClean="0"/>
              <a:t>知识，。。。</a:t>
            </a:r>
            <a:endParaRPr lang="en-US" altLang="zh-CN" b="1" smtClean="0"/>
          </a:p>
          <a:p>
            <a:r>
              <a:rPr lang="en-US" altLang="zh-CN" b="1" smtClean="0"/>
              <a:t>5</a:t>
            </a:r>
            <a:r>
              <a:rPr lang="zh-CN" altLang="en-US" b="1" smtClean="0"/>
              <a:t>，学点</a:t>
            </a:r>
            <a:r>
              <a:rPr lang="zh-CN" altLang="en-US" b="1" smtClean="0">
                <a:solidFill>
                  <a:srgbClr val="FF0000"/>
                </a:solidFill>
              </a:rPr>
              <a:t>文学艺术</a:t>
            </a:r>
            <a:r>
              <a:rPr lang="zh-CN" altLang="en-US" b="1" smtClean="0"/>
              <a:t>，。。。。</a:t>
            </a:r>
            <a:endParaRPr lang="en-US" altLang="zh-CN" b="1" smtClean="0"/>
          </a:p>
          <a:p>
            <a:r>
              <a:rPr lang="zh-CN" altLang="en-US" b="1" smtClean="0"/>
              <a:t>还要身体</a:t>
            </a:r>
            <a:r>
              <a:rPr lang="zh-CN" altLang="en-US" b="1" smtClean="0">
                <a:solidFill>
                  <a:srgbClr val="FF0000"/>
                </a:solidFill>
              </a:rPr>
              <a:t>健康</a:t>
            </a:r>
            <a:r>
              <a:rPr lang="zh-CN" altLang="en-US" b="1" smtClean="0"/>
              <a:t>。“</a:t>
            </a:r>
            <a:endParaRPr lang="en-US" altLang="zh-CN" b="1" smtClean="0"/>
          </a:p>
          <a:p>
            <a:pPr>
              <a:buFont typeface="Arial" charset="0"/>
              <a:buNone/>
            </a:pPr>
            <a:endParaRPr lang="en-US" altLang="zh-CN" smtClean="0"/>
          </a:p>
          <a:p>
            <a:r>
              <a:rPr lang="zh-CN" altLang="en-US" sz="2400" smtClean="0"/>
              <a:t>见  </a:t>
            </a:r>
            <a:r>
              <a:rPr lang="zh-CN" altLang="en-US" sz="2400" smtClean="0">
                <a:solidFill>
                  <a:srgbClr val="FF0000"/>
                </a:solidFill>
              </a:rPr>
              <a:t>钱学森</a:t>
            </a:r>
            <a:r>
              <a:rPr lang="zh-CN" altLang="en-US" sz="2400" smtClean="0"/>
              <a:t>，中国大学人文启思录，第二卷，华中理工大学出版社，</a:t>
            </a:r>
            <a:r>
              <a:rPr lang="en-US" altLang="zh-CN" sz="2400" smtClean="0">
                <a:solidFill>
                  <a:srgbClr val="FF0000"/>
                </a:solidFill>
              </a:rPr>
              <a:t>1998</a:t>
            </a:r>
            <a:r>
              <a:rPr lang="zh-CN" altLang="en-US" sz="2400" smtClean="0">
                <a:solidFill>
                  <a:srgbClr val="FF0000"/>
                </a:solidFill>
              </a:rPr>
              <a:t>年</a:t>
            </a:r>
            <a:r>
              <a:rPr lang="en-US" altLang="zh-CN" sz="2400" smtClean="0">
                <a:solidFill>
                  <a:srgbClr val="FF0000"/>
                </a:solidFill>
              </a:rPr>
              <a:t>2</a:t>
            </a:r>
            <a:r>
              <a:rPr lang="zh-CN" altLang="en-US" sz="2400" smtClean="0">
                <a:solidFill>
                  <a:srgbClr val="FF0000"/>
                </a:solidFill>
              </a:rPr>
              <a:t>月</a:t>
            </a:r>
            <a:r>
              <a:rPr lang="zh-CN" altLang="en-US" sz="2400" smtClean="0"/>
              <a:t>版，</a:t>
            </a:r>
            <a:r>
              <a:rPr lang="en-US" altLang="zh-CN" sz="2400" smtClean="0"/>
              <a:t>190-203</a:t>
            </a:r>
            <a:r>
              <a:rPr lang="zh-CN" altLang="en-US" sz="2400" smtClean="0"/>
              <a:t>页</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7" name="图片 1" descr="C:\Users\Apple\Desktop\钱文-3-20140321_141738.jpg"/>
          <p:cNvPicPr>
            <a:picLocks noChangeAspect="1" noChangeArrowheads="1"/>
          </p:cNvPicPr>
          <p:nvPr/>
        </p:nvPicPr>
        <p:blipFill>
          <a:blip r:embed="rId2"/>
          <a:srcRect/>
          <a:stretch>
            <a:fillRect/>
          </a:stretch>
        </p:blipFill>
        <p:spPr bwMode="auto">
          <a:xfrm>
            <a:off x="500063" y="642938"/>
            <a:ext cx="5286375" cy="4500562"/>
          </a:xfrm>
          <a:prstGeom prst="rect">
            <a:avLst/>
          </a:prstGeom>
          <a:noFill/>
          <a:ln w="9525">
            <a:noFill/>
            <a:miter lim="800000"/>
            <a:headEnd/>
            <a:tailEnd/>
          </a:ln>
        </p:spPr>
      </p:pic>
      <p:pic>
        <p:nvPicPr>
          <p:cNvPr id="234498" name="图片 2" descr="C:\Users\Apple\Desktop\钱文-2-20140321_141832.jpg"/>
          <p:cNvPicPr>
            <a:picLocks noChangeAspect="1" noChangeArrowheads="1"/>
          </p:cNvPicPr>
          <p:nvPr/>
        </p:nvPicPr>
        <p:blipFill>
          <a:blip r:embed="rId3"/>
          <a:srcRect/>
          <a:stretch>
            <a:fillRect/>
          </a:stretch>
        </p:blipFill>
        <p:spPr bwMode="auto">
          <a:xfrm>
            <a:off x="6084888" y="2924175"/>
            <a:ext cx="2735262" cy="2979738"/>
          </a:xfrm>
          <a:prstGeom prst="rect">
            <a:avLst/>
          </a:prstGeom>
          <a:noFill/>
          <a:ln w="9525">
            <a:noFill/>
            <a:miter lim="800000"/>
            <a:headEnd/>
            <a:tailEnd/>
          </a:ln>
        </p:spPr>
      </p:pic>
      <p:pic>
        <p:nvPicPr>
          <p:cNvPr id="234499" name="图片 3" descr="C:\Users\Apple\Desktop\钱文-1-20140321_141605.jpg"/>
          <p:cNvPicPr>
            <a:picLocks noChangeAspect="1" noChangeArrowheads="1"/>
          </p:cNvPicPr>
          <p:nvPr/>
        </p:nvPicPr>
        <p:blipFill>
          <a:blip r:embed="rId4"/>
          <a:srcRect/>
          <a:stretch>
            <a:fillRect/>
          </a:stretch>
        </p:blipFill>
        <p:spPr bwMode="auto">
          <a:xfrm>
            <a:off x="6143625" y="571500"/>
            <a:ext cx="2516188" cy="1785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457200" y="274638"/>
            <a:ext cx="8229600" cy="993775"/>
          </a:xfrm>
        </p:spPr>
        <p:txBody>
          <a:bodyPr/>
          <a:lstStyle/>
          <a:p>
            <a:r>
              <a:rPr lang="zh-CN" altLang="en-US" sz="4000" b="1" smtClean="0">
                <a:solidFill>
                  <a:srgbClr val="0000FF"/>
                </a:solidFill>
                <a:ea typeface="黑体" pitchFamily="49" charset="-122"/>
              </a:rPr>
              <a:t>中国工程教育人才培养目标的演变</a:t>
            </a:r>
          </a:p>
        </p:txBody>
      </p:sp>
      <p:pic>
        <p:nvPicPr>
          <p:cNvPr id="19458" name="Group 3"/>
          <p:cNvPicPr>
            <a:picLocks noChangeArrowheads="1"/>
          </p:cNvPicPr>
          <p:nvPr>
            <p:ph type="body" idx="1"/>
          </p:nvPr>
        </p:nvPicPr>
        <p:blipFill>
          <a:blip r:embed="rId2"/>
          <a:srcRect/>
          <a:stretch>
            <a:fillRect/>
          </a:stretch>
        </p:blipFill>
        <p:spPr>
          <a:xfrm>
            <a:off x="755650" y="1773238"/>
            <a:ext cx="2189163" cy="542925"/>
          </a:xfrm>
        </p:spPr>
      </p:pic>
      <p:sp>
        <p:nvSpPr>
          <p:cNvPr id="19459" name="Rectangle 5"/>
          <p:cNvSpPr>
            <a:spLocks noChangeArrowheads="1"/>
          </p:cNvSpPr>
          <p:nvPr/>
        </p:nvSpPr>
        <p:spPr bwMode="auto">
          <a:xfrm>
            <a:off x="3203575" y="1808163"/>
            <a:ext cx="2716213" cy="366712"/>
          </a:xfrm>
          <a:prstGeom prst="rect">
            <a:avLst/>
          </a:prstGeom>
          <a:noFill/>
          <a:ln w="9525">
            <a:noFill/>
            <a:miter lim="800000"/>
            <a:headEnd/>
            <a:tailEnd/>
          </a:ln>
        </p:spPr>
        <p:txBody>
          <a:bodyPr anchor="ctr">
            <a:spAutoFit/>
          </a:bodyPr>
          <a:lstStyle/>
          <a:p>
            <a:r>
              <a:rPr lang="zh-CN" altLang="en-US" b="1"/>
              <a:t>以培养</a:t>
            </a:r>
            <a:r>
              <a:rPr lang="zh-CN" altLang="en-US" b="1">
                <a:solidFill>
                  <a:srgbClr val="0000FF"/>
                </a:solidFill>
              </a:rPr>
              <a:t>通用</a:t>
            </a:r>
            <a:r>
              <a:rPr lang="zh-CN" altLang="en-US" b="1"/>
              <a:t>工程人才为主</a:t>
            </a:r>
          </a:p>
        </p:txBody>
      </p:sp>
      <p:grpSp>
        <p:nvGrpSpPr>
          <p:cNvPr id="24" name="Group 12"/>
          <p:cNvGrpSpPr>
            <a:grpSpLocks/>
          </p:cNvGrpSpPr>
          <p:nvPr/>
        </p:nvGrpSpPr>
        <p:grpSpPr bwMode="auto">
          <a:xfrm>
            <a:off x="832311" y="2714709"/>
            <a:ext cx="2170184" cy="491930"/>
            <a:chOff x="816" y="2304"/>
            <a:chExt cx="1440" cy="448"/>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grpSpPr>
        <p:sp>
          <p:nvSpPr>
            <p:cNvPr id="25" name="Freeform 13"/>
            <p:cNvSpPr>
              <a:spLocks/>
            </p:cNvSpPr>
            <p:nvPr/>
          </p:nvSpPr>
          <p:spPr bwMode="gray">
            <a:xfrm>
              <a:off x="901" y="2562"/>
              <a:ext cx="1270" cy="190"/>
            </a:xfrm>
            <a:custGeom>
              <a:avLst/>
              <a:gdLst>
                <a:gd name="T0" fmla="*/ 3937 w 1120"/>
                <a:gd name="T1" fmla="*/ 15 h 252"/>
                <a:gd name="T2" fmla="*/ 3920 w 1120"/>
                <a:gd name="T3" fmla="*/ 15 h 252"/>
                <a:gd name="T4" fmla="*/ 3863 w 1120"/>
                <a:gd name="T5" fmla="*/ 15 h 252"/>
                <a:gd name="T6" fmla="*/ 3776 w 1120"/>
                <a:gd name="T7" fmla="*/ 14 h 252"/>
                <a:gd name="T8" fmla="*/ 3650 w 1120"/>
                <a:gd name="T9" fmla="*/ 14 h 252"/>
                <a:gd name="T10" fmla="*/ 3488 w 1120"/>
                <a:gd name="T11" fmla="*/ 13 h 252"/>
                <a:gd name="T12" fmla="*/ 3300 w 1120"/>
                <a:gd name="T13" fmla="*/ 13 h 252"/>
                <a:gd name="T14" fmla="*/ 3079 w 1120"/>
                <a:gd name="T15" fmla="*/ 13 h 252"/>
                <a:gd name="T16" fmla="*/ 2830 w 1120"/>
                <a:gd name="T17" fmla="*/ 11 h 252"/>
                <a:gd name="T18" fmla="*/ 2567 w 1120"/>
                <a:gd name="T19" fmla="*/ 11 h 252"/>
                <a:gd name="T20" fmla="*/ 2271 w 1120"/>
                <a:gd name="T21" fmla="*/ 11 h 252"/>
                <a:gd name="T22" fmla="*/ 1950 w 1120"/>
                <a:gd name="T23" fmla="*/ 11 h 252"/>
                <a:gd name="T24" fmla="*/ 1636 w 1120"/>
                <a:gd name="T25" fmla="*/ 11 h 252"/>
                <a:gd name="T26" fmla="*/ 1347 w 1120"/>
                <a:gd name="T27" fmla="*/ 11 h 252"/>
                <a:gd name="T28" fmla="*/ 1082 w 1120"/>
                <a:gd name="T29" fmla="*/ 11 h 252"/>
                <a:gd name="T30" fmla="*/ 837 w 1120"/>
                <a:gd name="T31" fmla="*/ 13 h 252"/>
                <a:gd name="T32" fmla="*/ 628 w 1120"/>
                <a:gd name="T33" fmla="*/ 13 h 252"/>
                <a:gd name="T34" fmla="*/ 444 w 1120"/>
                <a:gd name="T35" fmla="*/ 13 h 252"/>
                <a:gd name="T36" fmla="*/ 286 w 1120"/>
                <a:gd name="T37" fmla="*/ 14 h 252"/>
                <a:gd name="T38" fmla="*/ 162 w 1120"/>
                <a:gd name="T39" fmla="*/ 14 h 252"/>
                <a:gd name="T40" fmla="*/ 69 w 1120"/>
                <a:gd name="T41" fmla="*/ 15 h 252"/>
                <a:gd name="T42" fmla="*/ 20 w 1120"/>
                <a:gd name="T43" fmla="*/ 15 h 252"/>
                <a:gd name="T44" fmla="*/ 0 w 1120"/>
                <a:gd name="T45" fmla="*/ 15 h 252"/>
                <a:gd name="T46" fmla="*/ 0 w 1120"/>
                <a:gd name="T47" fmla="*/ 4 h 252"/>
                <a:gd name="T48" fmla="*/ 1966 w 1120"/>
                <a:gd name="T49" fmla="*/ 0 h 252"/>
                <a:gd name="T50" fmla="*/ 3937 w 1120"/>
                <a:gd name="T51" fmla="*/ 4 h 252"/>
                <a:gd name="T52" fmla="*/ 3937 w 1120"/>
                <a:gd name="T53" fmla="*/ 15 h 252"/>
                <a:gd name="T54" fmla="*/ 3937 w 1120"/>
                <a:gd name="T55" fmla="*/ 15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grpFill/>
            <a:ln w="9525">
              <a:solidFill>
                <a:schemeClr val="bg1"/>
              </a:solidFill>
              <a:round/>
              <a:headEnd/>
              <a:tailEnd/>
            </a:ln>
            <a:extLst/>
          </p:spPr>
          <p:txBody>
            <a:bodyPr/>
            <a:lstStyle/>
            <a:p>
              <a:pPr fontAlgn="auto">
                <a:spcBef>
                  <a:spcPts val="0"/>
                </a:spcBef>
                <a:spcAft>
                  <a:spcPts val="0"/>
                </a:spcAft>
                <a:defRPr/>
              </a:pPr>
              <a:endParaRPr lang="zh-CN" altLang="en-US">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Rectangle 14"/>
            <p:cNvSpPr>
              <a:spLocks noChangeArrowheads="1"/>
            </p:cNvSpPr>
            <p:nvPr/>
          </p:nvSpPr>
          <p:spPr bwMode="gray">
            <a:xfrm>
              <a:off x="816" y="2304"/>
              <a:ext cx="1440" cy="393"/>
            </a:xfrm>
            <a:prstGeom prst="rect">
              <a:avLst/>
            </a:prstGeom>
            <a:grpFill/>
            <a:ln>
              <a:solidFill>
                <a:schemeClr val="bg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auto" hangingPunct="0">
                <a:spcBef>
                  <a:spcPts val="0"/>
                </a:spcBef>
                <a:spcAft>
                  <a:spcPts val="0"/>
                </a:spcAft>
                <a:defRPr/>
              </a:pPr>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新中国成立后</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p:txBody>
        </p:sp>
      </p:grpSp>
      <p:sp>
        <p:nvSpPr>
          <p:cNvPr id="19461" name="Rectangle 7"/>
          <p:cNvSpPr>
            <a:spLocks noChangeArrowheads="1"/>
          </p:cNvSpPr>
          <p:nvPr/>
        </p:nvSpPr>
        <p:spPr bwMode="auto">
          <a:xfrm>
            <a:off x="3203575" y="2484438"/>
            <a:ext cx="4251325" cy="1081087"/>
          </a:xfrm>
          <a:prstGeom prst="rect">
            <a:avLst/>
          </a:prstGeom>
          <a:noFill/>
          <a:ln w="9525">
            <a:noFill/>
            <a:miter lim="800000"/>
            <a:headEnd/>
            <a:tailEnd/>
          </a:ln>
        </p:spPr>
        <p:txBody>
          <a:bodyPr anchor="ctr">
            <a:spAutoFit/>
          </a:bodyPr>
          <a:lstStyle/>
          <a:p>
            <a:pPr marL="285750" indent="-285750" eaLnBrk="0" hangingPunct="0">
              <a:lnSpc>
                <a:spcPct val="130000"/>
              </a:lnSpc>
              <a:buClr>
                <a:srgbClr val="FF0066"/>
              </a:buClr>
              <a:buFont typeface="Arial" charset="0"/>
              <a:buChar char="•"/>
            </a:pPr>
            <a:r>
              <a:rPr lang="zh-CN" altLang="en-US" b="1"/>
              <a:t>学习前苏联，按照产品设置专业，培养</a:t>
            </a:r>
            <a:r>
              <a:rPr lang="zh-CN" altLang="en-US" b="1">
                <a:solidFill>
                  <a:srgbClr val="0000FF"/>
                </a:solidFill>
              </a:rPr>
              <a:t>专门的工程师</a:t>
            </a:r>
          </a:p>
          <a:p>
            <a:pPr marL="285750" indent="-285750" eaLnBrk="0" hangingPunct="0"/>
            <a:endParaRPr lang="zh-CN" altLang="en-US"/>
          </a:p>
        </p:txBody>
      </p:sp>
      <p:grpSp>
        <p:nvGrpSpPr>
          <p:cNvPr id="11" name="Group 12"/>
          <p:cNvGrpSpPr>
            <a:grpSpLocks/>
          </p:cNvGrpSpPr>
          <p:nvPr/>
        </p:nvGrpSpPr>
        <p:grpSpPr bwMode="auto">
          <a:xfrm>
            <a:off x="638091" y="3648938"/>
            <a:ext cx="2170184" cy="490388"/>
            <a:chOff x="816" y="2304"/>
            <a:chExt cx="1440" cy="448"/>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grpSpPr>
        <p:sp>
          <p:nvSpPr>
            <p:cNvPr id="12" name="Freeform 13"/>
            <p:cNvSpPr>
              <a:spLocks/>
            </p:cNvSpPr>
            <p:nvPr/>
          </p:nvSpPr>
          <p:spPr bwMode="gray">
            <a:xfrm>
              <a:off x="901" y="2562"/>
              <a:ext cx="1270" cy="190"/>
            </a:xfrm>
            <a:custGeom>
              <a:avLst/>
              <a:gdLst>
                <a:gd name="T0" fmla="*/ 3937 w 1120"/>
                <a:gd name="T1" fmla="*/ 15 h 252"/>
                <a:gd name="T2" fmla="*/ 3920 w 1120"/>
                <a:gd name="T3" fmla="*/ 15 h 252"/>
                <a:gd name="T4" fmla="*/ 3863 w 1120"/>
                <a:gd name="T5" fmla="*/ 15 h 252"/>
                <a:gd name="T6" fmla="*/ 3776 w 1120"/>
                <a:gd name="T7" fmla="*/ 14 h 252"/>
                <a:gd name="T8" fmla="*/ 3650 w 1120"/>
                <a:gd name="T9" fmla="*/ 14 h 252"/>
                <a:gd name="T10" fmla="*/ 3488 w 1120"/>
                <a:gd name="T11" fmla="*/ 13 h 252"/>
                <a:gd name="T12" fmla="*/ 3300 w 1120"/>
                <a:gd name="T13" fmla="*/ 13 h 252"/>
                <a:gd name="T14" fmla="*/ 3079 w 1120"/>
                <a:gd name="T15" fmla="*/ 13 h 252"/>
                <a:gd name="T16" fmla="*/ 2830 w 1120"/>
                <a:gd name="T17" fmla="*/ 11 h 252"/>
                <a:gd name="T18" fmla="*/ 2567 w 1120"/>
                <a:gd name="T19" fmla="*/ 11 h 252"/>
                <a:gd name="T20" fmla="*/ 2271 w 1120"/>
                <a:gd name="T21" fmla="*/ 11 h 252"/>
                <a:gd name="T22" fmla="*/ 1950 w 1120"/>
                <a:gd name="T23" fmla="*/ 11 h 252"/>
                <a:gd name="T24" fmla="*/ 1636 w 1120"/>
                <a:gd name="T25" fmla="*/ 11 h 252"/>
                <a:gd name="T26" fmla="*/ 1347 w 1120"/>
                <a:gd name="T27" fmla="*/ 11 h 252"/>
                <a:gd name="T28" fmla="*/ 1082 w 1120"/>
                <a:gd name="T29" fmla="*/ 11 h 252"/>
                <a:gd name="T30" fmla="*/ 837 w 1120"/>
                <a:gd name="T31" fmla="*/ 13 h 252"/>
                <a:gd name="T32" fmla="*/ 628 w 1120"/>
                <a:gd name="T33" fmla="*/ 13 h 252"/>
                <a:gd name="T34" fmla="*/ 444 w 1120"/>
                <a:gd name="T35" fmla="*/ 13 h 252"/>
                <a:gd name="T36" fmla="*/ 286 w 1120"/>
                <a:gd name="T37" fmla="*/ 14 h 252"/>
                <a:gd name="T38" fmla="*/ 162 w 1120"/>
                <a:gd name="T39" fmla="*/ 14 h 252"/>
                <a:gd name="T40" fmla="*/ 69 w 1120"/>
                <a:gd name="T41" fmla="*/ 15 h 252"/>
                <a:gd name="T42" fmla="*/ 20 w 1120"/>
                <a:gd name="T43" fmla="*/ 15 h 252"/>
                <a:gd name="T44" fmla="*/ 0 w 1120"/>
                <a:gd name="T45" fmla="*/ 15 h 252"/>
                <a:gd name="T46" fmla="*/ 0 w 1120"/>
                <a:gd name="T47" fmla="*/ 4 h 252"/>
                <a:gd name="T48" fmla="*/ 1966 w 1120"/>
                <a:gd name="T49" fmla="*/ 0 h 252"/>
                <a:gd name="T50" fmla="*/ 3937 w 1120"/>
                <a:gd name="T51" fmla="*/ 4 h 252"/>
                <a:gd name="T52" fmla="*/ 3937 w 1120"/>
                <a:gd name="T53" fmla="*/ 15 h 252"/>
                <a:gd name="T54" fmla="*/ 3937 w 1120"/>
                <a:gd name="T55" fmla="*/ 15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grpFill/>
            <a:ln w="9525">
              <a:solidFill>
                <a:schemeClr val="bg1"/>
              </a:solidFill>
              <a:round/>
              <a:headEnd/>
              <a:tailEnd/>
            </a:ln>
            <a:extLst/>
          </p:spPr>
          <p:txBody>
            <a:bodyPr/>
            <a:lstStyle/>
            <a:p>
              <a:pPr fontAlgn="auto">
                <a:spcBef>
                  <a:spcPts val="0"/>
                </a:spcBef>
                <a:spcAft>
                  <a:spcPts val="0"/>
                </a:spcAft>
                <a:defRPr/>
              </a:pPr>
              <a:endParaRPr lang="zh-CN" altLang="en-US">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4"/>
            <p:cNvSpPr>
              <a:spLocks noChangeArrowheads="1"/>
            </p:cNvSpPr>
            <p:nvPr/>
          </p:nvSpPr>
          <p:spPr bwMode="gray">
            <a:xfrm>
              <a:off x="816" y="2304"/>
              <a:ext cx="1440" cy="393"/>
            </a:xfrm>
            <a:prstGeom prst="rect">
              <a:avLst/>
            </a:prstGeom>
            <a:grpFill/>
            <a:ln>
              <a:solidFill>
                <a:schemeClr val="bg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auto" hangingPunct="0">
                <a:spcBef>
                  <a:spcPts val="0"/>
                </a:spcBef>
                <a:spcAft>
                  <a:spcPts val="0"/>
                </a:spcAft>
                <a:defRPr/>
              </a:pPr>
              <a:r>
                <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1978</a:t>
              </a:r>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年改革开放后</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p:txBody>
        </p:sp>
      </p:grpSp>
      <p:sp>
        <p:nvSpPr>
          <p:cNvPr id="19463" name="Rectangle 9"/>
          <p:cNvSpPr>
            <a:spLocks noChangeArrowheads="1"/>
          </p:cNvSpPr>
          <p:nvPr/>
        </p:nvSpPr>
        <p:spPr bwMode="auto">
          <a:xfrm>
            <a:off x="3067050" y="3400425"/>
            <a:ext cx="5938838" cy="915988"/>
          </a:xfrm>
          <a:prstGeom prst="rect">
            <a:avLst/>
          </a:prstGeom>
          <a:noFill/>
          <a:ln w="9525">
            <a:noFill/>
            <a:miter lim="800000"/>
            <a:headEnd/>
            <a:tailEnd/>
          </a:ln>
        </p:spPr>
        <p:txBody>
          <a:bodyPr anchor="ctr">
            <a:spAutoFit/>
          </a:bodyPr>
          <a:lstStyle/>
          <a:p>
            <a:r>
              <a:rPr lang="zh-CN" altLang="en-US" b="1"/>
              <a:t>学习美国，以培养高级专门人才为主，受工程科学化影响</a:t>
            </a:r>
          </a:p>
          <a:p>
            <a:r>
              <a:rPr lang="zh-CN" altLang="en-US" b="1"/>
              <a:t>，实际上培养的是</a:t>
            </a:r>
            <a:r>
              <a:rPr lang="zh-CN" altLang="en-US" b="1">
                <a:solidFill>
                  <a:srgbClr val="0000FF"/>
                </a:solidFill>
              </a:rPr>
              <a:t>工程科学家</a:t>
            </a:r>
            <a:r>
              <a:rPr lang="zh-CN" altLang="en-US" b="1"/>
              <a:t>，即</a:t>
            </a:r>
            <a:r>
              <a:rPr lang="zh-CN" altLang="en-US" b="1">
                <a:solidFill>
                  <a:srgbClr val="FF0000"/>
                </a:solidFill>
              </a:rPr>
              <a:t>科学范式</a:t>
            </a:r>
            <a:r>
              <a:rPr lang="zh-CN" altLang="en-US" b="1"/>
              <a:t>下的</a:t>
            </a:r>
          </a:p>
          <a:p>
            <a:r>
              <a:rPr lang="zh-CN" altLang="en-US" b="1"/>
              <a:t>工程教育模式</a:t>
            </a:r>
          </a:p>
        </p:txBody>
      </p:sp>
      <p:grpSp>
        <p:nvGrpSpPr>
          <p:cNvPr id="14" name="Group 12"/>
          <p:cNvGrpSpPr>
            <a:grpSpLocks/>
          </p:cNvGrpSpPr>
          <p:nvPr/>
        </p:nvGrpSpPr>
        <p:grpSpPr bwMode="auto">
          <a:xfrm>
            <a:off x="615489" y="4589832"/>
            <a:ext cx="2170184" cy="491930"/>
            <a:chOff x="816" y="2304"/>
            <a:chExt cx="1440" cy="448"/>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grpSpPr>
        <p:sp>
          <p:nvSpPr>
            <p:cNvPr id="15" name="Freeform 13"/>
            <p:cNvSpPr>
              <a:spLocks/>
            </p:cNvSpPr>
            <p:nvPr/>
          </p:nvSpPr>
          <p:spPr bwMode="gray">
            <a:xfrm>
              <a:off x="901" y="2562"/>
              <a:ext cx="1270" cy="190"/>
            </a:xfrm>
            <a:custGeom>
              <a:avLst/>
              <a:gdLst>
                <a:gd name="T0" fmla="*/ 3937 w 1120"/>
                <a:gd name="T1" fmla="*/ 15 h 252"/>
                <a:gd name="T2" fmla="*/ 3920 w 1120"/>
                <a:gd name="T3" fmla="*/ 15 h 252"/>
                <a:gd name="T4" fmla="*/ 3863 w 1120"/>
                <a:gd name="T5" fmla="*/ 15 h 252"/>
                <a:gd name="T6" fmla="*/ 3776 w 1120"/>
                <a:gd name="T7" fmla="*/ 14 h 252"/>
                <a:gd name="T8" fmla="*/ 3650 w 1120"/>
                <a:gd name="T9" fmla="*/ 14 h 252"/>
                <a:gd name="T10" fmla="*/ 3488 w 1120"/>
                <a:gd name="T11" fmla="*/ 13 h 252"/>
                <a:gd name="T12" fmla="*/ 3300 w 1120"/>
                <a:gd name="T13" fmla="*/ 13 h 252"/>
                <a:gd name="T14" fmla="*/ 3079 w 1120"/>
                <a:gd name="T15" fmla="*/ 13 h 252"/>
                <a:gd name="T16" fmla="*/ 2830 w 1120"/>
                <a:gd name="T17" fmla="*/ 11 h 252"/>
                <a:gd name="T18" fmla="*/ 2567 w 1120"/>
                <a:gd name="T19" fmla="*/ 11 h 252"/>
                <a:gd name="T20" fmla="*/ 2271 w 1120"/>
                <a:gd name="T21" fmla="*/ 11 h 252"/>
                <a:gd name="T22" fmla="*/ 1950 w 1120"/>
                <a:gd name="T23" fmla="*/ 11 h 252"/>
                <a:gd name="T24" fmla="*/ 1636 w 1120"/>
                <a:gd name="T25" fmla="*/ 11 h 252"/>
                <a:gd name="T26" fmla="*/ 1347 w 1120"/>
                <a:gd name="T27" fmla="*/ 11 h 252"/>
                <a:gd name="T28" fmla="*/ 1082 w 1120"/>
                <a:gd name="T29" fmla="*/ 11 h 252"/>
                <a:gd name="T30" fmla="*/ 837 w 1120"/>
                <a:gd name="T31" fmla="*/ 13 h 252"/>
                <a:gd name="T32" fmla="*/ 628 w 1120"/>
                <a:gd name="T33" fmla="*/ 13 h 252"/>
                <a:gd name="T34" fmla="*/ 444 w 1120"/>
                <a:gd name="T35" fmla="*/ 13 h 252"/>
                <a:gd name="T36" fmla="*/ 286 w 1120"/>
                <a:gd name="T37" fmla="*/ 14 h 252"/>
                <a:gd name="T38" fmla="*/ 162 w 1120"/>
                <a:gd name="T39" fmla="*/ 14 h 252"/>
                <a:gd name="T40" fmla="*/ 69 w 1120"/>
                <a:gd name="T41" fmla="*/ 15 h 252"/>
                <a:gd name="T42" fmla="*/ 20 w 1120"/>
                <a:gd name="T43" fmla="*/ 15 h 252"/>
                <a:gd name="T44" fmla="*/ 0 w 1120"/>
                <a:gd name="T45" fmla="*/ 15 h 252"/>
                <a:gd name="T46" fmla="*/ 0 w 1120"/>
                <a:gd name="T47" fmla="*/ 4 h 252"/>
                <a:gd name="T48" fmla="*/ 1966 w 1120"/>
                <a:gd name="T49" fmla="*/ 0 h 252"/>
                <a:gd name="T50" fmla="*/ 3937 w 1120"/>
                <a:gd name="T51" fmla="*/ 4 h 252"/>
                <a:gd name="T52" fmla="*/ 3937 w 1120"/>
                <a:gd name="T53" fmla="*/ 15 h 252"/>
                <a:gd name="T54" fmla="*/ 3937 w 1120"/>
                <a:gd name="T55" fmla="*/ 15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grpFill/>
            <a:ln w="9525">
              <a:solidFill>
                <a:schemeClr val="bg1"/>
              </a:solidFill>
              <a:round/>
              <a:headEnd/>
              <a:tailEnd/>
            </a:ln>
            <a:extLst/>
          </p:spPr>
          <p:txBody>
            <a:bodyPr/>
            <a:lstStyle/>
            <a:p>
              <a:pPr fontAlgn="auto">
                <a:spcBef>
                  <a:spcPts val="0"/>
                </a:spcBef>
                <a:spcAft>
                  <a:spcPts val="0"/>
                </a:spcAft>
                <a:defRPr/>
              </a:pPr>
              <a:endParaRPr lang="zh-CN" altLang="en-US">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gray">
            <a:xfrm>
              <a:off x="816" y="2304"/>
              <a:ext cx="1440" cy="393"/>
            </a:xfrm>
            <a:prstGeom prst="rect">
              <a:avLst/>
            </a:prstGeom>
            <a:grpFill/>
            <a:ln>
              <a:solidFill>
                <a:schemeClr val="bg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auto" hangingPunct="0">
                <a:spcBef>
                  <a:spcPts val="0"/>
                </a:spcBef>
                <a:spcAft>
                  <a:spcPts val="0"/>
                </a:spcAft>
                <a:defRPr/>
              </a:pPr>
              <a:r>
                <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2000</a:t>
              </a:r>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年后</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p:txBody>
        </p:sp>
      </p:grpSp>
      <p:sp>
        <p:nvSpPr>
          <p:cNvPr id="19465" name="Rectangle 11"/>
          <p:cNvSpPr>
            <a:spLocks noChangeArrowheads="1"/>
          </p:cNvSpPr>
          <p:nvPr/>
        </p:nvSpPr>
        <p:spPr bwMode="auto">
          <a:xfrm>
            <a:off x="2916238" y="4398963"/>
            <a:ext cx="5832475" cy="723900"/>
          </a:xfrm>
          <a:prstGeom prst="rect">
            <a:avLst/>
          </a:prstGeom>
          <a:noFill/>
          <a:ln w="9525">
            <a:noFill/>
            <a:miter lim="800000"/>
            <a:headEnd/>
            <a:tailEnd/>
          </a:ln>
        </p:spPr>
        <p:txBody>
          <a:bodyPr anchor="ctr">
            <a:spAutoFit/>
          </a:bodyPr>
          <a:lstStyle/>
          <a:p>
            <a:pPr marL="285750" indent="-285750" eaLnBrk="0" hangingPunct="0">
              <a:lnSpc>
                <a:spcPct val="130000"/>
              </a:lnSpc>
              <a:buClr>
                <a:srgbClr val="FF0066"/>
              </a:buClr>
              <a:buFont typeface="Arial" charset="0"/>
              <a:buChar char="•"/>
            </a:pPr>
            <a:r>
              <a:rPr lang="zh-CN" altLang="en-US" b="1"/>
              <a:t>学习欧洲模式，提出同时培养</a:t>
            </a:r>
            <a:r>
              <a:rPr lang="zh-CN" altLang="en-US" b="1">
                <a:solidFill>
                  <a:srgbClr val="0000FF"/>
                </a:solidFill>
              </a:rPr>
              <a:t>工程科学家和工程师</a:t>
            </a:r>
          </a:p>
          <a:p>
            <a:pPr marL="285750" indent="-285750" eaLnBrk="0" hangingPunct="0"/>
            <a:endParaRPr lang="zh-CN" altLang="en-US"/>
          </a:p>
        </p:txBody>
      </p:sp>
      <p:grpSp>
        <p:nvGrpSpPr>
          <p:cNvPr id="2" name="Group 12"/>
          <p:cNvGrpSpPr>
            <a:grpSpLocks/>
          </p:cNvGrpSpPr>
          <p:nvPr/>
        </p:nvGrpSpPr>
        <p:grpSpPr bwMode="auto">
          <a:xfrm>
            <a:off x="689481" y="5593230"/>
            <a:ext cx="2170184" cy="491930"/>
            <a:chOff x="816" y="2304"/>
            <a:chExt cx="1440" cy="448"/>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p:grpSpPr>
        <p:sp>
          <p:nvSpPr>
            <p:cNvPr id="3" name="Freeform 13"/>
            <p:cNvSpPr>
              <a:spLocks/>
            </p:cNvSpPr>
            <p:nvPr/>
          </p:nvSpPr>
          <p:spPr bwMode="gray">
            <a:xfrm>
              <a:off x="901" y="2562"/>
              <a:ext cx="1270" cy="190"/>
            </a:xfrm>
            <a:custGeom>
              <a:avLst/>
              <a:gdLst>
                <a:gd name="T0" fmla="*/ 3937 w 1120"/>
                <a:gd name="T1" fmla="*/ 15 h 252"/>
                <a:gd name="T2" fmla="*/ 3920 w 1120"/>
                <a:gd name="T3" fmla="*/ 15 h 252"/>
                <a:gd name="T4" fmla="*/ 3863 w 1120"/>
                <a:gd name="T5" fmla="*/ 15 h 252"/>
                <a:gd name="T6" fmla="*/ 3776 w 1120"/>
                <a:gd name="T7" fmla="*/ 14 h 252"/>
                <a:gd name="T8" fmla="*/ 3650 w 1120"/>
                <a:gd name="T9" fmla="*/ 14 h 252"/>
                <a:gd name="T10" fmla="*/ 3488 w 1120"/>
                <a:gd name="T11" fmla="*/ 13 h 252"/>
                <a:gd name="T12" fmla="*/ 3300 w 1120"/>
                <a:gd name="T13" fmla="*/ 13 h 252"/>
                <a:gd name="T14" fmla="*/ 3079 w 1120"/>
                <a:gd name="T15" fmla="*/ 13 h 252"/>
                <a:gd name="T16" fmla="*/ 2830 w 1120"/>
                <a:gd name="T17" fmla="*/ 11 h 252"/>
                <a:gd name="T18" fmla="*/ 2567 w 1120"/>
                <a:gd name="T19" fmla="*/ 11 h 252"/>
                <a:gd name="T20" fmla="*/ 2271 w 1120"/>
                <a:gd name="T21" fmla="*/ 11 h 252"/>
                <a:gd name="T22" fmla="*/ 1950 w 1120"/>
                <a:gd name="T23" fmla="*/ 11 h 252"/>
                <a:gd name="T24" fmla="*/ 1636 w 1120"/>
                <a:gd name="T25" fmla="*/ 11 h 252"/>
                <a:gd name="T26" fmla="*/ 1347 w 1120"/>
                <a:gd name="T27" fmla="*/ 11 h 252"/>
                <a:gd name="T28" fmla="*/ 1082 w 1120"/>
                <a:gd name="T29" fmla="*/ 11 h 252"/>
                <a:gd name="T30" fmla="*/ 837 w 1120"/>
                <a:gd name="T31" fmla="*/ 13 h 252"/>
                <a:gd name="T32" fmla="*/ 628 w 1120"/>
                <a:gd name="T33" fmla="*/ 13 h 252"/>
                <a:gd name="T34" fmla="*/ 444 w 1120"/>
                <a:gd name="T35" fmla="*/ 13 h 252"/>
                <a:gd name="T36" fmla="*/ 286 w 1120"/>
                <a:gd name="T37" fmla="*/ 14 h 252"/>
                <a:gd name="T38" fmla="*/ 162 w 1120"/>
                <a:gd name="T39" fmla="*/ 14 h 252"/>
                <a:gd name="T40" fmla="*/ 69 w 1120"/>
                <a:gd name="T41" fmla="*/ 15 h 252"/>
                <a:gd name="T42" fmla="*/ 20 w 1120"/>
                <a:gd name="T43" fmla="*/ 15 h 252"/>
                <a:gd name="T44" fmla="*/ 0 w 1120"/>
                <a:gd name="T45" fmla="*/ 15 h 252"/>
                <a:gd name="T46" fmla="*/ 0 w 1120"/>
                <a:gd name="T47" fmla="*/ 4 h 252"/>
                <a:gd name="T48" fmla="*/ 1966 w 1120"/>
                <a:gd name="T49" fmla="*/ 0 h 252"/>
                <a:gd name="T50" fmla="*/ 3937 w 1120"/>
                <a:gd name="T51" fmla="*/ 4 h 252"/>
                <a:gd name="T52" fmla="*/ 3937 w 1120"/>
                <a:gd name="T53" fmla="*/ 15 h 252"/>
                <a:gd name="T54" fmla="*/ 3937 w 1120"/>
                <a:gd name="T55" fmla="*/ 15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grpFill/>
            <a:ln w="9525">
              <a:solidFill>
                <a:schemeClr val="bg1"/>
              </a:solidFill>
              <a:round/>
              <a:headEnd/>
              <a:tailEnd/>
            </a:ln>
            <a:extLst/>
          </p:spPr>
          <p:txBody>
            <a:bodyPr/>
            <a:lstStyle/>
            <a:p>
              <a:pPr fontAlgn="auto">
                <a:spcBef>
                  <a:spcPts val="0"/>
                </a:spcBef>
                <a:spcAft>
                  <a:spcPts val="0"/>
                </a:spcAft>
                <a:defRPr/>
              </a:pPr>
              <a:endParaRPr lang="zh-CN" altLang="en-US">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Rectangle 14"/>
            <p:cNvSpPr>
              <a:spLocks noChangeArrowheads="1"/>
            </p:cNvSpPr>
            <p:nvPr/>
          </p:nvSpPr>
          <p:spPr bwMode="gray">
            <a:xfrm>
              <a:off x="816" y="2304"/>
              <a:ext cx="1440" cy="393"/>
            </a:xfrm>
            <a:prstGeom prst="rect">
              <a:avLst/>
            </a:prstGeom>
            <a:grpFill/>
            <a:ln>
              <a:solidFill>
                <a:schemeClr val="bg1"/>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fontAlgn="auto" hangingPunct="0">
                <a:spcBef>
                  <a:spcPts val="0"/>
                </a:spcBef>
                <a:spcAft>
                  <a:spcPts val="0"/>
                </a:spcAft>
                <a:defRPr/>
              </a:pPr>
              <a:r>
                <a:rPr lang="en-US" altLang="zh-CN"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2010</a:t>
              </a:r>
              <a:r>
                <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rPr>
                <a:t>年后</a:t>
              </a:r>
              <a:endParaRPr lang="en-US"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charset="0"/>
              </a:endParaRPr>
            </a:p>
          </p:txBody>
        </p:sp>
      </p:grpSp>
      <p:sp>
        <p:nvSpPr>
          <p:cNvPr id="19467" name="Rectangle 13"/>
          <p:cNvSpPr>
            <a:spLocks noChangeArrowheads="1"/>
          </p:cNvSpPr>
          <p:nvPr/>
        </p:nvSpPr>
        <p:spPr bwMode="auto">
          <a:xfrm>
            <a:off x="2843213" y="5041900"/>
            <a:ext cx="6049962" cy="2017713"/>
          </a:xfrm>
          <a:prstGeom prst="rect">
            <a:avLst/>
          </a:prstGeom>
          <a:noFill/>
          <a:ln w="9525">
            <a:noFill/>
            <a:miter lim="800000"/>
            <a:headEnd/>
            <a:tailEnd/>
          </a:ln>
        </p:spPr>
        <p:txBody>
          <a:bodyPr anchor="ctr">
            <a:spAutoFit/>
          </a:bodyPr>
          <a:lstStyle/>
          <a:p>
            <a:pPr marL="285750" indent="-285750" eaLnBrk="0" hangingPunct="0">
              <a:lnSpc>
                <a:spcPct val="150000"/>
              </a:lnSpc>
              <a:buClr>
                <a:srgbClr val="FF0066"/>
              </a:buClr>
              <a:buFont typeface="Arial" charset="0"/>
              <a:buChar char="•"/>
            </a:pPr>
            <a:r>
              <a:rPr lang="zh-CN" altLang="en-US" b="1"/>
              <a:t>实施“卓越工程师教育培养计划”，培养</a:t>
            </a:r>
            <a:r>
              <a:rPr lang="zh-CN" altLang="en-US" b="1">
                <a:solidFill>
                  <a:schemeClr val="accent2"/>
                </a:solidFill>
              </a:rPr>
              <a:t>研究型</a:t>
            </a:r>
            <a:r>
              <a:rPr lang="zh-CN" altLang="en-US" b="1">
                <a:solidFill>
                  <a:srgbClr val="FF0000"/>
                </a:solidFill>
              </a:rPr>
              <a:t>、</a:t>
            </a:r>
          </a:p>
          <a:p>
            <a:pPr marL="285750" indent="-285750" eaLnBrk="0" hangingPunct="0">
              <a:lnSpc>
                <a:spcPct val="150000"/>
              </a:lnSpc>
              <a:buClr>
                <a:srgbClr val="FF0066"/>
              </a:buClr>
              <a:buFont typeface="Arial" charset="0"/>
              <a:buChar char="•"/>
            </a:pPr>
            <a:r>
              <a:rPr lang="zh-CN" altLang="en-US" b="1">
                <a:solidFill>
                  <a:srgbClr val="FF0000"/>
                </a:solidFill>
              </a:rPr>
              <a:t>              设计型、生产型、服务型等四类工程师人才</a:t>
            </a:r>
            <a:r>
              <a:rPr lang="zh-CN" altLang="en-US" b="1"/>
              <a:t>，</a:t>
            </a:r>
          </a:p>
          <a:p>
            <a:pPr marL="285750" indent="-285750" eaLnBrk="0" hangingPunct="0">
              <a:lnSpc>
                <a:spcPct val="150000"/>
              </a:lnSpc>
              <a:buClr>
                <a:srgbClr val="FF0066"/>
              </a:buClr>
              <a:buFont typeface="Arial" charset="0"/>
              <a:buChar char="•"/>
            </a:pPr>
            <a:r>
              <a:rPr lang="zh-CN" altLang="en-US" b="1"/>
              <a:t>中国工程教育开始了从培养工程科学家到培养工程师</a:t>
            </a:r>
          </a:p>
          <a:p>
            <a:pPr marL="285750" indent="-285750" eaLnBrk="0" hangingPunct="0">
              <a:lnSpc>
                <a:spcPct val="150000"/>
              </a:lnSpc>
              <a:buClr>
                <a:srgbClr val="FF0066"/>
              </a:buClr>
              <a:buFont typeface="Arial" charset="0"/>
              <a:buChar char="•"/>
            </a:pPr>
            <a:r>
              <a:rPr lang="zh-CN" altLang="en-US" b="1"/>
              <a:t>的转变，即</a:t>
            </a:r>
            <a:r>
              <a:rPr lang="zh-CN" altLang="en-US" b="1">
                <a:solidFill>
                  <a:srgbClr val="FF0000"/>
                </a:solidFill>
              </a:rPr>
              <a:t>工程范式</a:t>
            </a:r>
            <a:r>
              <a:rPr lang="zh-CN" altLang="en-US" b="1"/>
              <a:t>下的工程教育模式</a:t>
            </a:r>
          </a:p>
          <a:p>
            <a:pPr marL="285750" indent="-285750" eaLnBrk="0" hangingPunct="0"/>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p:cNvSpPr>
          <p:nvPr>
            <p:ph type="title"/>
          </p:nvPr>
        </p:nvSpPr>
        <p:spPr/>
        <p:txBody>
          <a:bodyPr/>
          <a:lstStyle/>
          <a:p>
            <a:r>
              <a:rPr lang="en-US" altLang="zh-CN" b="1" smtClean="0">
                <a:solidFill>
                  <a:srgbClr val="FF0000"/>
                </a:solidFill>
              </a:rPr>
              <a:t>4.2--</a:t>
            </a:r>
            <a:r>
              <a:rPr lang="zh-CN" altLang="en-US" b="1" smtClean="0">
                <a:solidFill>
                  <a:srgbClr val="0000FF"/>
                </a:solidFill>
                <a:ea typeface="黑体" pitchFamily="49" charset="-122"/>
              </a:rPr>
              <a:t>要十分注意工程伦理与道德</a:t>
            </a:r>
          </a:p>
        </p:txBody>
      </p:sp>
      <p:sp>
        <p:nvSpPr>
          <p:cNvPr id="235522" name="Rectangle 3"/>
          <p:cNvSpPr>
            <a:spLocks noGrp="1"/>
          </p:cNvSpPr>
          <p:nvPr>
            <p:ph type="body" idx="1"/>
          </p:nvPr>
        </p:nvSpPr>
        <p:spPr/>
        <p:txBody>
          <a:bodyPr/>
          <a:lstStyle/>
          <a:p>
            <a:r>
              <a:rPr lang="zh-CN" altLang="en-US" smtClean="0"/>
              <a:t> </a:t>
            </a:r>
            <a:r>
              <a:rPr lang="en-US" altLang="zh-CN" b="1" smtClean="0">
                <a:solidFill>
                  <a:srgbClr val="FF0000"/>
                </a:solidFill>
              </a:rPr>
              <a:t>1---</a:t>
            </a:r>
            <a:r>
              <a:rPr lang="zh-CN" altLang="en-US" b="1" smtClean="0">
                <a:solidFill>
                  <a:srgbClr val="FF0000"/>
                </a:solidFill>
              </a:rPr>
              <a:t>从清华校训谈起</a:t>
            </a:r>
          </a:p>
          <a:p>
            <a:r>
              <a:rPr lang="zh-CN" altLang="en-US" b="1" smtClean="0">
                <a:solidFill>
                  <a:srgbClr val="FF0000"/>
                </a:solidFill>
              </a:rPr>
              <a:t>                </a:t>
            </a:r>
            <a:r>
              <a:rPr lang="zh-CN" altLang="en-US" sz="4400" b="1" smtClean="0"/>
              <a:t>自强不息</a:t>
            </a:r>
          </a:p>
          <a:p>
            <a:endParaRPr lang="zh-CN" altLang="en-US" smtClean="0"/>
          </a:p>
          <a:p>
            <a:r>
              <a:rPr lang="zh-CN" altLang="en-US" smtClean="0"/>
              <a:t>              </a:t>
            </a:r>
            <a:r>
              <a:rPr lang="zh-CN" altLang="en-US" sz="4400" b="1" smtClean="0"/>
              <a:t>厚</a:t>
            </a:r>
            <a:r>
              <a:rPr lang="zh-CN" altLang="en-US" sz="4400" b="1" smtClean="0">
                <a:solidFill>
                  <a:srgbClr val="FF0000"/>
                </a:solidFill>
              </a:rPr>
              <a:t>德</a:t>
            </a:r>
            <a:r>
              <a:rPr lang="zh-CN" altLang="en-US" sz="4400" b="1" smtClean="0"/>
              <a:t>载</a:t>
            </a:r>
            <a:r>
              <a:rPr lang="zh-CN" altLang="en-US" sz="4400" b="1" smtClean="0">
                <a:solidFill>
                  <a:srgbClr val="FF0000"/>
                </a:solidFill>
              </a:rPr>
              <a:t>物</a:t>
            </a:r>
          </a:p>
          <a:p>
            <a:endParaRPr lang="zh-CN" altLang="en-US" sz="4400" b="1" smtClean="0">
              <a:solidFill>
                <a:srgbClr val="FF0000"/>
              </a:solidFill>
            </a:endParaRPr>
          </a:p>
          <a:p>
            <a:r>
              <a:rPr lang="zh-CN" altLang="en-US" sz="4400" b="1" smtClean="0">
                <a:solidFill>
                  <a:srgbClr val="FF0000"/>
                </a:solidFill>
              </a:rPr>
              <a:t>      伦理          工程</a:t>
            </a:r>
          </a:p>
        </p:txBody>
      </p:sp>
      <p:sp>
        <p:nvSpPr>
          <p:cNvPr id="235523" name="Line 4"/>
          <p:cNvSpPr>
            <a:spLocks noChangeShapeType="1"/>
          </p:cNvSpPr>
          <p:nvPr/>
        </p:nvSpPr>
        <p:spPr bwMode="auto">
          <a:xfrm flipH="1">
            <a:off x="2411413" y="4365625"/>
            <a:ext cx="649287" cy="792163"/>
          </a:xfrm>
          <a:prstGeom prst="line">
            <a:avLst/>
          </a:prstGeom>
          <a:noFill/>
          <a:ln w="9525">
            <a:solidFill>
              <a:schemeClr val="tx1"/>
            </a:solidFill>
            <a:round/>
            <a:headEnd/>
            <a:tailEnd type="triangle" w="med" len="med"/>
          </a:ln>
        </p:spPr>
        <p:txBody>
          <a:bodyPr/>
          <a:lstStyle/>
          <a:p>
            <a:endParaRPr lang="zh-CN" altLang="en-US"/>
          </a:p>
        </p:txBody>
      </p:sp>
      <p:sp>
        <p:nvSpPr>
          <p:cNvPr id="235524" name="Line 5"/>
          <p:cNvSpPr>
            <a:spLocks noChangeShapeType="1"/>
          </p:cNvSpPr>
          <p:nvPr/>
        </p:nvSpPr>
        <p:spPr bwMode="auto">
          <a:xfrm>
            <a:off x="4140200" y="4365625"/>
            <a:ext cx="647700" cy="719138"/>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p:cNvSpPr>
          <p:nvPr>
            <p:ph type="title"/>
          </p:nvPr>
        </p:nvSpPr>
        <p:spPr/>
        <p:txBody>
          <a:bodyPr/>
          <a:lstStyle/>
          <a:p>
            <a:endParaRPr lang="zh-CN" altLang="en-US" smtClean="0"/>
          </a:p>
        </p:txBody>
      </p:sp>
      <p:sp>
        <p:nvSpPr>
          <p:cNvPr id="236546" name="Rectangle 3"/>
          <p:cNvSpPr>
            <a:spLocks noGrp="1"/>
          </p:cNvSpPr>
          <p:nvPr>
            <p:ph type="body" idx="1"/>
          </p:nvPr>
        </p:nvSpPr>
        <p:spPr>
          <a:xfrm>
            <a:off x="457200" y="404813"/>
            <a:ext cx="8229600" cy="5721350"/>
          </a:xfrm>
        </p:spPr>
        <p:txBody>
          <a:bodyPr/>
          <a:lstStyle/>
          <a:p>
            <a:r>
              <a:rPr lang="zh-CN" altLang="en-US" sz="3600" b="1" smtClean="0"/>
              <a:t>工程学科</a:t>
            </a:r>
            <a:r>
              <a:rPr lang="en-US" altLang="zh-CN" sz="3600" b="1" smtClean="0"/>
              <a:t>—</a:t>
            </a:r>
            <a:r>
              <a:rPr lang="zh-CN" altLang="en-US" sz="3600" b="1" smtClean="0"/>
              <a:t>是科技</a:t>
            </a:r>
            <a:r>
              <a:rPr lang="en-US" altLang="zh-CN" sz="3600" b="1" smtClean="0"/>
              <a:t>-</a:t>
            </a:r>
            <a:r>
              <a:rPr lang="zh-CN" altLang="en-US" sz="3600" b="1" smtClean="0"/>
              <a:t>创新的活动，也是一项</a:t>
            </a:r>
            <a:r>
              <a:rPr lang="zh-CN" altLang="en-US" sz="3600" b="1" smtClean="0">
                <a:solidFill>
                  <a:srgbClr val="F30750"/>
                </a:solidFill>
              </a:rPr>
              <a:t>人文和社会</a:t>
            </a:r>
            <a:r>
              <a:rPr lang="zh-CN" altLang="en-US" sz="3600" b="1" smtClean="0"/>
              <a:t>的活动；</a:t>
            </a:r>
          </a:p>
          <a:p>
            <a:endParaRPr lang="zh-CN" altLang="en-US" sz="3600" b="1" smtClean="0"/>
          </a:p>
          <a:p>
            <a:r>
              <a:rPr lang="en-US" altLang="zh-CN" sz="4800" b="1" smtClean="0">
                <a:solidFill>
                  <a:srgbClr val="FF0000"/>
                </a:solidFill>
              </a:rPr>
              <a:t>-----</a:t>
            </a:r>
            <a:r>
              <a:rPr lang="zh-CN" altLang="en-US" sz="4800" b="1" smtClean="0">
                <a:solidFill>
                  <a:srgbClr val="FF0000"/>
                </a:solidFill>
              </a:rPr>
              <a:t>从国际工程联盟会议听到</a:t>
            </a:r>
            <a:r>
              <a:rPr lang="en-US" altLang="zh-CN" sz="3600" b="1" smtClean="0"/>
              <a:t>—IEA—2014-6-9~13</a:t>
            </a:r>
            <a:r>
              <a:rPr lang="zh-CN" altLang="en-US" sz="3600" b="1" smtClean="0"/>
              <a:t>； </a:t>
            </a:r>
            <a:r>
              <a:rPr lang="en-US" altLang="zh-CN" sz="3600" b="1" smtClean="0"/>
              <a:t>WILLINGTON.NEWZEALAND</a:t>
            </a:r>
          </a:p>
          <a:p>
            <a:pPr>
              <a:buFont typeface="Arial" charset="0"/>
              <a:buNone/>
            </a:pPr>
            <a:r>
              <a:rPr lang="zh-CN" altLang="en-US" b="1" smtClean="0"/>
              <a:t>工程师的职业活动本身就是一种社会实践活动 ，“</a:t>
            </a:r>
            <a:r>
              <a:rPr lang="zh-CN" altLang="en-US" b="1" smtClean="0">
                <a:solidFill>
                  <a:srgbClr val="0000FF"/>
                </a:solidFill>
              </a:rPr>
              <a:t>工程伦理</a:t>
            </a:r>
            <a:r>
              <a:rPr lang="zh-CN" altLang="en-US" b="1" smtClean="0"/>
              <a:t>是对在工程实践中涉及到的</a:t>
            </a:r>
            <a:r>
              <a:rPr lang="zh-CN" altLang="en-US" b="1" smtClean="0">
                <a:solidFill>
                  <a:srgbClr val="0000FF"/>
                </a:solidFill>
              </a:rPr>
              <a:t>道德价值、问题和决策</a:t>
            </a:r>
            <a:r>
              <a:rPr lang="zh-CN" altLang="en-US" b="1" smtClean="0"/>
              <a:t>的研究” </a:t>
            </a:r>
            <a:r>
              <a:rPr lang="en-US" altLang="zh-CN" b="1" smtClean="0"/>
              <a:t>.</a:t>
            </a:r>
          </a:p>
          <a:p>
            <a:pPr>
              <a:buFont typeface="Arial" charset="0"/>
              <a:buNone/>
            </a:pPr>
            <a:endParaRPr lang="en-US" altLang="zh-CN" sz="3600" b="1" smtClean="0"/>
          </a:p>
          <a:p>
            <a:pPr>
              <a:buFont typeface="Arial" charset="0"/>
              <a:buNone/>
            </a:pPr>
            <a:endParaRPr lang="en-US" altLang="zh-CN" sz="3600" b="1" smtClean="0"/>
          </a:p>
          <a:p>
            <a:endParaRPr lang="en-US" altLang="zh-CN" sz="3600" b="1" smtClean="0"/>
          </a:p>
          <a:p>
            <a:endParaRPr lang="en-US" altLang="zh-CN" sz="3600" b="1" smtClean="0"/>
          </a:p>
          <a:p>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p:cNvSpPr>
          <p:nvPr>
            <p:ph type="title"/>
          </p:nvPr>
        </p:nvSpPr>
        <p:spPr/>
        <p:txBody>
          <a:bodyPr/>
          <a:lstStyle/>
          <a:p>
            <a:endParaRPr lang="zh-CN" altLang="en-US" smtClean="0"/>
          </a:p>
        </p:txBody>
      </p:sp>
      <p:sp>
        <p:nvSpPr>
          <p:cNvPr id="237570" name="Rectangle 3"/>
          <p:cNvSpPr>
            <a:spLocks noGrp="1"/>
          </p:cNvSpPr>
          <p:nvPr>
            <p:ph type="body" idx="1"/>
          </p:nvPr>
        </p:nvSpPr>
        <p:spPr>
          <a:xfrm>
            <a:off x="457200" y="333375"/>
            <a:ext cx="8229600" cy="5792788"/>
          </a:xfrm>
        </p:spPr>
        <p:txBody>
          <a:bodyPr/>
          <a:lstStyle/>
          <a:p>
            <a:r>
              <a:rPr lang="zh-CN" altLang="en-US" sz="2800" smtClean="0"/>
              <a:t>工师程申请职业</a:t>
            </a:r>
            <a:r>
              <a:rPr lang="zh-CN" altLang="en-US" sz="2800" b="1" smtClean="0"/>
              <a:t>工程师执照</a:t>
            </a:r>
            <a:r>
              <a:rPr lang="zh-CN" altLang="en-US" sz="2800" smtClean="0"/>
              <a:t> </a:t>
            </a:r>
          </a:p>
          <a:p>
            <a:r>
              <a:rPr lang="zh-CN" altLang="en-US" sz="2800" b="1" smtClean="0"/>
              <a:t>工程社团</a:t>
            </a:r>
            <a:r>
              <a:rPr lang="zh-CN" altLang="en-US" sz="2800" smtClean="0"/>
              <a:t>通常会制定两类规则：一是职业的</a:t>
            </a:r>
            <a:r>
              <a:rPr lang="zh-CN" altLang="en-US" sz="2800" b="1" smtClean="0">
                <a:solidFill>
                  <a:srgbClr val="0000CC"/>
                </a:solidFill>
              </a:rPr>
              <a:t>技术标准</a:t>
            </a:r>
            <a:r>
              <a:rPr lang="zh-CN" altLang="en-US" sz="2800" smtClean="0"/>
              <a:t>，二是</a:t>
            </a:r>
            <a:r>
              <a:rPr lang="zh-CN" altLang="en-US" sz="2800" b="1" smtClean="0">
                <a:solidFill>
                  <a:srgbClr val="0000CC"/>
                </a:solidFill>
              </a:rPr>
              <a:t>（伦理）章程</a:t>
            </a:r>
            <a:r>
              <a:rPr lang="zh-CN" altLang="en-US" sz="2800" smtClean="0"/>
              <a:t> </a:t>
            </a:r>
          </a:p>
          <a:p>
            <a:r>
              <a:rPr lang="zh-CN" altLang="en-US" sz="2800" b="1" smtClean="0">
                <a:solidFill>
                  <a:srgbClr val="FF0000"/>
                </a:solidFill>
              </a:rPr>
              <a:t>工程师的最高义务是公众的健康、福祉与安全</a:t>
            </a:r>
            <a:r>
              <a:rPr lang="zh-CN" altLang="en-US" sz="2800" smtClean="0"/>
              <a:t> </a:t>
            </a:r>
          </a:p>
          <a:p>
            <a:r>
              <a:rPr lang="zh-CN" altLang="en-US" sz="2800" smtClean="0"/>
              <a:t>工程师对环境有着更大的影响</a:t>
            </a:r>
          </a:p>
          <a:p>
            <a:r>
              <a:rPr lang="zh-CN" altLang="en-US" sz="2800" smtClean="0"/>
              <a:t>各大工程师协会的章程都把“ 工程师的</a:t>
            </a:r>
            <a:r>
              <a:rPr lang="zh-CN" altLang="en-US" sz="2800" smtClean="0">
                <a:solidFill>
                  <a:srgbClr val="FF0000"/>
                </a:solidFill>
              </a:rPr>
              <a:t>首要义务是把</a:t>
            </a:r>
            <a:r>
              <a:rPr lang="zh-CN" altLang="en-US" sz="2800" b="1" smtClean="0">
                <a:solidFill>
                  <a:srgbClr val="FF0000"/>
                </a:solidFill>
              </a:rPr>
              <a:t>人类的安全、健康、福祉放在至高无上的地位</a:t>
            </a:r>
            <a:r>
              <a:rPr lang="zh-CN" altLang="en-US" sz="2800" smtClean="0"/>
              <a:t>”作为章程的根本原则。</a:t>
            </a:r>
          </a:p>
          <a:p>
            <a:r>
              <a:rPr lang="zh-CN" altLang="en-US" sz="2800" b="1" smtClean="0"/>
              <a:t>工程师的职业活动本身就是一种社会实践活动 ，“工程伦理是对在工程实践中涉及到的道德价值、问题和决策的研究”</a:t>
            </a:r>
            <a:r>
              <a:rPr lang="zh-CN" altLang="en-US" sz="280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p:cNvSpPr>
          <p:nvPr>
            <p:ph type="title"/>
          </p:nvPr>
        </p:nvSpPr>
        <p:spPr>
          <a:xfrm>
            <a:off x="457200" y="274638"/>
            <a:ext cx="8229600" cy="922337"/>
          </a:xfrm>
        </p:spPr>
        <p:txBody>
          <a:bodyPr/>
          <a:lstStyle/>
          <a:p>
            <a:r>
              <a:rPr lang="zh-CN" altLang="en-US" sz="4000" b="1" smtClean="0">
                <a:solidFill>
                  <a:srgbClr val="0000CC"/>
                </a:solidFill>
              </a:rPr>
              <a:t>工程师的责任与道德、伦理</a:t>
            </a:r>
            <a:br>
              <a:rPr lang="zh-CN" altLang="en-US" sz="4000" b="1" smtClean="0">
                <a:solidFill>
                  <a:srgbClr val="0000CC"/>
                </a:solidFill>
              </a:rPr>
            </a:br>
            <a:endParaRPr lang="zh-CN" altLang="en-US" sz="4000" b="1" smtClean="0">
              <a:solidFill>
                <a:srgbClr val="0000CC"/>
              </a:solidFill>
            </a:endParaRPr>
          </a:p>
        </p:txBody>
      </p:sp>
      <p:sp>
        <p:nvSpPr>
          <p:cNvPr id="238594" name="Rectangle 3"/>
          <p:cNvSpPr>
            <a:spLocks noGrp="1"/>
          </p:cNvSpPr>
          <p:nvPr>
            <p:ph type="body" idx="1"/>
          </p:nvPr>
        </p:nvSpPr>
        <p:spPr>
          <a:xfrm>
            <a:off x="468313" y="1268413"/>
            <a:ext cx="8229600" cy="5256212"/>
          </a:xfrm>
        </p:spPr>
        <p:txBody>
          <a:bodyPr/>
          <a:lstStyle/>
          <a:p>
            <a:r>
              <a:rPr lang="zh-CN" altLang="en-US" b="1" smtClean="0"/>
              <a:t>气候变化</a:t>
            </a:r>
            <a:r>
              <a:rPr lang="en-US" altLang="zh-CN" b="1" smtClean="0"/>
              <a:t>—</a:t>
            </a:r>
            <a:r>
              <a:rPr lang="zh-CN" altLang="en-US" b="1" smtClean="0"/>
              <a:t>能源，绿色生产</a:t>
            </a:r>
          </a:p>
          <a:p>
            <a:r>
              <a:rPr lang="zh-CN" altLang="en-US" b="1" smtClean="0"/>
              <a:t>人工智能</a:t>
            </a:r>
            <a:r>
              <a:rPr lang="en-US" altLang="zh-CN" b="1" smtClean="0"/>
              <a:t>—</a:t>
            </a:r>
            <a:r>
              <a:rPr lang="zh-CN" altLang="en-US" b="1" smtClean="0"/>
              <a:t>仿生工程</a:t>
            </a:r>
            <a:r>
              <a:rPr lang="en-US" altLang="zh-CN" b="1" smtClean="0"/>
              <a:t>—</a:t>
            </a:r>
            <a:r>
              <a:rPr lang="zh-CN" altLang="en-US" b="1" smtClean="0"/>
              <a:t>基因工程</a:t>
            </a:r>
            <a:r>
              <a:rPr lang="en-US" altLang="zh-CN" b="1" smtClean="0"/>
              <a:t>……</a:t>
            </a:r>
          </a:p>
          <a:p>
            <a:r>
              <a:rPr lang="zh-CN" altLang="en-US" b="1" smtClean="0"/>
              <a:t>当代的道德伦理</a:t>
            </a:r>
            <a:r>
              <a:rPr lang="en-US" altLang="zh-CN" b="1" smtClean="0"/>
              <a:t>—</a:t>
            </a:r>
            <a:r>
              <a:rPr lang="zh-CN" altLang="en-US" b="1" smtClean="0"/>
              <a:t>经济</a:t>
            </a:r>
            <a:r>
              <a:rPr lang="en-US" altLang="zh-CN" b="1" smtClean="0"/>
              <a:t>—</a:t>
            </a:r>
            <a:r>
              <a:rPr lang="zh-CN" altLang="en-US" b="1" smtClean="0"/>
              <a:t>科技的挑战；</a:t>
            </a:r>
          </a:p>
          <a:p>
            <a:r>
              <a:rPr lang="zh-CN" altLang="en-US" b="1" smtClean="0"/>
              <a:t>工程学的新分支</a:t>
            </a:r>
            <a:r>
              <a:rPr lang="en-US" altLang="zh-CN" b="1" smtClean="0"/>
              <a:t>---</a:t>
            </a:r>
            <a:r>
              <a:rPr lang="zh-CN" altLang="en-US" b="1" smtClean="0"/>
              <a:t>发展工程</a:t>
            </a:r>
          </a:p>
          <a:p>
            <a:endParaRPr lang="zh-CN" altLang="en-US" b="1" smtClean="0"/>
          </a:p>
          <a:p>
            <a:r>
              <a:rPr lang="zh-CN" altLang="en-US" b="1" smtClean="0"/>
              <a:t>工程项目</a:t>
            </a:r>
            <a:r>
              <a:rPr lang="en-US" altLang="zh-CN" b="1" smtClean="0"/>
              <a:t>—5</a:t>
            </a:r>
            <a:r>
              <a:rPr lang="zh-CN" altLang="en-US" b="1" smtClean="0"/>
              <a:t>大件  操作实施</a:t>
            </a:r>
            <a:r>
              <a:rPr lang="en-US" altLang="zh-CN" b="1" smtClean="0"/>
              <a:t>—</a:t>
            </a:r>
            <a:r>
              <a:rPr lang="zh-CN" altLang="en-US" b="1" smtClean="0"/>
              <a:t>人际沟通与人力资源</a:t>
            </a:r>
            <a:r>
              <a:rPr lang="en-US" altLang="zh-CN" b="1" smtClean="0"/>
              <a:t>—</a:t>
            </a:r>
            <a:r>
              <a:rPr lang="zh-CN" altLang="en-US" b="1" smtClean="0"/>
              <a:t>财务资金</a:t>
            </a:r>
            <a:r>
              <a:rPr lang="en-US" altLang="zh-CN" b="1" smtClean="0"/>
              <a:t>—</a:t>
            </a:r>
            <a:r>
              <a:rPr lang="zh-CN" altLang="en-US" b="1" smtClean="0"/>
              <a:t>组织体制</a:t>
            </a:r>
            <a:r>
              <a:rPr lang="en-US" altLang="zh-CN" b="1" smtClean="0"/>
              <a:t>—</a:t>
            </a:r>
            <a:r>
              <a:rPr lang="zh-CN" altLang="en-US" b="1" smtClean="0"/>
              <a:t>环境及其</a:t>
            </a:r>
            <a:r>
              <a:rPr lang="zh-CN" altLang="en-US" b="1" smtClean="0">
                <a:solidFill>
                  <a:srgbClr val="FF0000"/>
                </a:solidFill>
              </a:rPr>
              <a:t>界面</a:t>
            </a:r>
          </a:p>
          <a:p>
            <a:r>
              <a:rPr lang="zh-CN" altLang="en-US" b="1" smtClean="0"/>
              <a:t>生产关系</a:t>
            </a:r>
            <a:r>
              <a:rPr lang="en-US" altLang="zh-CN" b="1" smtClean="0"/>
              <a:t>---                         </a:t>
            </a:r>
            <a:r>
              <a:rPr lang="zh-CN" altLang="en-US" b="1" smtClean="0"/>
              <a:t>道德</a:t>
            </a:r>
            <a:r>
              <a:rPr lang="en-US" altLang="zh-CN" b="1" smtClean="0"/>
              <a:t>—</a:t>
            </a:r>
            <a:r>
              <a:rPr lang="zh-CN" altLang="en-US" b="1" smtClean="0"/>
              <a:t>伦理</a:t>
            </a:r>
          </a:p>
          <a:p>
            <a:endParaRPr lang="zh-CN" altLang="en-US" b="1" smtClean="0"/>
          </a:p>
        </p:txBody>
      </p:sp>
      <p:sp>
        <p:nvSpPr>
          <p:cNvPr id="238595" name="Line 4"/>
          <p:cNvSpPr>
            <a:spLocks noChangeShapeType="1"/>
          </p:cNvSpPr>
          <p:nvPr/>
        </p:nvSpPr>
        <p:spPr bwMode="auto">
          <a:xfrm>
            <a:off x="3995738" y="6092825"/>
            <a:ext cx="935037" cy="0"/>
          </a:xfrm>
          <a:prstGeom prst="line">
            <a:avLst/>
          </a:prstGeom>
          <a:noFill/>
          <a:ln w="9525">
            <a:solidFill>
              <a:schemeClr val="tx1"/>
            </a:solidFill>
            <a:round/>
            <a:headEnd/>
            <a:tailEnd type="triangle" w="med" len="med"/>
          </a:ln>
        </p:spPr>
        <p:txBody>
          <a:bodyPr/>
          <a:lstStyle/>
          <a:p>
            <a:endParaRPr lang="zh-CN" altLang="en-US"/>
          </a:p>
        </p:txBody>
      </p:sp>
      <p:sp>
        <p:nvSpPr>
          <p:cNvPr id="238596" name="Line 5"/>
          <p:cNvSpPr>
            <a:spLocks noChangeShapeType="1"/>
          </p:cNvSpPr>
          <p:nvPr/>
        </p:nvSpPr>
        <p:spPr bwMode="auto">
          <a:xfrm flipH="1">
            <a:off x="2987675" y="6092825"/>
            <a:ext cx="1008063"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p:cNvSpPr>
          <p:nvPr>
            <p:ph type="title"/>
          </p:nvPr>
        </p:nvSpPr>
        <p:spPr/>
        <p:txBody>
          <a:bodyPr/>
          <a:lstStyle/>
          <a:p>
            <a:r>
              <a:rPr lang="zh-CN" altLang="en-US" sz="4000" smtClean="0">
                <a:solidFill>
                  <a:srgbClr val="FF0000"/>
                </a:solidFill>
                <a:ea typeface="黑体" pitchFamily="49" charset="-122"/>
              </a:rPr>
              <a:t>工程伦理与工程教育</a:t>
            </a:r>
            <a:r>
              <a:rPr lang="zh-CN" altLang="en-US" sz="4000" b="1" smtClean="0"/>
              <a:t/>
            </a:r>
            <a:br>
              <a:rPr lang="zh-CN" altLang="en-US" sz="4000" b="1" smtClean="0"/>
            </a:br>
            <a:r>
              <a:rPr lang="zh-CN" altLang="en-US" sz="4000" b="1" smtClean="0"/>
              <a:t>       </a:t>
            </a:r>
            <a:r>
              <a:rPr lang="en-US" altLang="zh-CN" sz="4000" b="1" smtClean="0"/>
              <a:t>--</a:t>
            </a:r>
            <a:r>
              <a:rPr lang="zh-CN" altLang="en-US" sz="3200" b="1" smtClean="0">
                <a:solidFill>
                  <a:srgbClr val="0000CC"/>
                </a:solidFill>
                <a:ea typeface="黑体" pitchFamily="49" charset="-122"/>
              </a:rPr>
              <a:t>工程教育认证标准与工程伦理</a:t>
            </a:r>
          </a:p>
        </p:txBody>
      </p:sp>
      <p:sp>
        <p:nvSpPr>
          <p:cNvPr id="239618" name="Rectangle 3"/>
          <p:cNvSpPr>
            <a:spLocks noGrp="1"/>
          </p:cNvSpPr>
          <p:nvPr>
            <p:ph type="body" idx="1"/>
          </p:nvPr>
        </p:nvSpPr>
        <p:spPr>
          <a:xfrm>
            <a:off x="457200" y="1600200"/>
            <a:ext cx="8686800" cy="4525963"/>
          </a:xfrm>
        </p:spPr>
        <p:txBody>
          <a:bodyPr/>
          <a:lstStyle/>
          <a:p>
            <a:pPr>
              <a:lnSpc>
                <a:spcPct val="90000"/>
              </a:lnSpc>
            </a:pPr>
            <a:endParaRPr lang="zh-CN" altLang="en-US" smtClean="0"/>
          </a:p>
          <a:p>
            <a:pPr>
              <a:lnSpc>
                <a:spcPct val="90000"/>
              </a:lnSpc>
            </a:pPr>
            <a:r>
              <a:rPr lang="zh-CN" altLang="en-US" b="1" smtClean="0"/>
              <a:t>工程的</a:t>
            </a:r>
            <a:r>
              <a:rPr lang="zh-CN" altLang="en-US" b="1" smtClean="0">
                <a:solidFill>
                  <a:srgbClr val="0000CC"/>
                </a:solidFill>
              </a:rPr>
              <a:t>综合性与社会性</a:t>
            </a:r>
            <a:r>
              <a:rPr lang="zh-CN" altLang="en-US" b="1" smtClean="0"/>
              <a:t>对现代工程师的要求</a:t>
            </a:r>
          </a:p>
          <a:p>
            <a:pPr>
              <a:lnSpc>
                <a:spcPct val="90000"/>
              </a:lnSpc>
            </a:pPr>
            <a:endParaRPr lang="zh-CN" altLang="en-US" b="1" smtClean="0"/>
          </a:p>
          <a:p>
            <a:pPr>
              <a:lnSpc>
                <a:spcPct val="90000"/>
              </a:lnSpc>
            </a:pPr>
            <a:r>
              <a:rPr lang="en-US" altLang="zh-CN" b="1" smtClean="0">
                <a:solidFill>
                  <a:srgbClr val="0000CC"/>
                </a:solidFill>
              </a:rPr>
              <a:t>CEEAA—ABET—WA</a:t>
            </a:r>
            <a:r>
              <a:rPr lang="zh-CN" altLang="en-US" b="1" smtClean="0"/>
              <a:t>的</a:t>
            </a:r>
            <a:r>
              <a:rPr lang="zh-CN" altLang="en-US" b="1" smtClean="0">
                <a:solidFill>
                  <a:srgbClr val="FF0000"/>
                </a:solidFill>
              </a:rPr>
              <a:t>工程教育认证标准</a:t>
            </a:r>
          </a:p>
          <a:p>
            <a:r>
              <a:rPr lang="zh-CN" altLang="en-US" b="1" smtClean="0"/>
              <a:t>工程伦理教育是工程教育的一部分 </a:t>
            </a:r>
          </a:p>
          <a:p>
            <a:pPr>
              <a:lnSpc>
                <a:spcPct val="90000"/>
              </a:lnSpc>
            </a:pPr>
            <a:endParaRPr lang="zh-CN" altLang="en-US" smtClean="0"/>
          </a:p>
          <a:p>
            <a:pPr>
              <a:lnSpc>
                <a:spcPct val="90000"/>
              </a:lnSpc>
            </a:pPr>
            <a:r>
              <a:rPr lang="zh-CN" altLang="en-US" b="1" smtClean="0">
                <a:solidFill>
                  <a:srgbClr val="FF0000"/>
                </a:solidFill>
              </a:rPr>
              <a:t>中国工程教育认证标准</a:t>
            </a:r>
            <a:r>
              <a:rPr lang="zh-CN" altLang="en-US" b="1" smtClean="0">
                <a:solidFill>
                  <a:srgbClr val="0000CC"/>
                </a:solidFill>
              </a:rPr>
              <a:t>中</a:t>
            </a:r>
            <a:r>
              <a:rPr lang="en-US" altLang="zh-CN" b="1" smtClean="0">
                <a:solidFill>
                  <a:srgbClr val="0000CC"/>
                </a:solidFill>
              </a:rPr>
              <a:t>--</a:t>
            </a:r>
            <a:r>
              <a:rPr lang="zh-CN" altLang="en-US" b="1" smtClean="0">
                <a:solidFill>
                  <a:srgbClr val="FF0000"/>
                </a:solidFill>
              </a:rPr>
              <a:t>毕业要求</a:t>
            </a:r>
            <a:r>
              <a:rPr lang="en-US" altLang="zh-CN" b="1" smtClean="0"/>
              <a:t>—10 </a:t>
            </a:r>
            <a:r>
              <a:rPr lang="zh-CN" altLang="en-US" b="1" smtClean="0"/>
              <a:t>条；</a:t>
            </a:r>
          </a:p>
          <a:p>
            <a:pPr>
              <a:lnSpc>
                <a:spcPct val="90000"/>
              </a:lnSpc>
              <a:buFont typeface="Arial" charset="0"/>
              <a:buNone/>
            </a:pPr>
            <a:r>
              <a:rPr lang="zh-CN" altLang="en-US" b="1" smtClean="0"/>
              <a:t>   </a:t>
            </a:r>
            <a:r>
              <a:rPr lang="zh-CN" altLang="en-US" b="1" smtClean="0">
                <a:solidFill>
                  <a:srgbClr val="FF0000"/>
                </a:solidFill>
              </a:rPr>
              <a:t>第一条</a:t>
            </a:r>
            <a:r>
              <a:rPr lang="en-US" altLang="zh-CN" b="1" smtClean="0"/>
              <a:t>---</a:t>
            </a:r>
            <a:r>
              <a:rPr lang="zh-CN" altLang="en-US" b="1" smtClean="0">
                <a:solidFill>
                  <a:srgbClr val="FF0000"/>
                </a:solidFill>
              </a:rPr>
              <a:t>工程职业道德</a:t>
            </a:r>
            <a:r>
              <a:rPr lang="en-US" altLang="zh-CN" b="1" smtClean="0"/>
              <a:t>---</a:t>
            </a:r>
            <a:r>
              <a:rPr lang="zh-CN" altLang="en-US" b="1" smtClean="0"/>
              <a:t>伦理</a:t>
            </a:r>
          </a:p>
          <a:p>
            <a:pPr>
              <a:lnSpc>
                <a:spcPct val="90000"/>
              </a:lnSpc>
              <a:buFont typeface="Arial" charset="0"/>
              <a:buNone/>
            </a:pPr>
            <a:endParaRPr lang="zh-CN" altLang="en-US" b="1"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p:cNvSpPr>
          <p:nvPr>
            <p:ph type="title"/>
          </p:nvPr>
        </p:nvSpPr>
        <p:spPr/>
        <p:txBody>
          <a:bodyPr/>
          <a:lstStyle/>
          <a:p>
            <a:endParaRPr lang="zh-CN" altLang="en-US" smtClean="0"/>
          </a:p>
        </p:txBody>
      </p:sp>
      <p:sp>
        <p:nvSpPr>
          <p:cNvPr id="240642" name="Rectangle 3"/>
          <p:cNvSpPr>
            <a:spLocks noGrp="1"/>
          </p:cNvSpPr>
          <p:nvPr>
            <p:ph type="body" idx="1"/>
          </p:nvPr>
        </p:nvSpPr>
        <p:spPr>
          <a:xfrm>
            <a:off x="323850" y="0"/>
            <a:ext cx="8540750" cy="6858000"/>
          </a:xfrm>
        </p:spPr>
        <p:txBody>
          <a:bodyPr/>
          <a:lstStyle/>
          <a:p>
            <a:pPr>
              <a:lnSpc>
                <a:spcPct val="80000"/>
              </a:lnSpc>
            </a:pPr>
            <a:r>
              <a:rPr lang="zh-CN" altLang="en-US" b="1" smtClean="0">
                <a:solidFill>
                  <a:srgbClr val="F30750"/>
                </a:solidFill>
                <a:latin typeface="微软雅黑" pitchFamily="34" charset="-122"/>
                <a:ea typeface="微软雅黑" pitchFamily="34" charset="-122"/>
              </a:rPr>
              <a:t>毕业要求</a:t>
            </a:r>
            <a:r>
              <a:rPr lang="en-US" altLang="zh-CN" b="1" smtClean="0">
                <a:solidFill>
                  <a:srgbClr val="F30750"/>
                </a:solidFill>
                <a:latin typeface="微软雅黑" pitchFamily="34" charset="-122"/>
                <a:ea typeface="微软雅黑" pitchFamily="34" charset="-122"/>
              </a:rPr>
              <a:t>---</a:t>
            </a:r>
            <a:r>
              <a:rPr lang="zh-CN" altLang="en-US" b="1" smtClean="0">
                <a:solidFill>
                  <a:srgbClr val="F30750"/>
                </a:solidFill>
                <a:latin typeface="微软雅黑" pitchFamily="34" charset="-122"/>
                <a:ea typeface="微软雅黑" pitchFamily="34" charset="-122"/>
              </a:rPr>
              <a:t>工程伦理与</a:t>
            </a:r>
            <a:r>
              <a:rPr lang="zh-CN" altLang="en-US" b="1" smtClean="0">
                <a:solidFill>
                  <a:srgbClr val="0000FF"/>
                </a:solidFill>
                <a:latin typeface="微软雅黑" pitchFamily="34" charset="-122"/>
                <a:ea typeface="微软雅黑" pitchFamily="34" charset="-122"/>
              </a:rPr>
              <a:t>可迁移能力</a:t>
            </a:r>
            <a:endParaRPr lang="zh-CN" altLang="en-US" sz="2400" b="1" smtClean="0">
              <a:solidFill>
                <a:srgbClr val="0000FF"/>
              </a:solidFill>
              <a:latin typeface="微软雅黑" pitchFamily="34" charset="-122"/>
              <a:ea typeface="微软雅黑" pitchFamily="34" charset="-122"/>
            </a:endParaRPr>
          </a:p>
          <a:p>
            <a:pPr>
              <a:lnSpc>
                <a:spcPct val="80000"/>
              </a:lnSpc>
            </a:pPr>
            <a:endParaRPr lang="zh-CN" altLang="en-US" sz="2400" b="1" smtClean="0">
              <a:latin typeface="微软雅黑" pitchFamily="34" charset="-122"/>
              <a:ea typeface="微软雅黑" pitchFamily="34" charset="-122"/>
            </a:endParaRPr>
          </a:p>
          <a:p>
            <a:pPr>
              <a:lnSpc>
                <a:spcPct val="80000"/>
              </a:lnSpc>
            </a:pPr>
            <a:r>
              <a:rPr lang="en-US" altLang="zh-CN" sz="2400" b="1" smtClean="0"/>
              <a:t>1</a:t>
            </a:r>
            <a:r>
              <a:rPr lang="zh-CN" altLang="en-US" sz="2400" b="1" smtClean="0"/>
              <a:t>．</a:t>
            </a:r>
            <a:r>
              <a:rPr lang="zh-CN" altLang="en-US" b="1" smtClean="0">
                <a:solidFill>
                  <a:srgbClr val="F30750"/>
                </a:solidFill>
              </a:rPr>
              <a:t>具有人文社会科学素养、社会责任感和工程职业道德；</a:t>
            </a:r>
          </a:p>
          <a:p>
            <a:pPr>
              <a:lnSpc>
                <a:spcPct val="80000"/>
              </a:lnSpc>
            </a:pPr>
            <a:endParaRPr lang="zh-CN" altLang="en-US" b="1" smtClean="0">
              <a:solidFill>
                <a:srgbClr val="F30750"/>
              </a:solidFill>
            </a:endParaRPr>
          </a:p>
          <a:p>
            <a:pPr>
              <a:lnSpc>
                <a:spcPct val="80000"/>
              </a:lnSpc>
            </a:pPr>
            <a:r>
              <a:rPr lang="en-US" altLang="zh-CN" sz="2400" b="1" smtClean="0"/>
              <a:t>2</a:t>
            </a:r>
            <a:r>
              <a:rPr lang="zh-CN" altLang="en-US" sz="2400" b="1" smtClean="0"/>
              <a:t>．具有从事工程工作所需的相关</a:t>
            </a:r>
            <a:r>
              <a:rPr lang="zh-CN" altLang="en-US" sz="2400" b="1" smtClean="0">
                <a:solidFill>
                  <a:srgbClr val="0000CC"/>
                </a:solidFill>
              </a:rPr>
              <a:t>数学、自然科学</a:t>
            </a:r>
            <a:r>
              <a:rPr lang="zh-CN" altLang="en-US" sz="2400" b="1" smtClean="0"/>
              <a:t>以及经济和管理知识；</a:t>
            </a:r>
          </a:p>
          <a:p>
            <a:pPr>
              <a:lnSpc>
                <a:spcPct val="80000"/>
              </a:lnSpc>
            </a:pPr>
            <a:endParaRPr lang="zh-CN" altLang="en-US" sz="2400" b="1" smtClean="0"/>
          </a:p>
          <a:p>
            <a:pPr>
              <a:lnSpc>
                <a:spcPct val="80000"/>
              </a:lnSpc>
            </a:pPr>
            <a:r>
              <a:rPr lang="en-US" altLang="zh-CN" sz="2400" b="1" smtClean="0"/>
              <a:t>3</a:t>
            </a:r>
            <a:r>
              <a:rPr lang="zh-CN" altLang="en-US" sz="2400" b="1" smtClean="0"/>
              <a:t>．掌握工程基础知识和本</a:t>
            </a:r>
            <a:r>
              <a:rPr lang="zh-CN" altLang="en-US" sz="2400" b="1" smtClean="0">
                <a:solidFill>
                  <a:srgbClr val="0000CC"/>
                </a:solidFill>
              </a:rPr>
              <a:t>专业的基本理</a:t>
            </a:r>
            <a:r>
              <a:rPr lang="zh-CN" altLang="en-US" sz="2400" b="1" smtClean="0"/>
              <a:t>论知识，具有系统的工程实践学习经历；了解本专业的前沿发展现状和趋势；</a:t>
            </a:r>
          </a:p>
          <a:p>
            <a:pPr>
              <a:lnSpc>
                <a:spcPct val="80000"/>
              </a:lnSpc>
            </a:pPr>
            <a:endParaRPr lang="zh-CN" altLang="en-US" sz="2400" b="1" smtClean="0"/>
          </a:p>
          <a:p>
            <a:pPr>
              <a:lnSpc>
                <a:spcPct val="80000"/>
              </a:lnSpc>
            </a:pPr>
            <a:r>
              <a:rPr lang="en-US" altLang="zh-CN" sz="2400" b="1" smtClean="0"/>
              <a:t>4</a:t>
            </a:r>
            <a:r>
              <a:rPr lang="zh-CN" altLang="en-US" sz="2400" b="1" smtClean="0"/>
              <a:t>．具备</a:t>
            </a:r>
            <a:r>
              <a:rPr lang="zh-CN" altLang="en-US" sz="2400" b="1" smtClean="0">
                <a:solidFill>
                  <a:srgbClr val="0000CC"/>
                </a:solidFill>
              </a:rPr>
              <a:t>设计和实施工程实验</a:t>
            </a:r>
            <a:r>
              <a:rPr lang="zh-CN" altLang="en-US" sz="2400" b="1" smtClean="0"/>
              <a:t>的能力，并能够对实验结果进行分析；</a:t>
            </a:r>
          </a:p>
          <a:p>
            <a:pPr>
              <a:lnSpc>
                <a:spcPct val="80000"/>
              </a:lnSpc>
            </a:pPr>
            <a:endParaRPr lang="zh-CN" altLang="en-US" sz="2400" b="1" smtClean="0"/>
          </a:p>
          <a:p>
            <a:pPr>
              <a:lnSpc>
                <a:spcPct val="80000"/>
              </a:lnSpc>
            </a:pPr>
            <a:r>
              <a:rPr lang="en-US" altLang="zh-CN" sz="2400" b="1" smtClean="0"/>
              <a:t>5</a:t>
            </a:r>
            <a:r>
              <a:rPr lang="zh-CN" altLang="en-US" sz="2400" b="1" smtClean="0"/>
              <a:t>．掌握基本的创新方法，具有追求</a:t>
            </a:r>
            <a:r>
              <a:rPr lang="zh-CN" altLang="en-US" sz="2400" b="1" smtClean="0">
                <a:solidFill>
                  <a:srgbClr val="0000CC"/>
                </a:solidFill>
              </a:rPr>
              <a:t>创新的态度</a:t>
            </a:r>
            <a:r>
              <a:rPr lang="zh-CN" altLang="en-US" sz="2400" b="1" smtClean="0"/>
              <a:t>和意识；具有综合运用理论和技术手段设计系统和过程的能力，设计过程中能够综合</a:t>
            </a:r>
            <a:r>
              <a:rPr lang="zh-CN" altLang="en-US" b="1" smtClean="0">
                <a:solidFill>
                  <a:srgbClr val="FF0000"/>
                </a:solidFill>
              </a:rPr>
              <a:t>考虑经济、环境、法律、安全、健康、伦理等制约因素；</a:t>
            </a:r>
          </a:p>
          <a:p>
            <a:pPr>
              <a:lnSpc>
                <a:spcPct val="80000"/>
              </a:lnSpc>
            </a:pPr>
            <a:r>
              <a:rPr lang="zh-CN" altLang="en-US" sz="2400" b="1" smtClean="0"/>
              <a:t> </a:t>
            </a:r>
          </a:p>
          <a:p>
            <a:pPr>
              <a:lnSpc>
                <a:spcPct val="80000"/>
              </a:lnSpc>
            </a:pPr>
            <a:endParaRPr lang="zh-CN" altLang="en-US" sz="1600" smtClean="0">
              <a:solidFill>
                <a:srgbClr val="FF0000"/>
              </a:solidFil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p:cNvSpPr>
          <p:nvPr>
            <p:ph type="title"/>
          </p:nvPr>
        </p:nvSpPr>
        <p:spPr/>
        <p:txBody>
          <a:bodyPr/>
          <a:lstStyle/>
          <a:p>
            <a:endParaRPr lang="zh-CN" altLang="en-US" smtClean="0"/>
          </a:p>
        </p:txBody>
      </p:sp>
      <p:sp>
        <p:nvSpPr>
          <p:cNvPr id="241666" name="Rectangle 3"/>
          <p:cNvSpPr>
            <a:spLocks noGrp="1"/>
          </p:cNvSpPr>
          <p:nvPr>
            <p:ph type="body" idx="1"/>
          </p:nvPr>
        </p:nvSpPr>
        <p:spPr>
          <a:xfrm>
            <a:off x="457200" y="549275"/>
            <a:ext cx="8229600" cy="5576888"/>
          </a:xfrm>
        </p:spPr>
        <p:txBody>
          <a:bodyPr/>
          <a:lstStyle/>
          <a:p>
            <a:pPr>
              <a:lnSpc>
                <a:spcPct val="90000"/>
              </a:lnSpc>
            </a:pPr>
            <a:r>
              <a:rPr lang="en-US" altLang="zh-CN" sz="2800" b="1" smtClean="0"/>
              <a:t>6</a:t>
            </a:r>
            <a:r>
              <a:rPr lang="zh-CN" altLang="en-US" sz="2800" b="1" smtClean="0"/>
              <a:t>．掌握文献检索、资料查询及运用</a:t>
            </a:r>
            <a:r>
              <a:rPr lang="zh-CN" altLang="en-US" sz="2800" b="1" smtClean="0">
                <a:solidFill>
                  <a:srgbClr val="0000CC"/>
                </a:solidFill>
              </a:rPr>
              <a:t>现代信息</a:t>
            </a:r>
            <a:r>
              <a:rPr lang="zh-CN" altLang="en-US" sz="2800" b="1" smtClean="0"/>
              <a:t>技术获取相关信息的基本方法；</a:t>
            </a:r>
          </a:p>
          <a:p>
            <a:pPr>
              <a:lnSpc>
                <a:spcPct val="90000"/>
              </a:lnSpc>
            </a:pPr>
            <a:r>
              <a:rPr lang="en-US" altLang="zh-CN" sz="2800" b="1" smtClean="0"/>
              <a:t>7</a:t>
            </a:r>
            <a:r>
              <a:rPr lang="zh-CN" altLang="en-US" sz="2800" b="1" smtClean="0"/>
              <a:t>．了解与本专业相关的职业和行业的生产、设计、研究与开发、</a:t>
            </a:r>
            <a:r>
              <a:rPr lang="zh-CN" altLang="en-US" sz="2800" b="1" smtClean="0">
                <a:solidFill>
                  <a:srgbClr val="FF0000"/>
                </a:solidFill>
              </a:rPr>
              <a:t>环境保护和可持续发展</a:t>
            </a:r>
            <a:r>
              <a:rPr lang="zh-CN" altLang="en-US" sz="2800" b="1" smtClean="0"/>
              <a:t>等方面的方针、政策和法津、法规，能正确认识工程对于客观</a:t>
            </a:r>
            <a:r>
              <a:rPr lang="zh-CN" altLang="en-US" sz="2800" b="1" smtClean="0">
                <a:solidFill>
                  <a:srgbClr val="FF0000"/>
                </a:solidFill>
              </a:rPr>
              <a:t>世界和社会的影响</a:t>
            </a:r>
            <a:r>
              <a:rPr lang="zh-CN" altLang="en-US" sz="2800" b="1" smtClean="0"/>
              <a:t>；</a:t>
            </a:r>
          </a:p>
          <a:p>
            <a:pPr>
              <a:lnSpc>
                <a:spcPct val="90000"/>
              </a:lnSpc>
            </a:pPr>
            <a:r>
              <a:rPr lang="en-US" altLang="zh-CN" sz="2800" b="1" smtClean="0"/>
              <a:t>8</a:t>
            </a:r>
            <a:r>
              <a:rPr lang="zh-CN" altLang="en-US" sz="2800" b="1" smtClean="0"/>
              <a:t>．具有一定的组织</a:t>
            </a:r>
            <a:r>
              <a:rPr lang="zh-CN" altLang="en-US" sz="2800" b="1" smtClean="0">
                <a:solidFill>
                  <a:srgbClr val="0000CC"/>
                </a:solidFill>
              </a:rPr>
              <a:t>管理能力、表达</a:t>
            </a:r>
            <a:r>
              <a:rPr lang="zh-CN" altLang="en-US" sz="2800" b="1" smtClean="0"/>
              <a:t>能力和人际交往能力以及在团队中发挥作用的能力； </a:t>
            </a:r>
          </a:p>
          <a:p>
            <a:pPr>
              <a:lnSpc>
                <a:spcPct val="90000"/>
              </a:lnSpc>
            </a:pPr>
            <a:r>
              <a:rPr lang="en-US" altLang="zh-CN" sz="2800" b="1" smtClean="0"/>
              <a:t>9</a:t>
            </a:r>
            <a:r>
              <a:rPr lang="zh-CN" altLang="en-US" sz="2800" b="1" smtClean="0"/>
              <a:t>．对</a:t>
            </a:r>
            <a:r>
              <a:rPr lang="zh-CN" altLang="en-US" sz="2800" b="1" smtClean="0">
                <a:solidFill>
                  <a:srgbClr val="0000CC"/>
                </a:solidFill>
              </a:rPr>
              <a:t>终身学习</a:t>
            </a:r>
            <a:r>
              <a:rPr lang="zh-CN" altLang="en-US" sz="2800" b="1" smtClean="0"/>
              <a:t>有正确认识，具有不断学习和适应发展的能力；</a:t>
            </a:r>
          </a:p>
          <a:p>
            <a:pPr>
              <a:lnSpc>
                <a:spcPct val="90000"/>
              </a:lnSpc>
            </a:pPr>
            <a:r>
              <a:rPr lang="en-US" altLang="zh-CN" sz="2800" b="1" smtClean="0"/>
              <a:t>10</a:t>
            </a:r>
            <a:r>
              <a:rPr lang="zh-CN" altLang="en-US" sz="2800" b="1" smtClean="0"/>
              <a:t>．具有国际视野和</a:t>
            </a:r>
            <a:r>
              <a:rPr lang="zh-CN" altLang="en-US" sz="2800" b="1" smtClean="0">
                <a:solidFill>
                  <a:srgbClr val="FF0000"/>
                </a:solidFill>
              </a:rPr>
              <a:t>跨文化</a:t>
            </a:r>
            <a:r>
              <a:rPr lang="zh-CN" altLang="en-US" sz="2800" b="1" smtClean="0">
                <a:solidFill>
                  <a:srgbClr val="0000CC"/>
                </a:solidFill>
              </a:rPr>
              <a:t>的交流</a:t>
            </a:r>
            <a:r>
              <a:rPr lang="zh-CN" altLang="en-US" sz="2800" b="1" smtClean="0"/>
              <a:t>、竞争与合作能力</a:t>
            </a:r>
            <a:r>
              <a:rPr lang="zh-CN" altLang="en-US" sz="2800" smtClean="0"/>
              <a:t> </a:t>
            </a:r>
          </a:p>
          <a:p>
            <a:pPr>
              <a:lnSpc>
                <a:spcPct val="90000"/>
              </a:lnSpc>
            </a:pPr>
            <a:r>
              <a:rPr lang="zh-CN" altLang="en-US" sz="2800" b="1" smtClean="0">
                <a:solidFill>
                  <a:srgbClr val="FF0000"/>
                </a:solidFill>
              </a:rPr>
              <a:t>工程伦理教育是工程教育的一部分 </a:t>
            </a:r>
          </a:p>
          <a:p>
            <a:pPr>
              <a:lnSpc>
                <a:spcPct val="90000"/>
              </a:lnSpc>
            </a:pPr>
            <a:endParaRPr lang="zh-CN" altLang="en-US" sz="28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p:cNvSpPr>
          <p:nvPr>
            <p:ph type="title"/>
          </p:nvPr>
        </p:nvSpPr>
        <p:spPr/>
        <p:txBody>
          <a:bodyPr/>
          <a:lstStyle/>
          <a:p>
            <a:endParaRPr lang="zh-CN" altLang="en-US" smtClean="0"/>
          </a:p>
        </p:txBody>
      </p:sp>
      <p:sp>
        <p:nvSpPr>
          <p:cNvPr id="242690" name="Rectangle 3"/>
          <p:cNvSpPr>
            <a:spLocks noGrp="1"/>
          </p:cNvSpPr>
          <p:nvPr>
            <p:ph type="body" idx="1"/>
          </p:nvPr>
        </p:nvSpPr>
        <p:spPr>
          <a:xfrm>
            <a:off x="457200" y="549275"/>
            <a:ext cx="8229600" cy="5581650"/>
          </a:xfrm>
        </p:spPr>
        <p:txBody>
          <a:bodyPr/>
          <a:lstStyle/>
          <a:p>
            <a:pPr>
              <a:lnSpc>
                <a:spcPct val="80000"/>
              </a:lnSpc>
              <a:buFont typeface="Arial" charset="0"/>
              <a:buNone/>
            </a:pPr>
            <a:r>
              <a:rPr lang="en-US" altLang="zh-CN" sz="3700" b="1" smtClean="0">
                <a:solidFill>
                  <a:srgbClr val="FF0000"/>
                </a:solidFill>
              </a:rPr>
              <a:t> 4.3  </a:t>
            </a:r>
            <a:r>
              <a:rPr lang="zh-CN" altLang="en-US" sz="3700" b="1" smtClean="0">
                <a:solidFill>
                  <a:srgbClr val="FF0000"/>
                </a:solidFill>
              </a:rPr>
              <a:t>，</a:t>
            </a:r>
            <a:r>
              <a:rPr lang="zh-CN" altLang="en-US" sz="3700" b="1" smtClean="0">
                <a:solidFill>
                  <a:srgbClr val="0000FF"/>
                </a:solidFill>
              </a:rPr>
              <a:t>培养学生面向“复杂工程问题”</a:t>
            </a:r>
            <a:endParaRPr lang="zh-CN" altLang="en-US" sz="2500" b="1" smtClean="0">
              <a:solidFill>
                <a:srgbClr val="FF0000"/>
              </a:solidFill>
            </a:endParaRPr>
          </a:p>
          <a:p>
            <a:pPr>
              <a:lnSpc>
                <a:spcPct val="80000"/>
              </a:lnSpc>
            </a:pPr>
            <a:r>
              <a:rPr lang="zh-CN" altLang="en-US" sz="2500" b="1" smtClean="0">
                <a:solidFill>
                  <a:srgbClr val="FF0000"/>
                </a:solidFill>
              </a:rPr>
              <a:t>复杂工程问题</a:t>
            </a:r>
          </a:p>
          <a:p>
            <a:pPr>
              <a:lnSpc>
                <a:spcPct val="80000"/>
              </a:lnSpc>
            </a:pPr>
            <a:r>
              <a:rPr lang="zh-CN" altLang="en-US" sz="2400" b="1" smtClean="0">
                <a:solidFill>
                  <a:srgbClr val="0000FF"/>
                </a:solidFill>
              </a:rPr>
              <a:t>宽泛性</a:t>
            </a:r>
            <a:r>
              <a:rPr lang="en-US" altLang="zh-CN" sz="2400" b="1" smtClean="0"/>
              <a:t>—</a:t>
            </a:r>
            <a:r>
              <a:rPr lang="zh-CN" altLang="en-US" sz="2400" b="1" smtClean="0"/>
              <a:t>科技</a:t>
            </a:r>
            <a:r>
              <a:rPr lang="en-US" altLang="zh-CN" sz="2400" b="1" smtClean="0"/>
              <a:t>~</a:t>
            </a:r>
            <a:r>
              <a:rPr lang="zh-CN" altLang="en-US" sz="2400" b="1" smtClean="0"/>
              <a:t>工程</a:t>
            </a:r>
            <a:r>
              <a:rPr lang="en-US" altLang="zh-CN" sz="2400" b="1" smtClean="0"/>
              <a:t>~</a:t>
            </a:r>
            <a:r>
              <a:rPr lang="zh-CN" altLang="en-US" sz="2400" b="1" smtClean="0"/>
              <a:t>其它</a:t>
            </a:r>
          </a:p>
          <a:p>
            <a:pPr>
              <a:lnSpc>
                <a:spcPct val="80000"/>
              </a:lnSpc>
            </a:pPr>
            <a:r>
              <a:rPr lang="zh-CN" altLang="en-US" sz="2400" b="1" smtClean="0">
                <a:solidFill>
                  <a:srgbClr val="0000FF"/>
                </a:solidFill>
              </a:rPr>
              <a:t>无现</a:t>
            </a:r>
            <a:r>
              <a:rPr lang="en-US" altLang="zh-CN" sz="2400" b="1" smtClean="0">
                <a:solidFill>
                  <a:srgbClr val="0000FF"/>
                </a:solidFill>
              </a:rPr>
              <a:t>-</a:t>
            </a:r>
            <a:r>
              <a:rPr lang="zh-CN" altLang="en-US" sz="2400" b="1" smtClean="0">
                <a:solidFill>
                  <a:srgbClr val="0000FF"/>
                </a:solidFill>
              </a:rPr>
              <a:t>成</a:t>
            </a:r>
            <a:r>
              <a:rPr lang="zh-CN" altLang="en-US" sz="2400" b="1" smtClean="0"/>
              <a:t>方法，要分析</a:t>
            </a:r>
            <a:r>
              <a:rPr lang="en-US" altLang="zh-CN" sz="2400" b="1" smtClean="0"/>
              <a:t>-</a:t>
            </a:r>
            <a:r>
              <a:rPr lang="zh-CN" altLang="en-US" sz="2400" b="1" smtClean="0"/>
              <a:t>建模</a:t>
            </a:r>
          </a:p>
          <a:p>
            <a:pPr>
              <a:lnSpc>
                <a:spcPct val="80000"/>
              </a:lnSpc>
            </a:pPr>
            <a:r>
              <a:rPr lang="zh-CN" altLang="en-US" sz="2400" b="1" smtClean="0"/>
              <a:t>基于知识的</a:t>
            </a:r>
            <a:r>
              <a:rPr lang="zh-CN" altLang="en-US" sz="2400" b="1" smtClean="0">
                <a:solidFill>
                  <a:srgbClr val="0000FF"/>
                </a:solidFill>
              </a:rPr>
              <a:t>研究</a:t>
            </a:r>
          </a:p>
          <a:p>
            <a:pPr>
              <a:lnSpc>
                <a:spcPct val="80000"/>
              </a:lnSpc>
            </a:pPr>
            <a:r>
              <a:rPr lang="zh-CN" altLang="en-US" sz="2400" b="1" smtClean="0"/>
              <a:t>非常遇问题</a:t>
            </a:r>
          </a:p>
          <a:p>
            <a:pPr>
              <a:lnSpc>
                <a:spcPct val="80000"/>
              </a:lnSpc>
            </a:pPr>
            <a:r>
              <a:rPr lang="zh-CN" altLang="en-US" sz="2400" b="1" smtClean="0">
                <a:solidFill>
                  <a:srgbClr val="0000FF"/>
                </a:solidFill>
              </a:rPr>
              <a:t>非标准、非规范</a:t>
            </a:r>
            <a:r>
              <a:rPr lang="zh-CN" altLang="en-US" sz="2400" b="1" smtClean="0"/>
              <a:t>问题</a:t>
            </a:r>
          </a:p>
          <a:p>
            <a:pPr>
              <a:lnSpc>
                <a:spcPct val="80000"/>
              </a:lnSpc>
            </a:pPr>
            <a:r>
              <a:rPr lang="zh-CN" altLang="en-US" sz="2400" b="1" smtClean="0"/>
              <a:t>广泛的不同需求的</a:t>
            </a:r>
            <a:r>
              <a:rPr lang="zh-CN" altLang="en-US" sz="2400" b="1" smtClean="0">
                <a:solidFill>
                  <a:srgbClr val="0000FF"/>
                </a:solidFill>
              </a:rPr>
              <a:t>利益相关者</a:t>
            </a:r>
            <a:r>
              <a:rPr lang="en-US" altLang="zh-CN" sz="2400" b="1" smtClean="0">
                <a:solidFill>
                  <a:srgbClr val="0000FF"/>
                </a:solidFill>
              </a:rPr>
              <a:t>—</a:t>
            </a:r>
            <a:r>
              <a:rPr lang="zh-CN" altLang="en-US" sz="2400" b="1" smtClean="0">
                <a:solidFill>
                  <a:srgbClr val="0000FF"/>
                </a:solidFill>
              </a:rPr>
              <a:t>多样性</a:t>
            </a:r>
          </a:p>
          <a:p>
            <a:pPr>
              <a:lnSpc>
                <a:spcPct val="80000"/>
              </a:lnSpc>
            </a:pPr>
            <a:r>
              <a:rPr lang="zh-CN" altLang="en-US" sz="2400" b="1" smtClean="0"/>
              <a:t>在一定范围内有</a:t>
            </a:r>
            <a:r>
              <a:rPr lang="zh-CN" altLang="en-US" sz="2400" b="1" smtClean="0">
                <a:solidFill>
                  <a:srgbClr val="0000FF"/>
                </a:solidFill>
              </a:rPr>
              <a:t>重要效果</a:t>
            </a:r>
            <a:r>
              <a:rPr lang="zh-CN" altLang="en-US" sz="2400" b="1" smtClean="0"/>
              <a:t>的</a:t>
            </a:r>
          </a:p>
          <a:p>
            <a:pPr>
              <a:lnSpc>
                <a:spcPct val="80000"/>
              </a:lnSpc>
            </a:pPr>
            <a:r>
              <a:rPr lang="zh-CN" altLang="en-US" sz="2400" b="1" smtClean="0"/>
              <a:t>高水平</a:t>
            </a:r>
            <a:r>
              <a:rPr lang="en-US" altLang="zh-CN" sz="2400" b="1" smtClean="0"/>
              <a:t>-</a:t>
            </a:r>
            <a:r>
              <a:rPr lang="zh-CN" altLang="en-US" sz="2400" b="1" smtClean="0">
                <a:solidFill>
                  <a:srgbClr val="0000FF"/>
                </a:solidFill>
              </a:rPr>
              <a:t>高层次</a:t>
            </a:r>
            <a:r>
              <a:rPr lang="zh-CN" altLang="en-US" sz="2400" b="1" smtClean="0"/>
              <a:t>问题</a:t>
            </a:r>
          </a:p>
          <a:p>
            <a:pPr>
              <a:lnSpc>
                <a:spcPct val="80000"/>
              </a:lnSpc>
            </a:pPr>
            <a:r>
              <a:rPr lang="zh-CN" altLang="en-US" sz="2400" b="1" smtClean="0"/>
              <a:t>含有</a:t>
            </a:r>
            <a:r>
              <a:rPr lang="zh-CN" altLang="en-US" sz="2400" b="1" smtClean="0">
                <a:solidFill>
                  <a:srgbClr val="0000FF"/>
                </a:solidFill>
              </a:rPr>
              <a:t>多种构成</a:t>
            </a:r>
            <a:r>
              <a:rPr lang="zh-CN" altLang="en-US" sz="2400" b="1" smtClean="0"/>
              <a:t>部分、部门的问题</a:t>
            </a:r>
          </a:p>
          <a:p>
            <a:pPr>
              <a:lnSpc>
                <a:spcPct val="80000"/>
              </a:lnSpc>
              <a:buFont typeface="Arial" charset="0"/>
              <a:buNone/>
            </a:pPr>
            <a:endParaRPr lang="zh-CN" altLang="en-US" sz="2500" b="1" smtClean="0"/>
          </a:p>
          <a:p>
            <a:pPr>
              <a:lnSpc>
                <a:spcPct val="80000"/>
              </a:lnSpc>
              <a:buFont typeface="Arial" charset="0"/>
              <a:buNone/>
            </a:pPr>
            <a:r>
              <a:rPr lang="zh-CN" altLang="en-US" sz="2500" b="1" smtClean="0">
                <a:solidFill>
                  <a:srgbClr val="FF0000"/>
                </a:solidFill>
              </a:rPr>
              <a:t>培养环节的“软化”，过分强调“科学”，与工程实际联系的缺失</a:t>
            </a:r>
            <a:r>
              <a:rPr lang="zh-CN" altLang="en-US" sz="2500" b="1" smtClean="0"/>
              <a:t>，导致培养学生面向的工程问题不够“复杂”</a:t>
            </a:r>
            <a:r>
              <a:rPr lang="en-US" altLang="zh-CN" sz="2500" b="1" smtClean="0"/>
              <a:t>.</a:t>
            </a:r>
            <a:r>
              <a:rPr lang="zh-CN" altLang="en-US" sz="2500" b="1" smtClean="0"/>
              <a:t>是工程教育的一个需要长期花大力解决的难题</a:t>
            </a:r>
          </a:p>
          <a:p>
            <a:pPr>
              <a:lnSpc>
                <a:spcPct val="80000"/>
              </a:lnSpc>
              <a:buFont typeface="Arial" charset="0"/>
              <a:buNone/>
            </a:pPr>
            <a:r>
              <a:rPr lang="zh-CN" altLang="en-US" sz="2500" b="1" smtClean="0">
                <a:solidFill>
                  <a:srgbClr val="FF0000"/>
                </a:solidFill>
              </a:rPr>
              <a:t>    </a:t>
            </a:r>
            <a:endParaRPr lang="en-US" altLang="zh-CN" sz="2500" b="1" smtClean="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p:cNvSpPr>
            <a:spLocks noGrp="1"/>
          </p:cNvSpPr>
          <p:nvPr>
            <p:ph type="title"/>
          </p:nvPr>
        </p:nvSpPr>
        <p:spPr/>
        <p:txBody>
          <a:bodyPr/>
          <a:lstStyle/>
          <a:p>
            <a:endParaRPr lang="zh-CN" altLang="en-US" smtClean="0"/>
          </a:p>
        </p:txBody>
      </p:sp>
      <p:sp>
        <p:nvSpPr>
          <p:cNvPr id="243714" name="Rectangle 3"/>
          <p:cNvSpPr>
            <a:spLocks noGrp="1"/>
          </p:cNvSpPr>
          <p:nvPr>
            <p:ph type="body" idx="1"/>
          </p:nvPr>
        </p:nvSpPr>
        <p:spPr/>
        <p:txBody>
          <a:bodyPr/>
          <a:lstStyle/>
          <a:p>
            <a:pPr algn="ctr">
              <a:lnSpc>
                <a:spcPct val="90000"/>
              </a:lnSpc>
              <a:buFont typeface="Arial" charset="0"/>
              <a:buNone/>
            </a:pPr>
            <a:r>
              <a:rPr lang="en-US" altLang="zh-CN" sz="6600" b="1" smtClean="0">
                <a:solidFill>
                  <a:srgbClr val="FF0000"/>
                </a:solidFill>
                <a:latin typeface="黑体" pitchFamily="49" charset="-122"/>
                <a:ea typeface="黑体" pitchFamily="49" charset="-122"/>
              </a:rPr>
              <a:t>4—</a:t>
            </a:r>
            <a:r>
              <a:rPr lang="zh-CN" altLang="en-US" sz="6600" b="1" smtClean="0">
                <a:solidFill>
                  <a:srgbClr val="FF0000"/>
                </a:solidFill>
                <a:latin typeface="黑体" pitchFamily="49" charset="-122"/>
                <a:ea typeface="黑体" pitchFamily="49" charset="-122"/>
              </a:rPr>
              <a:t>追问</a:t>
            </a:r>
            <a:r>
              <a:rPr lang="en-US" altLang="zh-CN" sz="6600" b="1" smtClean="0">
                <a:solidFill>
                  <a:srgbClr val="FF0000"/>
                </a:solidFill>
                <a:latin typeface="黑体" pitchFamily="49" charset="-122"/>
                <a:ea typeface="黑体" pitchFamily="49" charset="-122"/>
              </a:rPr>
              <a:t>--</a:t>
            </a:r>
            <a:r>
              <a:rPr lang="zh-CN" altLang="en-US" sz="6600" b="1" smtClean="0">
                <a:solidFill>
                  <a:srgbClr val="FF0000"/>
                </a:solidFill>
                <a:latin typeface="黑体" pitchFamily="49" charset="-122"/>
                <a:ea typeface="黑体" pitchFamily="49" charset="-122"/>
              </a:rPr>
              <a:t>教育与”大学“之道</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标题 1"/>
          <p:cNvSpPr>
            <a:spLocks noGrp="1"/>
          </p:cNvSpPr>
          <p:nvPr>
            <p:ph type="title" idx="4294967295"/>
          </p:nvPr>
        </p:nvSpPr>
        <p:spPr>
          <a:xfrm>
            <a:off x="323850" y="692150"/>
            <a:ext cx="8540750" cy="879475"/>
          </a:xfrm>
        </p:spPr>
        <p:txBody>
          <a:bodyPr/>
          <a:lstStyle/>
          <a:p>
            <a:pPr eaLnBrk="1" hangingPunct="1"/>
            <a:r>
              <a:rPr lang="zh-CN" altLang="en-US" sz="4800" b="1" smtClean="0">
                <a:solidFill>
                  <a:srgbClr val="FF0000"/>
                </a:solidFill>
                <a:ea typeface="黑体" pitchFamily="49" charset="-122"/>
              </a:rPr>
              <a:t>一个大的认识与理论问题</a:t>
            </a:r>
            <a:r>
              <a:rPr lang="zh-CN" altLang="en-US" sz="4800" b="1" smtClean="0">
                <a:solidFill>
                  <a:srgbClr val="FF0000"/>
                </a:solidFill>
                <a:ea typeface="华文新魏"/>
                <a:cs typeface="华文新魏"/>
              </a:rPr>
              <a:t>  </a:t>
            </a:r>
            <a:r>
              <a:rPr lang="en-US" altLang="zh-CN" sz="3200" b="1" smtClean="0">
                <a:solidFill>
                  <a:srgbClr val="3A18B8"/>
                </a:solidFill>
                <a:ea typeface="华文新魏"/>
                <a:cs typeface="华文新魏"/>
              </a:rPr>
              <a:t/>
            </a:r>
            <a:br>
              <a:rPr lang="en-US" altLang="zh-CN" sz="3200" b="1" smtClean="0">
                <a:solidFill>
                  <a:srgbClr val="3A18B8"/>
                </a:solidFill>
                <a:ea typeface="华文新魏"/>
                <a:cs typeface="华文新魏"/>
              </a:rPr>
            </a:br>
            <a:r>
              <a:rPr lang="zh-CN" altLang="en-US" sz="3200" b="1" smtClean="0">
                <a:solidFill>
                  <a:srgbClr val="FF0000"/>
                </a:solidFill>
                <a:ea typeface="华文新魏"/>
                <a:cs typeface="华文新魏"/>
              </a:rPr>
              <a:t>什么是</a:t>
            </a:r>
            <a:r>
              <a:rPr lang="en-US" sz="3200" b="1" smtClean="0">
                <a:solidFill>
                  <a:srgbClr val="FF0000"/>
                </a:solidFill>
                <a:ea typeface="华文新魏"/>
                <a:cs typeface="华文新魏"/>
              </a:rPr>
              <a:t>“</a:t>
            </a:r>
            <a:r>
              <a:rPr lang="zh-CN" altLang="en-US" sz="3200" b="1" smtClean="0">
                <a:solidFill>
                  <a:srgbClr val="FF0000"/>
                </a:solidFill>
                <a:ea typeface="华文新魏"/>
                <a:cs typeface="华文新魏"/>
              </a:rPr>
              <a:t>大学</a:t>
            </a:r>
            <a:r>
              <a:rPr lang="en-US" sz="3200" b="1" smtClean="0">
                <a:solidFill>
                  <a:srgbClr val="FF0000"/>
                </a:solidFill>
                <a:ea typeface="华文新魏"/>
                <a:cs typeface="华文新魏"/>
              </a:rPr>
              <a:t>”</a:t>
            </a:r>
            <a:r>
              <a:rPr lang="zh-CN" altLang="en-US" sz="3200" smtClean="0">
                <a:ea typeface="华文新魏"/>
                <a:cs typeface="华文新魏"/>
              </a:rPr>
              <a:t/>
            </a:r>
            <a:br>
              <a:rPr lang="zh-CN" altLang="en-US" sz="3200" smtClean="0">
                <a:ea typeface="华文新魏"/>
                <a:cs typeface="华文新魏"/>
              </a:rPr>
            </a:br>
            <a:endParaRPr lang="zh-CN" altLang="en-US" sz="3200" smtClean="0">
              <a:ea typeface="华文新魏"/>
              <a:cs typeface="华文新魏"/>
            </a:endParaRPr>
          </a:p>
        </p:txBody>
      </p:sp>
      <p:sp>
        <p:nvSpPr>
          <p:cNvPr id="244738" name="内容占位符 2"/>
          <p:cNvSpPr>
            <a:spLocks noGrp="1"/>
          </p:cNvSpPr>
          <p:nvPr>
            <p:ph idx="4294967295"/>
          </p:nvPr>
        </p:nvSpPr>
        <p:spPr/>
        <p:txBody>
          <a:bodyPr/>
          <a:lstStyle/>
          <a:p>
            <a:pPr eaLnBrk="1" hangingPunct="1">
              <a:lnSpc>
                <a:spcPct val="90000"/>
              </a:lnSpc>
            </a:pPr>
            <a:r>
              <a:rPr lang="zh-CN" altLang="en-US" b="1" smtClean="0">
                <a:solidFill>
                  <a:srgbClr val="0000FF"/>
                </a:solidFill>
              </a:rPr>
              <a:t>蔡元培</a:t>
            </a:r>
            <a:r>
              <a:rPr lang="zh-CN" altLang="en-US" b="1" smtClean="0"/>
              <a:t>先生在</a:t>
            </a:r>
            <a:r>
              <a:rPr lang="en-US" altLang="zh-CN" b="1" smtClean="0"/>
              <a:t>《</a:t>
            </a:r>
            <a:r>
              <a:rPr lang="zh-CN" altLang="en-US" b="1" smtClean="0"/>
              <a:t>就任北大校长的演讲</a:t>
            </a:r>
            <a:r>
              <a:rPr lang="en-US" altLang="zh-CN" b="1" smtClean="0"/>
              <a:t>》</a:t>
            </a:r>
            <a:r>
              <a:rPr lang="zh-CN" altLang="en-US" b="1" smtClean="0"/>
              <a:t>中有一段话，我稍详引述于下</a:t>
            </a:r>
            <a:r>
              <a:rPr lang="zh-CN" altLang="en-US" smtClean="0"/>
              <a:t>：</a:t>
            </a:r>
            <a:r>
              <a:rPr lang="en-US" smtClean="0">
                <a:ea typeface="宋体" charset="-122"/>
              </a:rPr>
              <a:t>“</a:t>
            </a:r>
            <a:r>
              <a:rPr lang="zh-CN" altLang="en-US" b="1" smtClean="0">
                <a:solidFill>
                  <a:srgbClr val="0000FF"/>
                </a:solidFill>
              </a:rPr>
              <a:t>大学者，</a:t>
            </a:r>
            <a:r>
              <a:rPr lang="zh-CN" altLang="en-US" b="1" smtClean="0">
                <a:solidFill>
                  <a:srgbClr val="FF0000"/>
                </a:solidFill>
              </a:rPr>
              <a:t>研究高深学问</a:t>
            </a:r>
            <a:r>
              <a:rPr lang="zh-CN" altLang="en-US" b="1" smtClean="0">
                <a:solidFill>
                  <a:srgbClr val="0000FF"/>
                </a:solidFill>
              </a:rPr>
              <a:t>者也</a:t>
            </a:r>
            <a:r>
              <a:rPr lang="en-US" altLang="zh-CN" b="1" smtClean="0">
                <a:solidFill>
                  <a:srgbClr val="0000FF"/>
                </a:solidFill>
              </a:rPr>
              <a:t>……</a:t>
            </a:r>
            <a:r>
              <a:rPr lang="zh-CN" altLang="en-US" b="1" smtClean="0">
                <a:solidFill>
                  <a:srgbClr val="0000FF"/>
                </a:solidFill>
              </a:rPr>
              <a:t>今诸君苟不于此时</a:t>
            </a:r>
            <a:r>
              <a:rPr lang="zh-CN" altLang="en-US" b="1" smtClean="0">
                <a:solidFill>
                  <a:srgbClr val="FF0000"/>
                </a:solidFill>
              </a:rPr>
              <a:t>植其基，勤其学</a:t>
            </a:r>
            <a:r>
              <a:rPr lang="zh-CN" altLang="en-US" b="1" smtClean="0">
                <a:solidFill>
                  <a:srgbClr val="0000FF"/>
                </a:solidFill>
              </a:rPr>
              <a:t>，则将来万一因生计所迫，出而任事，担任讲席，则必贻误学生；置身政界，则必贻误国家。</a:t>
            </a:r>
            <a:r>
              <a:rPr lang="en-US" smtClean="0">
                <a:ea typeface="宋体" charset="-122"/>
              </a:rPr>
              <a:t>”</a:t>
            </a:r>
            <a:r>
              <a:rPr lang="en-US" b="1" smtClean="0">
                <a:ea typeface="宋体" charset="-122"/>
              </a:rPr>
              <a:t> </a:t>
            </a:r>
            <a:r>
              <a:rPr lang="en-US" altLang="zh-CN" b="1" smtClean="0"/>
              <a:t>(</a:t>
            </a:r>
            <a:r>
              <a:rPr lang="zh-CN" altLang="en-US" b="1" smtClean="0"/>
              <a:t>蔡元培：就任北京大学校长之演说</a:t>
            </a:r>
            <a:r>
              <a:rPr lang="en-US" b="1" smtClean="0">
                <a:ea typeface="宋体" charset="-122"/>
              </a:rPr>
              <a:t> </a:t>
            </a:r>
            <a:r>
              <a:rPr lang="en-US" altLang="zh-CN" b="1" smtClean="0"/>
              <a:t>,</a:t>
            </a:r>
            <a:r>
              <a:rPr lang="en-US" altLang="zh-CN" b="1" smtClean="0">
                <a:solidFill>
                  <a:srgbClr val="0000FF"/>
                </a:solidFill>
              </a:rPr>
              <a:t>1917</a:t>
            </a:r>
            <a:r>
              <a:rPr lang="zh-CN" altLang="en-US" b="1" smtClean="0">
                <a:solidFill>
                  <a:srgbClr val="0000FF"/>
                </a:solidFill>
              </a:rPr>
              <a:t>年</a:t>
            </a:r>
            <a:r>
              <a:rPr lang="en-US" altLang="zh-CN" b="1" smtClean="0">
                <a:solidFill>
                  <a:srgbClr val="0000FF"/>
                </a:solidFill>
              </a:rPr>
              <a:t>4</a:t>
            </a:r>
            <a:r>
              <a:rPr lang="zh-CN" altLang="en-US" b="1" smtClean="0"/>
              <a:t>月</a:t>
            </a:r>
            <a:r>
              <a:rPr lang="en-US" b="1" smtClean="0">
                <a:ea typeface="宋体" charset="-122"/>
              </a:rPr>
              <a:t> </a:t>
            </a:r>
            <a:r>
              <a:rPr lang="en-US" altLang="zh-CN" b="1" smtClean="0"/>
              <a:t>)</a:t>
            </a:r>
          </a:p>
          <a:p>
            <a:pPr eaLnBrk="1" hangingPunct="1">
              <a:lnSpc>
                <a:spcPct val="90000"/>
              </a:lnSpc>
            </a:pPr>
            <a:r>
              <a:rPr lang="zh-CN" altLang="en-US" b="1" smtClean="0"/>
              <a:t>以研究高深学问与我们平常所言</a:t>
            </a:r>
            <a:r>
              <a:rPr lang="en-US" b="1" smtClean="0">
                <a:ea typeface="宋体" charset="-122"/>
              </a:rPr>
              <a:t>“</a:t>
            </a:r>
            <a:r>
              <a:rPr lang="zh-CN" altLang="en-US" b="1" smtClean="0">
                <a:solidFill>
                  <a:srgbClr val="FF0000"/>
                </a:solidFill>
              </a:rPr>
              <a:t>从事科研</a:t>
            </a:r>
            <a:r>
              <a:rPr lang="en-US" b="1" smtClean="0">
                <a:ea typeface="宋体" charset="-122"/>
              </a:rPr>
              <a:t>”</a:t>
            </a:r>
            <a:r>
              <a:rPr lang="zh-CN" altLang="en-US" b="1" smtClean="0"/>
              <a:t>有别，其具体阐释为</a:t>
            </a:r>
            <a:r>
              <a:rPr lang="zh-CN" altLang="en-US" b="1" smtClean="0">
                <a:solidFill>
                  <a:srgbClr val="FF0000"/>
                </a:solidFill>
              </a:rPr>
              <a:t>植基勤学</a:t>
            </a:r>
            <a:r>
              <a:rPr lang="zh-CN" altLang="en-US" b="1"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p:nvPr>
        </p:nvSpPr>
        <p:spPr/>
        <p:txBody>
          <a:bodyPr/>
          <a:lstStyle/>
          <a:p>
            <a:pPr>
              <a:defRPr/>
            </a:pPr>
            <a:r>
              <a:rPr lang="zh-CN" altLang="en-US" sz="4000" b="1" smtClean="0">
                <a:solidFill>
                  <a:srgbClr val="0000FF"/>
                </a:solidFill>
                <a:effectLst>
                  <a:outerShdw blurRad="38100" dist="38100" dir="2700000" algn="tl">
                    <a:srgbClr val="C0C0C0"/>
                  </a:outerShdw>
                </a:effectLst>
              </a:rPr>
              <a:t>美国</a:t>
            </a:r>
            <a:r>
              <a:rPr lang="en-US" altLang="zh-CN" sz="4000" b="1" smtClean="0">
                <a:solidFill>
                  <a:srgbClr val="0000FF"/>
                </a:solidFill>
                <a:effectLst>
                  <a:outerShdw blurRad="38100" dist="38100" dir="2700000" algn="tl">
                    <a:srgbClr val="C0C0C0"/>
                  </a:outerShdw>
                </a:effectLst>
              </a:rPr>
              <a:t>《2020</a:t>
            </a:r>
            <a:r>
              <a:rPr lang="zh-CN" altLang="en-US" sz="4000" b="1" smtClean="0">
                <a:solidFill>
                  <a:srgbClr val="0000FF"/>
                </a:solidFill>
                <a:effectLst>
                  <a:outerShdw blurRad="38100" dist="38100" dir="2700000" algn="tl">
                    <a:srgbClr val="C0C0C0"/>
                  </a:outerShdw>
                </a:effectLst>
              </a:rPr>
              <a:t>工程师计划</a:t>
            </a:r>
            <a:r>
              <a:rPr lang="en-US" altLang="zh-CN" sz="4000" b="1" smtClean="0">
                <a:solidFill>
                  <a:srgbClr val="0000FF"/>
                </a:solidFill>
                <a:effectLst>
                  <a:outerShdw blurRad="38100" dist="38100" dir="2700000" algn="tl">
                    <a:srgbClr val="C0C0C0"/>
                  </a:outerShdw>
                </a:effectLst>
              </a:rPr>
              <a:t>》</a:t>
            </a:r>
            <a:r>
              <a:rPr lang="zh-CN" altLang="en-US" sz="4000" b="1" smtClean="0">
                <a:solidFill>
                  <a:srgbClr val="0000FF"/>
                </a:solidFill>
                <a:effectLst>
                  <a:outerShdw blurRad="38100" dist="38100" dir="2700000" algn="tl">
                    <a:srgbClr val="C0C0C0"/>
                  </a:outerShdw>
                </a:effectLst>
              </a:rPr>
              <a:t>总结未来工程师关键特征</a:t>
            </a:r>
          </a:p>
        </p:txBody>
      </p:sp>
      <p:sp>
        <p:nvSpPr>
          <p:cNvPr id="195587" name="Rectangle 3"/>
          <p:cNvSpPr>
            <a:spLocks noGrp="1"/>
          </p:cNvSpPr>
          <p:nvPr>
            <p:ph type="body" idx="1"/>
          </p:nvPr>
        </p:nvSpPr>
        <p:spPr/>
        <p:txBody>
          <a:bodyPr/>
          <a:lstStyle/>
          <a:p>
            <a:pPr eaLnBrk="1" hangingPunct="1">
              <a:spcBef>
                <a:spcPct val="0"/>
              </a:spcBef>
            </a:pPr>
            <a:r>
              <a:rPr lang="zh-CN" altLang="en-US" sz="2400" b="1" smtClean="0"/>
              <a:t>新工业革命要求工程人才具有</a:t>
            </a:r>
            <a:r>
              <a:rPr lang="zh-CN" altLang="en-US" sz="2800" b="1" smtClean="0">
                <a:solidFill>
                  <a:srgbClr val="FF0000"/>
                </a:solidFill>
              </a:rPr>
              <a:t>全球视野、工程伦理意识、创新意识、合作意识、发展意识和服务意识，特别需要跨界创新</a:t>
            </a:r>
            <a:r>
              <a:rPr lang="zh-CN" altLang="en-US" sz="2400" b="1" smtClean="0"/>
              <a:t>能力，对这类人才要进行跨学科、跨行业、跨文化的“</a:t>
            </a:r>
            <a:r>
              <a:rPr lang="zh-CN" altLang="en-US" b="1" smtClean="0">
                <a:solidFill>
                  <a:srgbClr val="0000FF"/>
                </a:solidFill>
              </a:rPr>
              <a:t>跨界培养</a:t>
            </a:r>
            <a:r>
              <a:rPr lang="zh-CN" altLang="en-US" sz="2400" b="1" smtClean="0"/>
              <a:t>”</a:t>
            </a:r>
          </a:p>
          <a:p>
            <a:pPr eaLnBrk="1" hangingPunct="1">
              <a:spcBef>
                <a:spcPct val="0"/>
              </a:spcBef>
            </a:pPr>
            <a:endParaRPr lang="zh-CN" altLang="en-US" sz="2400" b="1" smtClean="0"/>
          </a:p>
          <a:p>
            <a:pPr eaLnBrk="1" hangingPunct="1">
              <a:spcBef>
                <a:spcPct val="0"/>
              </a:spcBef>
            </a:pPr>
            <a:r>
              <a:rPr lang="en-US" altLang="zh-CN" sz="2400" b="1" smtClean="0"/>
              <a:t>--</a:t>
            </a:r>
            <a:r>
              <a:rPr lang="zh-CN" altLang="en-US" sz="1800" b="1" smtClean="0"/>
              <a:t>见</a:t>
            </a:r>
            <a:r>
              <a:rPr lang="en-US" altLang="zh-CN" sz="1800" b="1" smtClean="0"/>
              <a:t>-</a:t>
            </a:r>
            <a:r>
              <a:rPr lang="zh-CN" altLang="en-US" sz="1800" b="1" smtClean="0">
                <a:solidFill>
                  <a:srgbClr val="0000FF"/>
                </a:solidFill>
              </a:rPr>
              <a:t>周绪红，中国工程教育人才培养模式改革创新的现状与展望，</a:t>
            </a:r>
            <a:r>
              <a:rPr lang="en-US" altLang="zh-CN" sz="1800" smtClean="0">
                <a:solidFill>
                  <a:srgbClr val="0000FF"/>
                </a:solidFill>
              </a:rPr>
              <a:t>2015</a:t>
            </a:r>
            <a:r>
              <a:rPr lang="zh-CN" altLang="en-US" sz="1800" smtClean="0">
                <a:solidFill>
                  <a:srgbClr val="0000FF"/>
                </a:solidFill>
              </a:rPr>
              <a:t>年</a:t>
            </a:r>
            <a:r>
              <a:rPr lang="en-US" altLang="zh-CN" sz="1800" smtClean="0">
                <a:solidFill>
                  <a:srgbClr val="0000FF"/>
                </a:solidFill>
              </a:rPr>
              <a:t>11</a:t>
            </a:r>
            <a:r>
              <a:rPr lang="zh-CN" altLang="en-US" sz="1800" smtClean="0">
                <a:solidFill>
                  <a:srgbClr val="0000FF"/>
                </a:solidFill>
              </a:rPr>
              <a:t>月</a:t>
            </a:r>
            <a:r>
              <a:rPr lang="en-US" altLang="zh-CN" sz="1800" smtClean="0">
                <a:solidFill>
                  <a:srgbClr val="0000FF"/>
                </a:solidFill>
              </a:rPr>
              <a:t>19</a:t>
            </a:r>
            <a:r>
              <a:rPr lang="zh-CN" altLang="en-US" sz="1800" smtClean="0">
                <a:solidFill>
                  <a:srgbClr val="0000FF"/>
                </a:solidFill>
              </a:rPr>
              <a:t>日</a:t>
            </a:r>
            <a:endParaRPr lang="zh-CN" altLang="en-US" sz="1800" b="1" smtClean="0">
              <a:solidFill>
                <a:srgbClr val="0000FF"/>
              </a:solidFill>
            </a:endParaRPr>
          </a:p>
          <a:p>
            <a:pPr eaLnBrk="1" hangingPunct="1">
              <a:spcBef>
                <a:spcPct val="0"/>
              </a:spcBef>
            </a:pPr>
            <a:endParaRPr lang="en-US" altLang="zh-CN" sz="1800" b="1" smtClean="0">
              <a:solidFill>
                <a:srgbClr val="0000FF"/>
              </a:solidFill>
            </a:endParaRPr>
          </a:p>
          <a:p>
            <a:pPr eaLnBrk="1" hangingPunct="1">
              <a:spcBef>
                <a:spcPct val="0"/>
              </a:spcBef>
            </a:pPr>
            <a:endParaRPr lang="zh-CN" altLang="en-US" sz="2400" b="1" smtClean="0">
              <a:effectLst>
                <a:outerShdw blurRad="38100" dist="38100" dir="2700000" algn="tl">
                  <a:srgbClr val="C0C0C0"/>
                </a:outerShdw>
              </a:effectLst>
            </a:endParaRPr>
          </a:p>
          <a:p>
            <a:endParaRPr lang="zh-CN" altLang="en-US" smtClean="0"/>
          </a:p>
        </p:txBody>
      </p:sp>
      <p:graphicFrame>
        <p:nvGraphicFramePr>
          <p:cNvPr id="12" name="图示 11"/>
          <p:cNvGraphicFramePr/>
          <p:nvPr/>
        </p:nvGraphicFramePr>
        <p:xfrm>
          <a:off x="479647" y="4512165"/>
          <a:ext cx="7728470" cy="1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1"/>
          <p:cNvSpPr>
            <a:spLocks noGrp="1"/>
          </p:cNvSpPr>
          <p:nvPr>
            <p:ph type="title" idx="4294967295"/>
          </p:nvPr>
        </p:nvSpPr>
        <p:spPr/>
        <p:txBody>
          <a:bodyPr/>
          <a:lstStyle/>
          <a:p>
            <a:pPr eaLnBrk="1" hangingPunct="1"/>
            <a:endParaRPr lang="zh-CN" altLang="en-US" smtClean="0"/>
          </a:p>
        </p:txBody>
      </p:sp>
      <p:sp>
        <p:nvSpPr>
          <p:cNvPr id="245762" name="内容占位符 2"/>
          <p:cNvSpPr>
            <a:spLocks noGrp="1"/>
          </p:cNvSpPr>
          <p:nvPr>
            <p:ph idx="4294967295"/>
          </p:nvPr>
        </p:nvSpPr>
        <p:spPr>
          <a:xfrm>
            <a:off x="642938" y="571500"/>
            <a:ext cx="8229600" cy="6000750"/>
          </a:xfrm>
        </p:spPr>
        <p:txBody>
          <a:bodyPr/>
          <a:lstStyle/>
          <a:p>
            <a:pPr eaLnBrk="1" hangingPunct="1"/>
            <a:r>
              <a:rPr lang="zh-CN" altLang="en-US" b="1" smtClean="0"/>
              <a:t>前清华大学校长梅贻琦的一句话</a:t>
            </a:r>
            <a:r>
              <a:rPr lang="en-US" b="1" smtClean="0">
                <a:ea typeface="宋体" charset="-122"/>
              </a:rPr>
              <a:t>”</a:t>
            </a:r>
            <a:r>
              <a:rPr lang="zh-CN" altLang="en-US" b="1" smtClean="0"/>
              <a:t>大学者</a:t>
            </a:r>
            <a:r>
              <a:rPr lang="en-US" altLang="zh-CN" b="1" smtClean="0"/>
              <a:t>,</a:t>
            </a:r>
            <a:r>
              <a:rPr lang="zh-CN" altLang="en-US" b="1" smtClean="0">
                <a:solidFill>
                  <a:srgbClr val="0000FF"/>
                </a:solidFill>
              </a:rPr>
              <a:t>非大楼之谓也</a:t>
            </a:r>
            <a:r>
              <a:rPr lang="en-US" altLang="zh-CN" b="1" smtClean="0">
                <a:solidFill>
                  <a:srgbClr val="0000FF"/>
                </a:solidFill>
              </a:rPr>
              <a:t>,</a:t>
            </a:r>
            <a:r>
              <a:rPr lang="zh-CN" altLang="en-US" b="1" smtClean="0">
                <a:solidFill>
                  <a:srgbClr val="0000FF"/>
                </a:solidFill>
              </a:rPr>
              <a:t>乃大师之谓也“</a:t>
            </a:r>
            <a:endParaRPr lang="en-US" altLang="zh-CN" b="1" smtClean="0">
              <a:solidFill>
                <a:srgbClr val="0000FF"/>
              </a:solidFill>
            </a:endParaRPr>
          </a:p>
          <a:p>
            <a:pPr eaLnBrk="1" hangingPunct="1"/>
            <a:r>
              <a:rPr lang="zh-CN" altLang="en-US" b="1" smtClean="0"/>
              <a:t>引原文几句便可了然</a:t>
            </a:r>
            <a:r>
              <a:rPr lang="en-US" altLang="zh-CN" b="1" smtClean="0"/>
              <a:t>: </a:t>
            </a:r>
            <a:r>
              <a:rPr lang="zh-CN" altLang="en-US" b="1" smtClean="0"/>
              <a:t>文称</a:t>
            </a:r>
            <a:r>
              <a:rPr lang="en-US" smtClean="0">
                <a:ea typeface="宋体" charset="-122"/>
              </a:rPr>
              <a:t>”</a:t>
            </a:r>
            <a:r>
              <a:rPr lang="zh-CN" altLang="en-US" b="1" smtClean="0"/>
              <a:t>孟子说：</a:t>
            </a:r>
            <a:r>
              <a:rPr lang="en-US" b="1" smtClean="0">
                <a:ea typeface="宋体" charset="-122"/>
              </a:rPr>
              <a:t>“</a:t>
            </a:r>
            <a:r>
              <a:rPr lang="zh-CN" altLang="en-US" b="1" smtClean="0"/>
              <a:t>所谓故国者，非谓有乔木之谓也，有世臣之谓也。我现在可以仿照说：</a:t>
            </a:r>
            <a:r>
              <a:rPr lang="en-US" b="1" smtClean="0">
                <a:ea typeface="宋体" charset="-122"/>
              </a:rPr>
              <a:t>“</a:t>
            </a:r>
            <a:r>
              <a:rPr lang="zh-CN" altLang="en-US" b="1" smtClean="0"/>
              <a:t>所谓大学者，非谓有大楼之谓也，有大师之谓也。。。。</a:t>
            </a:r>
            <a:r>
              <a:rPr lang="zh-CN" altLang="en-US" b="1" smtClean="0">
                <a:solidFill>
                  <a:srgbClr val="FF0000"/>
                </a:solidFill>
              </a:rPr>
              <a:t>我们的知识，固有赖于教授的教导指点，就是我们的精神修养，亦全赖有教授的ｉｎｓｐｉｒａｔｉｏｎ</a:t>
            </a:r>
            <a:r>
              <a:rPr lang="zh-CN" altLang="en-US" b="1" smtClean="0"/>
              <a:t>。</a:t>
            </a:r>
            <a:r>
              <a:rPr lang="en-US" b="1" smtClean="0">
                <a:ea typeface="宋体" charset="-122"/>
              </a:rPr>
              <a:t>”</a:t>
            </a:r>
            <a:r>
              <a:rPr lang="en-US" altLang="zh-CN" b="1" smtClean="0"/>
              <a:t>(</a:t>
            </a:r>
            <a:r>
              <a:rPr lang="zh-CN" altLang="en-US" b="1" smtClean="0"/>
              <a:t>清华大学校长梅贻琦在就职典礼上之演说</a:t>
            </a:r>
            <a:r>
              <a:rPr lang="en-US" altLang="zh-CN" b="1" smtClean="0"/>
              <a:t>, </a:t>
            </a:r>
            <a:r>
              <a:rPr lang="zh-CN" altLang="en-US" b="1" smtClean="0"/>
              <a:t>清华大学校刊第</a:t>
            </a:r>
            <a:r>
              <a:rPr lang="en-US" altLang="zh-CN" b="1" smtClean="0">
                <a:solidFill>
                  <a:srgbClr val="FF0000"/>
                </a:solidFill>
              </a:rPr>
              <a:t>341</a:t>
            </a:r>
            <a:r>
              <a:rPr lang="zh-CN" altLang="en-US" b="1" smtClean="0">
                <a:solidFill>
                  <a:srgbClr val="FF0000"/>
                </a:solidFill>
              </a:rPr>
              <a:t>号</a:t>
            </a:r>
            <a:r>
              <a:rPr lang="en-US" altLang="zh-CN" b="1" smtClean="0">
                <a:solidFill>
                  <a:srgbClr val="FF0000"/>
                </a:solidFill>
              </a:rPr>
              <a:t>. 1931-12-14</a:t>
            </a:r>
            <a:r>
              <a:rPr lang="en-US" altLang="zh-CN" b="1" smtClean="0"/>
              <a:t>,)</a:t>
            </a:r>
            <a:r>
              <a:rPr lang="en-US" altLang="zh-CN" smtClean="0"/>
              <a:t> </a:t>
            </a:r>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矩形 1"/>
          <p:cNvSpPr>
            <a:spLocks noChangeArrowheads="1"/>
          </p:cNvSpPr>
          <p:nvPr/>
        </p:nvSpPr>
        <p:spPr bwMode="auto">
          <a:xfrm>
            <a:off x="857250" y="928688"/>
            <a:ext cx="7643813" cy="3078162"/>
          </a:xfrm>
          <a:prstGeom prst="rect">
            <a:avLst/>
          </a:prstGeom>
          <a:noFill/>
          <a:ln w="9525">
            <a:noFill/>
            <a:miter lim="800000"/>
            <a:headEnd/>
            <a:tailEnd/>
          </a:ln>
        </p:spPr>
        <p:txBody>
          <a:bodyPr>
            <a:spAutoFit/>
          </a:bodyPr>
          <a:lstStyle/>
          <a:p>
            <a:r>
              <a:rPr lang="zh-CN" altLang="en-US" sz="3200"/>
              <a:t>“</a:t>
            </a:r>
            <a:r>
              <a:rPr lang="zh-CN" altLang="en-US" sz="3200" b="1">
                <a:solidFill>
                  <a:srgbClr val="FF0000"/>
                </a:solidFill>
              </a:rPr>
              <a:t>大学</a:t>
            </a:r>
            <a:r>
              <a:rPr lang="zh-CN" altLang="en-US" sz="3200"/>
              <a:t>不仅是</a:t>
            </a:r>
            <a:r>
              <a:rPr lang="zh-CN" altLang="en-US" sz="3200" b="1">
                <a:solidFill>
                  <a:srgbClr val="FF0000"/>
                </a:solidFill>
              </a:rPr>
              <a:t>传授知识</a:t>
            </a:r>
            <a:r>
              <a:rPr lang="zh-CN" altLang="en-US" sz="3200"/>
              <a:t>和技能的场所，更是培养人的思想、情感、意志、品德之所在，是</a:t>
            </a:r>
            <a:r>
              <a:rPr lang="zh-CN" altLang="en-US" sz="3200" b="1">
                <a:solidFill>
                  <a:srgbClr val="FF0000"/>
                </a:solidFill>
              </a:rPr>
              <a:t>铸造灵魂</a:t>
            </a:r>
            <a:r>
              <a:rPr lang="zh-CN" altLang="en-US" sz="3200"/>
              <a:t>的地方，办</a:t>
            </a:r>
            <a:r>
              <a:rPr lang="zh-CN" altLang="en-US" sz="3200" b="1">
                <a:solidFill>
                  <a:srgbClr val="FF0000"/>
                </a:solidFill>
              </a:rPr>
              <a:t>大学</a:t>
            </a:r>
            <a:r>
              <a:rPr lang="zh-CN" altLang="en-US" sz="3200"/>
              <a:t>要以</a:t>
            </a:r>
            <a:r>
              <a:rPr lang="zh-CN" altLang="en-US" sz="3200" b="1">
                <a:solidFill>
                  <a:srgbClr val="FF0000"/>
                </a:solidFill>
              </a:rPr>
              <a:t>学生为本</a:t>
            </a:r>
            <a:r>
              <a:rPr lang="zh-CN" altLang="en-US" sz="3200" b="1"/>
              <a:t>，</a:t>
            </a:r>
            <a:r>
              <a:rPr lang="zh-CN" altLang="en-US" sz="3200" b="1">
                <a:solidFill>
                  <a:srgbClr val="000099"/>
                </a:solidFill>
              </a:rPr>
              <a:t>学者为先</a:t>
            </a:r>
            <a:r>
              <a:rPr lang="zh-CN" altLang="en-US" sz="3200" b="1"/>
              <a:t>，</a:t>
            </a:r>
            <a:r>
              <a:rPr lang="zh-CN" altLang="en-US" sz="3200" b="1">
                <a:solidFill>
                  <a:schemeClr val="hlink"/>
                </a:solidFill>
              </a:rPr>
              <a:t>学术为</a:t>
            </a:r>
            <a:r>
              <a:rPr lang="zh-CN" altLang="en-US" sz="3200" b="1">
                <a:solidFill>
                  <a:srgbClr val="FF0000"/>
                </a:solidFill>
              </a:rPr>
              <a:t>基</a:t>
            </a:r>
            <a:r>
              <a:rPr lang="zh-CN" altLang="en-US" sz="3200" b="1"/>
              <a:t>，学风为要</a:t>
            </a:r>
            <a:r>
              <a:rPr lang="zh-CN" altLang="en-US" sz="3200"/>
              <a:t>。”</a:t>
            </a:r>
          </a:p>
          <a:p>
            <a:endParaRPr lang="en-US"/>
          </a:p>
          <a:p>
            <a:r>
              <a:rPr lang="en-US"/>
              <a:t> </a:t>
            </a:r>
            <a:r>
              <a:rPr lang="en-US" altLang="zh-CN" sz="2400"/>
              <a:t>---------2012</a:t>
            </a:r>
            <a:r>
              <a:rPr lang="zh-CN" altLang="en-US" sz="2400"/>
              <a:t>年</a:t>
            </a:r>
            <a:r>
              <a:rPr lang="en-US" altLang="zh-CN" sz="2400"/>
              <a:t>2</a:t>
            </a:r>
            <a:r>
              <a:rPr lang="zh-CN" altLang="en-US" sz="2400"/>
              <a:t>月</a:t>
            </a:r>
            <a:r>
              <a:rPr lang="en-US" altLang="zh-CN" sz="2400"/>
              <a:t>20</a:t>
            </a:r>
            <a:r>
              <a:rPr lang="zh-CN" altLang="en-US" sz="2400"/>
              <a:t>日，现任清华大学校长陈吉宁就职演说</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p:cNvSpPr>
            <a:spLocks noGrp="1"/>
          </p:cNvSpPr>
          <p:nvPr>
            <p:ph type="title" idx="4294967295"/>
          </p:nvPr>
        </p:nvSpPr>
        <p:spPr/>
        <p:txBody>
          <a:bodyPr/>
          <a:lstStyle/>
          <a:p>
            <a:endParaRPr lang="zh-CN" altLang="en-US" smtClean="0"/>
          </a:p>
        </p:txBody>
      </p:sp>
      <p:sp>
        <p:nvSpPr>
          <p:cNvPr id="247810" name="Rectangle 3"/>
          <p:cNvSpPr>
            <a:spLocks noGrp="1"/>
          </p:cNvSpPr>
          <p:nvPr>
            <p:ph type="body" idx="4294967295"/>
          </p:nvPr>
        </p:nvSpPr>
        <p:spPr>
          <a:xfrm>
            <a:off x="457200" y="404813"/>
            <a:ext cx="8229600" cy="5721350"/>
          </a:xfrm>
        </p:spPr>
        <p:txBody>
          <a:bodyPr/>
          <a:lstStyle/>
          <a:p>
            <a:pPr>
              <a:buFont typeface="Arial" charset="0"/>
              <a:buNone/>
            </a:pPr>
            <a:r>
              <a:rPr lang="zh-CN" altLang="en-US" b="1" smtClean="0">
                <a:solidFill>
                  <a:srgbClr val="FF0000"/>
                </a:solidFill>
                <a:latin typeface="黑体" pitchFamily="49" charset="-122"/>
                <a:ea typeface="黑体" pitchFamily="49" charset="-122"/>
              </a:rPr>
              <a:t>结束语</a:t>
            </a:r>
            <a:r>
              <a:rPr lang="en-US" altLang="zh-CN" b="1" smtClean="0">
                <a:solidFill>
                  <a:srgbClr val="FF0000"/>
                </a:solidFill>
                <a:latin typeface="黑体" pitchFamily="49" charset="-122"/>
                <a:ea typeface="黑体" pitchFamily="49" charset="-122"/>
              </a:rPr>
              <a:t>-</a:t>
            </a:r>
            <a:r>
              <a:rPr lang="zh-CN" altLang="en-US" sz="4000" b="1" smtClean="0">
                <a:solidFill>
                  <a:srgbClr val="FF0000"/>
                </a:solidFill>
                <a:ea typeface="黑体" pitchFamily="49" charset="-122"/>
              </a:rPr>
              <a:t>大学乃大师</a:t>
            </a:r>
            <a:r>
              <a:rPr lang="zh-CN" altLang="en-US" sz="4000" b="1" u="sng" smtClean="0">
                <a:solidFill>
                  <a:srgbClr val="FF0000"/>
                </a:solidFill>
                <a:ea typeface="黑体" pitchFamily="49" charset="-122"/>
              </a:rPr>
              <a:t>育才</a:t>
            </a:r>
            <a:r>
              <a:rPr lang="zh-CN" altLang="en-US" sz="4000" b="1" smtClean="0">
                <a:solidFill>
                  <a:srgbClr val="FF0000"/>
                </a:solidFill>
                <a:ea typeface="黑体" pitchFamily="49" charset="-122"/>
              </a:rPr>
              <a:t>之谓也！</a:t>
            </a:r>
            <a:endParaRPr lang="en-US" altLang="zh-CN" sz="4000" b="1" smtClean="0">
              <a:solidFill>
                <a:srgbClr val="FF0000"/>
              </a:solidFill>
              <a:latin typeface="黑体" pitchFamily="49" charset="-122"/>
              <a:ea typeface="黑体" pitchFamily="49" charset="-122"/>
            </a:endParaRPr>
          </a:p>
          <a:p>
            <a:pPr algn="ctr">
              <a:buFont typeface="Arial" charset="0"/>
              <a:buNone/>
            </a:pPr>
            <a:r>
              <a:rPr lang="zh-CN" altLang="en-US" sz="4400" b="1" smtClean="0">
                <a:solidFill>
                  <a:srgbClr val="0000FF"/>
                </a:solidFill>
                <a:ea typeface="黑体" pitchFamily="49" charset="-122"/>
              </a:rPr>
              <a:t>全球视野下的</a:t>
            </a:r>
            <a:r>
              <a:rPr lang="zh-CN" altLang="en-US" sz="4400" b="1" smtClean="0">
                <a:solidFill>
                  <a:srgbClr val="FF0000"/>
                </a:solidFill>
                <a:ea typeface="黑体" pitchFamily="49" charset="-122"/>
              </a:rPr>
              <a:t>多样</a:t>
            </a:r>
            <a:r>
              <a:rPr lang="zh-CN" altLang="en-US" sz="4400" b="1" smtClean="0">
                <a:solidFill>
                  <a:srgbClr val="0000FF"/>
                </a:solidFill>
                <a:ea typeface="黑体" pitchFamily="49" charset="-122"/>
              </a:rPr>
              <a:t>性</a:t>
            </a:r>
            <a:r>
              <a:rPr lang="en-US" altLang="zh-CN" sz="4400" b="1" smtClean="0">
                <a:solidFill>
                  <a:srgbClr val="0000FF"/>
                </a:solidFill>
                <a:ea typeface="黑体" pitchFamily="49" charset="-122"/>
              </a:rPr>
              <a:t>—</a:t>
            </a:r>
          </a:p>
          <a:p>
            <a:pPr algn="ctr">
              <a:buFont typeface="Arial" charset="0"/>
              <a:buNone/>
            </a:pPr>
            <a:r>
              <a:rPr lang="zh-CN" altLang="en-US" sz="4400" b="1" smtClean="0">
                <a:solidFill>
                  <a:srgbClr val="0000FF"/>
                </a:solidFill>
                <a:ea typeface="黑体" pitchFamily="49" charset="-122"/>
              </a:rPr>
              <a:t>创新人才的</a:t>
            </a:r>
            <a:r>
              <a:rPr lang="zh-CN" altLang="en-US" sz="4400" b="1" smtClean="0">
                <a:solidFill>
                  <a:srgbClr val="FF0000"/>
                </a:solidFill>
                <a:ea typeface="黑体" pitchFamily="49" charset="-122"/>
              </a:rPr>
              <a:t>广谱</a:t>
            </a:r>
            <a:r>
              <a:rPr lang="zh-CN" altLang="en-US" sz="4400" b="1" smtClean="0">
                <a:solidFill>
                  <a:srgbClr val="0000FF"/>
                </a:solidFill>
                <a:ea typeface="黑体" pitchFamily="49" charset="-122"/>
              </a:rPr>
              <a:t>性</a:t>
            </a:r>
            <a:r>
              <a:rPr lang="en-US" altLang="zh-CN" sz="4400" b="1" smtClean="0">
                <a:solidFill>
                  <a:srgbClr val="0000FF"/>
                </a:solidFill>
                <a:ea typeface="黑体" pitchFamily="49" charset="-122"/>
              </a:rPr>
              <a:t>--》</a:t>
            </a:r>
          </a:p>
          <a:p>
            <a:pPr algn="ctr">
              <a:buFont typeface="Arial" charset="0"/>
              <a:buNone/>
            </a:pPr>
            <a:r>
              <a:rPr lang="zh-CN" altLang="en-US" sz="4400" b="1" smtClean="0">
                <a:solidFill>
                  <a:srgbClr val="0000FF"/>
                </a:solidFill>
                <a:ea typeface="黑体" pitchFamily="49" charset="-122"/>
              </a:rPr>
              <a:t>人力资源需求的多样性</a:t>
            </a:r>
            <a:r>
              <a:rPr lang="en-US" altLang="zh-CN" sz="4400" b="1" smtClean="0">
                <a:solidFill>
                  <a:srgbClr val="0000FF"/>
                </a:solidFill>
                <a:ea typeface="黑体" pitchFamily="49" charset="-122"/>
              </a:rPr>
              <a:t>--》</a:t>
            </a:r>
          </a:p>
          <a:p>
            <a:pPr algn="ctr">
              <a:buFont typeface="Arial" charset="0"/>
              <a:buNone/>
            </a:pPr>
            <a:r>
              <a:rPr lang="zh-CN" altLang="en-US" sz="4400" b="1" smtClean="0">
                <a:solidFill>
                  <a:srgbClr val="0000FF"/>
                </a:solidFill>
                <a:ea typeface="黑体" pitchFamily="49" charset="-122"/>
              </a:rPr>
              <a:t>卓越工程师的</a:t>
            </a:r>
            <a:r>
              <a:rPr lang="zh-CN" altLang="en-US" sz="4400" b="1" smtClean="0">
                <a:solidFill>
                  <a:srgbClr val="FF0000"/>
                </a:solidFill>
                <a:ea typeface="黑体" pitchFamily="49" charset="-122"/>
              </a:rPr>
              <a:t>各类卓越</a:t>
            </a:r>
            <a:r>
              <a:rPr lang="en-US" altLang="zh-CN" sz="4400" b="1" smtClean="0">
                <a:solidFill>
                  <a:srgbClr val="0000FF"/>
                </a:solidFill>
                <a:ea typeface="黑体" pitchFamily="49" charset="-122"/>
              </a:rPr>
              <a:t>--》</a:t>
            </a:r>
          </a:p>
          <a:p>
            <a:pPr algn="ctr">
              <a:buFont typeface="Arial" charset="0"/>
              <a:buNone/>
            </a:pPr>
            <a:r>
              <a:rPr lang="zh-CN" altLang="en-US" sz="4400" b="1" smtClean="0">
                <a:solidFill>
                  <a:srgbClr val="0000FF"/>
                </a:solidFill>
                <a:ea typeface="黑体" pitchFamily="49" charset="-122"/>
              </a:rPr>
              <a:t>全体工程</a:t>
            </a:r>
            <a:r>
              <a:rPr lang="zh-CN" altLang="en-US" sz="4400" b="1" smtClean="0">
                <a:solidFill>
                  <a:srgbClr val="FF0000"/>
                </a:solidFill>
                <a:ea typeface="黑体" pitchFamily="49" charset="-122"/>
              </a:rPr>
              <a:t>人力资源能量</a:t>
            </a:r>
            <a:r>
              <a:rPr lang="zh-CN" altLang="en-US" sz="4400" b="1" smtClean="0">
                <a:solidFill>
                  <a:srgbClr val="0000FF"/>
                </a:solidFill>
                <a:ea typeface="黑体" pitchFamily="49" charset="-122"/>
              </a:rPr>
              <a:t>的发挥</a:t>
            </a:r>
          </a:p>
          <a:p>
            <a:pPr algn="ctr">
              <a:buFont typeface="Arial" charset="0"/>
              <a:buNone/>
            </a:pPr>
            <a:r>
              <a:rPr lang="zh-CN" altLang="en-US" sz="4400" b="1" smtClean="0">
                <a:solidFill>
                  <a:srgbClr val="FF0000"/>
                </a:solidFill>
                <a:ea typeface="黑体" pitchFamily="49" charset="-122"/>
              </a:rPr>
              <a:t>建设高等教育强国之路</a:t>
            </a:r>
            <a:endParaRPr lang="en-US" altLang="zh-CN" sz="4400" b="1" smtClean="0">
              <a:solidFill>
                <a:srgbClr val="FF0000"/>
              </a:solidFill>
              <a:ea typeface="黑体" pitchFamily="49" charset="-122"/>
            </a:endParaRPr>
          </a:p>
          <a:p>
            <a:pPr algn="ctr">
              <a:buFont typeface="Arial" charset="0"/>
              <a:buNone/>
            </a:pPr>
            <a:endParaRPr lang="zh-CN" altLang="en-US" sz="4400" b="1" smtClean="0">
              <a:solidFill>
                <a:srgbClr val="0000FF"/>
              </a:solidFill>
              <a:ea typeface="黑体" pitchFamily="49" charset="-122"/>
            </a:endParaRPr>
          </a:p>
          <a:p>
            <a:endParaRPr lang="zh-CN" altLang="en-US" sz="4400" b="1" smtClean="0">
              <a:solidFill>
                <a:srgbClr val="0000FF"/>
              </a:solidFill>
              <a:ea typeface="黑体"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1"/>
          <p:cNvSpPr>
            <a:spLocks noGrp="1"/>
          </p:cNvSpPr>
          <p:nvPr>
            <p:ph type="title" idx="4294967295"/>
          </p:nvPr>
        </p:nvSpPr>
        <p:spPr/>
        <p:txBody>
          <a:bodyPr/>
          <a:lstStyle/>
          <a:p>
            <a:pPr eaLnBrk="1" hangingPunct="1"/>
            <a:endParaRPr lang="zh-CN" altLang="en-US" smtClean="0"/>
          </a:p>
        </p:txBody>
      </p:sp>
      <p:sp>
        <p:nvSpPr>
          <p:cNvPr id="248834" name="内容占位符 2"/>
          <p:cNvSpPr>
            <a:spLocks noGrp="1"/>
          </p:cNvSpPr>
          <p:nvPr>
            <p:ph idx="4294967295"/>
          </p:nvPr>
        </p:nvSpPr>
        <p:spPr>
          <a:xfrm>
            <a:off x="457200" y="428625"/>
            <a:ext cx="8229600" cy="5697538"/>
          </a:xfrm>
        </p:spPr>
        <p:txBody>
          <a:bodyPr/>
          <a:lstStyle/>
          <a:p>
            <a:pPr eaLnBrk="1" hangingPunct="1"/>
            <a:r>
              <a:rPr lang="zh-CN" altLang="en-US" b="1" smtClean="0">
                <a:solidFill>
                  <a:srgbClr val="0000FF"/>
                </a:solidFill>
              </a:rPr>
              <a:t>谢谢！！！</a:t>
            </a:r>
            <a:endParaRPr lang="en-US" altLang="zh-CN" b="1" smtClean="0">
              <a:solidFill>
                <a:srgbClr val="0000FF"/>
              </a:solidFill>
            </a:endParaRPr>
          </a:p>
          <a:p>
            <a:pPr eaLnBrk="1" hangingPunct="1">
              <a:buFont typeface="Arial" charset="0"/>
              <a:buNone/>
            </a:pPr>
            <a:endParaRPr lang="en-US" altLang="zh-CN" sz="4000" b="1" smtClean="0">
              <a:solidFill>
                <a:srgbClr val="FF0000"/>
              </a:solidFill>
              <a:ea typeface="华文隶书"/>
              <a:cs typeface="华文隶书"/>
            </a:endParaRPr>
          </a:p>
          <a:p>
            <a:pPr eaLnBrk="1" hangingPunct="1">
              <a:buFont typeface="Wingdings" pitchFamily="2" charset="2"/>
              <a:buNone/>
            </a:pPr>
            <a:r>
              <a:rPr lang="zh-CN" altLang="en-US" b="1" smtClean="0"/>
              <a:t>   </a:t>
            </a:r>
            <a:r>
              <a:rPr lang="en-US" altLang="zh-CN" b="1" smtClean="0"/>
              <a:t>Change---</a:t>
            </a:r>
            <a:r>
              <a:rPr lang="zh-CN" altLang="en-US" b="1" smtClean="0"/>
              <a:t>变化</a:t>
            </a:r>
          </a:p>
          <a:p>
            <a:pPr eaLnBrk="1" hangingPunct="1">
              <a:buFont typeface="Wingdings" pitchFamily="2" charset="2"/>
              <a:buNone/>
            </a:pPr>
            <a:r>
              <a:rPr lang="zh-CN" altLang="en-US" b="1" smtClean="0"/>
              <a:t>   </a:t>
            </a:r>
            <a:r>
              <a:rPr lang="en-US" altLang="zh-CN" b="1" smtClean="0"/>
              <a:t>Integration---</a:t>
            </a:r>
            <a:r>
              <a:rPr lang="zh-CN" altLang="en-US" b="1" smtClean="0"/>
              <a:t>综合</a:t>
            </a:r>
          </a:p>
          <a:p>
            <a:pPr eaLnBrk="1" hangingPunct="1">
              <a:buFont typeface="Wingdings" pitchFamily="2" charset="2"/>
              <a:buNone/>
            </a:pPr>
            <a:r>
              <a:rPr lang="zh-CN" altLang="en-US" b="1" smtClean="0"/>
              <a:t>   </a:t>
            </a:r>
            <a:r>
              <a:rPr lang="en-US" altLang="zh-CN" b="1" smtClean="0"/>
              <a:t>Balance—</a:t>
            </a:r>
            <a:r>
              <a:rPr lang="zh-CN" altLang="en-US" b="1" smtClean="0"/>
              <a:t>平衡</a:t>
            </a:r>
          </a:p>
          <a:p>
            <a:pPr eaLnBrk="1" hangingPunct="1">
              <a:buFont typeface="Wingdings" pitchFamily="2" charset="2"/>
              <a:buNone/>
            </a:pPr>
            <a:r>
              <a:rPr lang="zh-CN" altLang="en-US" b="1" smtClean="0"/>
              <a:t>   </a:t>
            </a:r>
            <a:r>
              <a:rPr lang="en-US" altLang="zh-CN" b="1" smtClean="0"/>
              <a:t>Innovation—</a:t>
            </a:r>
            <a:r>
              <a:rPr lang="zh-CN" altLang="en-US" b="1" smtClean="0"/>
              <a:t>创新</a:t>
            </a:r>
            <a:endParaRPr lang="en-US" altLang="zh-CN" b="1" smtClean="0"/>
          </a:p>
          <a:p>
            <a:pPr eaLnBrk="1" hangingPunct="1"/>
            <a:r>
              <a:rPr lang="zh-CN" altLang="en-US" b="1" smtClean="0"/>
              <a:t>（ </a:t>
            </a:r>
            <a:r>
              <a:rPr lang="en-US" altLang="zh-CN" b="1" smtClean="0"/>
              <a:t>President-Vest</a:t>
            </a:r>
            <a:r>
              <a:rPr lang="zh-CN" altLang="en-US" b="1" smtClean="0"/>
              <a:t>：</a:t>
            </a:r>
            <a:r>
              <a:rPr lang="en-US" altLang="zh-CN" b="1" smtClean="0"/>
              <a:t>Report-MIT,;1993,)</a:t>
            </a:r>
            <a:endParaRPr lang="zh-CN" altLang="en-US" b="1" smtClean="0"/>
          </a:p>
          <a:p>
            <a:pPr eaLnBrk="1" hangingPunct="1"/>
            <a:r>
              <a:rPr lang="zh-CN" altLang="en-US" sz="4000" b="1" smtClean="0">
                <a:solidFill>
                  <a:srgbClr val="FF3300"/>
                </a:solidFill>
                <a:latin typeface="华文新魏"/>
                <a:ea typeface="华文新魏"/>
                <a:cs typeface="华文新魏"/>
              </a:rPr>
              <a:t>观变化    善综合   巧平衡  重创新</a:t>
            </a:r>
          </a:p>
          <a:p>
            <a:pPr eaLnBrk="1" hangingPunct="1"/>
            <a:endParaRPr lang="zh-CN" altLang="en-US" smtClean="0"/>
          </a:p>
        </p:txBody>
      </p:sp>
      <p:pic>
        <p:nvPicPr>
          <p:cNvPr id="53251" name="Picture 5" descr="01封面"/>
          <p:cNvPicPr>
            <a:picLocks noChangeAspect="1" noChangeArrowheads="1"/>
          </p:cNvPicPr>
          <p:nvPr/>
        </p:nvPicPr>
        <p:blipFill>
          <a:blip r:embed="rId3" cstate="print"/>
          <a:srcRect/>
          <a:stretch>
            <a:fillRect/>
          </a:stretch>
        </p:blipFill>
        <p:spPr bwMode="auto">
          <a:xfrm>
            <a:off x="6350" y="1477963"/>
            <a:ext cx="9144000" cy="537368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
          <p:cNvSpPr>
            <a:spLocks noChangeArrowheads="1"/>
          </p:cNvSpPr>
          <p:nvPr/>
        </p:nvSpPr>
        <p:spPr bwMode="auto">
          <a:xfrm>
            <a:off x="714375" y="357188"/>
            <a:ext cx="7715250" cy="1631950"/>
          </a:xfrm>
          <a:prstGeom prst="rect">
            <a:avLst/>
          </a:prstGeom>
          <a:noFill/>
          <a:ln w="9525">
            <a:noFill/>
            <a:miter lim="800000"/>
            <a:headEnd/>
            <a:tailEnd/>
          </a:ln>
        </p:spPr>
        <p:txBody>
          <a:bodyPr anchor="ctr">
            <a:spAutoFit/>
          </a:bodyPr>
          <a:lstStyle/>
          <a:p>
            <a:r>
              <a:rPr lang="en-US" altLang="zh-CN" sz="2000" b="1">
                <a:latin typeface="Times New Roman" pitchFamily="18" charset="0"/>
                <a:cs typeface="Times New Roman" pitchFamily="18" charset="0"/>
              </a:rPr>
              <a:t>MIT</a:t>
            </a:r>
            <a:r>
              <a:rPr lang="zh-CN" altLang="en-US" sz="2000" b="1">
                <a:latin typeface="Times New Roman" pitchFamily="18" charset="0"/>
                <a:cs typeface="Times New Roman" pitchFamily="18" charset="0"/>
              </a:rPr>
              <a:t>的工学院推出一个题为</a:t>
            </a:r>
            <a:r>
              <a:rPr lang="en-US" altLang="zh-CN" sz="2000" b="1">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大</a:t>
            </a:r>
            <a:r>
              <a:rPr lang="en-US" altLang="zh-CN" sz="2000" b="1">
                <a:solidFill>
                  <a:srgbClr val="FF0000"/>
                </a:solidFill>
                <a:latin typeface="Times New Roman" pitchFamily="18" charset="0"/>
                <a:cs typeface="Times New Roman" pitchFamily="18" charset="0"/>
              </a:rPr>
              <a:t>E</a:t>
            </a:r>
            <a:r>
              <a:rPr lang="zh-CN" altLang="en-US" sz="2000" b="1">
                <a:solidFill>
                  <a:srgbClr val="FF0000"/>
                </a:solidFill>
                <a:latin typeface="Times New Roman" pitchFamily="18" charset="0"/>
                <a:cs typeface="Times New Roman" pitchFamily="18" charset="0"/>
              </a:rPr>
              <a:t>的工程：集成的工程教育</a:t>
            </a:r>
            <a:r>
              <a:rPr lang="en-US" altLang="zh-CN" sz="2000" b="1">
                <a:latin typeface="Times New Roman" pitchFamily="18" charset="0"/>
                <a:cs typeface="Times New Roman" pitchFamily="18" charset="0"/>
              </a:rPr>
              <a:t>》</a:t>
            </a:r>
            <a:endParaRPr lang="en-US" altLang="zh-CN" sz="2000" b="1"/>
          </a:p>
          <a:p>
            <a:pPr eaLnBrk="0" hangingPunct="0"/>
            <a:r>
              <a:rPr lang="zh-CN" altLang="en-US" sz="2000" b="1">
                <a:solidFill>
                  <a:srgbClr val="003399"/>
                </a:solidFill>
                <a:latin typeface="Times New Roman" pitchFamily="18" charset="0"/>
                <a:cs typeface="Times New Roman" pitchFamily="18" charset="0"/>
              </a:rPr>
              <a:t>开辟与拓宽工程的专业领域</a:t>
            </a:r>
            <a:r>
              <a:rPr lang="zh-CN" altLang="en-US" sz="2000" b="1">
                <a:latin typeface="Times New Roman" pitchFamily="18" charset="0"/>
                <a:cs typeface="Times New Roman" pitchFamily="18" charset="0"/>
              </a:rPr>
              <a:t>。，工程专业快速涉足到管理、商务、能源、环境、社会、医疗、生命等领域，新能源和环境领域的工程工程与公共政策交叉科学、工程与管理交叉的）创意设计类的新型工程学位在不断扩大</a:t>
            </a:r>
            <a:r>
              <a:rPr lang="zh-CN" altLang="en-US" sz="2000" b="1"/>
              <a:t> </a:t>
            </a:r>
          </a:p>
        </p:txBody>
      </p:sp>
      <p:sp>
        <p:nvSpPr>
          <p:cNvPr id="250883" name="矩形 2"/>
          <p:cNvSpPr>
            <a:spLocks noChangeArrowheads="1"/>
          </p:cNvSpPr>
          <p:nvPr/>
        </p:nvSpPr>
        <p:spPr bwMode="auto">
          <a:xfrm>
            <a:off x="357188" y="2214563"/>
            <a:ext cx="7500937" cy="400050"/>
          </a:xfrm>
          <a:prstGeom prst="rect">
            <a:avLst/>
          </a:prstGeom>
          <a:noFill/>
          <a:ln w="9525">
            <a:noFill/>
            <a:miter lim="800000"/>
            <a:headEnd/>
            <a:tailEnd/>
          </a:ln>
        </p:spPr>
        <p:txBody>
          <a:bodyPr>
            <a:spAutoFit/>
          </a:bodyPr>
          <a:lstStyle/>
          <a:p>
            <a:r>
              <a:rPr lang="zh-CN" altLang="en-US" sz="2000" b="1"/>
              <a:t>    </a:t>
            </a:r>
            <a:r>
              <a:rPr lang="zh-CN" altLang="en-US" sz="2000" b="1">
                <a:solidFill>
                  <a:srgbClr val="003399"/>
                </a:solidFill>
              </a:rPr>
              <a:t>工程与物质科学、社会科学、环境科学</a:t>
            </a:r>
            <a:r>
              <a:rPr lang="zh-CN" altLang="en-US" sz="2000" b="1"/>
              <a:t>以及商业计划</a:t>
            </a:r>
          </a:p>
        </p:txBody>
      </p:sp>
      <p:sp>
        <p:nvSpPr>
          <p:cNvPr id="250884" name="Rectangle 2"/>
          <p:cNvSpPr>
            <a:spLocks noChangeArrowheads="1"/>
          </p:cNvSpPr>
          <p:nvPr/>
        </p:nvSpPr>
        <p:spPr bwMode="auto">
          <a:xfrm>
            <a:off x="714375" y="2857500"/>
            <a:ext cx="7643813" cy="4400550"/>
          </a:xfrm>
          <a:prstGeom prst="rect">
            <a:avLst/>
          </a:prstGeom>
          <a:noFill/>
          <a:ln w="9525">
            <a:noFill/>
            <a:miter lim="800000"/>
            <a:headEnd/>
            <a:tailEnd/>
          </a:ln>
        </p:spPr>
        <p:txBody>
          <a:bodyPr anchor="ctr">
            <a:spAutoFit/>
          </a:bodyPr>
          <a:lstStyle/>
          <a:p>
            <a:r>
              <a:rPr lang="zh-CN" altLang="en-US" sz="2000" b="1">
                <a:solidFill>
                  <a:srgbClr val="003399"/>
                </a:solidFill>
                <a:latin typeface="Times New Roman" pitchFamily="18" charset="0"/>
                <a:cs typeface="Times New Roman" pitchFamily="18" charset="0"/>
              </a:rPr>
              <a:t>工程与创造性艺术</a:t>
            </a:r>
            <a:r>
              <a:rPr lang="zh-CN" altLang="en-US" sz="2000" b="1">
                <a:latin typeface="Times New Roman" pitchFamily="18" charset="0"/>
                <a:cs typeface="Times New Roman" pitchFamily="18" charset="0"/>
              </a:rPr>
              <a:t>（视觉表演艺术，建筑和设计）以及认知科学（心理学、神经科学</a:t>
            </a:r>
            <a:r>
              <a:rPr lang="zh-CN" altLang="en-US" sz="2000" b="1"/>
              <a:t> </a:t>
            </a:r>
            <a:r>
              <a:rPr lang="en-US" altLang="zh-CN" sz="2000" b="1"/>
              <a:t>),</a:t>
            </a:r>
            <a:r>
              <a:rPr lang="zh-CN" altLang="en-US" sz="2000" b="1"/>
              <a:t>工程、商业和公共政策计划与生物医学项</a:t>
            </a:r>
          </a:p>
          <a:p>
            <a:r>
              <a:rPr lang="zh-CN" altLang="en-US" sz="2000" b="1"/>
              <a:t>目相交叉</a:t>
            </a:r>
            <a:r>
              <a:rPr lang="en-US" altLang="zh-CN" sz="2000" b="1"/>
              <a:t>.</a:t>
            </a:r>
          </a:p>
          <a:p>
            <a:endParaRPr lang="en-US" altLang="zh-CN" sz="2000" b="1"/>
          </a:p>
          <a:p>
            <a:r>
              <a:rPr lang="zh-CN" altLang="en-US" sz="2000" b="1"/>
              <a:t>下一代的工程职业时时刻刻要与复杂的系统打交道</a:t>
            </a:r>
            <a:endParaRPr lang="en-US" altLang="zh-CN" sz="2000" b="1"/>
          </a:p>
          <a:p>
            <a:endParaRPr lang="en-US" altLang="zh-CN" sz="2000" b="1"/>
          </a:p>
          <a:p>
            <a:r>
              <a:rPr lang="zh-CN" altLang="en-US" sz="2000" b="1"/>
              <a:t>工程教育系统，必须通过</a:t>
            </a:r>
            <a:r>
              <a:rPr lang="zh-CN" altLang="en-US" sz="2000" b="1">
                <a:solidFill>
                  <a:srgbClr val="FF0000"/>
                </a:solidFill>
              </a:rPr>
              <a:t>集成方式来实现</a:t>
            </a:r>
            <a:r>
              <a:rPr lang="zh-CN" altLang="en-US" sz="2000" b="1"/>
              <a:t>，其中包</a:t>
            </a:r>
            <a:r>
              <a:rPr lang="en-US" sz="2000" b="1"/>
              <a:t>  </a:t>
            </a:r>
            <a:r>
              <a:rPr lang="en-US" altLang="zh-CN" sz="2000" b="1">
                <a:solidFill>
                  <a:srgbClr val="FF0000"/>
                </a:solidFill>
              </a:rPr>
              <a:t>1)</a:t>
            </a:r>
            <a:r>
              <a:rPr lang="zh-CN" altLang="en-US" sz="2000" b="1"/>
              <a:t>整体性的本科课程计划（</a:t>
            </a:r>
            <a:r>
              <a:rPr lang="en-US" altLang="zh-CN" sz="2000" b="1"/>
              <a:t>Holistic Undergraduate CurrlcuLum)</a:t>
            </a:r>
            <a:r>
              <a:rPr lang="zh-CN" altLang="en-US" sz="2000" b="1"/>
              <a:t>；</a:t>
            </a:r>
            <a:r>
              <a:rPr lang="zh-CN" altLang="en-US" sz="2000" b="1">
                <a:solidFill>
                  <a:srgbClr val="FF0000"/>
                </a:solidFill>
              </a:rPr>
              <a:t>②</a:t>
            </a:r>
            <a:r>
              <a:rPr lang="zh-CN" altLang="en-US" sz="2000" b="1"/>
              <a:t>面向实践的硕士水平课程计划</a:t>
            </a:r>
            <a:r>
              <a:rPr lang="en-US" altLang="zh-CN" sz="2000" b="1"/>
              <a:t>(practice-oriented  Master’s  Level  Curriculum) </a:t>
            </a:r>
            <a:r>
              <a:rPr lang="en-US" altLang="zh-CN" sz="2000" b="1">
                <a:solidFill>
                  <a:srgbClr val="FF0000"/>
                </a:solidFill>
              </a:rPr>
              <a:t>;</a:t>
            </a:r>
            <a:r>
              <a:rPr lang="zh-CN" altLang="en-US" sz="2000" b="1">
                <a:solidFill>
                  <a:srgbClr val="FF0000"/>
                </a:solidFill>
              </a:rPr>
              <a:t>③</a:t>
            </a:r>
            <a:r>
              <a:rPr lang="en-US" altLang="zh-CN" sz="2000" b="1">
                <a:solidFill>
                  <a:srgbClr val="FF0000"/>
                </a:solidFill>
              </a:rPr>
              <a:t>  </a:t>
            </a:r>
            <a:r>
              <a:rPr lang="zh-CN" altLang="en-US" sz="2000" b="1"/>
              <a:t>聚焦发现的集成博士课程计划</a:t>
            </a:r>
            <a:r>
              <a:rPr lang="en-US" altLang="zh-CN" sz="2000" b="1"/>
              <a:t>(Integrative Discovery-Focused Doctoral Curriculum) .</a:t>
            </a:r>
          </a:p>
          <a:p>
            <a:r>
              <a:rPr lang="en-US" altLang="zh-CN" sz="2000" b="1"/>
              <a:t>----</a:t>
            </a:r>
            <a:r>
              <a:rPr lang="zh-CN" altLang="en-US" sz="1200" b="1"/>
              <a:t>章丽萍等</a:t>
            </a:r>
            <a:r>
              <a:rPr lang="en-US" altLang="zh-CN" sz="1200" b="1"/>
              <a:t>,</a:t>
            </a:r>
            <a:r>
              <a:rPr lang="zh-CN" altLang="en-US" sz="1200" b="1"/>
              <a:t>高等工程教育研究</a:t>
            </a:r>
            <a:r>
              <a:rPr lang="en-US" altLang="zh-CN" sz="1200" b="1"/>
              <a:t>,2012.</a:t>
            </a:r>
            <a:endParaRPr lang="zh-CN" altLang="en-US" sz="1200" b="1"/>
          </a:p>
          <a:p>
            <a:r>
              <a:rPr lang="en-US" altLang="zh-CN" sz="2000"/>
              <a:t> </a:t>
            </a:r>
            <a:endParaRPr lang="zh-CN" altLang="en-US" sz="2000"/>
          </a:p>
          <a:p>
            <a:endParaRPr lang="en-US" altLang="zh-CN" sz="20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r>
              <a:rPr lang="zh-CN" altLang="en-US" b="1" smtClean="0">
                <a:solidFill>
                  <a:srgbClr val="0000FF"/>
                </a:solidFill>
              </a:rPr>
              <a:t>新的课程体系</a:t>
            </a:r>
          </a:p>
        </p:txBody>
      </p:sp>
      <p:sp>
        <p:nvSpPr>
          <p:cNvPr id="21506" name="Rectangle 3"/>
          <p:cNvSpPr>
            <a:spLocks noGrp="1"/>
          </p:cNvSpPr>
          <p:nvPr>
            <p:ph type="body" idx="1"/>
          </p:nvPr>
        </p:nvSpPr>
        <p:spPr/>
        <p:txBody>
          <a:bodyPr/>
          <a:lstStyle/>
          <a:p>
            <a:r>
              <a:rPr lang="zh-CN" altLang="en-US" b="1" smtClean="0">
                <a:solidFill>
                  <a:srgbClr val="0000FF"/>
                </a:solidFill>
              </a:rPr>
              <a:t>层级式</a:t>
            </a:r>
            <a:r>
              <a:rPr lang="zh-CN" altLang="en-US" b="1" smtClean="0"/>
              <a:t>课程体系</a:t>
            </a:r>
            <a:r>
              <a:rPr lang="zh-CN" altLang="en-US" smtClean="0"/>
              <a:t> </a:t>
            </a:r>
          </a:p>
          <a:p>
            <a:r>
              <a:rPr lang="zh-CN" altLang="en-US" b="1" smtClean="0">
                <a:solidFill>
                  <a:srgbClr val="FF0000"/>
                </a:solidFill>
              </a:rPr>
              <a:t>模块</a:t>
            </a:r>
            <a:r>
              <a:rPr lang="zh-CN" altLang="en-US" b="1" smtClean="0"/>
              <a:t>式课程体系</a:t>
            </a:r>
            <a:r>
              <a:rPr lang="zh-CN" altLang="en-US" smtClean="0"/>
              <a:t> </a:t>
            </a:r>
          </a:p>
          <a:p>
            <a:r>
              <a:rPr lang="en-US" altLang="zh-CN" b="1" smtClean="0">
                <a:solidFill>
                  <a:srgbClr val="FF0000"/>
                </a:solidFill>
              </a:rPr>
              <a:t>CDIO</a:t>
            </a:r>
            <a:r>
              <a:rPr lang="zh-CN" altLang="en-US" b="1" smtClean="0"/>
              <a:t>模式课程体系</a:t>
            </a:r>
            <a:r>
              <a:rPr lang="en-US" altLang="zh-CN" b="1" smtClean="0"/>
              <a:t>-</a:t>
            </a:r>
            <a:r>
              <a:rPr lang="en-US" altLang="zh-CN" b="1" smtClean="0">
                <a:sym typeface="Wingdings" pitchFamily="2" charset="2"/>
              </a:rPr>
              <a:t></a:t>
            </a:r>
          </a:p>
          <a:p>
            <a:r>
              <a:rPr lang="zh-CN" altLang="en-US" b="1" smtClean="0"/>
              <a:t>从传统教学转变为现代化教学</a:t>
            </a:r>
          </a:p>
          <a:p>
            <a:r>
              <a:rPr lang="zh-CN" altLang="en-US" b="1" smtClean="0"/>
              <a:t>国家级大学生</a:t>
            </a:r>
            <a:r>
              <a:rPr lang="zh-CN" altLang="en-US" b="1" smtClean="0">
                <a:solidFill>
                  <a:srgbClr val="FF0000"/>
                </a:solidFill>
              </a:rPr>
              <a:t>创新创业训练计</a:t>
            </a:r>
            <a:r>
              <a:rPr lang="zh-CN" altLang="en-US" b="1" smtClean="0"/>
              <a:t>划</a:t>
            </a:r>
            <a:r>
              <a:rPr lang="en-US" altLang="zh-CN" b="1" smtClean="0"/>
              <a:t>—</a:t>
            </a:r>
          </a:p>
          <a:p>
            <a:pPr>
              <a:buFont typeface="Arial" charset="0"/>
              <a:buNone/>
            </a:pPr>
            <a:r>
              <a:rPr lang="zh-CN" altLang="en-US" smtClean="0"/>
              <a:t>       参与高校：部属</a:t>
            </a:r>
            <a:r>
              <a:rPr lang="en-US" altLang="zh-CN" smtClean="0"/>
              <a:t>117</a:t>
            </a:r>
            <a:r>
              <a:rPr lang="zh-CN" altLang="en-US" smtClean="0"/>
              <a:t>所，地方</a:t>
            </a:r>
            <a:r>
              <a:rPr lang="en-US" altLang="zh-CN" smtClean="0"/>
              <a:t>710</a:t>
            </a:r>
            <a:r>
              <a:rPr lang="zh-CN" altLang="en-US" smtClean="0"/>
              <a:t>所</a:t>
            </a:r>
          </a:p>
          <a:p>
            <a:pPr>
              <a:buFont typeface="Arial" charset="0"/>
              <a:buNone/>
            </a:pPr>
            <a:r>
              <a:rPr lang="zh-CN" altLang="en-US" smtClean="0"/>
              <a:t>      资助项目：近</a:t>
            </a:r>
            <a:r>
              <a:rPr lang="en-US" altLang="zh-CN" smtClean="0"/>
              <a:t>11</a:t>
            </a:r>
            <a:r>
              <a:rPr lang="zh-CN" altLang="en-US" smtClean="0"/>
              <a:t>万个</a:t>
            </a:r>
          </a:p>
          <a:p>
            <a:pPr>
              <a:buFont typeface="Arial" charset="0"/>
              <a:buNone/>
            </a:pPr>
            <a:endParaRPr lang="en-US" altLang="zh-CN" smtClean="0"/>
          </a:p>
        </p:txBody>
      </p:sp>
      <p:pic>
        <p:nvPicPr>
          <p:cNvPr id="21507" name="图片 4"/>
          <p:cNvPicPr>
            <a:picLocks noChangeAspect="1"/>
          </p:cNvPicPr>
          <p:nvPr/>
        </p:nvPicPr>
        <p:blipFill>
          <a:blip r:embed="rId2"/>
          <a:srcRect t="15286" r="2209" b="22488"/>
          <a:stretch>
            <a:fillRect/>
          </a:stretch>
        </p:blipFill>
        <p:spPr bwMode="auto">
          <a:xfrm>
            <a:off x="5076825" y="1700213"/>
            <a:ext cx="3327400" cy="1500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p:nvPr>
        </p:nvSpPr>
        <p:spPr/>
        <p:txBody>
          <a:bodyPr/>
          <a:lstStyle/>
          <a:p>
            <a:pPr>
              <a:defRPr/>
            </a:pPr>
            <a:r>
              <a:rPr lang="zh-CN" altLang="en-US" b="1" smtClean="0">
                <a:effectLst>
                  <a:outerShdw blurRad="38100" dist="38100" dir="2700000" algn="tl">
                    <a:srgbClr val="C0C0C0"/>
                  </a:outerShdw>
                </a:effectLst>
              </a:rPr>
              <a:t>把创意转变为现实</a:t>
            </a:r>
          </a:p>
        </p:txBody>
      </p:sp>
      <p:sp>
        <p:nvSpPr>
          <p:cNvPr id="37890" name="Rectangle 3"/>
          <p:cNvSpPr>
            <a:spLocks noGrp="1"/>
          </p:cNvSpPr>
          <p:nvPr>
            <p:ph type="body" idx="1"/>
          </p:nvPr>
        </p:nvSpPr>
        <p:spPr/>
        <p:txBody>
          <a:bodyPr/>
          <a:lstStyle/>
          <a:p>
            <a:r>
              <a:rPr lang="zh-CN" altLang="en-US" b="1" smtClean="0"/>
              <a:t>未来，</a:t>
            </a:r>
            <a:r>
              <a:rPr lang="zh-CN" altLang="en-US" b="1" smtClean="0">
                <a:solidFill>
                  <a:srgbClr val="FF0000"/>
                </a:solidFill>
              </a:rPr>
              <a:t>创客空间</a:t>
            </a:r>
            <a:r>
              <a:rPr lang="zh-CN" altLang="en-US" b="1" smtClean="0"/>
              <a:t>将成为高校</a:t>
            </a:r>
            <a:r>
              <a:rPr lang="zh-CN" altLang="en-US" b="1" smtClean="0">
                <a:solidFill>
                  <a:srgbClr val="0000FF"/>
                </a:solidFill>
              </a:rPr>
              <a:t>重要</a:t>
            </a:r>
            <a:r>
              <a:rPr lang="zh-CN" altLang="en-US" b="1" smtClean="0"/>
              <a:t>教学场所</a:t>
            </a:r>
          </a:p>
          <a:p>
            <a:endParaRPr lang="zh-CN" altLang="en-US" b="1" smtClean="0"/>
          </a:p>
        </p:txBody>
      </p:sp>
      <p:pic>
        <p:nvPicPr>
          <p:cNvPr id="15" name="图片 14"/>
          <p:cNvPicPr>
            <a:picLocks noChangeAspect="1"/>
          </p:cNvPicPr>
          <p:nvPr/>
        </p:nvPicPr>
        <p:blipFill>
          <a:blip r:embed="rId2"/>
          <a:stretch>
            <a:fillRect/>
          </a:stretch>
        </p:blipFill>
        <p:spPr>
          <a:xfrm>
            <a:off x="1763713" y="2189163"/>
            <a:ext cx="5472112" cy="476091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5966</Words>
  <Application>Microsoft Office PowerPoint</Application>
  <PresentationFormat>On-screen Show (4:3)</PresentationFormat>
  <Paragraphs>380</Paragraphs>
  <Slides>63</Slides>
  <Notes>4</Notes>
  <HiddenSlides>0</HiddenSlides>
  <MMClips>0</MMClips>
  <ScaleCrop>false</ScaleCrop>
  <HeadingPairs>
    <vt:vector size="8" baseType="variant">
      <vt:variant>
        <vt:lpstr>已用的字体</vt:lpstr>
      </vt:variant>
      <vt:variant>
        <vt:i4>14</vt:i4>
      </vt:variant>
      <vt:variant>
        <vt:lpstr>演示文稿设计模板</vt:lpstr>
      </vt:variant>
      <vt:variant>
        <vt:i4>1</vt:i4>
      </vt:variant>
      <vt:variant>
        <vt:lpstr>嵌入 OLE 服务器</vt:lpstr>
      </vt:variant>
      <vt:variant>
        <vt:i4>1</vt:i4>
      </vt:variant>
      <vt:variant>
        <vt:lpstr>幻灯片标题</vt:lpstr>
      </vt:variant>
      <vt:variant>
        <vt:i4>63</vt:i4>
      </vt:variant>
    </vt:vector>
  </HeadingPairs>
  <TitlesOfParts>
    <vt:vector size="79" baseType="lpstr">
      <vt:lpstr>Arial</vt:lpstr>
      <vt:lpstr>宋体</vt:lpstr>
      <vt:lpstr>Calibri</vt:lpstr>
      <vt:lpstr>黑体</vt:lpstr>
      <vt:lpstr>华文隶书</vt:lpstr>
      <vt:lpstr>微软雅黑</vt:lpstr>
      <vt:lpstr>华文行楷</vt:lpstr>
      <vt:lpstr>华文新魏</vt:lpstr>
      <vt:lpstr>楷体</vt:lpstr>
      <vt:lpstr>Arial Unicode MS</vt:lpstr>
      <vt:lpstr>Times New Roman</vt:lpstr>
      <vt:lpstr>Wingdings</vt:lpstr>
      <vt:lpstr>仿宋_GB2312</vt:lpstr>
      <vt:lpstr>华文琥珀</vt:lpstr>
      <vt:lpstr>Office 主题</vt:lpstr>
      <vt:lpstr>Equation</vt:lpstr>
      <vt:lpstr>高等工程教育的改革发展与几个工程教育问题的认识</vt:lpstr>
      <vt:lpstr>提纲</vt:lpstr>
      <vt:lpstr>幻灯片 3</vt:lpstr>
      <vt:lpstr>幻灯片 4</vt:lpstr>
      <vt:lpstr>中国工程教育人才培养目标的演变</vt:lpstr>
      <vt:lpstr>美国《2020工程师计划》总结未来工程师关键特征</vt:lpstr>
      <vt:lpstr>幻灯片 7</vt:lpstr>
      <vt:lpstr>新的课程体系</vt:lpstr>
      <vt:lpstr>把创意转变为现实</vt:lpstr>
      <vt:lpstr>Vest院长（MIT，AAE）的一段话</vt:lpstr>
      <vt:lpstr> 工程的基本词汇 ht t p: //www. Nae.  Edu/Act ivitie s/Event s/Annual Meetings/19611/53074.aspx</vt:lpstr>
      <vt:lpstr>近年国际工程教育会议关键词</vt:lpstr>
      <vt:lpstr> 现代中国工程教育特征 </vt:lpstr>
      <vt:lpstr>幻灯片 14</vt:lpstr>
      <vt:lpstr>幻灯片 15</vt:lpstr>
      <vt:lpstr>幻灯片 16</vt:lpstr>
      <vt:lpstr>幻灯片 17</vt:lpstr>
      <vt:lpstr>培养各类卓越工程师后备人才</vt:lpstr>
      <vt:lpstr>幻灯片 19</vt:lpstr>
      <vt:lpstr>  高等工程教育改革的若干重要举措  </vt:lpstr>
      <vt:lpstr>幻灯片 21</vt:lpstr>
      <vt:lpstr>人力资源的总能量：</vt:lpstr>
      <vt:lpstr>幻灯片 23</vt:lpstr>
      <vt:lpstr>两种途径</vt:lpstr>
      <vt:lpstr>幻灯片 25</vt:lpstr>
      <vt:lpstr>工程教育专业认证—</vt:lpstr>
      <vt:lpstr>工程教育认证的对象和目的</vt:lpstr>
      <vt:lpstr>幻灯片 28</vt:lpstr>
      <vt:lpstr>幻灯片 29</vt:lpstr>
      <vt:lpstr>幻灯片 30</vt:lpstr>
      <vt:lpstr>幻灯片 31</vt:lpstr>
      <vt:lpstr>幻灯片 32</vt:lpstr>
      <vt:lpstr>过门槛值后发展道路的多样性 </vt:lpstr>
      <vt:lpstr>幻灯片 34</vt:lpstr>
      <vt:lpstr>幻灯片 35</vt:lpstr>
      <vt:lpstr>关于认证标准与实施的思考 </vt:lpstr>
      <vt:lpstr>3--分类与分层的发展策略</vt:lpstr>
      <vt:lpstr>  学位授权点合格评估办法,国务院学位委员会, 教育部2014年1月2日  </vt:lpstr>
      <vt:lpstr>（1）--分层</vt:lpstr>
      <vt:lpstr>幻灯片 40</vt:lpstr>
      <vt:lpstr>（2）--分类</vt:lpstr>
      <vt:lpstr>幻灯片 42</vt:lpstr>
      <vt:lpstr>（3） 分类发展基础上的分层</vt:lpstr>
      <vt:lpstr>幻灯片 44</vt:lpstr>
      <vt:lpstr>“和而不同”策略取向的哲学阐释</vt:lpstr>
      <vt:lpstr>构建和谐的工程教育系统</vt:lpstr>
      <vt:lpstr>4-工程教育的3个问题— 4.1--钱学森之问与答</vt:lpstr>
      <vt:lpstr>“怎样培养帅才？我提出五点建议：”</vt:lpstr>
      <vt:lpstr>幻灯片 49</vt:lpstr>
      <vt:lpstr>4.2--要十分注意工程伦理与道德</vt:lpstr>
      <vt:lpstr>幻灯片 51</vt:lpstr>
      <vt:lpstr>幻灯片 52</vt:lpstr>
      <vt:lpstr>工程师的责任与道德、伦理 </vt:lpstr>
      <vt:lpstr>工程伦理与工程教育        --工程教育认证标准与工程伦理</vt:lpstr>
      <vt:lpstr>幻灯片 55</vt:lpstr>
      <vt:lpstr>幻灯片 56</vt:lpstr>
      <vt:lpstr>幻灯片 57</vt:lpstr>
      <vt:lpstr>幻灯片 58</vt:lpstr>
      <vt:lpstr>一个大的认识与理论问题   什么是“大学” </vt:lpstr>
      <vt:lpstr>幻灯片 60</vt:lpstr>
      <vt:lpstr>幻灯片 61</vt:lpstr>
      <vt:lpstr>幻灯片 62</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高等工程教育的发展与几个认识问题</dc:title>
  <dc:creator>pc</dc:creator>
  <cp:lastModifiedBy>SkyUN.Org</cp:lastModifiedBy>
  <cp:revision>91</cp:revision>
  <dcterms:created xsi:type="dcterms:W3CDTF">2011-10-29T10:51:00Z</dcterms:created>
  <dcterms:modified xsi:type="dcterms:W3CDTF">2015-11-28T01:12:44Z</dcterms:modified>
</cp:coreProperties>
</file>