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41" r:id="rId2"/>
    <p:sldId id="347" r:id="rId3"/>
    <p:sldId id="358" r:id="rId4"/>
    <p:sldId id="351" r:id="rId5"/>
    <p:sldId id="352" r:id="rId6"/>
    <p:sldId id="395" r:id="rId7"/>
    <p:sldId id="398" r:id="rId8"/>
    <p:sldId id="376" r:id="rId9"/>
    <p:sldId id="394" r:id="rId10"/>
    <p:sldId id="364" r:id="rId11"/>
    <p:sldId id="366" r:id="rId12"/>
    <p:sldId id="367" r:id="rId13"/>
    <p:sldId id="388" r:id="rId14"/>
    <p:sldId id="389" r:id="rId15"/>
    <p:sldId id="368" r:id="rId16"/>
    <p:sldId id="369" r:id="rId17"/>
    <p:sldId id="370" r:id="rId18"/>
    <p:sldId id="371" r:id="rId19"/>
    <p:sldId id="372" r:id="rId20"/>
    <p:sldId id="373" r:id="rId21"/>
    <p:sldId id="374" r:id="rId22"/>
    <p:sldId id="375" r:id="rId23"/>
    <p:sldId id="392" r:id="rId24"/>
    <p:sldId id="393" r:id="rId25"/>
    <p:sldId id="383" r:id="rId26"/>
    <p:sldId id="384" r:id="rId27"/>
    <p:sldId id="397"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960" y="-3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BCC8A9-9F90-4C1F-AF7A-6A053DFCB6BF}" type="datetimeFigureOut">
              <a:rPr lang="zh-CN" altLang="en-US" smtClean="0"/>
              <a:pPr/>
              <a:t>2015/6/28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6FE387-42FF-4A58-9097-EA423C3C61C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6FE387-42FF-4A58-9097-EA423C3C61CE}"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zh-CN" altLang="en-US" smtClean="0"/>
              <a:t>地下几层的工程实践将为地上几层形成的创意实践提供强大的科研支持和技术人才，而创业所需的产品经过中间几层的开发与完善后，又可以拿回楼下的车间进行小规模生产，这样又在整栋楼中形成了一个更大的良性循环，这样整个训练中心的整体将成为一个创新项目的孵化器，不断通过创意、制造、创意的迭代过程，最后把创客空间打造成一个创新协作服务平台。</a:t>
            </a:r>
          </a:p>
          <a:p>
            <a:pPr defTabSz="457200"/>
            <a:endParaRPr kumimoji="1" lang="zh-CN" altLang="en-US" smtClean="0"/>
          </a:p>
        </p:txBody>
      </p:sp>
      <p:sp>
        <p:nvSpPr>
          <p:cNvPr id="40964" name="幻灯片编号占位符 3"/>
          <p:cNvSpPr>
            <a:spLocks noGrp="1"/>
          </p:cNvSpPr>
          <p:nvPr>
            <p:ph type="sldNum" sz="quarter" idx="5"/>
          </p:nvPr>
        </p:nvSpPr>
        <p:spPr bwMode="auto">
          <a:noFill/>
          <a:ln>
            <a:miter lim="800000"/>
            <a:headEnd/>
            <a:tailEnd/>
          </a:ln>
        </p:spPr>
        <p:txBody>
          <a:bodyPr/>
          <a:lstStyle/>
          <a:p>
            <a:fld id="{EBDDB3D3-DEE4-4007-AAD3-B39C0BD9FADB}" type="slidenum">
              <a:rPr kumimoji="1" lang="zh-CN" altLang="en-US" smtClean="0"/>
              <a:pPr/>
              <a:t>22</a:t>
            </a:fld>
            <a:endParaRPr kumimoji="1"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p:cNvSpPr>
            <a:spLocks noGrp="1" noRot="1" noChangeAspect="1"/>
          </p:cNvSpPr>
          <p:nvPr>
            <p:ph type="sldImg"/>
          </p:nvPr>
        </p:nvSpPr>
        <p:spPr bwMode="auto">
          <a:noFill/>
          <a:ln>
            <a:solidFill>
              <a:srgbClr val="000000"/>
            </a:solidFill>
            <a:miter lim="800000"/>
            <a:headEnd/>
            <a:tailEnd/>
          </a:ln>
        </p:spPr>
      </p:sp>
      <p:sp>
        <p:nvSpPr>
          <p:cNvPr id="1372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设计项目立项</a:t>
            </a:r>
            <a:endParaRPr lang="en-US" altLang="zh-CN" smtClean="0"/>
          </a:p>
          <a:p>
            <a:pPr eaLnBrk="1" hangingPunct="1">
              <a:spcBef>
                <a:spcPct val="0"/>
              </a:spcBef>
            </a:pPr>
            <a:r>
              <a:rPr lang="zh-CN" altLang="en-US" smtClean="0"/>
              <a:t>营建费用预算</a:t>
            </a:r>
          </a:p>
        </p:txBody>
      </p:sp>
      <p:sp>
        <p:nvSpPr>
          <p:cNvPr id="1259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0DB281-0F32-4C0F-85A6-D3F0BA897D0B}" type="slidenum">
              <a:rPr lang="en-US" altLang="zh-CN">
                <a:ea typeface="黑体" pitchFamily="49" charset="-122"/>
              </a:rPr>
              <a:pPr fontAlgn="base">
                <a:spcBef>
                  <a:spcPct val="0"/>
                </a:spcBef>
                <a:spcAft>
                  <a:spcPct val="0"/>
                </a:spcAft>
                <a:defRPr/>
              </a:pPr>
              <a:t>26</a:t>
            </a:fld>
            <a:endParaRPr lang="en-US" altLang="zh-CN">
              <a:ea typeface="黑体"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smtClean="0"/>
          </a:p>
        </p:txBody>
      </p:sp>
      <p:sp>
        <p:nvSpPr>
          <p:cNvPr id="10342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632BD36-17EF-496E-B344-49696D58EF48}" type="slidenum">
              <a:rPr kumimoji="1" lang="zh-CN" altLang="en-US" sz="1200">
                <a:solidFill>
                  <a:srgbClr val="000000"/>
                </a:solidFill>
              </a:rPr>
              <a:pPr algn="r"/>
              <a:t>9</a:t>
            </a:fld>
            <a:endParaRPr kumimoji="1" lang="en-US" altLang="zh-CN"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hape 64"/>
          <p:cNvSpPr>
            <a:spLocks noGrp="1" noRot="1" noChangeAspect="1" noTextEdit="1"/>
          </p:cNvSpPr>
          <p:nvPr>
            <p:ph type="sldImg"/>
          </p:nvPr>
        </p:nvSpPr>
        <p:spPr bwMode="auto">
          <a:noFill/>
          <a:ln>
            <a:solidFill>
              <a:srgbClr val="000000"/>
            </a:solidFill>
            <a:miter lim="800000"/>
            <a:headEnd/>
            <a:tailEnd/>
          </a:ln>
        </p:spPr>
      </p:sp>
      <p:sp>
        <p:nvSpPr>
          <p:cNvPr id="30723" name="Shape 65"/>
          <p:cNvSpPr>
            <a:spLocks noGrp="1"/>
          </p:cNvSpPr>
          <p:nvPr>
            <p:ph type="body" sz="quarter" idx="1"/>
          </p:nvPr>
        </p:nvSpPr>
        <p:spPr bwMode="auto">
          <a:noFill/>
        </p:spPr>
        <p:txBody>
          <a:bodyPr wrap="square" numCol="1" anchor="t" anchorCtr="0" compatLnSpc="1">
            <a:prstTxWarp prst="textNoShape">
              <a:avLst/>
            </a:prstTxWarp>
          </a:bodyPr>
          <a:lstStyle/>
          <a:p>
            <a:r>
              <a:rPr lang="zh-CN" sz="2200" smtClean="0"/>
              <a:t>训练中心的设计将以工程文化的丰厚积淀为核心，将新楼的地下三层与地上六层打造成一个整体的小型三创系统，将萌发创意，科研创新，投身创业，这样三位合一的三创理念融入到新空间的规划之中，为其提供舒适的环境与氛围。</a:t>
            </a:r>
            <a:r>
              <a:rPr lang="zh-TW" altLang="en-US" sz="2200" smtClean="0"/>
              <a:t>车库咖啡</a:t>
            </a:r>
            <a:r>
              <a:rPr lang="en-US" altLang="zh-TW" sz="2200" smtClean="0"/>
              <a:t>+PRL</a:t>
            </a:r>
            <a:r>
              <a:rPr lang="zh-TW" altLang="en-US" sz="2200" smtClean="0"/>
              <a:t>，二层是</a:t>
            </a:r>
            <a:r>
              <a:rPr lang="en-US" altLang="zh-TW" sz="2200" smtClean="0"/>
              <a:t>crucible</a:t>
            </a:r>
            <a:endParaRPr lang="zh-CN" altLang="zh-CN" sz="2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marL="228600" indent="-228600" defTabSz="457200">
              <a:lnSpc>
                <a:spcPct val="120000"/>
              </a:lnSpc>
              <a:buFontTx/>
              <a:buChar char="•"/>
            </a:pPr>
            <a:r>
              <a:rPr lang="zh-CN" altLang="en-US" sz="3200" smtClean="0">
                <a:solidFill>
                  <a:srgbClr val="FFFFFF"/>
                </a:solidFill>
                <a:latin typeface="Helvetica"/>
                <a:ea typeface="Helvetica"/>
                <a:cs typeface="Helvetica"/>
                <a:sym typeface="Helvetica"/>
              </a:rPr>
              <a:t>培育 </a:t>
            </a:r>
            <a:r>
              <a:rPr lang="zh-CN" altLang="en-US" smtClean="0">
                <a:solidFill>
                  <a:srgbClr val="FFFFFF"/>
                </a:solidFill>
                <a:latin typeface="Helvetica"/>
                <a:ea typeface="Helvetica"/>
                <a:cs typeface="Helvetica"/>
                <a:sym typeface="Helvetica"/>
              </a:rPr>
              <a:t>自我学习</a:t>
            </a:r>
          </a:p>
          <a:p>
            <a:pPr marL="228600" indent="-228600" defTabSz="457200">
              <a:lnSpc>
                <a:spcPct val="120000"/>
              </a:lnSpc>
              <a:buFontTx/>
              <a:buChar char="•"/>
            </a:pPr>
            <a:r>
              <a:rPr lang="zh-CN" altLang="en-US" sz="3200" smtClean="0">
                <a:solidFill>
                  <a:srgbClr val="FFFFFF"/>
                </a:solidFill>
                <a:latin typeface="Helvetica"/>
                <a:ea typeface="Helvetica"/>
                <a:cs typeface="Helvetica"/>
                <a:sym typeface="Helvetica"/>
              </a:rPr>
              <a:t>协作 </a:t>
            </a:r>
            <a:r>
              <a:rPr lang="zh-CN" altLang="en-US" smtClean="0">
                <a:solidFill>
                  <a:srgbClr val="FFFFFF"/>
                </a:solidFill>
                <a:latin typeface="Helvetica"/>
                <a:ea typeface="Helvetica"/>
                <a:cs typeface="Helvetica"/>
                <a:sym typeface="Helvetica"/>
              </a:rPr>
              <a:t>协同创新</a:t>
            </a:r>
          </a:p>
          <a:p>
            <a:pPr marL="228600" indent="-228600" defTabSz="457200">
              <a:lnSpc>
                <a:spcPct val="120000"/>
              </a:lnSpc>
              <a:buFontTx/>
              <a:buChar char="•"/>
            </a:pPr>
            <a:r>
              <a:rPr lang="zh-CN" altLang="en-US" sz="3200" smtClean="0">
                <a:solidFill>
                  <a:srgbClr val="FFFFFF"/>
                </a:solidFill>
                <a:latin typeface="Helvetica"/>
                <a:ea typeface="Helvetica"/>
                <a:cs typeface="Helvetica"/>
                <a:sym typeface="Helvetica"/>
              </a:rPr>
              <a:t>实现 </a:t>
            </a:r>
            <a:r>
              <a:rPr lang="zh-CN" altLang="en-US" smtClean="0">
                <a:solidFill>
                  <a:srgbClr val="FFFFFF"/>
                </a:solidFill>
                <a:latin typeface="Helvetica"/>
                <a:ea typeface="Helvetica"/>
                <a:cs typeface="Helvetica"/>
                <a:sym typeface="Helvetica"/>
              </a:rPr>
              <a:t>过程评价</a:t>
            </a:r>
          </a:p>
          <a:p>
            <a:pPr marL="228600" indent="-228600" defTabSz="457200">
              <a:lnSpc>
                <a:spcPct val="120000"/>
              </a:lnSpc>
              <a:buFontTx/>
              <a:buChar char="•"/>
            </a:pPr>
            <a:r>
              <a:rPr lang="zh-CN" altLang="en-US" smtClean="0">
                <a:solidFill>
                  <a:srgbClr val="FFFFFF"/>
                </a:solidFill>
                <a:latin typeface="Helvetica"/>
                <a:ea typeface="Helvetica"/>
                <a:cs typeface="Helvetica"/>
                <a:sym typeface="Helvetica"/>
              </a:rPr>
              <a:t>----- 会议笔记(1/5/15 12:10) -----</a:t>
            </a:r>
          </a:p>
          <a:p>
            <a:pPr marL="228600" indent="-228600" defTabSz="457200">
              <a:lnSpc>
                <a:spcPct val="120000"/>
              </a:lnSpc>
              <a:buFontTx/>
              <a:buChar char="•"/>
            </a:pPr>
            <a:r>
              <a:rPr lang="zh-CN" altLang="en-US" smtClean="0">
                <a:solidFill>
                  <a:srgbClr val="FFFFFF"/>
                </a:solidFill>
                <a:latin typeface="Helvetica"/>
                <a:ea typeface="Helvetica"/>
                <a:cs typeface="Helvetica"/>
                <a:sym typeface="Helvetica"/>
              </a:rPr>
              <a:t>社交中心</a:t>
            </a:r>
          </a:p>
        </p:txBody>
      </p:sp>
      <p:sp>
        <p:nvSpPr>
          <p:cNvPr id="31748" name="幻灯片编号占位符 3"/>
          <p:cNvSpPr>
            <a:spLocks noGrp="1"/>
          </p:cNvSpPr>
          <p:nvPr>
            <p:ph type="sldNum" sz="quarter" idx="5"/>
          </p:nvPr>
        </p:nvSpPr>
        <p:spPr bwMode="auto">
          <a:noFill/>
          <a:ln>
            <a:miter lim="800000"/>
            <a:headEnd/>
            <a:tailEnd/>
          </a:ln>
        </p:spPr>
        <p:txBody>
          <a:bodyPr/>
          <a:lstStyle/>
          <a:p>
            <a:fld id="{F3A30139-330F-4477-8B1E-F09CE5EBEA09}" type="slidenum">
              <a:rPr kumimoji="1" lang="zh-CN" altLang="en-US" smtClean="0"/>
              <a:pPr/>
              <a:t>12</a:t>
            </a:fld>
            <a:endParaRPr kumimoji="1"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smtClean="0">
              <a:latin typeface="Arial" charset="0"/>
            </a:endParaRPr>
          </a:p>
        </p:txBody>
      </p:sp>
      <p:sp>
        <p:nvSpPr>
          <p:cNvPr id="1187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4B1C99-3B45-45CD-B475-34DBF5B4A96D}" type="slidenum">
              <a:rPr kumimoji="1" lang="zh-CN" altLang="en-US">
                <a:solidFill>
                  <a:srgbClr val="000000"/>
                </a:solidFill>
                <a:latin typeface="Arial" charset="0"/>
              </a:rPr>
              <a:pPr fontAlgn="base">
                <a:spcBef>
                  <a:spcPct val="0"/>
                </a:spcBef>
                <a:spcAft>
                  <a:spcPct val="0"/>
                </a:spcAft>
                <a:defRPr/>
              </a:pPr>
              <a:t>13</a:t>
            </a:fld>
            <a:endParaRPr kumimoji="1" lang="zh-CN" altLang="en-US">
              <a:solidFill>
                <a:srgbClr val="000000"/>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smtClean="0">
              <a:latin typeface="Arial" charset="0"/>
            </a:endParaRPr>
          </a:p>
        </p:txBody>
      </p:sp>
      <p:sp>
        <p:nvSpPr>
          <p:cNvPr id="1208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3CE6B-FE68-4314-8209-CFF9C008DDD3}" type="slidenum">
              <a:rPr kumimoji="1" lang="zh-CN" altLang="en-US">
                <a:solidFill>
                  <a:srgbClr val="000000"/>
                </a:solidFill>
                <a:latin typeface="Arial" charset="0"/>
              </a:rPr>
              <a:pPr fontAlgn="base">
                <a:spcBef>
                  <a:spcPct val="0"/>
                </a:spcBef>
                <a:spcAft>
                  <a:spcPct val="0"/>
                </a:spcAft>
                <a:defRPr/>
              </a:pPr>
              <a:t>14</a:t>
            </a:fld>
            <a:endParaRPr kumimoji="1" lang="zh-CN" altLang="en-US">
              <a:solidFill>
                <a:srgbClr val="000000"/>
              </a:solidFill>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310"/>
          <p:cNvSpPr>
            <a:spLocks noGrp="1" noRot="1" noChangeAspect="1" noTextEdit="1"/>
          </p:cNvSpPr>
          <p:nvPr>
            <p:ph type="sldImg"/>
          </p:nvPr>
        </p:nvSpPr>
        <p:spPr bwMode="auto">
          <a:noFill/>
          <a:ln>
            <a:solidFill>
              <a:srgbClr val="000000"/>
            </a:solidFill>
            <a:miter lim="800000"/>
            <a:headEnd/>
            <a:tailEnd/>
          </a:ln>
        </p:spPr>
      </p:sp>
      <p:sp>
        <p:nvSpPr>
          <p:cNvPr id="34819" name="Shape 311"/>
          <p:cNvSpPr>
            <a:spLocks noGrp="1"/>
          </p:cNvSpPr>
          <p:nvPr>
            <p:ph type="body" sz="quarter" idx="1"/>
          </p:nvPr>
        </p:nvSpPr>
        <p:spPr bwMode="auto">
          <a:noFill/>
        </p:spPr>
        <p:txBody>
          <a:bodyPr wrap="square" numCol="1" anchor="t" anchorCtr="0" compatLnSpc="1">
            <a:prstTxWarp prst="textNoShape">
              <a:avLst/>
            </a:prstTxWarp>
          </a:bodyPr>
          <a:lstStyle/>
          <a:p>
            <a:endParaRPr lang="zh-CN" altLang="zh-CN" sz="2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kumimoji="1" lang="zh-CN" altLang="en-US" smtClean="0">
                <a:latin typeface="微软雅黑" pitchFamily="34" charset="-122"/>
                <a:ea typeface="微软雅黑" pitchFamily="34" charset="-122"/>
              </a:rPr>
              <a:t>学生结合电子工艺实验室的技术平台，构建产品原型</a:t>
            </a:r>
          </a:p>
          <a:p>
            <a:pPr defTabSz="457200"/>
            <a:endParaRPr kumimoji="1" lang="zh-CN" altLang="en-US" smtClean="0"/>
          </a:p>
        </p:txBody>
      </p:sp>
      <p:sp>
        <p:nvSpPr>
          <p:cNvPr id="36868" name="幻灯片编号占位符 3"/>
          <p:cNvSpPr>
            <a:spLocks noGrp="1"/>
          </p:cNvSpPr>
          <p:nvPr>
            <p:ph type="sldNum" sz="quarter" idx="5"/>
          </p:nvPr>
        </p:nvSpPr>
        <p:spPr bwMode="auto">
          <a:noFill/>
          <a:ln>
            <a:miter lim="800000"/>
            <a:headEnd/>
            <a:tailEnd/>
          </a:ln>
        </p:spPr>
        <p:txBody>
          <a:bodyPr/>
          <a:lstStyle/>
          <a:p>
            <a:fld id="{5556FDF1-5AD4-429E-AD9C-AB7DD157DE71}" type="slidenum">
              <a:rPr kumimoji="1" lang="zh-CN" altLang="en-US" smtClean="0"/>
              <a:pPr/>
              <a:t>17</a:t>
            </a:fld>
            <a:endParaRPr kumimoji="1"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z="1800" smtClean="0"/>
              <a:t>F4</a:t>
            </a:r>
            <a:r>
              <a:rPr lang="zh-CN" altLang="en-US" sz="1800" smtClean="0"/>
              <a:t>和</a:t>
            </a:r>
            <a:r>
              <a:rPr lang="en-US" altLang="zh-CN" sz="1800" smtClean="0"/>
              <a:t>F5</a:t>
            </a:r>
            <a:r>
              <a:rPr lang="zh-CN" altLang="en-US" sz="1800" smtClean="0"/>
              <a:t>将会成为创新的主体空间，包括电子工艺实验室，电子产品创新工坊，跨学科交叉创新实验室，三创项目团队，和创意设计工作室，这里是一个以创新为主题的舞台，这一主题将会呈辐射状，自上而下延伸，而学生们在早期车间的工程实践中所萌发的创意和累积的技术将在这个舞台上得到充分的施展，同时与其他学科的交流中获得崭新的体验与认知。</a:t>
            </a:r>
          </a:p>
          <a:p>
            <a:pPr eaLnBrk="1" hangingPunct="1">
              <a:spcBef>
                <a:spcPct val="0"/>
              </a:spcBef>
            </a:pPr>
            <a:r>
              <a:rPr lang="en-US" altLang="zh-CN" smtClean="0"/>
              <a:t>F4</a:t>
            </a:r>
            <a:r>
              <a:rPr lang="zh-CN" altLang="en-US" smtClean="0"/>
              <a:t>和</a:t>
            </a:r>
            <a:r>
              <a:rPr lang="en-US" altLang="zh-CN" smtClean="0"/>
              <a:t>F5</a:t>
            </a:r>
            <a:r>
              <a:rPr lang="zh-CN" altLang="en-US" smtClean="0"/>
              <a:t>将会成为创新的主体空间，包括电子工艺实验室，电子产品创新工坊，跨学科交叉创新实验室，三创项目团队，和创意设计工作室，这里是一个以创新为主题的舞台，这一主题将会呈辐射状，自上而下延伸，</a:t>
            </a:r>
          </a:p>
          <a:p>
            <a:endParaRPr kumimoji="1" lang="zh-CN" altLang="en-US" smtClean="0"/>
          </a:p>
        </p:txBody>
      </p:sp>
      <p:sp>
        <p:nvSpPr>
          <p:cNvPr id="37892" name="幻灯片编号占位符 3"/>
          <p:cNvSpPr>
            <a:spLocks noGrp="1"/>
          </p:cNvSpPr>
          <p:nvPr>
            <p:ph type="sldNum" sz="quarter" idx="5"/>
          </p:nvPr>
        </p:nvSpPr>
        <p:spPr bwMode="auto">
          <a:noFill/>
          <a:ln>
            <a:miter lim="800000"/>
            <a:headEnd/>
            <a:tailEnd/>
          </a:ln>
        </p:spPr>
        <p:txBody>
          <a:bodyPr/>
          <a:lstStyle/>
          <a:p>
            <a:fld id="{50A37911-FCA3-491E-94B8-6934DB88BFC5}" type="slidenum">
              <a:rPr kumimoji="1" lang="zh-CN" altLang="en-US" smtClean="0"/>
              <a:pPr/>
              <a:t>19</a:t>
            </a:fld>
            <a:endParaRPr kumimoji="1"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A79D7AC-EF41-41ED-9271-79156B308D69}" type="datetimeFigureOut">
              <a:rPr lang="zh-CN" altLang="en-US" smtClean="0"/>
              <a:pPr/>
              <a:t>2015/6/28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DF1749-CF6F-45C3-892A-4F0D9AF904E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9D7AC-EF41-41ED-9271-79156B308D69}" type="datetimeFigureOut">
              <a:rPr lang="zh-CN" altLang="en-US" smtClean="0"/>
              <a:pPr/>
              <a:t>2015/6/28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F1749-CF6F-45C3-892A-4F0D9AF904E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7158" y="1500174"/>
            <a:ext cx="8143932" cy="1785950"/>
          </a:xfrm>
        </p:spPr>
        <p:txBody>
          <a:bodyPr>
            <a:normAutofit/>
          </a:bodyPr>
          <a:lstStyle/>
          <a:p>
            <a:r>
              <a:rPr lang="en-US" altLang="zh-CN" sz="5400" b="1" dirty="0" err="1" smtClean="0">
                <a:solidFill>
                  <a:srgbClr val="7030A0"/>
                </a:solidFill>
                <a:latin typeface="Rockwell Extra Bold" pitchFamily="18" charset="0"/>
                <a:ea typeface="华文新魏" pitchFamily="2" charset="-122"/>
                <a:cs typeface="Times New Roman" pitchFamily="18" charset="0"/>
              </a:rPr>
              <a:t>i.Center</a:t>
            </a:r>
            <a:r>
              <a:rPr lang="zh-CN" altLang="en-US" sz="5400" b="1" dirty="0" smtClean="0">
                <a:solidFill>
                  <a:srgbClr val="7030A0"/>
                </a:solidFill>
                <a:latin typeface="Rockwell Extra Bold" pitchFamily="18" charset="0"/>
                <a:ea typeface="华文新魏" pitchFamily="2" charset="-122"/>
                <a:cs typeface="Times New Roman" pitchFamily="18" charset="0"/>
              </a:rPr>
              <a:t>建设规划</a:t>
            </a:r>
            <a:endParaRPr lang="zh-CN" altLang="en-US" sz="5400" b="1" dirty="0">
              <a:solidFill>
                <a:srgbClr val="7030A0"/>
              </a:solidFill>
              <a:latin typeface="Times New Roman" pitchFamily="18" charset="0"/>
              <a:ea typeface="华文新魏" pitchFamily="2" charset="-122"/>
              <a:cs typeface="Times New Roman" pitchFamily="18" charset="0"/>
            </a:endParaRPr>
          </a:p>
        </p:txBody>
      </p:sp>
      <p:sp>
        <p:nvSpPr>
          <p:cNvPr id="3" name="副标题 2"/>
          <p:cNvSpPr>
            <a:spLocks noGrp="1"/>
          </p:cNvSpPr>
          <p:nvPr>
            <p:ph type="subTitle" idx="1"/>
          </p:nvPr>
        </p:nvSpPr>
        <p:spPr>
          <a:xfrm>
            <a:off x="1371600" y="4357694"/>
            <a:ext cx="6400800" cy="1428760"/>
          </a:xfrm>
        </p:spPr>
        <p:txBody>
          <a:bodyPr>
            <a:normAutofit fontScale="92500" lnSpcReduction="10000"/>
          </a:bodyPr>
          <a:lstStyle/>
          <a:p>
            <a:r>
              <a:rPr lang="zh-CN" altLang="en-US" sz="4400" b="1" dirty="0" smtClean="0">
                <a:solidFill>
                  <a:srgbClr val="002060"/>
                </a:solidFill>
                <a:latin typeface="华文新魏" pitchFamily="2" charset="-122"/>
                <a:ea typeface="华文新魏" pitchFamily="2" charset="-122"/>
              </a:rPr>
              <a:t>李双寿</a:t>
            </a:r>
            <a:endParaRPr lang="en-US" altLang="zh-CN" sz="4400" b="1" dirty="0" smtClean="0">
              <a:solidFill>
                <a:srgbClr val="002060"/>
              </a:solidFill>
              <a:latin typeface="华文新魏" pitchFamily="2" charset="-122"/>
              <a:ea typeface="华文新魏" pitchFamily="2" charset="-122"/>
            </a:endParaRPr>
          </a:p>
          <a:p>
            <a:endParaRPr lang="en-US" altLang="zh-CN" sz="2400" b="1" dirty="0" smtClean="0">
              <a:solidFill>
                <a:srgbClr val="002060"/>
              </a:solidFill>
              <a:latin typeface="华文新魏" pitchFamily="2" charset="-122"/>
              <a:ea typeface="华文新魏" pitchFamily="2" charset="-122"/>
            </a:endParaRPr>
          </a:p>
          <a:p>
            <a:r>
              <a:rPr lang="en-US" altLang="zh-CN" sz="2400" b="1" dirty="0" smtClean="0">
                <a:solidFill>
                  <a:srgbClr val="002060"/>
                </a:solidFill>
                <a:latin typeface="华文新魏" pitchFamily="2" charset="-122"/>
                <a:ea typeface="华文新魏" pitchFamily="2" charset="-122"/>
              </a:rPr>
              <a:t>2015.6.29</a:t>
            </a:r>
            <a:endParaRPr lang="zh-CN" altLang="en-US" sz="2400" b="1" dirty="0">
              <a:solidFill>
                <a:srgbClr val="002060"/>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285852" y="1000108"/>
            <a:ext cx="6337300" cy="538163"/>
          </a:xfrm>
        </p:spPr>
        <p:txBody>
          <a:bodyPr>
            <a:noAutofit/>
          </a:bodyPr>
          <a:lstStyle/>
          <a:p>
            <a:r>
              <a:rPr lang="zh-CN" altLang="en-US" sz="3600" b="1" dirty="0" smtClean="0">
                <a:solidFill>
                  <a:srgbClr val="7030A0"/>
                </a:solidFill>
                <a:latin typeface="微软雅黑" pitchFamily="34" charset="-122"/>
                <a:ea typeface="微软雅黑" pitchFamily="34" charset="-122"/>
              </a:rPr>
              <a:t>新空间规划设计原则</a:t>
            </a:r>
          </a:p>
        </p:txBody>
      </p:sp>
      <p:sp>
        <p:nvSpPr>
          <p:cNvPr id="8195" name="内容占位符 2"/>
          <p:cNvSpPr>
            <a:spLocks noGrp="1"/>
          </p:cNvSpPr>
          <p:nvPr>
            <p:ph idx="1"/>
          </p:nvPr>
        </p:nvSpPr>
        <p:spPr>
          <a:xfrm>
            <a:off x="571500" y="1643050"/>
            <a:ext cx="8001000" cy="4538675"/>
          </a:xfrm>
        </p:spPr>
        <p:txBody>
          <a:bodyPr>
            <a:normAutofit/>
          </a:bodyPr>
          <a:lstStyle/>
          <a:p>
            <a:r>
              <a:rPr lang="en-US" altLang="zh-CN" b="1" dirty="0" smtClean="0">
                <a:solidFill>
                  <a:srgbClr val="002060"/>
                </a:solidFill>
                <a:latin typeface="楷体" pitchFamily="49" charset="-122"/>
                <a:ea typeface="楷体" pitchFamily="49" charset="-122"/>
              </a:rPr>
              <a:t>5</a:t>
            </a:r>
            <a:r>
              <a:rPr lang="zh-CN" altLang="en-US" b="1" dirty="0" smtClean="0">
                <a:solidFill>
                  <a:srgbClr val="002060"/>
                </a:solidFill>
                <a:latin typeface="楷体" pitchFamily="49" charset="-122"/>
                <a:ea typeface="楷体" pitchFamily="49" charset="-122"/>
              </a:rPr>
              <a:t>结合：</a:t>
            </a:r>
            <a:endParaRPr lang="en-US" altLang="zh-CN" b="1" dirty="0" smtClean="0">
              <a:solidFill>
                <a:srgbClr val="002060"/>
              </a:solidFill>
              <a:latin typeface="楷体" pitchFamily="49" charset="-122"/>
              <a:ea typeface="楷体" pitchFamily="49" charset="-122"/>
            </a:endParaRPr>
          </a:p>
          <a:p>
            <a:pPr lvl="1"/>
            <a:r>
              <a:rPr lang="zh-CN" altLang="en-US" b="1" dirty="0" smtClean="0">
                <a:solidFill>
                  <a:srgbClr val="002060"/>
                </a:solidFill>
                <a:latin typeface="楷体" pitchFamily="49" charset="-122"/>
                <a:ea typeface="楷体" pitchFamily="49" charset="-122"/>
              </a:rPr>
              <a:t>工程训练教学与创新创业教学有机结合</a:t>
            </a:r>
            <a:endParaRPr lang="en-US" altLang="zh-CN" b="1" dirty="0" smtClean="0">
              <a:solidFill>
                <a:srgbClr val="002060"/>
              </a:solidFill>
              <a:latin typeface="楷体" pitchFamily="49" charset="-122"/>
              <a:ea typeface="楷体" pitchFamily="49" charset="-122"/>
            </a:endParaRPr>
          </a:p>
          <a:p>
            <a:pPr lvl="1"/>
            <a:r>
              <a:rPr lang="zh-CN" altLang="en-US" b="1" dirty="0" smtClean="0">
                <a:solidFill>
                  <a:srgbClr val="002060"/>
                </a:solidFill>
                <a:latin typeface="楷体" pitchFamily="49" charset="-122"/>
                <a:ea typeface="楷体" pitchFamily="49" charset="-122"/>
              </a:rPr>
              <a:t>中心空间与院系创新实验室有机结合</a:t>
            </a:r>
            <a:endParaRPr lang="en-US" altLang="zh-CN" b="1" dirty="0" smtClean="0">
              <a:solidFill>
                <a:srgbClr val="002060"/>
              </a:solidFill>
              <a:latin typeface="楷体" pitchFamily="49" charset="-122"/>
              <a:ea typeface="楷体" pitchFamily="49" charset="-122"/>
            </a:endParaRPr>
          </a:p>
          <a:p>
            <a:pPr lvl="1"/>
            <a:r>
              <a:rPr lang="zh-CN" altLang="en-US" b="1" dirty="0" smtClean="0">
                <a:solidFill>
                  <a:srgbClr val="002060"/>
                </a:solidFill>
                <a:latin typeface="楷体" pitchFamily="49" charset="-122"/>
                <a:ea typeface="楷体" pitchFamily="49" charset="-122"/>
              </a:rPr>
              <a:t>创意设计、创新制作、创业训练有机结合</a:t>
            </a:r>
            <a:endParaRPr lang="en-US" altLang="zh-CN" b="1" dirty="0" smtClean="0">
              <a:solidFill>
                <a:srgbClr val="002060"/>
              </a:solidFill>
              <a:latin typeface="楷体" pitchFamily="49" charset="-122"/>
              <a:ea typeface="楷体" pitchFamily="49" charset="-122"/>
            </a:endParaRPr>
          </a:p>
          <a:p>
            <a:pPr lvl="1"/>
            <a:r>
              <a:rPr lang="zh-CN" altLang="en-US" b="1" dirty="0" smtClean="0">
                <a:solidFill>
                  <a:srgbClr val="002060"/>
                </a:solidFill>
                <a:latin typeface="楷体" pitchFamily="49" charset="-122"/>
                <a:ea typeface="楷体" pitchFamily="49" charset="-122"/>
              </a:rPr>
              <a:t>物理空间与虚拟空间有机结合，</a:t>
            </a:r>
            <a:r>
              <a:rPr lang="en-US" altLang="zh-CN" b="1" dirty="0" smtClean="0">
                <a:solidFill>
                  <a:srgbClr val="002060"/>
                </a:solidFill>
                <a:latin typeface="Times New Roman" pitchFamily="18" charset="0"/>
                <a:ea typeface="楷体" pitchFamily="49" charset="-122"/>
                <a:cs typeface="Times New Roman" pitchFamily="18" charset="0"/>
              </a:rPr>
              <a:t>CPS</a:t>
            </a:r>
            <a:r>
              <a:rPr lang="zh-CN" altLang="en-US" b="1" dirty="0" smtClean="0">
                <a:solidFill>
                  <a:srgbClr val="002060"/>
                </a:solidFill>
                <a:latin typeface="Times New Roman" pitchFamily="18" charset="0"/>
                <a:ea typeface="楷体" pitchFamily="49" charset="-122"/>
                <a:cs typeface="Times New Roman" pitchFamily="18" charset="0"/>
              </a:rPr>
              <a:t>、</a:t>
            </a:r>
            <a:r>
              <a:rPr lang="en-US" altLang="zh-CN" b="1" dirty="0" smtClean="0">
                <a:solidFill>
                  <a:srgbClr val="002060"/>
                </a:solidFill>
                <a:latin typeface="Times New Roman" pitchFamily="18" charset="0"/>
                <a:ea typeface="楷体" pitchFamily="49" charset="-122"/>
                <a:cs typeface="Times New Roman" pitchFamily="18" charset="0"/>
              </a:rPr>
              <a:t>O2O</a:t>
            </a:r>
          </a:p>
          <a:p>
            <a:pPr lvl="1"/>
            <a:r>
              <a:rPr lang="en-US" altLang="zh-CN" b="1" dirty="0" smtClean="0">
                <a:solidFill>
                  <a:srgbClr val="002060"/>
                </a:solidFill>
                <a:latin typeface="楷体" pitchFamily="49" charset="-122"/>
                <a:ea typeface="楷体" pitchFamily="49" charset="-122"/>
              </a:rPr>
              <a:t>4+2</a:t>
            </a:r>
            <a:r>
              <a:rPr lang="zh-CN" altLang="en-US" b="1" dirty="0" smtClean="0">
                <a:solidFill>
                  <a:srgbClr val="002060"/>
                </a:solidFill>
                <a:latin typeface="楷体" pitchFamily="49" charset="-122"/>
                <a:ea typeface="楷体" pitchFamily="49" charset="-122"/>
              </a:rPr>
              <a:t>课堂相结合</a:t>
            </a:r>
            <a:endParaRPr lang="en-US" altLang="zh-CN" b="1" dirty="0" smtClean="0">
              <a:solidFill>
                <a:srgbClr val="002060"/>
              </a:solidFill>
              <a:latin typeface="楷体" pitchFamily="49" charset="-122"/>
              <a:ea typeface="楷体" pitchFamily="49" charset="-122"/>
            </a:endParaRPr>
          </a:p>
        </p:txBody>
      </p:sp>
      <p:sp>
        <p:nvSpPr>
          <p:cNvPr id="8196" name="灯片编号占位符 4"/>
          <p:cNvSpPr>
            <a:spLocks noGrp="1"/>
          </p:cNvSpPr>
          <p:nvPr>
            <p:ph type="sldNum" sz="quarter" idx="12"/>
          </p:nvPr>
        </p:nvSpPr>
        <p:spPr bwMode="auto">
          <a:noFill/>
          <a:ln>
            <a:miter lim="800000"/>
            <a:headEnd/>
            <a:tailEnd/>
          </a:ln>
        </p:spPr>
        <p:txBody>
          <a:bodyPr/>
          <a:lstStyle/>
          <a:p>
            <a:fld id="{F1473104-A109-431E-80F1-3C2DB5CC53CD}" type="slidenum">
              <a:rPr lang="en-US" altLang="zh-CN" smtClean="0"/>
              <a:pPr/>
              <a:t>10</a:t>
            </a:fld>
            <a:endParaRPr lang="en-US" altLang="zh-CN" smtClean="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hape 63"/>
          <p:cNvSpPr>
            <a:spLocks noChangeArrowheads="1"/>
          </p:cNvSpPr>
          <p:nvPr/>
        </p:nvSpPr>
        <p:spPr bwMode="auto">
          <a:xfrm>
            <a:off x="887413" y="5643563"/>
            <a:ext cx="7369175" cy="908050"/>
          </a:xfrm>
          <a:prstGeom prst="rect">
            <a:avLst/>
          </a:prstGeom>
          <a:noFill/>
          <a:ln w="12700">
            <a:noFill/>
            <a:miter lim="400000"/>
            <a:headEnd/>
            <a:tailEnd/>
          </a:ln>
        </p:spPr>
        <p:txBody>
          <a:bodyPr lIns="35717" tIns="35717" rIns="35717" bIns="35717" anchor="ctr">
            <a:spAutoFit/>
          </a:bodyPr>
          <a:lstStyle/>
          <a:p>
            <a:pPr defTabSz="457200">
              <a:lnSpc>
                <a:spcPct val="118000"/>
              </a:lnSpc>
            </a:pPr>
            <a:r>
              <a:rPr lang="en-US" altLang="zh-CN" sz="1500" dirty="0" err="1">
                <a:latin typeface="Helvetica Neue"/>
                <a:ea typeface="Helvetica Neue"/>
                <a:cs typeface="Helvetica Neue"/>
                <a:sym typeface="Helvetica Neue"/>
              </a:rPr>
              <a:t>i.Center</a:t>
            </a:r>
            <a:r>
              <a:rPr lang="zh-CN" sz="1500" dirty="0">
                <a:latin typeface="Helvetica Neue"/>
                <a:ea typeface="Helvetica Neue"/>
                <a:cs typeface="Helvetica Neue"/>
                <a:sym typeface="Helvetica Neue"/>
              </a:rPr>
              <a:t>的设计将以工程文化的丰厚积淀为核心，将新楼的地下三层与地上六层打造成整体的</a:t>
            </a:r>
            <a:r>
              <a:rPr lang="zh-CN" altLang="en-US" sz="1500" dirty="0">
                <a:latin typeface="Helvetica Neue"/>
                <a:ea typeface="Helvetica Neue"/>
                <a:cs typeface="Helvetica Neue"/>
                <a:sym typeface="Helvetica Neue"/>
              </a:rPr>
              <a:t>“</a:t>
            </a:r>
            <a:r>
              <a:rPr lang="zh-CN" sz="1500" dirty="0">
                <a:latin typeface="Helvetica Neue"/>
                <a:ea typeface="Helvetica Neue"/>
                <a:cs typeface="Helvetica Neue"/>
                <a:sym typeface="Helvetica Neue"/>
              </a:rPr>
              <a:t>三创</a:t>
            </a:r>
            <a:r>
              <a:rPr lang="zh-CN" altLang="en-US" sz="1500" dirty="0">
                <a:latin typeface="Helvetica Neue"/>
                <a:ea typeface="Helvetica Neue"/>
                <a:cs typeface="Helvetica Neue"/>
                <a:sym typeface="Helvetica Neue"/>
              </a:rPr>
              <a:t>”服务</a:t>
            </a:r>
            <a:r>
              <a:rPr lang="zh-CN" sz="1500" dirty="0">
                <a:latin typeface="Helvetica Neue"/>
                <a:ea typeface="Helvetica Neue"/>
                <a:cs typeface="Helvetica Neue"/>
                <a:sym typeface="Helvetica Neue"/>
              </a:rPr>
              <a:t>系统，将萌发创意，科研创新，投身创业，这样三位合一的</a:t>
            </a:r>
            <a:r>
              <a:rPr lang="zh-CN" altLang="en-US" sz="1500" dirty="0">
                <a:latin typeface="Helvetica Neue"/>
                <a:ea typeface="Helvetica Neue"/>
                <a:cs typeface="Helvetica Neue"/>
                <a:sym typeface="Helvetica Neue"/>
              </a:rPr>
              <a:t>“</a:t>
            </a:r>
            <a:r>
              <a:rPr lang="zh-CN" sz="1500" dirty="0">
                <a:latin typeface="Helvetica Neue"/>
                <a:ea typeface="Helvetica Neue"/>
                <a:cs typeface="Helvetica Neue"/>
                <a:sym typeface="Helvetica Neue"/>
              </a:rPr>
              <a:t>三创</a:t>
            </a:r>
            <a:r>
              <a:rPr lang="zh-CN" altLang="en-US" sz="1500" dirty="0">
                <a:latin typeface="Helvetica Neue"/>
                <a:ea typeface="Helvetica Neue"/>
                <a:cs typeface="Helvetica Neue"/>
                <a:sym typeface="Helvetica Neue"/>
              </a:rPr>
              <a:t>”</a:t>
            </a:r>
            <a:r>
              <a:rPr lang="zh-CN" sz="1500" dirty="0">
                <a:latin typeface="Helvetica Neue"/>
                <a:ea typeface="Helvetica Neue"/>
                <a:cs typeface="Helvetica Neue"/>
                <a:sym typeface="Helvetica Neue"/>
              </a:rPr>
              <a:t>理念融入到新空间的规划之中，为其提供舒适的环境与氛围。</a:t>
            </a:r>
          </a:p>
        </p:txBody>
      </p:sp>
      <p:sp>
        <p:nvSpPr>
          <p:cNvPr id="7171" name="Shape 88"/>
          <p:cNvSpPr>
            <a:spLocks noChangeArrowheads="1"/>
          </p:cNvSpPr>
          <p:nvPr/>
        </p:nvSpPr>
        <p:spPr bwMode="auto">
          <a:xfrm>
            <a:off x="920750" y="500063"/>
            <a:ext cx="2513509" cy="430887"/>
          </a:xfrm>
          <a:prstGeom prst="rect">
            <a:avLst/>
          </a:prstGeom>
          <a:noFill/>
          <a:ln w="12700">
            <a:noFill/>
            <a:miter lim="400000"/>
            <a:headEnd/>
            <a:tailEnd/>
          </a:ln>
        </p:spPr>
        <p:txBody>
          <a:bodyPr wrap="none" lIns="0" tIns="0" rIns="0" bIns="0" anchor="ctr">
            <a:spAutoFit/>
          </a:bodyPr>
          <a:lstStyle/>
          <a:p>
            <a:r>
              <a:rPr lang="en-US" sz="2800" b="1" dirty="0" err="1" smtClean="0">
                <a:solidFill>
                  <a:srgbClr val="002060"/>
                </a:solidFill>
                <a:latin typeface="微软雅黑" pitchFamily="34" charset="-122"/>
                <a:ea typeface="微软雅黑" pitchFamily="34" charset="-122"/>
              </a:rPr>
              <a:t>建设</a:t>
            </a:r>
            <a:r>
              <a:rPr lang="zh-CN" sz="2800" b="1" dirty="0" smtClean="0">
                <a:solidFill>
                  <a:srgbClr val="002060"/>
                </a:solidFill>
                <a:latin typeface="微软雅黑" pitchFamily="34" charset="-122"/>
                <a:ea typeface="微软雅黑" pitchFamily="34" charset="-122"/>
              </a:rPr>
              <a:t>理念</a:t>
            </a:r>
            <a:r>
              <a:rPr lang="zh-CN" altLang="en-US" sz="2800" b="1" dirty="0" smtClean="0">
                <a:solidFill>
                  <a:srgbClr val="002060"/>
                </a:solidFill>
                <a:latin typeface="微软雅黑" pitchFamily="34" charset="-122"/>
                <a:ea typeface="微软雅黑" pitchFamily="34" charset="-122"/>
              </a:rPr>
              <a:t>和目标</a:t>
            </a:r>
            <a:endParaRPr lang="zh-CN" sz="2800" b="1" dirty="0">
              <a:solidFill>
                <a:srgbClr val="002060"/>
              </a:solidFill>
              <a:latin typeface="微软雅黑" pitchFamily="34" charset="-122"/>
              <a:ea typeface="微软雅黑" pitchFamily="34" charset="-122"/>
            </a:endParaRPr>
          </a:p>
        </p:txBody>
      </p:sp>
      <p:sp>
        <p:nvSpPr>
          <p:cNvPr id="7172" name="矩形 2"/>
          <p:cNvSpPr>
            <a:spLocks noChangeArrowheads="1"/>
          </p:cNvSpPr>
          <p:nvPr/>
        </p:nvSpPr>
        <p:spPr bwMode="auto">
          <a:xfrm>
            <a:off x="6402388" y="1295400"/>
            <a:ext cx="1173162" cy="522288"/>
          </a:xfrm>
          <a:prstGeom prst="rect">
            <a:avLst/>
          </a:prstGeom>
          <a:noFill/>
          <a:ln w="9525">
            <a:noFill/>
            <a:miter lim="800000"/>
            <a:headEnd/>
            <a:tailEnd/>
          </a:ln>
        </p:spPr>
        <p:txBody>
          <a:bodyPr wrap="none">
            <a:spAutoFit/>
          </a:bodyPr>
          <a:lstStyle/>
          <a:p>
            <a:r>
              <a:rPr lang="en-US" altLang="zh-CN" sz="1400">
                <a:latin typeface="微软雅黑" pitchFamily="34" charset="-122"/>
                <a:ea typeface="微软雅黑" pitchFamily="34" charset="-122"/>
              </a:rPr>
              <a:t>6F</a:t>
            </a:r>
            <a:r>
              <a:rPr lang="zh-CN" altLang="en-US" sz="1400">
                <a:latin typeface="微软雅黑" pitchFamily="34" charset="-122"/>
                <a:ea typeface="微软雅黑" pitchFamily="34" charset="-122"/>
              </a:rPr>
              <a:t> 创业支持</a:t>
            </a:r>
            <a:endParaRPr lang="en-US" altLang="zh-CN" sz="1400">
              <a:latin typeface="微软雅黑" pitchFamily="34" charset="-122"/>
              <a:ea typeface="微软雅黑" pitchFamily="34" charset="-122"/>
            </a:endParaRPr>
          </a:p>
          <a:p>
            <a:r>
              <a:rPr lang="zh-CN" altLang="en-US" sz="1400">
                <a:latin typeface="微软雅黑" pitchFamily="34" charset="-122"/>
                <a:ea typeface="微软雅黑" pitchFamily="34" charset="-122"/>
              </a:rPr>
              <a:t>     国际社区</a:t>
            </a:r>
          </a:p>
        </p:txBody>
      </p:sp>
      <p:sp>
        <p:nvSpPr>
          <p:cNvPr id="7173" name="矩形 7"/>
          <p:cNvSpPr>
            <a:spLocks noChangeArrowheads="1"/>
          </p:cNvSpPr>
          <p:nvPr/>
        </p:nvSpPr>
        <p:spPr bwMode="auto">
          <a:xfrm>
            <a:off x="1401763" y="1785938"/>
            <a:ext cx="1209675" cy="522287"/>
          </a:xfrm>
          <a:prstGeom prst="rect">
            <a:avLst/>
          </a:prstGeom>
          <a:noFill/>
          <a:ln w="9525">
            <a:noFill/>
            <a:miter lim="800000"/>
            <a:headEnd/>
            <a:tailEnd/>
          </a:ln>
        </p:spPr>
        <p:txBody>
          <a:bodyPr wrap="none">
            <a:spAutoFit/>
          </a:bodyPr>
          <a:lstStyle/>
          <a:p>
            <a:r>
              <a:rPr lang="en-US" altLang="zh-CN" sz="1400">
                <a:latin typeface="微软雅黑" pitchFamily="34" charset="-122"/>
                <a:ea typeface="微软雅黑" pitchFamily="34" charset="-122"/>
              </a:rPr>
              <a:t>5F </a:t>
            </a:r>
            <a:r>
              <a:rPr lang="zh-CN" altLang="en-US" sz="1400">
                <a:latin typeface="微软雅黑" pitchFamily="34" charset="-122"/>
                <a:ea typeface="微软雅黑" pitchFamily="34" charset="-122"/>
              </a:rPr>
              <a:t>创客导师</a:t>
            </a:r>
            <a:endParaRPr lang="en-US" altLang="zh-CN" sz="1400">
              <a:latin typeface="微软雅黑" pitchFamily="34" charset="-122"/>
              <a:ea typeface="微软雅黑" pitchFamily="34" charset="-122"/>
            </a:endParaRPr>
          </a:p>
          <a:p>
            <a:r>
              <a:rPr lang="zh-CN" altLang="en-US" sz="1400">
                <a:latin typeface="微软雅黑" pitchFamily="34" charset="-122"/>
                <a:ea typeface="微软雅黑" pitchFamily="34" charset="-122"/>
              </a:rPr>
              <a:t>     跨界实现</a:t>
            </a:r>
          </a:p>
        </p:txBody>
      </p:sp>
      <p:sp>
        <p:nvSpPr>
          <p:cNvPr id="7174" name="矩形 8"/>
          <p:cNvSpPr>
            <a:spLocks noChangeArrowheads="1"/>
          </p:cNvSpPr>
          <p:nvPr/>
        </p:nvSpPr>
        <p:spPr bwMode="auto">
          <a:xfrm>
            <a:off x="6402388" y="2365375"/>
            <a:ext cx="1169987" cy="523875"/>
          </a:xfrm>
          <a:prstGeom prst="rect">
            <a:avLst/>
          </a:prstGeom>
          <a:noFill/>
          <a:ln w="9525">
            <a:noFill/>
            <a:miter lim="800000"/>
            <a:headEnd/>
            <a:tailEnd/>
          </a:ln>
        </p:spPr>
        <p:txBody>
          <a:bodyPr wrap="none">
            <a:spAutoFit/>
          </a:bodyPr>
          <a:lstStyle/>
          <a:p>
            <a:r>
              <a:rPr lang="en-US" altLang="zh-CN" sz="1400">
                <a:latin typeface="微软雅黑" pitchFamily="34" charset="-122"/>
                <a:ea typeface="微软雅黑" pitchFamily="34" charset="-122"/>
              </a:rPr>
              <a:t>4F </a:t>
            </a:r>
            <a:r>
              <a:rPr lang="zh-CN" altLang="en-US" sz="1400">
                <a:latin typeface="微软雅黑" pitchFamily="34" charset="-122"/>
                <a:ea typeface="微软雅黑" pitchFamily="34" charset="-122"/>
              </a:rPr>
              <a:t>三创团队</a:t>
            </a:r>
            <a:endParaRPr lang="en-US" altLang="zh-CN" sz="1400">
              <a:latin typeface="微软雅黑" pitchFamily="34" charset="-122"/>
              <a:ea typeface="微软雅黑" pitchFamily="34" charset="-122"/>
            </a:endParaRPr>
          </a:p>
          <a:p>
            <a:r>
              <a:rPr lang="zh-CN" altLang="en-US" sz="1400">
                <a:latin typeface="微软雅黑" pitchFamily="34" charset="-122"/>
                <a:ea typeface="微软雅黑" pitchFamily="34" charset="-122"/>
              </a:rPr>
              <a:t>     </a:t>
            </a:r>
            <a:r>
              <a:rPr lang="en-US" altLang="en-US" sz="1400">
                <a:latin typeface="微软雅黑" pitchFamily="34" charset="-122"/>
                <a:ea typeface="微软雅黑" pitchFamily="34" charset="-122"/>
              </a:rPr>
              <a:t>加速项目</a:t>
            </a:r>
            <a:endParaRPr lang="zh-CN" altLang="en-US" sz="1400">
              <a:latin typeface="微软雅黑" pitchFamily="34" charset="-122"/>
              <a:ea typeface="微软雅黑" pitchFamily="34" charset="-122"/>
            </a:endParaRPr>
          </a:p>
        </p:txBody>
      </p:sp>
      <p:sp>
        <p:nvSpPr>
          <p:cNvPr id="7175" name="矩形 9"/>
          <p:cNvSpPr>
            <a:spLocks noChangeArrowheads="1"/>
          </p:cNvSpPr>
          <p:nvPr/>
        </p:nvSpPr>
        <p:spPr bwMode="auto">
          <a:xfrm>
            <a:off x="1363663" y="2732088"/>
            <a:ext cx="1239837" cy="523875"/>
          </a:xfrm>
          <a:prstGeom prst="rect">
            <a:avLst/>
          </a:prstGeom>
          <a:noFill/>
          <a:ln w="9525">
            <a:noFill/>
            <a:miter lim="800000"/>
            <a:headEnd/>
            <a:tailEnd/>
          </a:ln>
        </p:spPr>
        <p:txBody>
          <a:bodyPr wrap="none">
            <a:spAutoFit/>
          </a:bodyPr>
          <a:lstStyle/>
          <a:p>
            <a:r>
              <a:rPr lang="en-US" altLang="zh-CN" sz="1400">
                <a:latin typeface="微软雅黑" pitchFamily="34" charset="-122"/>
                <a:ea typeface="微软雅黑" pitchFamily="34" charset="-122"/>
              </a:rPr>
              <a:t>3F </a:t>
            </a:r>
            <a:r>
              <a:rPr lang="zh-CN" altLang="en-US" sz="1400">
                <a:latin typeface="微软雅黑" pitchFamily="34" charset="-122"/>
                <a:ea typeface="微软雅黑" pitchFamily="34" charset="-122"/>
              </a:rPr>
              <a:t>服务管理</a:t>
            </a:r>
            <a:endParaRPr lang="en-US" altLang="zh-CN" sz="1400">
              <a:latin typeface="微软雅黑" pitchFamily="34" charset="-122"/>
              <a:ea typeface="微软雅黑" pitchFamily="34" charset="-122"/>
            </a:endParaRPr>
          </a:p>
          <a:p>
            <a:r>
              <a:rPr lang="zh-CN"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     信息中心</a:t>
            </a:r>
          </a:p>
        </p:txBody>
      </p:sp>
      <p:sp>
        <p:nvSpPr>
          <p:cNvPr id="7176" name="矩形 10"/>
          <p:cNvSpPr>
            <a:spLocks noChangeArrowheads="1"/>
          </p:cNvSpPr>
          <p:nvPr/>
        </p:nvSpPr>
        <p:spPr bwMode="auto">
          <a:xfrm>
            <a:off x="1363663" y="4933950"/>
            <a:ext cx="1174750" cy="523875"/>
          </a:xfrm>
          <a:prstGeom prst="rect">
            <a:avLst/>
          </a:prstGeom>
          <a:noFill/>
          <a:ln w="9525">
            <a:noFill/>
            <a:miter lim="800000"/>
            <a:headEnd/>
            <a:tailEnd/>
          </a:ln>
        </p:spPr>
        <p:txBody>
          <a:bodyPr wrap="none">
            <a:spAutoFit/>
          </a:bodyPr>
          <a:lstStyle/>
          <a:p>
            <a:r>
              <a:rPr lang="en-US" altLang="zh-CN" sz="1400">
                <a:latin typeface="微软雅黑" pitchFamily="34" charset="-122"/>
                <a:ea typeface="微软雅黑" pitchFamily="34" charset="-122"/>
              </a:rPr>
              <a:t>B2 </a:t>
            </a:r>
            <a:r>
              <a:rPr lang="zh-CN" altLang="en-US" sz="1400">
                <a:latin typeface="微软雅黑" pitchFamily="34" charset="-122"/>
                <a:ea typeface="微软雅黑" pitchFamily="34" charset="-122"/>
              </a:rPr>
              <a:t>产品制造</a:t>
            </a:r>
            <a:endParaRPr lang="en-US" altLang="zh-CN" sz="1400">
              <a:latin typeface="微软雅黑" pitchFamily="34" charset="-122"/>
              <a:ea typeface="微软雅黑" pitchFamily="34" charset="-122"/>
            </a:endParaRPr>
          </a:p>
          <a:p>
            <a:r>
              <a:rPr lang="zh-CN" altLang="en-US" sz="1400">
                <a:latin typeface="微软雅黑" pitchFamily="34" charset="-122"/>
                <a:ea typeface="微软雅黑" pitchFamily="34" charset="-122"/>
              </a:rPr>
              <a:t>     工程文化</a:t>
            </a:r>
          </a:p>
        </p:txBody>
      </p:sp>
      <p:sp>
        <p:nvSpPr>
          <p:cNvPr id="7177" name="矩形 11"/>
          <p:cNvSpPr>
            <a:spLocks noChangeArrowheads="1"/>
          </p:cNvSpPr>
          <p:nvPr/>
        </p:nvSpPr>
        <p:spPr bwMode="auto">
          <a:xfrm>
            <a:off x="6456363" y="4887913"/>
            <a:ext cx="1468437" cy="523875"/>
          </a:xfrm>
          <a:prstGeom prst="rect">
            <a:avLst/>
          </a:prstGeom>
          <a:noFill/>
          <a:ln w="9525">
            <a:noFill/>
            <a:miter lim="800000"/>
            <a:headEnd/>
            <a:tailEnd/>
          </a:ln>
        </p:spPr>
        <p:txBody>
          <a:bodyPr wrap="none">
            <a:spAutoFit/>
          </a:bodyPr>
          <a:lstStyle/>
          <a:p>
            <a:r>
              <a:rPr lang="en-US" altLang="zh-CN" sz="1400">
                <a:latin typeface="微软雅黑" pitchFamily="34" charset="-122"/>
                <a:ea typeface="微软雅黑" pitchFamily="34" charset="-122"/>
              </a:rPr>
              <a:t>B1/B4</a:t>
            </a:r>
            <a:r>
              <a:rPr lang="zh-CN" altLang="en-US" sz="1400">
                <a:latin typeface="微软雅黑" pitchFamily="34" charset="-122"/>
                <a:ea typeface="微软雅黑" pitchFamily="34" charset="-122"/>
              </a:rPr>
              <a:t> 产品制造</a:t>
            </a:r>
            <a:endParaRPr lang="en-US" altLang="zh-CN" sz="1400">
              <a:latin typeface="微软雅黑" pitchFamily="34" charset="-122"/>
              <a:ea typeface="微软雅黑" pitchFamily="34" charset="-122"/>
            </a:endParaRPr>
          </a:p>
          <a:p>
            <a:r>
              <a:rPr lang="zh-CN" altLang="en-US" sz="1400">
                <a:latin typeface="微软雅黑" pitchFamily="34" charset="-122"/>
                <a:ea typeface="微软雅黑" pitchFamily="34" charset="-122"/>
              </a:rPr>
              <a:t>     工程文化</a:t>
            </a:r>
          </a:p>
        </p:txBody>
      </p:sp>
      <p:sp>
        <p:nvSpPr>
          <p:cNvPr id="7178" name="矩形 12"/>
          <p:cNvSpPr>
            <a:spLocks noChangeArrowheads="1"/>
          </p:cNvSpPr>
          <p:nvPr/>
        </p:nvSpPr>
        <p:spPr bwMode="auto">
          <a:xfrm>
            <a:off x="1401763" y="3640138"/>
            <a:ext cx="1220787" cy="522287"/>
          </a:xfrm>
          <a:prstGeom prst="rect">
            <a:avLst/>
          </a:prstGeom>
          <a:noFill/>
          <a:ln w="9525">
            <a:noFill/>
            <a:miter lim="800000"/>
            <a:headEnd/>
            <a:tailEnd/>
          </a:ln>
        </p:spPr>
        <p:txBody>
          <a:bodyPr wrap="none">
            <a:spAutoFit/>
          </a:bodyPr>
          <a:lstStyle/>
          <a:p>
            <a:r>
              <a:rPr lang="en-US" altLang="zh-CN" sz="1400">
                <a:latin typeface="微软雅黑" pitchFamily="34" charset="-122"/>
                <a:ea typeface="微软雅黑" pitchFamily="34" charset="-122"/>
              </a:rPr>
              <a:t>2F</a:t>
            </a:r>
            <a:r>
              <a:rPr lang="zh-CN" altLang="en-US" sz="1400">
                <a:latin typeface="微软雅黑" pitchFamily="34" charset="-122"/>
                <a:ea typeface="微软雅黑" pitchFamily="34" charset="-122"/>
              </a:rPr>
              <a:t> 团队训练</a:t>
            </a:r>
            <a:endParaRPr lang="en-US" altLang="zh-CN" sz="1400">
              <a:latin typeface="微软雅黑" pitchFamily="34" charset="-122"/>
              <a:ea typeface="微软雅黑" pitchFamily="34" charset="-122"/>
            </a:endParaRPr>
          </a:p>
          <a:p>
            <a:r>
              <a:rPr lang="zh-CN"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     创意工坊</a:t>
            </a:r>
          </a:p>
        </p:txBody>
      </p:sp>
      <p:sp>
        <p:nvSpPr>
          <p:cNvPr id="7179" name="矩形 13"/>
          <p:cNvSpPr>
            <a:spLocks noChangeArrowheads="1"/>
          </p:cNvSpPr>
          <p:nvPr/>
        </p:nvSpPr>
        <p:spPr bwMode="auto">
          <a:xfrm>
            <a:off x="6402388" y="3511550"/>
            <a:ext cx="1225550" cy="522288"/>
          </a:xfrm>
          <a:prstGeom prst="rect">
            <a:avLst/>
          </a:prstGeom>
          <a:noFill/>
          <a:ln w="9525">
            <a:noFill/>
            <a:miter lim="800000"/>
            <a:headEnd/>
            <a:tailEnd/>
          </a:ln>
        </p:spPr>
        <p:txBody>
          <a:bodyPr wrap="none">
            <a:spAutoFit/>
          </a:bodyPr>
          <a:lstStyle/>
          <a:p>
            <a:r>
              <a:rPr lang="en-US" altLang="zh-CN" sz="1400">
                <a:latin typeface="微软雅黑" pitchFamily="34" charset="-122"/>
                <a:ea typeface="微软雅黑" pitchFamily="34" charset="-122"/>
              </a:rPr>
              <a:t>1F </a:t>
            </a:r>
            <a:r>
              <a:rPr lang="zh-CN" altLang="en-US" sz="1400">
                <a:latin typeface="微软雅黑" pitchFamily="34" charset="-122"/>
                <a:ea typeface="微软雅黑" pitchFamily="34" charset="-122"/>
              </a:rPr>
              <a:t>社交中心</a:t>
            </a:r>
            <a:endParaRPr lang="en-US" altLang="zh-CN" sz="1400">
              <a:latin typeface="微软雅黑" pitchFamily="34" charset="-122"/>
              <a:ea typeface="微软雅黑" pitchFamily="34" charset="-122"/>
            </a:endParaRPr>
          </a:p>
          <a:p>
            <a:r>
              <a:rPr lang="zh-CN"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     快速原型</a:t>
            </a:r>
          </a:p>
        </p:txBody>
      </p:sp>
      <p:sp>
        <p:nvSpPr>
          <p:cNvPr id="5" name="矩形 4"/>
          <p:cNvSpPr/>
          <p:nvPr/>
        </p:nvSpPr>
        <p:spPr>
          <a:xfrm>
            <a:off x="887413" y="3348038"/>
            <a:ext cx="1501775" cy="277812"/>
          </a:xfrm>
          <a:prstGeom prst="rect">
            <a:avLst/>
          </a:prstGeom>
        </p:spPr>
        <p:txBody>
          <a:bodyPr wrap="none">
            <a:spAutoFit/>
          </a:bodyPr>
          <a:lstStyle/>
          <a:p>
            <a:pPr>
              <a:defRPr/>
            </a:pPr>
            <a:r>
              <a:rPr lang="en-US" altLang="zh-TW" sz="1200" dirty="0">
                <a:solidFill>
                  <a:schemeClr val="tx1">
                    <a:lumMod val="50000"/>
                    <a:lumOff val="50000"/>
                  </a:schemeClr>
                </a:solidFill>
                <a:latin typeface="Arial" charset="0"/>
              </a:rPr>
              <a:t>Crucible </a:t>
            </a:r>
            <a:r>
              <a:rPr lang="en-US" altLang="zh-CN" sz="1200" dirty="0">
                <a:solidFill>
                  <a:schemeClr val="tx1">
                    <a:lumMod val="50000"/>
                    <a:lumOff val="50000"/>
                  </a:schemeClr>
                </a:solidFill>
                <a:latin typeface="Arial" charset="0"/>
              </a:rPr>
              <a:t>+ Tech Shop</a:t>
            </a:r>
            <a:endParaRPr lang="zh-CN" altLang="en-US" sz="1200" dirty="0">
              <a:solidFill>
                <a:schemeClr val="tx1">
                  <a:lumMod val="50000"/>
                  <a:lumOff val="50000"/>
                </a:schemeClr>
              </a:solidFill>
              <a:latin typeface="Arial" charset="0"/>
            </a:endParaRPr>
          </a:p>
        </p:txBody>
      </p:sp>
      <p:sp>
        <p:nvSpPr>
          <p:cNvPr id="16" name="矩形 15"/>
          <p:cNvSpPr/>
          <p:nvPr/>
        </p:nvSpPr>
        <p:spPr>
          <a:xfrm>
            <a:off x="6961188" y="960438"/>
            <a:ext cx="1293812" cy="276225"/>
          </a:xfrm>
          <a:prstGeom prst="rect">
            <a:avLst/>
          </a:prstGeom>
        </p:spPr>
        <p:txBody>
          <a:bodyPr wrap="none">
            <a:spAutoFit/>
          </a:bodyPr>
          <a:lstStyle/>
          <a:p>
            <a:pPr>
              <a:defRPr/>
            </a:pPr>
            <a:r>
              <a:rPr lang="en-US" altLang="zh-CN" sz="1200" dirty="0">
                <a:solidFill>
                  <a:schemeClr val="tx1">
                    <a:lumMod val="50000"/>
                    <a:lumOff val="50000"/>
                  </a:schemeClr>
                </a:solidFill>
                <a:latin typeface="Arial" charset="0"/>
              </a:rPr>
              <a:t>Stanford </a:t>
            </a:r>
            <a:r>
              <a:rPr lang="en-US" altLang="zh-CN" sz="1200" dirty="0" err="1">
                <a:solidFill>
                  <a:schemeClr val="tx1">
                    <a:lumMod val="50000"/>
                    <a:lumOff val="50000"/>
                  </a:schemeClr>
                </a:solidFill>
                <a:latin typeface="Arial" charset="0"/>
              </a:rPr>
              <a:t>d.School</a:t>
            </a:r>
            <a:endParaRPr lang="zh-CN" altLang="en-US" sz="1200" dirty="0">
              <a:solidFill>
                <a:schemeClr val="tx1">
                  <a:lumMod val="50000"/>
                  <a:lumOff val="50000"/>
                </a:schemeClr>
              </a:solidFill>
              <a:latin typeface="Arial" charset="0"/>
            </a:endParaRPr>
          </a:p>
        </p:txBody>
      </p:sp>
      <p:sp>
        <p:nvSpPr>
          <p:cNvPr id="17" name="矩形 16"/>
          <p:cNvSpPr/>
          <p:nvPr/>
        </p:nvSpPr>
        <p:spPr>
          <a:xfrm>
            <a:off x="887413" y="1433513"/>
            <a:ext cx="1116012" cy="277812"/>
          </a:xfrm>
          <a:prstGeom prst="rect">
            <a:avLst/>
          </a:prstGeom>
        </p:spPr>
        <p:txBody>
          <a:bodyPr wrap="none">
            <a:spAutoFit/>
          </a:bodyPr>
          <a:lstStyle/>
          <a:p>
            <a:pPr>
              <a:defRPr/>
            </a:pPr>
            <a:r>
              <a:rPr lang="en-US" altLang="zh-CN" sz="1200" dirty="0">
                <a:solidFill>
                  <a:schemeClr val="tx1">
                    <a:lumMod val="50000"/>
                    <a:lumOff val="50000"/>
                  </a:schemeClr>
                </a:solidFill>
                <a:latin typeface="Arial" charset="0"/>
              </a:rPr>
              <a:t>MIT Media Lab</a:t>
            </a:r>
          </a:p>
        </p:txBody>
      </p:sp>
      <p:sp>
        <p:nvSpPr>
          <p:cNvPr id="18" name="矩形 17"/>
          <p:cNvSpPr/>
          <p:nvPr/>
        </p:nvSpPr>
        <p:spPr>
          <a:xfrm>
            <a:off x="6961188" y="3209925"/>
            <a:ext cx="1524000" cy="276225"/>
          </a:xfrm>
          <a:prstGeom prst="rect">
            <a:avLst/>
          </a:prstGeom>
        </p:spPr>
        <p:txBody>
          <a:bodyPr wrap="none">
            <a:spAutoFit/>
          </a:bodyPr>
          <a:lstStyle/>
          <a:p>
            <a:pPr>
              <a:defRPr/>
            </a:pPr>
            <a:r>
              <a:rPr lang="zh-CN" altLang="en-US" sz="1200" dirty="0">
                <a:solidFill>
                  <a:schemeClr val="tx1">
                    <a:lumMod val="50000"/>
                    <a:lumOff val="50000"/>
                  </a:schemeClr>
                </a:solidFill>
                <a:latin typeface="微软雅黑"/>
                <a:ea typeface="微软雅黑"/>
                <a:cs typeface="微软雅黑"/>
              </a:rPr>
              <a:t>车库咖啡</a:t>
            </a:r>
            <a:r>
              <a:rPr lang="en-US" altLang="zh-CN" sz="1200" dirty="0">
                <a:solidFill>
                  <a:schemeClr val="tx1">
                    <a:lumMod val="50000"/>
                    <a:lumOff val="50000"/>
                  </a:schemeClr>
                </a:solidFill>
                <a:latin typeface="Arial" charset="0"/>
              </a:rPr>
              <a:t>+Tech Shop</a:t>
            </a:r>
            <a:endParaRPr lang="zh-CN" altLang="en-US" sz="1200" dirty="0">
              <a:solidFill>
                <a:schemeClr val="tx1">
                  <a:lumMod val="50000"/>
                  <a:lumOff val="50000"/>
                </a:schemeClr>
              </a:solidFill>
              <a:latin typeface="Arial" charset="0"/>
            </a:endParaRPr>
          </a:p>
        </p:txBody>
      </p:sp>
      <p:sp>
        <p:nvSpPr>
          <p:cNvPr id="19" name="矩形 18"/>
          <p:cNvSpPr/>
          <p:nvPr/>
        </p:nvSpPr>
        <p:spPr>
          <a:xfrm>
            <a:off x="6961188" y="1870075"/>
            <a:ext cx="906462" cy="277813"/>
          </a:xfrm>
          <a:prstGeom prst="rect">
            <a:avLst/>
          </a:prstGeom>
        </p:spPr>
        <p:txBody>
          <a:bodyPr wrap="none">
            <a:spAutoFit/>
          </a:bodyPr>
          <a:lstStyle/>
          <a:p>
            <a:pPr>
              <a:defRPr/>
            </a:pPr>
            <a:r>
              <a:rPr lang="en-US" altLang="zh-CN" sz="1200" dirty="0">
                <a:solidFill>
                  <a:schemeClr val="tx1">
                    <a:lumMod val="50000"/>
                    <a:lumOff val="50000"/>
                  </a:schemeClr>
                </a:solidFill>
                <a:latin typeface="Arial" charset="0"/>
              </a:rPr>
              <a:t>Accelerator</a:t>
            </a:r>
            <a:endParaRPr lang="zh-CN" altLang="en-US" sz="1200" dirty="0">
              <a:solidFill>
                <a:schemeClr val="tx1">
                  <a:lumMod val="50000"/>
                  <a:lumOff val="50000"/>
                </a:schemeClr>
              </a:solidFill>
              <a:latin typeface="Arial" charset="0"/>
            </a:endParaRPr>
          </a:p>
        </p:txBody>
      </p:sp>
      <p:sp>
        <p:nvSpPr>
          <p:cNvPr id="20" name="矩形 19"/>
          <p:cNvSpPr/>
          <p:nvPr/>
        </p:nvSpPr>
        <p:spPr>
          <a:xfrm>
            <a:off x="887413" y="2520950"/>
            <a:ext cx="933450" cy="277813"/>
          </a:xfrm>
          <a:prstGeom prst="rect">
            <a:avLst/>
          </a:prstGeom>
        </p:spPr>
        <p:txBody>
          <a:bodyPr wrap="none">
            <a:spAutoFit/>
          </a:bodyPr>
          <a:lstStyle/>
          <a:p>
            <a:pPr>
              <a:defRPr/>
            </a:pPr>
            <a:r>
              <a:rPr lang="en-US" altLang="zh-CN" sz="1200" dirty="0">
                <a:solidFill>
                  <a:schemeClr val="tx1">
                    <a:lumMod val="50000"/>
                    <a:lumOff val="50000"/>
                  </a:schemeClr>
                </a:solidFill>
                <a:latin typeface="Arial" charset="0"/>
              </a:rPr>
              <a:t>Data Center</a:t>
            </a:r>
            <a:endParaRPr lang="zh-CN" altLang="en-US" sz="1200" dirty="0">
              <a:solidFill>
                <a:schemeClr val="tx1">
                  <a:lumMod val="50000"/>
                  <a:lumOff val="50000"/>
                </a:schemeClr>
              </a:solidFill>
              <a:latin typeface="Arial" charset="0"/>
            </a:endParaRPr>
          </a:p>
        </p:txBody>
      </p:sp>
      <p:sp>
        <p:nvSpPr>
          <p:cNvPr id="6" name="矩形 5"/>
          <p:cNvSpPr/>
          <p:nvPr/>
        </p:nvSpPr>
        <p:spPr>
          <a:xfrm>
            <a:off x="887413" y="4381500"/>
            <a:ext cx="1081087" cy="461963"/>
          </a:xfrm>
          <a:prstGeom prst="rect">
            <a:avLst/>
          </a:prstGeom>
        </p:spPr>
        <p:txBody>
          <a:bodyPr wrap="none">
            <a:spAutoFit/>
          </a:bodyPr>
          <a:lstStyle/>
          <a:p>
            <a:pPr>
              <a:defRPr/>
            </a:pPr>
            <a:r>
              <a:rPr lang="en-US" altLang="zh-TW" sz="1200" dirty="0">
                <a:solidFill>
                  <a:srgbClr val="7F7F7F"/>
                </a:solidFill>
                <a:latin typeface="Arial" charset="0"/>
              </a:rPr>
              <a:t>Stanford PRL</a:t>
            </a:r>
          </a:p>
          <a:p>
            <a:pPr>
              <a:defRPr/>
            </a:pPr>
            <a:r>
              <a:rPr lang="en-US" altLang="zh-CN" sz="1200" dirty="0">
                <a:solidFill>
                  <a:schemeClr val="tx1">
                    <a:lumMod val="50000"/>
                    <a:lumOff val="50000"/>
                  </a:schemeClr>
                </a:solidFill>
                <a:latin typeface="微软雅黑"/>
                <a:ea typeface="微软雅黑"/>
                <a:cs typeface="微软雅黑"/>
              </a:rPr>
              <a:t>MIT Fab Lab</a:t>
            </a:r>
            <a:endParaRPr lang="zh-CN" altLang="en-US" sz="1200" dirty="0">
              <a:solidFill>
                <a:schemeClr val="tx1">
                  <a:lumMod val="50000"/>
                  <a:lumOff val="50000"/>
                </a:schemeClr>
              </a:solidFill>
              <a:latin typeface="Arial" charset="0"/>
            </a:endParaRPr>
          </a:p>
        </p:txBody>
      </p:sp>
      <p:grpSp>
        <p:nvGrpSpPr>
          <p:cNvPr id="2" name="组 20"/>
          <p:cNvGrpSpPr>
            <a:grpSpLocks/>
          </p:cNvGrpSpPr>
          <p:nvPr/>
        </p:nvGrpSpPr>
        <p:grpSpPr bwMode="auto">
          <a:xfrm>
            <a:off x="3427413" y="1516063"/>
            <a:ext cx="2212975" cy="3951287"/>
            <a:chOff x="3564779" y="1262255"/>
            <a:chExt cx="2212881" cy="4331146"/>
          </a:xfrm>
        </p:grpSpPr>
        <p:sp>
          <p:nvSpPr>
            <p:cNvPr id="22" name="椭圆 21"/>
            <p:cNvSpPr/>
            <p:nvPr/>
          </p:nvSpPr>
          <p:spPr>
            <a:xfrm rot="20700000">
              <a:off x="3564779" y="1262255"/>
              <a:ext cx="2212881" cy="1280725"/>
            </a:xfrm>
            <a:prstGeom prst="ellipse">
              <a:avLst/>
            </a:prstGeom>
            <a:noFill/>
            <a:ln w="76200" cmpd="sng">
              <a:solidFill>
                <a:schemeClr val="accent5"/>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23" name="椭圆 22"/>
            <p:cNvSpPr/>
            <p:nvPr/>
          </p:nvSpPr>
          <p:spPr>
            <a:xfrm rot="20700000">
              <a:off x="3564779" y="2772675"/>
              <a:ext cx="2212881" cy="1280725"/>
            </a:xfrm>
            <a:prstGeom prst="ellipse">
              <a:avLst/>
            </a:prstGeom>
            <a:noFill/>
            <a:ln w="76200" cmpd="sng">
              <a:solidFill>
                <a:schemeClr val="accent5"/>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24" name="椭圆 23"/>
            <p:cNvSpPr/>
            <p:nvPr/>
          </p:nvSpPr>
          <p:spPr>
            <a:xfrm rot="20700000">
              <a:off x="3564779" y="4312676"/>
              <a:ext cx="2212881" cy="1280725"/>
            </a:xfrm>
            <a:prstGeom prst="ellipse">
              <a:avLst/>
            </a:prstGeom>
            <a:noFill/>
            <a:ln w="76200" cmpd="sng">
              <a:solidFill>
                <a:schemeClr val="accent5"/>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grpSp>
      <p:sp>
        <p:nvSpPr>
          <p:cNvPr id="7188" name="矩形 24"/>
          <p:cNvSpPr>
            <a:spLocks noChangeArrowheads="1"/>
          </p:cNvSpPr>
          <p:nvPr/>
        </p:nvSpPr>
        <p:spPr bwMode="auto">
          <a:xfrm>
            <a:off x="3814763" y="4887913"/>
            <a:ext cx="901700" cy="307975"/>
          </a:xfrm>
          <a:prstGeom prst="rect">
            <a:avLst/>
          </a:prstGeom>
          <a:noFill/>
          <a:ln w="9525">
            <a:noFill/>
            <a:miter lim="800000"/>
            <a:headEnd/>
            <a:tailEnd/>
          </a:ln>
        </p:spPr>
        <p:txBody>
          <a:bodyPr wrap="none">
            <a:spAutoFit/>
          </a:bodyPr>
          <a:lstStyle/>
          <a:p>
            <a:r>
              <a:rPr lang="zh-CN" altLang="en-US" sz="1400">
                <a:solidFill>
                  <a:srgbClr val="000000"/>
                </a:solidFill>
                <a:latin typeface="微软雅黑" pitchFamily="34" charset="-122"/>
                <a:ea typeface="微软雅黑" pitchFamily="34" charset="-122"/>
              </a:rPr>
              <a:t>产品实现</a:t>
            </a:r>
          </a:p>
        </p:txBody>
      </p:sp>
      <p:sp>
        <p:nvSpPr>
          <p:cNvPr id="7189" name="矩形 25"/>
          <p:cNvSpPr>
            <a:spLocks noChangeArrowheads="1"/>
          </p:cNvSpPr>
          <p:nvPr/>
        </p:nvSpPr>
        <p:spPr bwMode="auto">
          <a:xfrm>
            <a:off x="3776663" y="1868488"/>
            <a:ext cx="979487" cy="307975"/>
          </a:xfrm>
          <a:prstGeom prst="rect">
            <a:avLst/>
          </a:prstGeom>
          <a:noFill/>
          <a:ln w="9525">
            <a:noFill/>
            <a:miter lim="800000"/>
            <a:headEnd/>
            <a:tailEnd/>
          </a:ln>
        </p:spPr>
        <p:txBody>
          <a:bodyPr wrap="none">
            <a:spAutoFit/>
          </a:bodyPr>
          <a:lstStyle/>
          <a:p>
            <a:r>
              <a:rPr lang="zh-CN" altLang="en-US" sz="1400">
                <a:solidFill>
                  <a:srgbClr val="000000"/>
                </a:solidFill>
                <a:latin typeface="微软雅黑" pitchFamily="34" charset="-122"/>
                <a:ea typeface="微软雅黑" pitchFamily="34" charset="-122"/>
              </a:rPr>
              <a:t>创新</a:t>
            </a:r>
            <a:r>
              <a:rPr lang="en-US" altLang="zh-CN" sz="1400">
                <a:solidFill>
                  <a:srgbClr val="000000"/>
                </a:solidFill>
                <a:latin typeface="微软雅黑" pitchFamily="34" charset="-122"/>
                <a:ea typeface="微软雅黑" pitchFamily="34" charset="-122"/>
              </a:rPr>
              <a:t>/</a:t>
            </a:r>
            <a:r>
              <a:rPr lang="zh-CN" altLang="en-US" sz="1400">
                <a:solidFill>
                  <a:srgbClr val="000000"/>
                </a:solidFill>
                <a:latin typeface="微软雅黑" pitchFamily="34" charset="-122"/>
                <a:ea typeface="微软雅黑" pitchFamily="34" charset="-122"/>
              </a:rPr>
              <a:t>创业</a:t>
            </a:r>
            <a:endParaRPr lang="zh-CN" altLang="en-US" sz="1400">
              <a:solidFill>
                <a:srgbClr val="000000"/>
              </a:solidFill>
            </a:endParaRPr>
          </a:p>
        </p:txBody>
      </p:sp>
      <p:sp>
        <p:nvSpPr>
          <p:cNvPr id="7190" name="矩形 34"/>
          <p:cNvSpPr>
            <a:spLocks noChangeArrowheads="1"/>
          </p:cNvSpPr>
          <p:nvPr/>
        </p:nvSpPr>
        <p:spPr bwMode="auto">
          <a:xfrm>
            <a:off x="3776663" y="3348038"/>
            <a:ext cx="979487" cy="307975"/>
          </a:xfrm>
          <a:prstGeom prst="rect">
            <a:avLst/>
          </a:prstGeom>
          <a:noFill/>
          <a:ln w="9525">
            <a:noFill/>
            <a:miter lim="800000"/>
            <a:headEnd/>
            <a:tailEnd/>
          </a:ln>
        </p:spPr>
        <p:txBody>
          <a:bodyPr wrap="none">
            <a:spAutoFit/>
          </a:bodyPr>
          <a:lstStyle/>
          <a:p>
            <a:r>
              <a:rPr lang="zh-CN" altLang="en-US" sz="1400">
                <a:solidFill>
                  <a:srgbClr val="000000"/>
                </a:solidFill>
                <a:latin typeface="微软雅黑" pitchFamily="34" charset="-122"/>
                <a:ea typeface="微软雅黑" pitchFamily="34" charset="-122"/>
              </a:rPr>
              <a:t>创意</a:t>
            </a:r>
            <a:r>
              <a:rPr lang="en-US" altLang="zh-CN" sz="1400">
                <a:solidFill>
                  <a:srgbClr val="000000"/>
                </a:solidFill>
                <a:latin typeface="微软雅黑" pitchFamily="34" charset="-122"/>
                <a:ea typeface="微软雅黑" pitchFamily="34" charset="-122"/>
              </a:rPr>
              <a:t>/</a:t>
            </a:r>
            <a:r>
              <a:rPr lang="zh-CN" altLang="en-US" sz="1400">
                <a:solidFill>
                  <a:srgbClr val="000000"/>
                </a:solidFill>
                <a:latin typeface="微软雅黑" pitchFamily="34" charset="-122"/>
                <a:ea typeface="微软雅黑" pitchFamily="34" charset="-122"/>
              </a:rPr>
              <a:t>创新</a:t>
            </a:r>
            <a:endParaRPr lang="zh-CN" altLang="en-US" sz="1400">
              <a:solidFill>
                <a:srgbClr val="000000"/>
              </a:solidFill>
            </a:endParaRPr>
          </a:p>
        </p:txBody>
      </p:sp>
      <p:sp>
        <p:nvSpPr>
          <p:cNvPr id="38" name="Oval 3"/>
          <p:cNvSpPr>
            <a:spLocks noChangeArrowheads="1"/>
          </p:cNvSpPr>
          <p:nvPr/>
        </p:nvSpPr>
        <p:spPr bwMode="auto">
          <a:xfrm>
            <a:off x="4392613" y="1120775"/>
            <a:ext cx="725487" cy="676275"/>
          </a:xfrm>
          <a:prstGeom prst="ellipse">
            <a:avLst/>
          </a:prstGeom>
          <a:solidFill>
            <a:schemeClr val="bg1"/>
          </a:solidFill>
          <a:ln w="76200" cmpd="sng">
            <a:solidFill>
              <a:schemeClr val="accent6"/>
            </a:solidFill>
          </a:ln>
          <a:effectLst/>
        </p:spPr>
        <p:txBody>
          <a:bodyPr lIns="36000" rIns="36000" anchor="ctr"/>
          <a:lstStyle/>
          <a:p>
            <a:pPr algn="ctr">
              <a:defRPr/>
            </a:pPr>
            <a:r>
              <a:rPr kumimoji="1" lang="en-US" altLang="zh-CN" sz="1400" dirty="0">
                <a:latin typeface="微软雅黑"/>
                <a:ea typeface="微软雅黑"/>
                <a:cs typeface="微软雅黑"/>
              </a:rPr>
              <a:t>6F</a:t>
            </a:r>
            <a:endParaRPr kumimoji="1" lang="zh-CN" altLang="en-US" sz="1400" dirty="0">
              <a:latin typeface="微软雅黑"/>
              <a:ea typeface="微软雅黑"/>
              <a:cs typeface="微软雅黑"/>
            </a:endParaRPr>
          </a:p>
        </p:txBody>
      </p:sp>
      <p:sp>
        <p:nvSpPr>
          <p:cNvPr id="39" name="Oval 3"/>
          <p:cNvSpPr>
            <a:spLocks noChangeArrowheads="1"/>
          </p:cNvSpPr>
          <p:nvPr/>
        </p:nvSpPr>
        <p:spPr bwMode="auto">
          <a:xfrm>
            <a:off x="5118100" y="2022475"/>
            <a:ext cx="509588" cy="474663"/>
          </a:xfrm>
          <a:prstGeom prst="ellipse">
            <a:avLst/>
          </a:prstGeom>
          <a:solidFill>
            <a:schemeClr val="bg1"/>
          </a:solidFill>
          <a:ln w="76200" cmpd="sng">
            <a:solidFill>
              <a:schemeClr val="accent6"/>
            </a:solidFill>
          </a:ln>
          <a:effectLst/>
        </p:spPr>
        <p:txBody>
          <a:bodyPr lIns="36000" rIns="36000" anchor="ctr"/>
          <a:lstStyle/>
          <a:p>
            <a:pPr algn="ctr">
              <a:defRPr/>
            </a:pPr>
            <a:r>
              <a:rPr kumimoji="1" lang="en-US" altLang="zh-CN" sz="1400" dirty="0">
                <a:latin typeface="微软雅黑"/>
                <a:ea typeface="微软雅黑"/>
                <a:cs typeface="微软雅黑"/>
              </a:rPr>
              <a:t>4F</a:t>
            </a:r>
            <a:endParaRPr kumimoji="1" lang="zh-CN" altLang="en-US" sz="1400" dirty="0">
              <a:latin typeface="微软雅黑"/>
              <a:ea typeface="微软雅黑"/>
              <a:cs typeface="微软雅黑"/>
            </a:endParaRPr>
          </a:p>
        </p:txBody>
      </p:sp>
      <p:sp>
        <p:nvSpPr>
          <p:cNvPr id="40" name="Oval 3"/>
          <p:cNvSpPr>
            <a:spLocks noChangeArrowheads="1"/>
          </p:cNvSpPr>
          <p:nvPr/>
        </p:nvSpPr>
        <p:spPr bwMode="auto">
          <a:xfrm>
            <a:off x="3314700" y="2260600"/>
            <a:ext cx="509588" cy="474663"/>
          </a:xfrm>
          <a:prstGeom prst="ellipse">
            <a:avLst/>
          </a:prstGeom>
          <a:solidFill>
            <a:schemeClr val="bg1"/>
          </a:solidFill>
          <a:ln w="76200" cmpd="sng">
            <a:solidFill>
              <a:schemeClr val="accent6"/>
            </a:solidFill>
          </a:ln>
          <a:effectLst/>
        </p:spPr>
        <p:txBody>
          <a:bodyPr lIns="36000" rIns="36000" anchor="ctr"/>
          <a:lstStyle/>
          <a:p>
            <a:pPr algn="ctr">
              <a:defRPr/>
            </a:pPr>
            <a:r>
              <a:rPr kumimoji="1" lang="en-US" altLang="zh-CN" sz="1400" dirty="0">
                <a:latin typeface="微软雅黑"/>
                <a:ea typeface="微软雅黑"/>
                <a:cs typeface="微软雅黑"/>
              </a:rPr>
              <a:t>5F</a:t>
            </a:r>
            <a:endParaRPr kumimoji="1" lang="zh-CN" altLang="en-US" sz="1400" dirty="0">
              <a:latin typeface="微软雅黑"/>
              <a:ea typeface="微软雅黑"/>
              <a:cs typeface="微软雅黑"/>
            </a:endParaRPr>
          </a:p>
        </p:txBody>
      </p:sp>
      <p:sp>
        <p:nvSpPr>
          <p:cNvPr id="41" name="Oval 3"/>
          <p:cNvSpPr>
            <a:spLocks noChangeArrowheads="1"/>
          </p:cNvSpPr>
          <p:nvPr/>
        </p:nvSpPr>
        <p:spPr bwMode="auto">
          <a:xfrm>
            <a:off x="4392613" y="2524125"/>
            <a:ext cx="617537" cy="576263"/>
          </a:xfrm>
          <a:prstGeom prst="ellipse">
            <a:avLst/>
          </a:prstGeom>
          <a:solidFill>
            <a:schemeClr val="bg1"/>
          </a:solidFill>
          <a:ln w="76200" cmpd="sng">
            <a:solidFill>
              <a:schemeClr val="accent6"/>
            </a:solidFill>
          </a:ln>
          <a:effectLst/>
        </p:spPr>
        <p:txBody>
          <a:bodyPr lIns="36000" rIns="36000" anchor="ctr"/>
          <a:lstStyle/>
          <a:p>
            <a:pPr algn="ctr">
              <a:defRPr/>
            </a:pPr>
            <a:r>
              <a:rPr kumimoji="1" lang="en-US" altLang="zh-CN" sz="1400" dirty="0">
                <a:latin typeface="微软雅黑"/>
                <a:ea typeface="微软雅黑"/>
                <a:cs typeface="微软雅黑"/>
              </a:rPr>
              <a:t>3F</a:t>
            </a:r>
            <a:endParaRPr kumimoji="1" lang="zh-CN" altLang="en-US" sz="1400" dirty="0">
              <a:latin typeface="微软雅黑"/>
              <a:ea typeface="微软雅黑"/>
              <a:cs typeface="微软雅黑"/>
            </a:endParaRPr>
          </a:p>
        </p:txBody>
      </p:sp>
      <p:sp>
        <p:nvSpPr>
          <p:cNvPr id="42" name="Oval 3"/>
          <p:cNvSpPr>
            <a:spLocks noChangeArrowheads="1"/>
          </p:cNvSpPr>
          <p:nvPr/>
        </p:nvSpPr>
        <p:spPr bwMode="auto">
          <a:xfrm>
            <a:off x="4979988" y="3297238"/>
            <a:ext cx="647700" cy="603250"/>
          </a:xfrm>
          <a:prstGeom prst="ellipse">
            <a:avLst/>
          </a:prstGeom>
          <a:solidFill>
            <a:schemeClr val="bg1"/>
          </a:solidFill>
          <a:ln w="76200" cmpd="sng">
            <a:solidFill>
              <a:schemeClr val="accent6"/>
            </a:solidFill>
          </a:ln>
          <a:effectLst/>
        </p:spPr>
        <p:txBody>
          <a:bodyPr lIns="36000" rIns="36000" anchor="ctr"/>
          <a:lstStyle/>
          <a:p>
            <a:pPr algn="ctr">
              <a:defRPr/>
            </a:pPr>
            <a:r>
              <a:rPr kumimoji="1" lang="en-US" altLang="zh-CN" sz="1400" dirty="0">
                <a:latin typeface="微软雅黑"/>
                <a:ea typeface="微软雅黑"/>
                <a:cs typeface="微软雅黑"/>
              </a:rPr>
              <a:t>1F</a:t>
            </a:r>
            <a:endParaRPr kumimoji="1" lang="zh-CN" altLang="en-US" sz="1400" dirty="0">
              <a:latin typeface="微软雅黑"/>
              <a:ea typeface="微软雅黑"/>
              <a:cs typeface="微软雅黑"/>
            </a:endParaRPr>
          </a:p>
        </p:txBody>
      </p:sp>
      <p:sp>
        <p:nvSpPr>
          <p:cNvPr id="43" name="Oval 3"/>
          <p:cNvSpPr>
            <a:spLocks noChangeArrowheads="1"/>
          </p:cNvSpPr>
          <p:nvPr/>
        </p:nvSpPr>
        <p:spPr bwMode="auto">
          <a:xfrm>
            <a:off x="3314700" y="3663950"/>
            <a:ext cx="509588" cy="474663"/>
          </a:xfrm>
          <a:prstGeom prst="ellipse">
            <a:avLst/>
          </a:prstGeom>
          <a:solidFill>
            <a:schemeClr val="bg1"/>
          </a:solidFill>
          <a:ln w="76200" cmpd="sng">
            <a:solidFill>
              <a:schemeClr val="accent6"/>
            </a:solidFill>
          </a:ln>
          <a:effectLst/>
        </p:spPr>
        <p:txBody>
          <a:bodyPr lIns="36000" rIns="36000" anchor="ctr"/>
          <a:lstStyle/>
          <a:p>
            <a:pPr algn="ctr">
              <a:defRPr/>
            </a:pPr>
            <a:r>
              <a:rPr kumimoji="1" lang="en-US" altLang="zh-CN" sz="1400" dirty="0">
                <a:latin typeface="微软雅黑"/>
                <a:ea typeface="微软雅黑"/>
                <a:cs typeface="微软雅黑"/>
              </a:rPr>
              <a:t>2F</a:t>
            </a:r>
            <a:endParaRPr kumimoji="1" lang="zh-CN" altLang="en-US" sz="1400" dirty="0">
              <a:latin typeface="微软雅黑"/>
              <a:ea typeface="微软雅黑"/>
              <a:cs typeface="微软雅黑"/>
            </a:endParaRPr>
          </a:p>
        </p:txBody>
      </p:sp>
      <p:sp>
        <p:nvSpPr>
          <p:cNvPr id="44" name="Oval 3"/>
          <p:cNvSpPr>
            <a:spLocks noChangeArrowheads="1"/>
          </p:cNvSpPr>
          <p:nvPr/>
        </p:nvSpPr>
        <p:spPr bwMode="auto">
          <a:xfrm>
            <a:off x="4500563" y="4030663"/>
            <a:ext cx="509587" cy="474662"/>
          </a:xfrm>
          <a:prstGeom prst="ellipse">
            <a:avLst/>
          </a:prstGeom>
          <a:solidFill>
            <a:schemeClr val="bg1"/>
          </a:solidFill>
          <a:ln w="76200" cmpd="sng">
            <a:solidFill>
              <a:schemeClr val="accent6"/>
            </a:solidFill>
          </a:ln>
          <a:effectLst/>
        </p:spPr>
        <p:txBody>
          <a:bodyPr lIns="36000" rIns="36000" anchor="ctr"/>
          <a:lstStyle/>
          <a:p>
            <a:pPr algn="ctr">
              <a:defRPr/>
            </a:pPr>
            <a:r>
              <a:rPr kumimoji="1" lang="en-US" altLang="zh-CN" sz="1400" dirty="0">
                <a:latin typeface="微软雅黑"/>
                <a:ea typeface="微软雅黑"/>
                <a:cs typeface="微软雅黑"/>
              </a:rPr>
              <a:t>B1</a:t>
            </a:r>
            <a:endParaRPr kumimoji="1" lang="zh-CN" altLang="en-US" sz="1400" dirty="0">
              <a:latin typeface="微软雅黑"/>
              <a:ea typeface="微软雅黑"/>
              <a:cs typeface="微软雅黑"/>
            </a:endParaRPr>
          </a:p>
        </p:txBody>
      </p:sp>
      <p:sp>
        <p:nvSpPr>
          <p:cNvPr id="45" name="Oval 3"/>
          <p:cNvSpPr>
            <a:spLocks noChangeArrowheads="1"/>
          </p:cNvSpPr>
          <p:nvPr/>
        </p:nvSpPr>
        <p:spPr bwMode="auto">
          <a:xfrm>
            <a:off x="5118100" y="4830763"/>
            <a:ext cx="509588" cy="476250"/>
          </a:xfrm>
          <a:prstGeom prst="ellipse">
            <a:avLst/>
          </a:prstGeom>
          <a:solidFill>
            <a:schemeClr val="bg1"/>
          </a:solidFill>
          <a:ln w="76200" cmpd="sng">
            <a:solidFill>
              <a:schemeClr val="accent6"/>
            </a:solidFill>
          </a:ln>
          <a:effectLst/>
        </p:spPr>
        <p:txBody>
          <a:bodyPr lIns="36000" rIns="36000" anchor="ctr"/>
          <a:lstStyle/>
          <a:p>
            <a:pPr algn="ctr">
              <a:defRPr/>
            </a:pPr>
            <a:r>
              <a:rPr kumimoji="1" lang="en-US" altLang="zh-CN" sz="1400" dirty="0">
                <a:latin typeface="微软雅黑"/>
                <a:ea typeface="微软雅黑"/>
                <a:cs typeface="微软雅黑"/>
              </a:rPr>
              <a:t>B4</a:t>
            </a:r>
            <a:endParaRPr kumimoji="1" lang="zh-CN" altLang="en-US" sz="1400" dirty="0">
              <a:latin typeface="微软雅黑"/>
              <a:ea typeface="微软雅黑"/>
              <a:cs typeface="微软雅黑"/>
            </a:endParaRPr>
          </a:p>
        </p:txBody>
      </p:sp>
      <p:sp>
        <p:nvSpPr>
          <p:cNvPr id="46" name="Oval 3"/>
          <p:cNvSpPr>
            <a:spLocks noChangeArrowheads="1"/>
          </p:cNvSpPr>
          <p:nvPr/>
        </p:nvSpPr>
        <p:spPr bwMode="auto">
          <a:xfrm>
            <a:off x="3173413" y="4937125"/>
            <a:ext cx="650875" cy="606425"/>
          </a:xfrm>
          <a:prstGeom prst="ellipse">
            <a:avLst/>
          </a:prstGeom>
          <a:solidFill>
            <a:schemeClr val="bg1"/>
          </a:solidFill>
          <a:ln w="76200" cmpd="sng">
            <a:solidFill>
              <a:schemeClr val="accent6"/>
            </a:solidFill>
          </a:ln>
          <a:effectLst/>
        </p:spPr>
        <p:txBody>
          <a:bodyPr lIns="36000" rIns="36000" anchor="ctr"/>
          <a:lstStyle/>
          <a:p>
            <a:pPr algn="ctr">
              <a:defRPr/>
            </a:pPr>
            <a:r>
              <a:rPr kumimoji="1" lang="en-US" altLang="zh-CN" sz="1400" dirty="0">
                <a:latin typeface="微软雅黑"/>
                <a:ea typeface="微软雅黑"/>
                <a:cs typeface="微软雅黑"/>
              </a:rPr>
              <a:t>B2</a:t>
            </a:r>
            <a:endParaRPr kumimoji="1" lang="zh-CN" altLang="en-US" sz="1400" dirty="0">
              <a:latin typeface="微软雅黑"/>
              <a:ea typeface="微软雅黑"/>
              <a:cs typeface="微软雅黑"/>
            </a:endParaRPr>
          </a:p>
        </p:txBody>
      </p:sp>
      <p:sp>
        <p:nvSpPr>
          <p:cNvPr id="50" name="空心弧 49"/>
          <p:cNvSpPr/>
          <p:nvPr/>
        </p:nvSpPr>
        <p:spPr>
          <a:xfrm rot="5150489">
            <a:off x="4388644" y="1497806"/>
            <a:ext cx="1873250" cy="1874838"/>
          </a:xfrm>
          <a:prstGeom prst="blockArc">
            <a:avLst>
              <a:gd name="adj1" fmla="val 11928736"/>
              <a:gd name="adj2" fmla="val 19991027"/>
              <a:gd name="adj3" fmla="val 421"/>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solidFill>
                <a:schemeClr val="tx1"/>
              </a:solidFill>
            </a:endParaRPr>
          </a:p>
        </p:txBody>
      </p:sp>
      <p:sp>
        <p:nvSpPr>
          <p:cNvPr id="52" name="空心弧 51"/>
          <p:cNvSpPr/>
          <p:nvPr/>
        </p:nvSpPr>
        <p:spPr>
          <a:xfrm rot="16200000">
            <a:off x="2749550" y="2820988"/>
            <a:ext cx="1874837" cy="1874838"/>
          </a:xfrm>
          <a:prstGeom prst="blockArc">
            <a:avLst>
              <a:gd name="adj1" fmla="val 12108135"/>
              <a:gd name="adj2" fmla="val 19991027"/>
              <a:gd name="adj3" fmla="val 421"/>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solidFill>
                <a:schemeClr val="tx1"/>
              </a:solidFill>
            </a:endParaRPr>
          </a:p>
        </p:txBody>
      </p:sp>
      <p:sp>
        <p:nvSpPr>
          <p:cNvPr id="37" name="矩形 36"/>
          <p:cNvSpPr/>
          <p:nvPr/>
        </p:nvSpPr>
        <p:spPr>
          <a:xfrm>
            <a:off x="6961188" y="2120900"/>
            <a:ext cx="1609725" cy="277813"/>
          </a:xfrm>
          <a:prstGeom prst="rect">
            <a:avLst/>
          </a:prstGeom>
        </p:spPr>
        <p:txBody>
          <a:bodyPr wrap="none">
            <a:spAutoFit/>
          </a:bodyPr>
          <a:lstStyle/>
          <a:p>
            <a:pPr>
              <a:defRPr/>
            </a:pPr>
            <a:r>
              <a:rPr lang="en-US" altLang="zh-CN" sz="1200" dirty="0">
                <a:solidFill>
                  <a:schemeClr val="tx1">
                    <a:lumMod val="50000"/>
                    <a:lumOff val="50000"/>
                  </a:schemeClr>
                </a:solidFill>
                <a:latin typeface="Arial" charset="0"/>
              </a:rPr>
              <a:t>Berkeley Invention Lab</a:t>
            </a:r>
            <a:endParaRPr lang="zh-CN" altLang="en-US" sz="1200" dirty="0">
              <a:solidFill>
                <a:schemeClr val="tx1">
                  <a:lumMod val="50000"/>
                  <a:lumOff val="50000"/>
                </a:schemeClr>
              </a:solidFill>
              <a:latin typeface="Arial" charset="0"/>
            </a:endParaRPr>
          </a:p>
        </p:txBody>
      </p:sp>
      <p:sp>
        <p:nvSpPr>
          <p:cNvPr id="47" name="空心弧 46"/>
          <p:cNvSpPr/>
          <p:nvPr/>
        </p:nvSpPr>
        <p:spPr>
          <a:xfrm rot="6008033">
            <a:off x="4542631" y="3294857"/>
            <a:ext cx="1874837" cy="1873250"/>
          </a:xfrm>
          <a:prstGeom prst="blockArc">
            <a:avLst>
              <a:gd name="adj1" fmla="val 11376730"/>
              <a:gd name="adj2" fmla="val 19991027"/>
              <a:gd name="adj3" fmla="val 421"/>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solidFill>
                <a:schemeClr val="tx1"/>
              </a:solidFill>
            </a:endParaRPr>
          </a:p>
        </p:txBody>
      </p:sp>
      <p:sp>
        <p:nvSpPr>
          <p:cNvPr id="51" name="矩形 50"/>
          <p:cNvSpPr/>
          <p:nvPr/>
        </p:nvSpPr>
        <p:spPr>
          <a:xfrm>
            <a:off x="7088188" y="4381500"/>
            <a:ext cx="1081087" cy="461963"/>
          </a:xfrm>
          <a:prstGeom prst="rect">
            <a:avLst/>
          </a:prstGeom>
        </p:spPr>
        <p:txBody>
          <a:bodyPr wrap="none">
            <a:spAutoFit/>
          </a:bodyPr>
          <a:lstStyle/>
          <a:p>
            <a:pPr>
              <a:defRPr/>
            </a:pPr>
            <a:r>
              <a:rPr lang="en-US" altLang="zh-TW" sz="1200" dirty="0">
                <a:solidFill>
                  <a:srgbClr val="7F7F7F"/>
                </a:solidFill>
                <a:latin typeface="Arial" charset="0"/>
              </a:rPr>
              <a:t>Stanford PRL</a:t>
            </a:r>
          </a:p>
          <a:p>
            <a:pPr>
              <a:defRPr/>
            </a:pPr>
            <a:r>
              <a:rPr lang="en-US" altLang="zh-CN" sz="1200" dirty="0">
                <a:solidFill>
                  <a:schemeClr val="tx1">
                    <a:lumMod val="50000"/>
                    <a:lumOff val="50000"/>
                  </a:schemeClr>
                </a:solidFill>
                <a:latin typeface="微软雅黑"/>
                <a:ea typeface="微软雅黑"/>
                <a:cs typeface="微软雅黑"/>
              </a:rPr>
              <a:t>MIT Fab Lab</a:t>
            </a:r>
            <a:endParaRPr lang="zh-CN" altLang="en-US" sz="1200" dirty="0">
              <a:solidFill>
                <a:schemeClr val="tx1">
                  <a:lumMod val="50000"/>
                  <a:lumOff val="50000"/>
                </a:schemeClr>
              </a:solidFill>
              <a:latin typeface="Arial" charset="0"/>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57200" y="274638"/>
            <a:ext cx="8229600" cy="249237"/>
          </a:xfrm>
        </p:spPr>
        <p:txBody>
          <a:bodyPr>
            <a:normAutofit fontScale="90000"/>
          </a:bodyPr>
          <a:lstStyle/>
          <a:p>
            <a:r>
              <a:rPr kumimoji="1" lang="zh-CN" altLang="en-US" sz="2000" smtClean="0">
                <a:latin typeface="微软雅黑" pitchFamily="34" charset="-122"/>
                <a:ea typeface="微软雅黑" pitchFamily="34" charset="-122"/>
              </a:rPr>
              <a:t>各层功能与内容列表</a:t>
            </a:r>
          </a:p>
        </p:txBody>
      </p:sp>
      <p:graphicFrame>
        <p:nvGraphicFramePr>
          <p:cNvPr id="6" name="内容占位符 5"/>
          <p:cNvGraphicFramePr>
            <a:graphicFrameLocks noGrp="1"/>
          </p:cNvGraphicFramePr>
          <p:nvPr>
            <p:ph idx="1"/>
          </p:nvPr>
        </p:nvGraphicFramePr>
        <p:xfrm>
          <a:off x="482600" y="768350"/>
          <a:ext cx="8229600" cy="5771725"/>
        </p:xfrm>
        <a:graphic>
          <a:graphicData uri="http://schemas.openxmlformats.org/drawingml/2006/table">
            <a:tbl>
              <a:tblPr/>
              <a:tblGrid>
                <a:gridCol w="500063"/>
                <a:gridCol w="811212"/>
                <a:gridCol w="1833563"/>
                <a:gridCol w="1976437"/>
                <a:gridCol w="1990725"/>
                <a:gridCol w="11176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FFFFFF"/>
                          </a:solidFill>
                          <a:effectLst/>
                          <a:latin typeface="微软雅黑" pitchFamily="34" charset="-122"/>
                          <a:ea typeface="微软雅黑" pitchFamily="34" charset="-122"/>
                        </a:rPr>
                        <a:t>楼层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FFFFFF"/>
                          </a:solidFill>
                          <a:effectLst/>
                          <a:latin typeface="微软雅黑" pitchFamily="34" charset="-122"/>
                          <a:ea typeface="微软雅黑" pitchFamily="34"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FFFFFF"/>
                          </a:solidFill>
                          <a:effectLst/>
                          <a:latin typeface="微软雅黑" pitchFamily="34" charset="-122"/>
                          <a:ea typeface="微软雅黑" pitchFamily="34" charset="-122"/>
                        </a:rPr>
                        <a:t>参与者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FFFFFF"/>
                          </a:solidFill>
                          <a:effectLst/>
                          <a:latin typeface="微软雅黑" pitchFamily="34" charset="-122"/>
                          <a:ea typeface="微软雅黑" pitchFamily="34" charset="-122"/>
                        </a:rPr>
                        <a:t>设施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FFFFFF"/>
                          </a:solidFill>
                          <a:effectLst/>
                          <a:latin typeface="微软雅黑" pitchFamily="34" charset="-122"/>
                          <a:ea typeface="微软雅黑" pitchFamily="34" charset="-122"/>
                        </a:rPr>
                        <a:t>课程</a:t>
                      </a:r>
                      <a:r>
                        <a:rPr kumimoji="0" lang="en-US" altLang="zh-CN" sz="1200" b="1" i="0" u="none" strike="noStrike" cap="none" normalizeH="0" baseline="0" smtClean="0">
                          <a:ln>
                            <a:noFill/>
                          </a:ln>
                          <a:solidFill>
                            <a:srgbClr val="FFFFFF"/>
                          </a:solidFill>
                          <a:effectLst/>
                          <a:latin typeface="微软雅黑" pitchFamily="34" charset="-122"/>
                          <a:ea typeface="微软雅黑" pitchFamily="34" charset="-122"/>
                        </a:rPr>
                        <a:t>/</a:t>
                      </a:r>
                      <a:r>
                        <a:rPr kumimoji="0" lang="zh-CN" altLang="en-US" sz="1200" b="1" i="0" u="none" strike="noStrike" cap="none" normalizeH="0" baseline="0" smtClean="0">
                          <a:ln>
                            <a:noFill/>
                          </a:ln>
                          <a:solidFill>
                            <a:srgbClr val="FFFFFF"/>
                          </a:solidFill>
                          <a:effectLst/>
                          <a:latin typeface="微软雅黑" pitchFamily="34" charset="-122"/>
                          <a:ea typeface="微软雅黑" pitchFamily="34" charset="-122"/>
                        </a:rPr>
                        <a:t>活动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FFFFFF"/>
                          </a:solidFill>
                          <a:effectLst/>
                          <a:latin typeface="微软雅黑" pitchFamily="34" charset="-122"/>
                          <a:ea typeface="微软雅黑" pitchFamily="34" charset="-122"/>
                        </a:rPr>
                        <a:t>国际相似项目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顶层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Calibri" pitchFamily="34" charset="0"/>
                        <a:ea typeface="宋体" pitchFamily="2" charset="-122"/>
                      </a:endParaRP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学生社团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屋顶休闲区、集中展示与绿植单元、环境观测单元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rPr>
                        <a:t>活动、实验、测试</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6F</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创业支持、</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国际社区 </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辅修专业学生、学生团队、国内外导师、驻校专家、基金会等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开放活动空间、视频拍摄、远程国际教室、智慧家居、小型咖啡、展示平台、会议室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创业导引、国际课程、</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XLP</a:t>
                      </a: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、三创</a:t>
                      </a: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rPr>
                        <a:t>比赛、活动、宣讲</a:t>
                      </a:r>
                      <a:r>
                        <a:rPr kumimoji="1" lang="en-US" altLang="zh-CN" sz="1200" b="0" i="0" u="none" strike="noStrike" cap="none" normalizeH="0" baseline="0" smtClean="0">
                          <a:ln>
                            <a:noFill/>
                          </a:ln>
                          <a:solidFill>
                            <a:srgbClr val="000000"/>
                          </a:solidFill>
                          <a:effectLst/>
                          <a:latin typeface="微软雅黑" pitchFamily="34" charset="-122"/>
                          <a:ea typeface="微软雅黑" pitchFamily="34" charset="-122"/>
                        </a:rPr>
                        <a:t>、</a:t>
                      </a: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rPr>
                        <a:t>展览、暑期工作坊</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斯坦福</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 d.School</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5F</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创客导师、</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跨界实现</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辅修专业学生、国内外导师、驻校专家等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跨界实验室、创意设计、电子实习空间、会议室、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创新思维、设计与实现、创业基础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MIT Media Lab</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4F</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三创团队、</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加速项目 </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学生团队、导师、基金会等</a:t>
                      </a:r>
                      <a:endParaRPr kumimoji="0" lang="zh-CN" altLang="en-US" sz="12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团队训练室、加速项目孵化空间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rPr>
                        <a:t>创新创业实践 </a:t>
                      </a:r>
                      <a:endParaRPr kumimoji="1" lang="en-US" altLang="zh-CN" sz="12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Berkeley Invention Lab </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3F</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服务管理、</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信息中心</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中心管理人员、技师、工作人员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信息服务中心、中心图书会议室、办公空间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数据分析、</a:t>
                      </a:r>
                      <a:r>
                        <a:rPr kumimoji="0" lang="en-US" altLang="en-US" sz="1200" b="0" i="0" u="none" strike="noStrike" cap="none" normalizeH="0" baseline="0" smtClean="0">
                          <a:ln>
                            <a:noFill/>
                          </a:ln>
                          <a:solidFill>
                            <a:srgbClr val="000000"/>
                          </a:solidFill>
                          <a:effectLst/>
                          <a:latin typeface="微软雅黑" pitchFamily="34" charset="-122"/>
                          <a:ea typeface="微软雅黑" pitchFamily="34" charset="-122"/>
                        </a:rPr>
                        <a:t>数字内容</a:t>
                      </a: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制作与发布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Calibri" pitchFamily="34" charset="0"/>
                          <a:ea typeface="宋体" pitchFamily="2" charset="-122"/>
                        </a:rPr>
                        <a:t>Data Center</a:t>
                      </a:r>
                      <a:endParaRPr kumimoji="0" lang="zh-CN" altLang="en-US" sz="1200" b="0" i="0" u="none" strike="noStrike" cap="none" normalizeH="0" baseline="0" smtClean="0">
                        <a:ln>
                          <a:noFill/>
                        </a:ln>
                        <a:solidFill>
                          <a:srgbClr val="FFFFFF"/>
                        </a:solidFill>
                        <a:effectLst/>
                        <a:latin typeface="Calibri" pitchFamily="34" charset="0"/>
                        <a:ea typeface="宋体" pitchFamily="2" charset="-122"/>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微软雅黑" pitchFamily="34" charset="-122"/>
                          <a:ea typeface="微软雅黑" pitchFamily="34" charset="-122"/>
                        </a:rPr>
                        <a:t>2</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F</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团队训练、</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创意工坊 </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学生、教师、校外专家、助教、技师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创新工坊空间、木工、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各种类型的创意工坊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Crucuble</a:t>
                      </a: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 </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Tech</a:t>
                      </a: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 </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shop </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1F</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A02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社交中心、</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快速原型 </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A02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学生、教师、校内外</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a:t>
                      </a: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国内外专家、助教、技师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A02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创客咖啡、展示区、信息发布墙、快速成型、加工实验室、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A02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rPr>
                        <a:t>活动、宣讲</a:t>
                      </a:r>
                      <a:r>
                        <a:rPr kumimoji="1" lang="en-US" altLang="zh-CN" sz="1200" b="0" i="0" u="none" strike="noStrike" cap="none" normalizeH="0" baseline="0" smtClean="0">
                          <a:ln>
                            <a:noFill/>
                          </a:ln>
                          <a:solidFill>
                            <a:srgbClr val="000000"/>
                          </a:solidFill>
                          <a:effectLst/>
                          <a:latin typeface="微软雅黑" pitchFamily="34" charset="-122"/>
                          <a:ea typeface="微软雅黑" pitchFamily="34" charset="-122"/>
                        </a:rPr>
                        <a:t>、</a:t>
                      </a: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rPr>
                        <a:t>展览、对外制作服务</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A02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Coffee</a:t>
                      </a: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 </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a:t>
                      </a: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 </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Tech</a:t>
                      </a: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 </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shop </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A02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B1</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产品制造、</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工程文化 </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学生、教师、助教、技师、专家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材料成型、机械制造、数字制造、电子产品制造等</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实习、训练、制造服务、产品开发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Calibri" pitchFamily="34" charset="0"/>
                          <a:ea typeface="PMingLiU" pitchFamily="18" charset="-120"/>
                        </a:rPr>
                        <a:t>Stanford PRL/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MIT </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Fab Lab</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B2</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产品制造、</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工程文化 </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学生、教师、助教、技师、专家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各类车间和流水线、工坊及教室、研讨室、工程文化展示</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实习、训练、制造服务、产品开发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Calibri" pitchFamily="34" charset="0"/>
                          <a:ea typeface="PMingLiU" pitchFamily="18" charset="-120"/>
                        </a:rPr>
                        <a:t>Stanford PRL/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MIT </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Fab Lab</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AC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B4</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产品制造、</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工程文化 </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学生、教师、助教、技师、专家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材料成型、机械制造等</a:t>
                      </a:r>
                    </a:p>
                  </a:txBody>
                  <a:tcPr marL="5290" marR="5290" marT="529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rPr>
                        <a:t>实习、训练、制造服务、产品开发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Calibri" pitchFamily="34" charset="0"/>
                          <a:ea typeface="PMingLiU" pitchFamily="18" charset="-120"/>
                        </a:rPr>
                        <a:t>Stanford PRL/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MIT </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rPr>
                        <a:t>Fab Lab</a:t>
                      </a:r>
                      <a:endParaRPr kumimoji="0" lang="zh-CN" altLang="en-US" sz="12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5E7"/>
                    </a:solidFill>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a:xfrm>
            <a:off x="2338388" y="260350"/>
            <a:ext cx="4772025" cy="538163"/>
          </a:xfrm>
        </p:spPr>
        <p:txBody>
          <a:bodyPr/>
          <a:lstStyle/>
          <a:p>
            <a:r>
              <a:rPr lang="zh-CN" altLang="en-US" sz="2400" dirty="0" smtClean="0">
                <a:latin typeface="微软雅黑" pitchFamily="34" charset="-122"/>
                <a:ea typeface="微软雅黑" pitchFamily="34" charset="-122"/>
              </a:rPr>
              <a:t>新空间规划及教学活动</a:t>
            </a:r>
          </a:p>
        </p:txBody>
      </p:sp>
      <p:grpSp>
        <p:nvGrpSpPr>
          <p:cNvPr id="2" name="Group 50"/>
          <p:cNvGrpSpPr>
            <a:grpSpLocks/>
          </p:cNvGrpSpPr>
          <p:nvPr/>
        </p:nvGrpSpPr>
        <p:grpSpPr bwMode="auto">
          <a:xfrm>
            <a:off x="309563" y="341313"/>
            <a:ext cx="3711575" cy="6419850"/>
            <a:chOff x="309814" y="341976"/>
            <a:chExt cx="3711451" cy="6419885"/>
          </a:xfrm>
        </p:grpSpPr>
        <p:sp>
          <p:nvSpPr>
            <p:cNvPr id="52" name="TextBox 23"/>
            <p:cNvSpPr txBox="1">
              <a:spLocks noChangeArrowheads="1"/>
            </p:cNvSpPr>
            <p:nvPr/>
          </p:nvSpPr>
          <p:spPr bwMode="auto">
            <a:xfrm>
              <a:off x="1697243" y="6131620"/>
              <a:ext cx="369875" cy="277815"/>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dirty="0">
                  <a:solidFill>
                    <a:prstClr val="black"/>
                  </a:solidFill>
                  <a:latin typeface="微软雅黑" panose="020B0503020204020204" pitchFamily="34" charset="-122"/>
                  <a:ea typeface="微软雅黑" panose="020B0503020204020204" pitchFamily="34" charset="-122"/>
                </a:rPr>
                <a:t>B4</a:t>
              </a:r>
            </a:p>
          </p:txBody>
        </p:sp>
        <p:pic>
          <p:nvPicPr>
            <p:cNvPr id="118799" name="Picture 52"/>
            <p:cNvPicPr>
              <a:picLocks noChangeAspect="1"/>
            </p:cNvPicPr>
            <p:nvPr/>
          </p:nvPicPr>
          <p:blipFill>
            <a:blip r:embed="rId3" cstate="print"/>
            <a:srcRect l="20079" t="7874" r="20866" b="23886"/>
            <a:stretch>
              <a:fillRect/>
            </a:stretch>
          </p:blipFill>
          <p:spPr bwMode="auto">
            <a:xfrm>
              <a:off x="2067567" y="6146929"/>
              <a:ext cx="709537" cy="614932"/>
            </a:xfrm>
            <a:prstGeom prst="rect">
              <a:avLst/>
            </a:prstGeom>
            <a:noFill/>
            <a:ln w="9525">
              <a:noFill/>
              <a:miter lim="800000"/>
              <a:headEnd/>
              <a:tailEnd/>
            </a:ln>
          </p:spPr>
        </p:pic>
        <p:grpSp>
          <p:nvGrpSpPr>
            <p:cNvPr id="3" name="Group 53"/>
            <p:cNvGrpSpPr>
              <a:grpSpLocks/>
            </p:cNvGrpSpPr>
            <p:nvPr/>
          </p:nvGrpSpPr>
          <p:grpSpPr bwMode="auto">
            <a:xfrm>
              <a:off x="625931" y="341976"/>
              <a:ext cx="1500000" cy="4824000"/>
              <a:chOff x="2096270" y="80665"/>
              <a:chExt cx="1500000" cy="5053789"/>
            </a:xfrm>
          </p:grpSpPr>
          <p:pic>
            <p:nvPicPr>
              <p:cNvPr id="118818" name="Picture 71"/>
              <p:cNvPicPr>
                <a:picLocks noChangeAspect="1"/>
              </p:cNvPicPr>
              <p:nvPr/>
            </p:nvPicPr>
            <p:blipFill>
              <a:blip r:embed="rId4" cstate="print"/>
              <a:srcRect l="787" t="15749" r="787" b="21260"/>
              <a:stretch>
                <a:fillRect/>
              </a:stretch>
            </p:blipFill>
            <p:spPr bwMode="auto">
              <a:xfrm>
                <a:off x="2096270" y="80665"/>
                <a:ext cx="1500000" cy="720000"/>
              </a:xfrm>
              <a:prstGeom prst="rect">
                <a:avLst/>
              </a:prstGeom>
              <a:noFill/>
              <a:ln w="9525">
                <a:noFill/>
                <a:miter lim="800000"/>
                <a:headEnd/>
                <a:tailEnd/>
              </a:ln>
            </p:spPr>
          </p:pic>
          <p:pic>
            <p:nvPicPr>
              <p:cNvPr id="118819" name="Picture 72"/>
              <p:cNvPicPr>
                <a:picLocks noChangeAspect="1"/>
              </p:cNvPicPr>
              <p:nvPr/>
            </p:nvPicPr>
            <p:blipFill>
              <a:blip r:embed="rId5" cstate="print"/>
              <a:srcRect l="787" t="15749" r="787" b="21260"/>
              <a:stretch>
                <a:fillRect/>
              </a:stretch>
            </p:blipFill>
            <p:spPr bwMode="auto">
              <a:xfrm>
                <a:off x="2096270" y="805121"/>
                <a:ext cx="1500000" cy="720000"/>
              </a:xfrm>
              <a:prstGeom prst="rect">
                <a:avLst/>
              </a:prstGeom>
              <a:noFill/>
              <a:ln w="9525">
                <a:noFill/>
                <a:miter lim="800000"/>
                <a:headEnd/>
                <a:tailEnd/>
              </a:ln>
            </p:spPr>
          </p:pic>
          <p:pic>
            <p:nvPicPr>
              <p:cNvPr id="118820" name="Picture 73"/>
              <p:cNvPicPr>
                <a:picLocks noChangeAspect="1"/>
              </p:cNvPicPr>
              <p:nvPr/>
            </p:nvPicPr>
            <p:blipFill>
              <a:blip r:embed="rId6" cstate="print"/>
              <a:srcRect l="787" t="15749" r="787" b="21260"/>
              <a:stretch>
                <a:fillRect/>
              </a:stretch>
            </p:blipFill>
            <p:spPr bwMode="auto">
              <a:xfrm>
                <a:off x="2096270" y="1525121"/>
                <a:ext cx="1500000" cy="720000"/>
              </a:xfrm>
              <a:prstGeom prst="rect">
                <a:avLst/>
              </a:prstGeom>
              <a:noFill/>
              <a:ln w="9525">
                <a:noFill/>
                <a:miter lim="800000"/>
                <a:headEnd/>
                <a:tailEnd/>
              </a:ln>
            </p:spPr>
          </p:pic>
          <p:pic>
            <p:nvPicPr>
              <p:cNvPr id="118821" name="Picture 74"/>
              <p:cNvPicPr>
                <a:picLocks noChangeAspect="1"/>
              </p:cNvPicPr>
              <p:nvPr/>
            </p:nvPicPr>
            <p:blipFill>
              <a:blip r:embed="rId7" cstate="print"/>
              <a:srcRect l="787" t="15749" r="787" b="21260"/>
              <a:stretch>
                <a:fillRect/>
              </a:stretch>
            </p:blipFill>
            <p:spPr bwMode="auto">
              <a:xfrm>
                <a:off x="2096270" y="2248232"/>
                <a:ext cx="1500000" cy="720000"/>
              </a:xfrm>
              <a:prstGeom prst="rect">
                <a:avLst/>
              </a:prstGeom>
              <a:noFill/>
              <a:ln w="9525">
                <a:noFill/>
                <a:miter lim="800000"/>
                <a:headEnd/>
                <a:tailEnd/>
              </a:ln>
            </p:spPr>
          </p:pic>
          <p:pic>
            <p:nvPicPr>
              <p:cNvPr id="118822" name="Picture 75"/>
              <p:cNvPicPr>
                <a:picLocks noChangeAspect="1"/>
              </p:cNvPicPr>
              <p:nvPr/>
            </p:nvPicPr>
            <p:blipFill>
              <a:blip r:embed="rId8" cstate="print"/>
              <a:srcRect l="787" t="15749" r="787" b="21260"/>
              <a:stretch>
                <a:fillRect/>
              </a:stretch>
            </p:blipFill>
            <p:spPr bwMode="auto">
              <a:xfrm>
                <a:off x="2096270" y="2971343"/>
                <a:ext cx="1500000" cy="720000"/>
              </a:xfrm>
              <a:prstGeom prst="rect">
                <a:avLst/>
              </a:prstGeom>
              <a:noFill/>
              <a:ln w="9525">
                <a:noFill/>
                <a:miter lim="800000"/>
                <a:headEnd/>
                <a:tailEnd/>
              </a:ln>
            </p:spPr>
          </p:pic>
          <p:pic>
            <p:nvPicPr>
              <p:cNvPr id="118823" name="Picture 76"/>
              <p:cNvPicPr>
                <a:picLocks noChangeAspect="1"/>
              </p:cNvPicPr>
              <p:nvPr/>
            </p:nvPicPr>
            <p:blipFill>
              <a:blip r:embed="rId9" cstate="print"/>
              <a:srcRect l="787" t="15749" r="787" b="21260"/>
              <a:stretch>
                <a:fillRect/>
              </a:stretch>
            </p:blipFill>
            <p:spPr bwMode="auto">
              <a:xfrm>
                <a:off x="2096270" y="3694454"/>
                <a:ext cx="1500000" cy="720000"/>
              </a:xfrm>
              <a:prstGeom prst="rect">
                <a:avLst/>
              </a:prstGeom>
              <a:noFill/>
              <a:ln w="9525">
                <a:noFill/>
                <a:miter lim="800000"/>
                <a:headEnd/>
                <a:tailEnd/>
              </a:ln>
            </p:spPr>
          </p:pic>
          <p:pic>
            <p:nvPicPr>
              <p:cNvPr id="118824" name="Picture 77"/>
              <p:cNvPicPr>
                <a:picLocks noChangeAspect="1"/>
              </p:cNvPicPr>
              <p:nvPr/>
            </p:nvPicPr>
            <p:blipFill>
              <a:blip r:embed="rId10" cstate="print"/>
              <a:srcRect l="787" t="15749" r="787" b="21260"/>
              <a:stretch>
                <a:fillRect/>
              </a:stretch>
            </p:blipFill>
            <p:spPr bwMode="auto">
              <a:xfrm>
                <a:off x="2096270" y="4414454"/>
                <a:ext cx="1500000" cy="720000"/>
              </a:xfrm>
              <a:prstGeom prst="rect">
                <a:avLst/>
              </a:prstGeom>
              <a:noFill/>
              <a:ln w="9525">
                <a:noFill/>
                <a:miter lim="800000"/>
                <a:headEnd/>
                <a:tailEnd/>
              </a:ln>
            </p:spPr>
          </p:pic>
        </p:grpSp>
        <p:pic>
          <p:nvPicPr>
            <p:cNvPr id="118801" name="Picture 54"/>
            <p:cNvPicPr>
              <a:picLocks noChangeAspect="1"/>
            </p:cNvPicPr>
            <p:nvPr/>
          </p:nvPicPr>
          <p:blipFill>
            <a:blip r:embed="rId11" cstate="print"/>
            <a:srcRect l="787" t="19800" r="787" b="26775"/>
            <a:stretch>
              <a:fillRect/>
            </a:stretch>
          </p:blipFill>
          <p:spPr bwMode="auto">
            <a:xfrm>
              <a:off x="534011" y="5128223"/>
              <a:ext cx="3487254" cy="977895"/>
            </a:xfrm>
            <a:prstGeom prst="rect">
              <a:avLst/>
            </a:prstGeom>
            <a:noFill/>
            <a:ln w="9525">
              <a:noFill/>
              <a:miter lim="800000"/>
              <a:headEnd/>
              <a:tailEnd/>
            </a:ln>
          </p:spPr>
        </p:pic>
        <p:cxnSp>
          <p:nvCxnSpPr>
            <p:cNvPr id="118802" name="Straight Connector 55"/>
            <p:cNvCxnSpPr>
              <a:cxnSpLocks noChangeShapeType="1"/>
            </p:cNvCxnSpPr>
            <p:nvPr/>
          </p:nvCxnSpPr>
          <p:spPr bwMode="auto">
            <a:xfrm>
              <a:off x="393569" y="1015500"/>
              <a:ext cx="1764000" cy="0"/>
            </a:xfrm>
            <a:prstGeom prst="line">
              <a:avLst/>
            </a:prstGeom>
            <a:noFill/>
            <a:ln w="12700" algn="ctr">
              <a:solidFill>
                <a:srgbClr val="000000"/>
              </a:solidFill>
              <a:prstDash val="dash"/>
              <a:round/>
              <a:headEnd/>
              <a:tailEnd/>
            </a:ln>
          </p:spPr>
        </p:cxnSp>
        <p:cxnSp>
          <p:nvCxnSpPr>
            <p:cNvPr id="118803" name="Straight Connector 56"/>
            <p:cNvCxnSpPr>
              <a:cxnSpLocks noChangeShapeType="1"/>
            </p:cNvCxnSpPr>
            <p:nvPr/>
          </p:nvCxnSpPr>
          <p:spPr bwMode="auto">
            <a:xfrm>
              <a:off x="393569" y="1701420"/>
              <a:ext cx="1764000" cy="0"/>
            </a:xfrm>
            <a:prstGeom prst="line">
              <a:avLst/>
            </a:prstGeom>
            <a:noFill/>
            <a:ln w="12700" algn="ctr">
              <a:solidFill>
                <a:srgbClr val="000000"/>
              </a:solidFill>
              <a:prstDash val="dash"/>
              <a:round/>
              <a:headEnd/>
              <a:tailEnd/>
            </a:ln>
          </p:spPr>
        </p:cxnSp>
        <p:cxnSp>
          <p:nvCxnSpPr>
            <p:cNvPr id="118804" name="Straight Connector 57"/>
            <p:cNvCxnSpPr>
              <a:cxnSpLocks noChangeShapeType="1"/>
            </p:cNvCxnSpPr>
            <p:nvPr/>
          </p:nvCxnSpPr>
          <p:spPr bwMode="auto">
            <a:xfrm>
              <a:off x="393569" y="2397040"/>
              <a:ext cx="1764000" cy="0"/>
            </a:xfrm>
            <a:prstGeom prst="line">
              <a:avLst/>
            </a:prstGeom>
            <a:noFill/>
            <a:ln w="12700" algn="ctr">
              <a:solidFill>
                <a:srgbClr val="000000"/>
              </a:solidFill>
              <a:prstDash val="dash"/>
              <a:round/>
              <a:headEnd/>
              <a:tailEnd/>
            </a:ln>
          </p:spPr>
        </p:cxnSp>
        <p:cxnSp>
          <p:nvCxnSpPr>
            <p:cNvPr id="118805" name="Straight Connector 58"/>
            <p:cNvCxnSpPr>
              <a:cxnSpLocks noChangeShapeType="1"/>
            </p:cNvCxnSpPr>
            <p:nvPr/>
          </p:nvCxnSpPr>
          <p:spPr bwMode="auto">
            <a:xfrm>
              <a:off x="393569" y="3085078"/>
              <a:ext cx="1764000" cy="0"/>
            </a:xfrm>
            <a:prstGeom prst="line">
              <a:avLst/>
            </a:prstGeom>
            <a:noFill/>
            <a:ln w="12700" algn="ctr">
              <a:solidFill>
                <a:srgbClr val="000000"/>
              </a:solidFill>
              <a:prstDash val="dash"/>
              <a:round/>
              <a:headEnd/>
              <a:tailEnd/>
            </a:ln>
          </p:spPr>
        </p:cxnSp>
        <p:cxnSp>
          <p:nvCxnSpPr>
            <p:cNvPr id="118806" name="Straight Connector 59"/>
            <p:cNvCxnSpPr>
              <a:cxnSpLocks noChangeShapeType="1"/>
            </p:cNvCxnSpPr>
            <p:nvPr/>
          </p:nvCxnSpPr>
          <p:spPr bwMode="auto">
            <a:xfrm>
              <a:off x="393569" y="3767471"/>
              <a:ext cx="1764000" cy="0"/>
            </a:xfrm>
            <a:prstGeom prst="line">
              <a:avLst/>
            </a:prstGeom>
            <a:noFill/>
            <a:ln w="12700" algn="ctr">
              <a:solidFill>
                <a:srgbClr val="000000"/>
              </a:solidFill>
              <a:prstDash val="dash"/>
              <a:round/>
              <a:headEnd/>
              <a:tailEnd/>
            </a:ln>
          </p:spPr>
        </p:cxnSp>
        <p:cxnSp>
          <p:nvCxnSpPr>
            <p:cNvPr id="118807" name="Straight Connector 60"/>
            <p:cNvCxnSpPr>
              <a:cxnSpLocks noChangeShapeType="1"/>
            </p:cNvCxnSpPr>
            <p:nvPr/>
          </p:nvCxnSpPr>
          <p:spPr bwMode="auto">
            <a:xfrm>
              <a:off x="393569" y="4466976"/>
              <a:ext cx="1764000" cy="0"/>
            </a:xfrm>
            <a:prstGeom prst="line">
              <a:avLst/>
            </a:prstGeom>
            <a:noFill/>
            <a:ln w="12700" algn="ctr">
              <a:solidFill>
                <a:srgbClr val="000000"/>
              </a:solidFill>
              <a:prstDash val="dash"/>
              <a:round/>
              <a:headEnd/>
              <a:tailEnd/>
            </a:ln>
          </p:spPr>
        </p:cxnSp>
        <p:cxnSp>
          <p:nvCxnSpPr>
            <p:cNvPr id="118808" name="Straight Connector 61"/>
            <p:cNvCxnSpPr>
              <a:cxnSpLocks noChangeShapeType="1"/>
            </p:cNvCxnSpPr>
            <p:nvPr/>
          </p:nvCxnSpPr>
          <p:spPr bwMode="auto">
            <a:xfrm>
              <a:off x="393569" y="5118687"/>
              <a:ext cx="1764000" cy="0"/>
            </a:xfrm>
            <a:prstGeom prst="line">
              <a:avLst/>
            </a:prstGeom>
            <a:noFill/>
            <a:ln w="12700" algn="ctr">
              <a:solidFill>
                <a:srgbClr val="000000"/>
              </a:solidFill>
              <a:prstDash val="dash"/>
              <a:round/>
              <a:headEnd/>
              <a:tailEnd/>
            </a:ln>
          </p:spPr>
        </p:cxnSp>
        <p:sp>
          <p:nvSpPr>
            <p:cNvPr id="63" name="TextBox 15"/>
            <p:cNvSpPr txBox="1">
              <a:spLocks noChangeArrowheads="1"/>
            </p:cNvSpPr>
            <p:nvPr/>
          </p:nvSpPr>
          <p:spPr bwMode="auto">
            <a:xfrm>
              <a:off x="309814" y="581689"/>
              <a:ext cx="355588" cy="277815"/>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dirty="0">
                  <a:solidFill>
                    <a:prstClr val="black"/>
                  </a:solidFill>
                  <a:latin typeface="微软雅黑" panose="020B0503020204020204" pitchFamily="34" charset="-122"/>
                  <a:ea typeface="微软雅黑" panose="020B0503020204020204" pitchFamily="34" charset="-122"/>
                </a:rPr>
                <a:t>F6</a:t>
              </a:r>
            </a:p>
          </p:txBody>
        </p:sp>
        <p:sp>
          <p:nvSpPr>
            <p:cNvPr id="64" name="TextBox 16"/>
            <p:cNvSpPr txBox="1">
              <a:spLocks noChangeArrowheads="1"/>
            </p:cNvSpPr>
            <p:nvPr/>
          </p:nvSpPr>
          <p:spPr bwMode="auto">
            <a:xfrm>
              <a:off x="309814" y="1313531"/>
              <a:ext cx="355588" cy="277814"/>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dirty="0">
                  <a:solidFill>
                    <a:prstClr val="black"/>
                  </a:solidFill>
                  <a:latin typeface="微软雅黑" panose="020B0503020204020204" pitchFamily="34" charset="-122"/>
                  <a:ea typeface="微软雅黑" panose="020B0503020204020204" pitchFamily="34" charset="-122"/>
                </a:rPr>
                <a:t>F5</a:t>
              </a:r>
            </a:p>
          </p:txBody>
        </p:sp>
        <p:sp>
          <p:nvSpPr>
            <p:cNvPr id="65" name="TextBox 17"/>
            <p:cNvSpPr txBox="1">
              <a:spLocks noChangeArrowheads="1"/>
            </p:cNvSpPr>
            <p:nvPr/>
          </p:nvSpPr>
          <p:spPr bwMode="auto">
            <a:xfrm>
              <a:off x="309814" y="2089823"/>
              <a:ext cx="355588" cy="276227"/>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dirty="0">
                  <a:solidFill>
                    <a:prstClr val="black"/>
                  </a:solidFill>
                  <a:latin typeface="微软雅黑" panose="020B0503020204020204" pitchFamily="34" charset="-122"/>
                  <a:ea typeface="微软雅黑" panose="020B0503020204020204" pitchFamily="34" charset="-122"/>
                </a:rPr>
                <a:t>F4</a:t>
              </a:r>
            </a:p>
          </p:txBody>
        </p:sp>
        <p:sp>
          <p:nvSpPr>
            <p:cNvPr id="66" name="TextBox 18"/>
            <p:cNvSpPr txBox="1">
              <a:spLocks noChangeArrowheads="1"/>
            </p:cNvSpPr>
            <p:nvPr/>
          </p:nvSpPr>
          <p:spPr bwMode="auto">
            <a:xfrm>
              <a:off x="309814" y="2777214"/>
              <a:ext cx="355588" cy="276227"/>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a:solidFill>
                    <a:prstClr val="black"/>
                  </a:solidFill>
                  <a:latin typeface="微软雅黑" panose="020B0503020204020204" pitchFamily="34" charset="-122"/>
                  <a:ea typeface="微软雅黑" panose="020B0503020204020204" pitchFamily="34" charset="-122"/>
                </a:rPr>
                <a:t>F3</a:t>
              </a:r>
            </a:p>
          </p:txBody>
        </p:sp>
        <p:sp>
          <p:nvSpPr>
            <p:cNvPr id="67" name="TextBox 19"/>
            <p:cNvSpPr txBox="1">
              <a:spLocks noChangeArrowheads="1"/>
            </p:cNvSpPr>
            <p:nvPr/>
          </p:nvSpPr>
          <p:spPr bwMode="auto">
            <a:xfrm>
              <a:off x="309814" y="3361417"/>
              <a:ext cx="355588" cy="277814"/>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a:solidFill>
                    <a:prstClr val="black"/>
                  </a:solidFill>
                  <a:latin typeface="微软雅黑" panose="020B0503020204020204" pitchFamily="34" charset="-122"/>
                  <a:ea typeface="微软雅黑" panose="020B0503020204020204" pitchFamily="34" charset="-122"/>
                </a:rPr>
                <a:t>F2</a:t>
              </a:r>
            </a:p>
          </p:txBody>
        </p:sp>
        <p:sp>
          <p:nvSpPr>
            <p:cNvPr id="68" name="TextBox 20"/>
            <p:cNvSpPr txBox="1">
              <a:spLocks noChangeArrowheads="1"/>
            </p:cNvSpPr>
            <p:nvPr/>
          </p:nvSpPr>
          <p:spPr bwMode="auto">
            <a:xfrm>
              <a:off x="309814" y="4042458"/>
              <a:ext cx="355588" cy="277815"/>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a:solidFill>
                    <a:prstClr val="black"/>
                  </a:solidFill>
                  <a:latin typeface="微软雅黑" panose="020B0503020204020204" pitchFamily="34" charset="-122"/>
                  <a:ea typeface="微软雅黑" panose="020B0503020204020204" pitchFamily="34" charset="-122"/>
                </a:rPr>
                <a:t>F1</a:t>
              </a:r>
            </a:p>
          </p:txBody>
        </p:sp>
        <p:sp>
          <p:nvSpPr>
            <p:cNvPr id="69" name="TextBox 21"/>
            <p:cNvSpPr txBox="1">
              <a:spLocks noChangeArrowheads="1"/>
            </p:cNvSpPr>
            <p:nvPr/>
          </p:nvSpPr>
          <p:spPr bwMode="auto">
            <a:xfrm>
              <a:off x="309814" y="4648886"/>
              <a:ext cx="369875" cy="277815"/>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a:solidFill>
                    <a:prstClr val="black"/>
                  </a:solidFill>
                  <a:latin typeface="微软雅黑" panose="020B0503020204020204" pitchFamily="34" charset="-122"/>
                  <a:ea typeface="微软雅黑" panose="020B0503020204020204" pitchFamily="34" charset="-122"/>
                </a:rPr>
                <a:t>B1</a:t>
              </a:r>
            </a:p>
          </p:txBody>
        </p:sp>
        <p:sp>
          <p:nvSpPr>
            <p:cNvPr id="70" name="TextBox 22"/>
            <p:cNvSpPr txBox="1">
              <a:spLocks noChangeArrowheads="1"/>
            </p:cNvSpPr>
            <p:nvPr/>
          </p:nvSpPr>
          <p:spPr bwMode="auto">
            <a:xfrm>
              <a:off x="309814" y="5528366"/>
              <a:ext cx="369875" cy="276227"/>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a:solidFill>
                    <a:prstClr val="black"/>
                  </a:solidFill>
                  <a:latin typeface="微软雅黑" panose="020B0503020204020204" pitchFamily="34" charset="-122"/>
                  <a:ea typeface="微软雅黑" panose="020B0503020204020204" pitchFamily="34" charset="-122"/>
                </a:rPr>
                <a:t>B2</a:t>
              </a:r>
            </a:p>
          </p:txBody>
        </p:sp>
        <p:cxnSp>
          <p:nvCxnSpPr>
            <p:cNvPr id="118817" name="Straight Connector 70"/>
            <p:cNvCxnSpPr>
              <a:cxnSpLocks noChangeShapeType="1"/>
            </p:cNvCxnSpPr>
            <p:nvPr/>
          </p:nvCxnSpPr>
          <p:spPr bwMode="auto">
            <a:xfrm>
              <a:off x="393569" y="6109445"/>
              <a:ext cx="3516695" cy="0"/>
            </a:xfrm>
            <a:prstGeom prst="line">
              <a:avLst/>
            </a:prstGeom>
            <a:noFill/>
            <a:ln w="12700" algn="ctr">
              <a:solidFill>
                <a:srgbClr val="000000"/>
              </a:solidFill>
              <a:prstDash val="dash"/>
              <a:round/>
              <a:headEnd/>
              <a:tailEnd/>
            </a:ln>
          </p:spPr>
        </p:cxnSp>
      </p:grpSp>
      <p:grpSp>
        <p:nvGrpSpPr>
          <p:cNvPr id="4" name="Group 78"/>
          <p:cNvGrpSpPr>
            <a:grpSpLocks/>
          </p:cNvGrpSpPr>
          <p:nvPr/>
        </p:nvGrpSpPr>
        <p:grpSpPr bwMode="auto">
          <a:xfrm>
            <a:off x="2378075" y="987425"/>
            <a:ext cx="6550025" cy="3933384"/>
            <a:chOff x="3165175" y="738540"/>
            <a:chExt cx="6550000" cy="3933151"/>
          </a:xfrm>
        </p:grpSpPr>
        <p:sp>
          <p:nvSpPr>
            <p:cNvPr id="80" name="Rectangle 2"/>
            <p:cNvSpPr>
              <a:spLocks noChangeArrowheads="1"/>
            </p:cNvSpPr>
            <p:nvPr/>
          </p:nvSpPr>
          <p:spPr bwMode="auto">
            <a:xfrm>
              <a:off x="3725561" y="738540"/>
              <a:ext cx="5989614" cy="3933151"/>
            </a:xfrm>
            <a:prstGeom prst="rect">
              <a:avLst/>
            </a:prstGeom>
            <a:noFill/>
            <a:ln w="9525" algn="ctr">
              <a:noFill/>
              <a:miter lim="800000"/>
              <a:headEnd/>
              <a:tailEnd/>
            </a:ln>
          </p:spPr>
          <p:txBody>
            <a:bodyPr anchor="ctr">
              <a:spAutoFit/>
            </a:bodyPr>
            <a:lstStyle/>
            <a:p>
              <a:pPr algn="just" defTabSz="914400" eaLnBrk="0" hangingPunct="0">
                <a:lnSpc>
                  <a:spcPct val="120000"/>
                </a:lnSpc>
                <a:defRPr/>
              </a:pPr>
              <a:r>
                <a:rPr lang="en-US" altLang="zh-CN" sz="1600" kern="0" dirty="0">
                  <a:solidFill>
                    <a:srgbClr val="7030A0"/>
                  </a:solidFill>
                  <a:latin typeface="微软雅黑" pitchFamily="34" charset="-122"/>
                  <a:ea typeface="微软雅黑" pitchFamily="34" charset="-122"/>
                </a:rPr>
                <a:t>1. </a:t>
              </a:r>
              <a:r>
                <a:rPr lang="zh-CN" altLang="en-US" sz="1600" kern="0" dirty="0" smtClean="0">
                  <a:solidFill>
                    <a:srgbClr val="7030A0"/>
                  </a:solidFill>
                  <a:latin typeface="微软雅黑" pitchFamily="34" charset="-122"/>
                  <a:ea typeface="微软雅黑" pitchFamily="34" charset="-122"/>
                </a:rPr>
                <a:t>创新创业项目</a:t>
              </a:r>
              <a:r>
                <a:rPr lang="en-US" altLang="zh-CN" sz="1600" kern="0" dirty="0">
                  <a:solidFill>
                    <a:srgbClr val="7030A0"/>
                  </a:solidFill>
                  <a:latin typeface="微软雅黑" pitchFamily="34" charset="-122"/>
                  <a:ea typeface="微软雅黑" pitchFamily="34" charset="-122"/>
                </a:rPr>
                <a:t>				</a:t>
              </a:r>
              <a:r>
                <a:rPr lang="en-US" altLang="zh-CN" sz="1600" kern="0" dirty="0">
                  <a:solidFill>
                    <a:srgbClr val="000000"/>
                  </a:solidFill>
                  <a:latin typeface="微软雅黑" pitchFamily="34" charset="-122"/>
                  <a:ea typeface="微软雅黑" pitchFamily="34" charset="-122"/>
                </a:rPr>
                <a:t>——1200</a:t>
              </a:r>
              <a:r>
                <a:rPr lang="zh-CN" altLang="en-US" sz="1600" kern="0" dirty="0">
                  <a:solidFill>
                    <a:srgbClr val="000000"/>
                  </a:solidFill>
                  <a:latin typeface="微软雅黑" pitchFamily="34" charset="-122"/>
                  <a:ea typeface="微软雅黑" pitchFamily="34" charset="-122"/>
                </a:rPr>
                <a:t>人</a:t>
              </a:r>
              <a:endParaRPr lang="en-US" altLang="zh-CN" sz="1600" kern="0" dirty="0">
                <a:solidFill>
                  <a:srgbClr val="7030A0"/>
                </a:solidFill>
                <a:latin typeface="微软雅黑" pitchFamily="34" charset="-122"/>
                <a:ea typeface="微软雅黑" pitchFamily="34" charset="-122"/>
              </a:endParaRPr>
            </a:p>
            <a:p>
              <a:pPr marL="444500" algn="just" defTabSz="914400" eaLnBrk="0" hangingPunct="0">
                <a:lnSpc>
                  <a:spcPct val="120000"/>
                </a:lnSpc>
                <a:defRPr/>
              </a:pPr>
              <a:r>
                <a:rPr lang="en-US" altLang="zh-CN" sz="1600" kern="0" dirty="0">
                  <a:solidFill>
                    <a:srgbClr val="000000"/>
                  </a:solidFill>
                  <a:latin typeface="微软雅黑" pitchFamily="34" charset="-122"/>
                  <a:ea typeface="微软雅黑" pitchFamily="34" charset="-122"/>
                </a:rPr>
                <a:t>- </a:t>
              </a:r>
              <a:r>
                <a:rPr lang="zh-CN" altLang="en-US" sz="1600" kern="0" dirty="0">
                  <a:solidFill>
                    <a:srgbClr val="000000"/>
                  </a:solidFill>
                  <a:latin typeface="微软雅黑" pitchFamily="34" charset="-122"/>
                  <a:ea typeface="微软雅黑" pitchFamily="34" charset="-122"/>
                </a:rPr>
                <a:t>产品开发项目、</a:t>
              </a:r>
              <a:r>
                <a:rPr lang="en-US" altLang="zh-CN" sz="1600" kern="0" dirty="0">
                  <a:solidFill>
                    <a:srgbClr val="000000"/>
                  </a:solidFill>
                  <a:latin typeface="微软雅黑" pitchFamily="34" charset="-122"/>
                  <a:ea typeface="微软雅黑" pitchFamily="34" charset="-122"/>
                </a:rPr>
                <a:t>SRT</a:t>
              </a:r>
              <a:r>
                <a:rPr lang="zh-CN" altLang="en-US" sz="1600" kern="0" dirty="0">
                  <a:solidFill>
                    <a:srgbClr val="000000"/>
                  </a:solidFill>
                  <a:latin typeface="微软雅黑" pitchFamily="34" charset="-122"/>
                  <a:ea typeface="微软雅黑" pitchFamily="34" charset="-122"/>
                </a:rPr>
                <a:t>项目</a:t>
              </a:r>
              <a:endParaRPr lang="en-US" altLang="zh-CN" sz="1600" kern="0" dirty="0">
                <a:solidFill>
                  <a:srgbClr val="000000"/>
                </a:solidFill>
                <a:latin typeface="微软雅黑" pitchFamily="34" charset="-122"/>
                <a:ea typeface="微软雅黑" pitchFamily="34" charset="-122"/>
              </a:endParaRPr>
            </a:p>
            <a:p>
              <a:pPr marL="444500" algn="just" defTabSz="914400" eaLnBrk="0" hangingPunct="0">
                <a:lnSpc>
                  <a:spcPct val="120000"/>
                </a:lnSpc>
                <a:buFontTx/>
                <a:buChar char="-"/>
                <a:defRPr/>
              </a:pPr>
              <a:r>
                <a:rPr lang="zh-CN" altLang="en-US" sz="1600" kern="0" dirty="0" smtClean="0">
                  <a:solidFill>
                    <a:srgbClr val="000000"/>
                  </a:solidFill>
                  <a:latin typeface="微软雅黑" pitchFamily="34" charset="-122"/>
                  <a:ea typeface="微软雅黑" pitchFamily="34" charset="-122"/>
                </a:rPr>
                <a:t>学生</a:t>
              </a:r>
              <a:r>
                <a:rPr lang="zh-CN" altLang="en-US" sz="1600" kern="0" dirty="0">
                  <a:solidFill>
                    <a:srgbClr val="000000"/>
                  </a:solidFill>
                  <a:latin typeface="微软雅黑" pitchFamily="34" charset="-122"/>
                  <a:ea typeface="微软雅黑" pitchFamily="34" charset="-122"/>
                </a:rPr>
                <a:t>创新创业</a:t>
              </a:r>
              <a:r>
                <a:rPr lang="zh-CN" altLang="en-US" sz="1600" kern="0" dirty="0" smtClean="0">
                  <a:solidFill>
                    <a:srgbClr val="000000"/>
                  </a:solidFill>
                  <a:latin typeface="微软雅黑" pitchFamily="34" charset="-122"/>
                  <a:ea typeface="微软雅黑" pitchFamily="34" charset="-122"/>
                </a:rPr>
                <a:t>社团</a:t>
              </a:r>
              <a:endParaRPr lang="en-US" altLang="zh-CN" sz="1600" kern="0" dirty="0" smtClean="0">
                <a:solidFill>
                  <a:srgbClr val="000000"/>
                </a:solidFill>
                <a:latin typeface="微软雅黑" pitchFamily="34" charset="-122"/>
                <a:ea typeface="微软雅黑" pitchFamily="34" charset="-122"/>
              </a:endParaRPr>
            </a:p>
            <a:p>
              <a:pPr marL="444500" algn="just" defTabSz="914400" eaLnBrk="0" hangingPunct="0">
                <a:lnSpc>
                  <a:spcPct val="120000"/>
                </a:lnSpc>
                <a:buFontTx/>
                <a:buChar char="-"/>
                <a:defRPr/>
              </a:pPr>
              <a:r>
                <a:rPr lang="zh-CN" altLang="en-US" sz="1600" kern="0" dirty="0" smtClean="0">
                  <a:solidFill>
                    <a:srgbClr val="000000"/>
                  </a:solidFill>
                  <a:latin typeface="微软雅黑" pitchFamily="34" charset="-122"/>
                  <a:ea typeface="微软雅黑" pitchFamily="34" charset="-122"/>
                </a:rPr>
                <a:t>创新创业辅修专业</a:t>
              </a:r>
              <a:endParaRPr lang="en-US" altLang="zh-CN" sz="1600" kern="0" dirty="0">
                <a:solidFill>
                  <a:srgbClr val="000000"/>
                </a:solidFill>
                <a:latin typeface="微软雅黑" pitchFamily="34" charset="-122"/>
                <a:ea typeface="微软雅黑" pitchFamily="34" charset="-122"/>
              </a:endParaRPr>
            </a:p>
            <a:p>
              <a:pPr algn="just" defTabSz="914400" eaLnBrk="0" hangingPunct="0">
                <a:lnSpc>
                  <a:spcPct val="120000"/>
                </a:lnSpc>
                <a:defRPr/>
              </a:pPr>
              <a:r>
                <a:rPr lang="en-US" altLang="zh-CN" sz="1600" kern="0" dirty="0">
                  <a:solidFill>
                    <a:srgbClr val="7030A0"/>
                  </a:solidFill>
                  <a:latin typeface="微软雅黑" pitchFamily="34" charset="-122"/>
                  <a:ea typeface="微软雅黑" pitchFamily="34" charset="-122"/>
                </a:rPr>
                <a:t>2. </a:t>
              </a:r>
              <a:r>
                <a:rPr lang="zh-CN" altLang="en-US" sz="1600" kern="0" dirty="0">
                  <a:solidFill>
                    <a:srgbClr val="7030A0"/>
                  </a:solidFill>
                  <a:latin typeface="微软雅黑" pitchFamily="34" charset="-122"/>
                  <a:ea typeface="微软雅黑" pitchFamily="34" charset="-122"/>
                </a:rPr>
                <a:t>创新课程及主题活动</a:t>
              </a:r>
              <a:r>
                <a:rPr lang="en-US" altLang="zh-CN" sz="1600" kern="0" dirty="0">
                  <a:solidFill>
                    <a:srgbClr val="7030A0"/>
                  </a:solidFill>
                  <a:latin typeface="微软雅黑" pitchFamily="34" charset="-122"/>
                  <a:ea typeface="微软雅黑" pitchFamily="34" charset="-122"/>
                </a:rPr>
                <a:t>			</a:t>
              </a:r>
              <a:r>
                <a:rPr lang="en-US" altLang="zh-CN" sz="1600" kern="0" dirty="0">
                  <a:solidFill>
                    <a:srgbClr val="000000"/>
                  </a:solidFill>
                  <a:latin typeface="微软雅黑" pitchFamily="34" charset="-122"/>
                  <a:ea typeface="微软雅黑" pitchFamily="34" charset="-122"/>
                </a:rPr>
                <a:t>——2000</a:t>
              </a:r>
              <a:r>
                <a:rPr lang="zh-CN" altLang="en-US" sz="1600" kern="0" dirty="0">
                  <a:solidFill>
                    <a:srgbClr val="000000"/>
                  </a:solidFill>
                  <a:latin typeface="微软雅黑" pitchFamily="34" charset="-122"/>
                  <a:ea typeface="微软雅黑" pitchFamily="34" charset="-122"/>
                </a:rPr>
                <a:t>人</a:t>
              </a:r>
              <a:endParaRPr lang="en-US" altLang="zh-CN" sz="1600" kern="0" dirty="0">
                <a:solidFill>
                  <a:srgbClr val="000000"/>
                </a:solidFill>
                <a:latin typeface="微软雅黑" pitchFamily="34" charset="-122"/>
                <a:ea typeface="微软雅黑" pitchFamily="34" charset="-122"/>
              </a:endParaRPr>
            </a:p>
            <a:p>
              <a:pPr marL="444500" algn="just" defTabSz="914400" eaLnBrk="0" hangingPunct="0">
                <a:lnSpc>
                  <a:spcPct val="120000"/>
                </a:lnSpc>
                <a:defRPr/>
              </a:pPr>
              <a:r>
                <a:rPr lang="en-US" altLang="zh-CN" sz="1600" kern="0" dirty="0">
                  <a:solidFill>
                    <a:srgbClr val="000000"/>
                  </a:solidFill>
                  <a:latin typeface="微软雅黑" pitchFamily="34" charset="-122"/>
                  <a:ea typeface="微软雅黑" pitchFamily="34" charset="-122"/>
                </a:rPr>
                <a:t>- </a:t>
              </a:r>
              <a:r>
                <a:rPr lang="zh-CN" altLang="en-US" sz="1600" kern="0" dirty="0">
                  <a:solidFill>
                    <a:srgbClr val="000000"/>
                  </a:solidFill>
                  <a:latin typeface="微软雅黑" pitchFamily="34" charset="-122"/>
                  <a:ea typeface="微软雅黑" pitchFamily="34" charset="-122"/>
                </a:rPr>
                <a:t>教学课程、培训</a:t>
              </a:r>
              <a:endParaRPr lang="en-US" altLang="zh-CN" sz="1600" kern="0" dirty="0">
                <a:solidFill>
                  <a:srgbClr val="000000"/>
                </a:solidFill>
                <a:latin typeface="微软雅黑" pitchFamily="34" charset="-122"/>
                <a:ea typeface="微软雅黑" pitchFamily="34" charset="-122"/>
              </a:endParaRPr>
            </a:p>
            <a:p>
              <a:pPr marL="444500" algn="just" defTabSz="914400" eaLnBrk="0" hangingPunct="0">
                <a:lnSpc>
                  <a:spcPct val="120000"/>
                </a:lnSpc>
                <a:defRPr/>
              </a:pPr>
              <a:r>
                <a:rPr lang="en-US" altLang="zh-CN" sz="1600" kern="0" dirty="0">
                  <a:solidFill>
                    <a:srgbClr val="000000"/>
                  </a:solidFill>
                  <a:latin typeface="微软雅黑" pitchFamily="34" charset="-122"/>
                  <a:ea typeface="微软雅黑" pitchFamily="34" charset="-122"/>
                </a:rPr>
                <a:t>- </a:t>
              </a:r>
              <a:r>
                <a:rPr lang="zh-CN" altLang="en-US" sz="1600" kern="0" dirty="0">
                  <a:solidFill>
                    <a:srgbClr val="000000"/>
                  </a:solidFill>
                  <a:latin typeface="微软雅黑" pitchFamily="34" charset="-122"/>
                  <a:ea typeface="微软雅黑" pitchFamily="34" charset="-122"/>
                </a:rPr>
                <a:t>创意设计与制作工作坊</a:t>
              </a:r>
              <a:endParaRPr lang="en-US" altLang="zh-CN" sz="1600" kern="0" dirty="0">
                <a:solidFill>
                  <a:srgbClr val="000000"/>
                </a:solidFill>
                <a:latin typeface="微软雅黑" pitchFamily="34" charset="-122"/>
                <a:ea typeface="微软雅黑" pitchFamily="34" charset="-122"/>
              </a:endParaRPr>
            </a:p>
            <a:p>
              <a:pPr marL="444500" algn="just" defTabSz="914400" eaLnBrk="0" hangingPunct="0">
                <a:lnSpc>
                  <a:spcPct val="120000"/>
                </a:lnSpc>
                <a:defRPr/>
              </a:pPr>
              <a:r>
                <a:rPr lang="en-US" altLang="zh-CN" sz="1600" kern="0" dirty="0">
                  <a:solidFill>
                    <a:srgbClr val="000000"/>
                  </a:solidFill>
                  <a:latin typeface="微软雅黑" pitchFamily="34" charset="-122"/>
                  <a:ea typeface="微软雅黑" pitchFamily="34" charset="-122"/>
                </a:rPr>
                <a:t>- </a:t>
              </a:r>
              <a:r>
                <a:rPr lang="zh-CN" altLang="en-US" sz="1600" kern="0" dirty="0">
                  <a:solidFill>
                    <a:srgbClr val="000000"/>
                  </a:solidFill>
                  <a:latin typeface="微软雅黑" pitchFamily="34" charset="-122"/>
                  <a:ea typeface="微软雅黑" pitchFamily="34" charset="-122"/>
                </a:rPr>
                <a:t>主题讲座、产业交流沙龙</a:t>
              </a:r>
              <a:endParaRPr lang="en-US" altLang="zh-CN" sz="1600" kern="0" dirty="0">
                <a:solidFill>
                  <a:srgbClr val="000000"/>
                </a:solidFill>
                <a:latin typeface="微软雅黑" pitchFamily="34" charset="-122"/>
                <a:ea typeface="微软雅黑" pitchFamily="34" charset="-122"/>
              </a:endParaRPr>
            </a:p>
            <a:p>
              <a:pPr marL="444500" algn="just" defTabSz="914400" eaLnBrk="0" hangingPunct="0">
                <a:lnSpc>
                  <a:spcPct val="120000"/>
                </a:lnSpc>
                <a:defRPr/>
              </a:pPr>
              <a:r>
                <a:rPr lang="en-US" altLang="zh-CN" sz="1600" kern="0" dirty="0">
                  <a:solidFill>
                    <a:srgbClr val="000000"/>
                  </a:solidFill>
                  <a:latin typeface="微软雅黑" pitchFamily="34" charset="-122"/>
                  <a:ea typeface="微软雅黑" pitchFamily="34" charset="-122"/>
                </a:rPr>
                <a:t>- </a:t>
              </a:r>
              <a:r>
                <a:rPr lang="zh-CN" altLang="en-US" sz="1600" kern="0" dirty="0">
                  <a:solidFill>
                    <a:srgbClr val="000000"/>
                  </a:solidFill>
                  <a:latin typeface="微软雅黑" pitchFamily="34" charset="-122"/>
                  <a:ea typeface="微软雅黑" pitchFamily="34" charset="-122"/>
                </a:rPr>
                <a:t>创新</a:t>
              </a:r>
              <a:r>
                <a:rPr lang="zh-CN" altLang="en-US" sz="1600" kern="0" dirty="0" smtClean="0">
                  <a:solidFill>
                    <a:srgbClr val="000000"/>
                  </a:solidFill>
                  <a:latin typeface="微软雅黑" pitchFamily="34" charset="-122"/>
                  <a:ea typeface="微软雅黑" pitchFamily="34" charset="-122"/>
                </a:rPr>
                <a:t>竞赛</a:t>
              </a:r>
              <a:endParaRPr lang="en-US" altLang="zh-CN" sz="1600" kern="0" dirty="0">
                <a:solidFill>
                  <a:srgbClr val="000000"/>
                </a:solidFill>
                <a:latin typeface="微软雅黑" pitchFamily="34" charset="-122"/>
                <a:ea typeface="微软雅黑" pitchFamily="34" charset="-122"/>
              </a:endParaRPr>
            </a:p>
            <a:p>
              <a:pPr algn="just" defTabSz="914400" eaLnBrk="0" hangingPunct="0">
                <a:lnSpc>
                  <a:spcPct val="120000"/>
                </a:lnSpc>
                <a:defRPr/>
              </a:pPr>
              <a:r>
                <a:rPr lang="en-US" altLang="zh-CN" sz="1600" kern="0" dirty="0">
                  <a:solidFill>
                    <a:srgbClr val="7030A0"/>
                  </a:solidFill>
                  <a:latin typeface="微软雅黑" pitchFamily="34" charset="-122"/>
                  <a:ea typeface="微软雅黑" pitchFamily="34" charset="-122"/>
                </a:rPr>
                <a:t>3.</a:t>
              </a:r>
              <a:r>
                <a:rPr lang="zh-CN" altLang="en-US" sz="1600" kern="0" dirty="0">
                  <a:solidFill>
                    <a:srgbClr val="7030A0"/>
                  </a:solidFill>
                  <a:latin typeface="微软雅黑" pitchFamily="34" charset="-122"/>
                  <a:ea typeface="微软雅黑" pitchFamily="34" charset="-122"/>
                </a:rPr>
                <a:t> 工程实践能力及创意训练</a:t>
              </a:r>
              <a:r>
                <a:rPr lang="en-US" altLang="zh-CN" sz="1600" kern="0" dirty="0">
                  <a:solidFill>
                    <a:srgbClr val="7030A0"/>
                  </a:solidFill>
                  <a:latin typeface="微软雅黑" pitchFamily="34" charset="-122"/>
                  <a:ea typeface="微软雅黑" pitchFamily="34" charset="-122"/>
                </a:rPr>
                <a:t>			</a:t>
              </a:r>
              <a:r>
                <a:rPr lang="en-US" altLang="zh-CN" sz="1600" kern="0" dirty="0">
                  <a:solidFill>
                    <a:srgbClr val="000000"/>
                  </a:solidFill>
                  <a:latin typeface="微软雅黑" pitchFamily="34" charset="-122"/>
                  <a:ea typeface="微软雅黑" pitchFamily="34" charset="-122"/>
                </a:rPr>
                <a:t>——3000</a:t>
              </a:r>
              <a:r>
                <a:rPr lang="zh-CN" altLang="en-US" sz="1600" kern="0" dirty="0">
                  <a:solidFill>
                    <a:srgbClr val="000000"/>
                  </a:solidFill>
                  <a:latin typeface="微软雅黑" pitchFamily="34" charset="-122"/>
                  <a:ea typeface="微软雅黑" pitchFamily="34" charset="-122"/>
                </a:rPr>
                <a:t>人</a:t>
              </a:r>
              <a:endParaRPr lang="en-US" altLang="zh-CN" sz="1600" kern="0" dirty="0">
                <a:solidFill>
                  <a:srgbClr val="000000"/>
                </a:solidFill>
                <a:latin typeface="微软雅黑" pitchFamily="34" charset="-122"/>
                <a:ea typeface="微软雅黑" pitchFamily="34" charset="-122"/>
              </a:endParaRPr>
            </a:p>
            <a:p>
              <a:pPr marL="444500" algn="just" defTabSz="914400" eaLnBrk="0" hangingPunct="0">
                <a:lnSpc>
                  <a:spcPct val="120000"/>
                </a:lnSpc>
                <a:defRPr/>
              </a:pPr>
              <a:r>
                <a:rPr lang="en-US" altLang="zh-CN" sz="1600" kern="0" dirty="0">
                  <a:solidFill>
                    <a:srgbClr val="000000"/>
                  </a:solidFill>
                  <a:latin typeface="微软雅黑" pitchFamily="34" charset="-122"/>
                  <a:ea typeface="微软雅黑" pitchFamily="34" charset="-122"/>
                </a:rPr>
                <a:t>- </a:t>
              </a:r>
              <a:r>
                <a:rPr lang="zh-CN" altLang="en-US" sz="1600" kern="0" dirty="0">
                  <a:solidFill>
                    <a:srgbClr val="000000"/>
                  </a:solidFill>
                  <a:latin typeface="微软雅黑" pitchFamily="34" charset="-122"/>
                  <a:ea typeface="微软雅黑" pitchFamily="34" charset="-122"/>
                </a:rPr>
                <a:t>工程实践训练、创新设计、探究课和体验课</a:t>
              </a:r>
              <a:endParaRPr lang="en-US" altLang="zh-CN" sz="1600" kern="0" dirty="0">
                <a:solidFill>
                  <a:srgbClr val="000000"/>
                </a:solidFill>
                <a:latin typeface="微软雅黑" pitchFamily="34" charset="-122"/>
                <a:ea typeface="微软雅黑" pitchFamily="34" charset="-122"/>
              </a:endParaRPr>
            </a:p>
            <a:p>
              <a:pPr marL="444500" algn="just" defTabSz="914400" eaLnBrk="0" hangingPunct="0">
                <a:lnSpc>
                  <a:spcPct val="120000"/>
                </a:lnSpc>
                <a:defRPr/>
              </a:pPr>
              <a:r>
                <a:rPr lang="en-US" altLang="zh-CN" sz="1600" kern="0" dirty="0">
                  <a:solidFill>
                    <a:srgbClr val="000000"/>
                  </a:solidFill>
                  <a:latin typeface="微软雅黑" pitchFamily="34" charset="-122"/>
                  <a:ea typeface="微软雅黑" pitchFamily="34" charset="-122"/>
                </a:rPr>
                <a:t>- </a:t>
              </a:r>
              <a:r>
                <a:rPr lang="zh-CN" altLang="en-US" sz="1600" kern="0" dirty="0">
                  <a:solidFill>
                    <a:srgbClr val="000000"/>
                  </a:solidFill>
                  <a:latin typeface="微软雅黑" pitchFamily="34" charset="-122"/>
                  <a:ea typeface="微软雅黑" pitchFamily="34" charset="-122"/>
                </a:rPr>
                <a:t>创新报告、课内挑战赛</a:t>
              </a:r>
              <a:endParaRPr lang="en-US" altLang="zh-CN" sz="1600" kern="0" dirty="0">
                <a:solidFill>
                  <a:srgbClr val="000000"/>
                </a:solidFill>
                <a:latin typeface="微软雅黑" pitchFamily="34" charset="-122"/>
                <a:ea typeface="微软雅黑" pitchFamily="34" charset="-122"/>
              </a:endParaRPr>
            </a:p>
            <a:p>
              <a:pPr marL="444500" algn="just" defTabSz="914400" eaLnBrk="0" hangingPunct="0">
                <a:lnSpc>
                  <a:spcPct val="120000"/>
                </a:lnSpc>
                <a:defRPr/>
              </a:pPr>
              <a:r>
                <a:rPr lang="en-US" altLang="zh-CN" sz="1600" kern="0" dirty="0">
                  <a:solidFill>
                    <a:srgbClr val="000000"/>
                  </a:solidFill>
                  <a:latin typeface="微软雅黑" pitchFamily="34" charset="-122"/>
                  <a:ea typeface="微软雅黑" pitchFamily="34" charset="-122"/>
                </a:rPr>
                <a:t>- SRT</a:t>
              </a:r>
              <a:r>
                <a:rPr lang="zh-CN" altLang="en-US" sz="1600" kern="0" dirty="0">
                  <a:solidFill>
                    <a:srgbClr val="000000"/>
                  </a:solidFill>
                  <a:latin typeface="微软雅黑" pitchFamily="34" charset="-122"/>
                  <a:ea typeface="微软雅黑" pitchFamily="34" charset="-122"/>
                </a:rPr>
                <a:t>配套、项目训练</a:t>
              </a:r>
              <a:endParaRPr lang="en-US" altLang="zh-CN" sz="1600" kern="0" dirty="0">
                <a:solidFill>
                  <a:srgbClr val="000000"/>
                </a:solidFill>
                <a:latin typeface="微软雅黑" pitchFamily="34" charset="-122"/>
                <a:ea typeface="微软雅黑" pitchFamily="34" charset="-122"/>
              </a:endParaRPr>
            </a:p>
          </p:txBody>
        </p:sp>
        <p:sp>
          <p:nvSpPr>
            <p:cNvPr id="81" name="Left Arrow 80"/>
            <p:cNvSpPr/>
            <p:nvPr/>
          </p:nvSpPr>
          <p:spPr bwMode="auto">
            <a:xfrm rot="20700000">
              <a:off x="3165175" y="4210198"/>
              <a:ext cx="431798" cy="358754"/>
            </a:xfrm>
            <a:prstGeom prst="leftArrow">
              <a:avLst/>
            </a:prstGeom>
            <a:solidFill>
              <a:srgbClr val="8064A2"/>
            </a:solidFill>
            <a:ln w="25400" cap="flat" cmpd="sng" algn="ctr">
              <a:solidFill>
                <a:srgbClr val="8064A2">
                  <a:shade val="50000"/>
                </a:srgbClr>
              </a:solidFill>
              <a:prstDash val="solid"/>
            </a:ln>
            <a:effectLst/>
          </p:spPr>
          <p:txBody>
            <a:bodyPr lIns="496257" tIns="78740" rIns="78740" bIns="78740" spcCol="1270" anchor="ctr"/>
            <a:lstStyle/>
            <a:p>
              <a:pPr algn="ctr" defTabSz="1377950" fontAlgn="auto" latinLnBrk="1">
                <a:lnSpc>
                  <a:spcPct val="90000"/>
                </a:lnSpc>
                <a:spcBef>
                  <a:spcPts val="0"/>
                </a:spcBef>
                <a:spcAft>
                  <a:spcPct val="35000"/>
                </a:spcAft>
                <a:defRPr/>
              </a:pPr>
              <a:endParaRPr kumimoji="1" lang="zh-CN" altLang="en-US" sz="2000" b="1" kern="0" dirty="0">
                <a:solidFill>
                  <a:srgbClr val="439BB3"/>
                </a:solidFill>
                <a:latin typeface="微软雅黑" pitchFamily="34" charset="-122"/>
                <a:ea typeface="微软雅黑" pitchFamily="34" charset="-122"/>
              </a:endParaRPr>
            </a:p>
          </p:txBody>
        </p:sp>
        <p:sp>
          <p:nvSpPr>
            <p:cNvPr id="82" name="Left Arrow 81"/>
            <p:cNvSpPr/>
            <p:nvPr/>
          </p:nvSpPr>
          <p:spPr bwMode="auto">
            <a:xfrm rot="900000">
              <a:off x="3165175" y="1783053"/>
              <a:ext cx="431798" cy="358754"/>
            </a:xfrm>
            <a:prstGeom prst="leftArrow">
              <a:avLst/>
            </a:prstGeom>
            <a:solidFill>
              <a:srgbClr val="8064A2"/>
            </a:solidFill>
            <a:ln w="25400" cap="flat" cmpd="sng" algn="ctr">
              <a:solidFill>
                <a:srgbClr val="8064A2">
                  <a:shade val="50000"/>
                </a:srgbClr>
              </a:solidFill>
              <a:prstDash val="solid"/>
            </a:ln>
            <a:effectLst/>
          </p:spPr>
          <p:txBody>
            <a:bodyPr lIns="496257" tIns="78740" rIns="78740" bIns="78740" spcCol="1270" anchor="ctr"/>
            <a:lstStyle/>
            <a:p>
              <a:pPr algn="ctr" defTabSz="1377950" fontAlgn="auto" latinLnBrk="1">
                <a:lnSpc>
                  <a:spcPct val="90000"/>
                </a:lnSpc>
                <a:spcBef>
                  <a:spcPts val="0"/>
                </a:spcBef>
                <a:spcAft>
                  <a:spcPct val="35000"/>
                </a:spcAft>
                <a:defRPr/>
              </a:pPr>
              <a:endParaRPr kumimoji="1" lang="zh-CN" altLang="en-US" sz="2000" b="1" kern="0" dirty="0">
                <a:solidFill>
                  <a:srgbClr val="439BB3"/>
                </a:solidFill>
                <a:latin typeface="微软雅黑" pitchFamily="34" charset="-122"/>
                <a:ea typeface="微软雅黑" pitchFamily="34" charset="-122"/>
              </a:endParaRPr>
            </a:p>
          </p:txBody>
        </p:sp>
        <p:sp>
          <p:nvSpPr>
            <p:cNvPr id="83" name="Left Arrow 82"/>
            <p:cNvSpPr/>
            <p:nvPr/>
          </p:nvSpPr>
          <p:spPr bwMode="auto">
            <a:xfrm rot="900000">
              <a:off x="3165175" y="873470"/>
              <a:ext cx="431798" cy="360341"/>
            </a:xfrm>
            <a:prstGeom prst="leftArrow">
              <a:avLst/>
            </a:prstGeom>
            <a:solidFill>
              <a:srgbClr val="8064A2"/>
            </a:solidFill>
            <a:ln w="25400" cap="flat" cmpd="sng" algn="ctr">
              <a:solidFill>
                <a:srgbClr val="8064A2">
                  <a:shade val="50000"/>
                </a:srgbClr>
              </a:solidFill>
              <a:prstDash val="solid"/>
            </a:ln>
            <a:effectLst/>
          </p:spPr>
          <p:txBody>
            <a:bodyPr lIns="496257" tIns="78740" rIns="78740" bIns="78740" spcCol="1270" anchor="ctr"/>
            <a:lstStyle/>
            <a:p>
              <a:pPr algn="ctr" defTabSz="1377950" fontAlgn="auto" latinLnBrk="1">
                <a:lnSpc>
                  <a:spcPct val="90000"/>
                </a:lnSpc>
                <a:spcBef>
                  <a:spcPts val="0"/>
                </a:spcBef>
                <a:spcAft>
                  <a:spcPct val="35000"/>
                </a:spcAft>
                <a:defRPr/>
              </a:pPr>
              <a:endParaRPr kumimoji="1" lang="zh-CN" altLang="en-US" sz="2000" b="1" kern="0" dirty="0">
                <a:solidFill>
                  <a:srgbClr val="439BB3"/>
                </a:solidFill>
                <a:latin typeface="微软雅黑" pitchFamily="34" charset="-122"/>
                <a:ea typeface="微软雅黑" pitchFamily="34" charset="-122"/>
              </a:endParaRPr>
            </a:p>
          </p:txBody>
        </p:sp>
      </p:grpSp>
      <p:pic>
        <p:nvPicPr>
          <p:cNvPr id="84" name="Picture 2" descr="1-030"/>
          <p:cNvPicPr>
            <a:picLocks noChangeAspect="1" noChangeArrowheads="1"/>
          </p:cNvPicPr>
          <p:nvPr/>
        </p:nvPicPr>
        <p:blipFill rotWithShape="1">
          <a:blip r:embed="rId12">
            <a:extLst/>
          </a:blip>
          <a:srcRect l="28581" t="32420" r="12474" b="18061"/>
          <a:stretch/>
        </p:blipFill>
        <p:spPr bwMode="auto">
          <a:xfrm>
            <a:off x="5932519" y="4681626"/>
            <a:ext cx="2908883" cy="1727738"/>
          </a:xfrm>
          <a:prstGeom prst="rect">
            <a:avLst/>
          </a:prstGeom>
          <a:ln>
            <a:noFill/>
          </a:ln>
          <a:effectLst>
            <a:softEdge rad="112500"/>
          </a:effectLst>
          <a:extLst/>
        </p:spPr>
      </p:pic>
      <p:grpSp>
        <p:nvGrpSpPr>
          <p:cNvPr id="5" name="Group 5"/>
          <p:cNvGrpSpPr>
            <a:grpSpLocks/>
          </p:cNvGrpSpPr>
          <p:nvPr/>
        </p:nvGrpSpPr>
        <p:grpSpPr bwMode="auto">
          <a:xfrm>
            <a:off x="15875" y="1314450"/>
            <a:ext cx="322263" cy="3911600"/>
            <a:chOff x="15442" y="1313988"/>
            <a:chExt cx="322263" cy="3911580"/>
          </a:xfrm>
        </p:grpSpPr>
        <p:sp>
          <p:nvSpPr>
            <p:cNvPr id="85" name="TextBox 10"/>
            <p:cNvSpPr txBox="1">
              <a:spLocks noChangeArrowheads="1"/>
            </p:cNvSpPr>
            <p:nvPr/>
          </p:nvSpPr>
          <p:spPr bwMode="auto">
            <a:xfrm>
              <a:off x="15442" y="1313988"/>
              <a:ext cx="322263" cy="954083"/>
            </a:xfrm>
            <a:prstGeom prst="rect">
              <a:avLst/>
            </a:prstGeom>
            <a:noFill/>
            <a:ln>
              <a:noFill/>
            </a:ln>
            <a:extLst/>
          </p:spPr>
          <p:txBody>
            <a:bodyPr>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algn="ctr" defTabSz="914400" eaLnBrk="0" hangingPunct="0">
                <a:defRPr/>
              </a:pPr>
              <a:r>
                <a:rPr lang="zh-CN" altLang="en-US" sz="1400" kern="0" dirty="0" smtClean="0">
                  <a:solidFill>
                    <a:prstClr val="black"/>
                  </a:solidFill>
                  <a:latin typeface="微软雅黑" pitchFamily="34" charset="-122"/>
                  <a:ea typeface="微软雅黑" pitchFamily="34" charset="-122"/>
                </a:rPr>
                <a:t>协同创新</a:t>
              </a:r>
              <a:endParaRPr lang="en-US" altLang="zh-CN" sz="1400" kern="0" dirty="0" smtClean="0">
                <a:solidFill>
                  <a:prstClr val="black"/>
                </a:solidFill>
                <a:latin typeface="微软雅黑" pitchFamily="34" charset="-122"/>
                <a:ea typeface="微软雅黑" pitchFamily="34" charset="-122"/>
              </a:endParaRPr>
            </a:p>
          </p:txBody>
        </p:sp>
        <p:sp>
          <p:nvSpPr>
            <p:cNvPr id="86" name="TextBox 11"/>
            <p:cNvSpPr txBox="1">
              <a:spLocks noChangeArrowheads="1"/>
            </p:cNvSpPr>
            <p:nvPr/>
          </p:nvSpPr>
          <p:spPr bwMode="auto">
            <a:xfrm>
              <a:off x="15442" y="4271486"/>
              <a:ext cx="322263" cy="954082"/>
            </a:xfrm>
            <a:prstGeom prst="rect">
              <a:avLst/>
            </a:prstGeom>
            <a:noFill/>
            <a:ln>
              <a:noFill/>
            </a:ln>
            <a:extLst/>
          </p:spPr>
          <p:txBody>
            <a:bodyPr>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algn="ctr" defTabSz="914400" eaLnBrk="0" hangingPunct="0">
                <a:defRPr/>
              </a:pPr>
              <a:r>
                <a:rPr lang="zh-CN" altLang="en-US" sz="1400" kern="0" dirty="0">
                  <a:solidFill>
                    <a:prstClr val="black"/>
                  </a:solidFill>
                  <a:latin typeface="微软雅黑" pitchFamily="34" charset="-122"/>
                  <a:ea typeface="微软雅黑" pitchFamily="34" charset="-122"/>
                </a:rPr>
                <a:t>基础</a:t>
              </a:r>
              <a:r>
                <a:rPr lang="zh-CN" altLang="en-US" sz="1400" kern="0" dirty="0" smtClean="0">
                  <a:solidFill>
                    <a:prstClr val="black"/>
                  </a:solidFill>
                  <a:latin typeface="微软雅黑" pitchFamily="34" charset="-122"/>
                  <a:ea typeface="微软雅黑" pitchFamily="34" charset="-122"/>
                </a:rPr>
                <a:t>训练</a:t>
              </a:r>
              <a:endParaRPr lang="en-US" altLang="zh-CN" sz="1400" kern="0" dirty="0" smtClean="0">
                <a:solidFill>
                  <a:prstClr val="black"/>
                </a:solidFill>
                <a:latin typeface="微软雅黑" pitchFamily="34" charset="-122"/>
                <a:ea typeface="微软雅黑" pitchFamily="34" charset="-122"/>
              </a:endParaRPr>
            </a:p>
          </p:txBody>
        </p:sp>
        <p:cxnSp>
          <p:nvCxnSpPr>
            <p:cNvPr id="118793" name="Straight Arrow Connector 86"/>
            <p:cNvCxnSpPr>
              <a:cxnSpLocks noChangeShapeType="1"/>
              <a:stCxn id="86" idx="0"/>
              <a:endCxn id="85" idx="2"/>
            </p:cNvCxnSpPr>
            <p:nvPr/>
          </p:nvCxnSpPr>
          <p:spPr bwMode="auto">
            <a:xfrm flipV="1">
              <a:off x="176574" y="2268095"/>
              <a:ext cx="0" cy="2003366"/>
            </a:xfrm>
            <a:prstGeom prst="straightConnector1">
              <a:avLst/>
            </a:prstGeom>
            <a:noFill/>
            <a:ln w="19050" algn="ctr">
              <a:solidFill>
                <a:srgbClr val="4F81BD"/>
              </a:solidFill>
              <a:round/>
              <a:headEnd/>
              <a:tailEnd type="triangle" w="med" len="med"/>
            </a:ln>
          </p:spPr>
        </p:cxnSp>
      </p:grpSp>
      <p:sp>
        <p:nvSpPr>
          <p:cNvPr id="117766" name="Slide Number Placeholder 1"/>
          <p:cNvSpPr>
            <a:spLocks noGrp="1"/>
          </p:cNvSpPr>
          <p:nvPr>
            <p:ph type="sldNum" sz="quarter" idx="12"/>
          </p:nvPr>
        </p:nvSpPr>
        <p:spPr/>
        <p:txBody>
          <a:bodyPr/>
          <a:lstStyle/>
          <a:p>
            <a:pPr fontAlgn="base">
              <a:spcBef>
                <a:spcPct val="0"/>
              </a:spcBef>
              <a:spcAft>
                <a:spcPct val="0"/>
              </a:spcAft>
              <a:defRPr/>
            </a:pPr>
            <a:fld id="{96FF6D3B-78D7-460E-AA58-541C3927757D}" type="slidenum">
              <a:rPr lang="en-US" altLang="zh-CN" smtClean="0"/>
              <a:pPr fontAlgn="base">
                <a:spcBef>
                  <a:spcPct val="0"/>
                </a:spcBef>
                <a:spcAft>
                  <a:spcPct val="0"/>
                </a:spcAft>
                <a:defRPr/>
              </a:pPr>
              <a:t>13</a:t>
            </a:fld>
            <a:endParaRPr lang="en-US" altLang="zh-CN"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a:xfrm>
            <a:off x="2338388" y="260350"/>
            <a:ext cx="4772025" cy="538163"/>
          </a:xfrm>
        </p:spPr>
        <p:txBody>
          <a:bodyPr/>
          <a:lstStyle/>
          <a:p>
            <a:r>
              <a:rPr lang="zh-CN" altLang="en-US" sz="2400" dirty="0" smtClean="0">
                <a:latin typeface="微软雅黑" pitchFamily="34" charset="-122"/>
                <a:ea typeface="微软雅黑" pitchFamily="34" charset="-122"/>
              </a:rPr>
              <a:t>新空间规划及学生覆盖</a:t>
            </a:r>
          </a:p>
        </p:txBody>
      </p:sp>
      <p:sp>
        <p:nvSpPr>
          <p:cNvPr id="120834" name="内容占位符 2"/>
          <p:cNvSpPr>
            <a:spLocks noGrp="1"/>
          </p:cNvSpPr>
          <p:nvPr/>
        </p:nvSpPr>
        <p:spPr bwMode="auto">
          <a:xfrm>
            <a:off x="595313" y="1133475"/>
            <a:ext cx="8001000" cy="4752975"/>
          </a:xfrm>
          <a:prstGeom prst="rect">
            <a:avLst/>
          </a:prstGeom>
          <a:noFill/>
          <a:ln w="9525">
            <a:noFill/>
            <a:miter lim="800000"/>
            <a:headEnd/>
            <a:tailEnd/>
          </a:ln>
        </p:spPr>
        <p:txBody>
          <a:bodyPr/>
          <a:lstStyle/>
          <a:p>
            <a:pPr marL="469900" indent="-469900" defTabSz="914400" eaLnBrk="0" hangingPunct="0">
              <a:spcBef>
                <a:spcPct val="20000"/>
              </a:spcBef>
              <a:buClr>
                <a:srgbClr val="71685A"/>
              </a:buClr>
              <a:buFont typeface="Wingdings" pitchFamily="2" charset="2"/>
              <a:buChar char="o"/>
            </a:pPr>
            <a:endParaRPr lang="zh-CN" altLang="en-US" sz="3000">
              <a:solidFill>
                <a:srgbClr val="FFFFFF"/>
              </a:solidFill>
              <a:latin typeface="Calibri" pitchFamily="34" charset="0"/>
            </a:endParaRPr>
          </a:p>
        </p:txBody>
      </p:sp>
      <p:grpSp>
        <p:nvGrpSpPr>
          <p:cNvPr id="2" name="Group 157"/>
          <p:cNvGrpSpPr>
            <a:grpSpLocks/>
          </p:cNvGrpSpPr>
          <p:nvPr/>
        </p:nvGrpSpPr>
        <p:grpSpPr bwMode="auto">
          <a:xfrm>
            <a:off x="5111750" y="1538288"/>
            <a:ext cx="3675063" cy="614362"/>
            <a:chOff x="2727146" y="487777"/>
            <a:chExt cx="3675093" cy="615104"/>
          </a:xfrm>
        </p:grpSpPr>
        <p:grpSp>
          <p:nvGrpSpPr>
            <p:cNvPr id="3" name="Group 158"/>
            <p:cNvGrpSpPr>
              <a:grpSpLocks/>
            </p:cNvGrpSpPr>
            <p:nvPr/>
          </p:nvGrpSpPr>
          <p:grpSpPr bwMode="auto">
            <a:xfrm>
              <a:off x="2727146" y="487777"/>
              <a:ext cx="864000" cy="607272"/>
              <a:chOff x="2727146" y="488426"/>
              <a:chExt cx="864000" cy="607272"/>
            </a:xfrm>
          </p:grpSpPr>
          <p:sp>
            <p:nvSpPr>
              <p:cNvPr id="169" name="矩形 1"/>
              <p:cNvSpPr/>
              <p:nvPr/>
            </p:nvSpPr>
            <p:spPr bwMode="auto">
              <a:xfrm>
                <a:off x="2809697" y="488426"/>
                <a:ext cx="444504" cy="247949"/>
              </a:xfrm>
              <a:prstGeom prst="rect">
                <a:avLst/>
              </a:prstGeom>
              <a:solidFill>
                <a:srgbClr val="0070C0">
                  <a:alpha val="50000"/>
                </a:srgbClr>
              </a:solidFill>
              <a:ln w="38100" cap="flat" cmpd="sng" algn="ctr">
                <a:noFill/>
                <a:prstDash val="solid"/>
              </a:ln>
              <a:effectLst/>
            </p:spPr>
            <p:txBody>
              <a:bodyPr anchor="ctr"/>
              <a:lstStyle/>
              <a:p>
                <a:pPr algn="ctr" defTabSz="914400" eaLnBrk="0" hangingPunct="0">
                  <a:defRPr/>
                </a:pPr>
                <a:endParaRPr lang="zh-CN" altLang="en-US" sz="1200" kern="0">
                  <a:solidFill>
                    <a:prstClr val="black"/>
                  </a:solidFill>
                  <a:latin typeface="Calibri" charset="0"/>
                  <a:ea typeface="宋体" charset="0"/>
                  <a:cs typeface="宋体" charset="0"/>
                </a:endParaRPr>
              </a:p>
            </p:txBody>
          </p:sp>
          <p:sp>
            <p:nvSpPr>
              <p:cNvPr id="170" name="文本框 2"/>
              <p:cNvSpPr txBox="1">
                <a:spLocks noChangeArrowheads="1"/>
              </p:cNvSpPr>
              <p:nvPr/>
            </p:nvSpPr>
            <p:spPr bwMode="auto">
              <a:xfrm>
                <a:off x="2727146" y="736375"/>
                <a:ext cx="863607" cy="359209"/>
              </a:xfrm>
              <a:prstGeom prst="rect">
                <a:avLst/>
              </a:prstGeom>
              <a:noFill/>
              <a:ln>
                <a:noFill/>
              </a:ln>
              <a:extLst/>
            </p:spPr>
            <p:txBody>
              <a:bodyPr>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zh-CN" altLang="en-US" sz="1200" kern="0" dirty="0" smtClean="0">
                    <a:solidFill>
                      <a:prstClr val="black"/>
                    </a:solidFill>
                    <a:latin typeface="Arial" charset="0"/>
                  </a:rPr>
                  <a:t>全时开</a:t>
                </a:r>
                <a:r>
                  <a:rPr lang="zh-CN" altLang="en-US" sz="1200" kern="0" dirty="0">
                    <a:solidFill>
                      <a:prstClr val="black"/>
                    </a:solidFill>
                    <a:latin typeface="Arial" charset="0"/>
                  </a:rPr>
                  <a:t>放</a:t>
                </a:r>
              </a:p>
            </p:txBody>
          </p:sp>
        </p:grpSp>
        <p:grpSp>
          <p:nvGrpSpPr>
            <p:cNvPr id="4" name="Group 159"/>
            <p:cNvGrpSpPr>
              <a:grpSpLocks/>
            </p:cNvGrpSpPr>
            <p:nvPr/>
          </p:nvGrpSpPr>
          <p:grpSpPr bwMode="auto">
            <a:xfrm>
              <a:off x="3664177" y="487777"/>
              <a:ext cx="864000" cy="615104"/>
              <a:chOff x="3650778" y="488426"/>
              <a:chExt cx="864000" cy="615104"/>
            </a:xfrm>
          </p:grpSpPr>
          <p:sp>
            <p:nvSpPr>
              <p:cNvPr id="167" name="矩形 3"/>
              <p:cNvSpPr/>
              <p:nvPr/>
            </p:nvSpPr>
            <p:spPr bwMode="auto">
              <a:xfrm>
                <a:off x="3732931" y="488426"/>
                <a:ext cx="444504" cy="254307"/>
              </a:xfrm>
              <a:prstGeom prst="rect">
                <a:avLst/>
              </a:prstGeom>
              <a:solidFill>
                <a:srgbClr val="FFC000">
                  <a:alpha val="50000"/>
                </a:srgbClr>
              </a:solidFill>
              <a:ln w="25400" cap="flat" cmpd="sng" algn="ctr">
                <a:noFill/>
                <a:prstDash val="solid"/>
              </a:ln>
              <a:effectLst/>
            </p:spPr>
            <p:txBody>
              <a:bodyPr anchor="ctr"/>
              <a:lstStyle/>
              <a:p>
                <a:pPr algn="ctr" defTabSz="914400" eaLnBrk="0" hangingPunct="0">
                  <a:defRPr/>
                </a:pPr>
                <a:endParaRPr lang="zh-CN" altLang="en-US" sz="1200" kern="0">
                  <a:solidFill>
                    <a:prstClr val="black"/>
                  </a:solidFill>
                  <a:latin typeface="Calibri" charset="0"/>
                  <a:ea typeface="宋体" charset="0"/>
                  <a:cs typeface="宋体" charset="0"/>
                </a:endParaRPr>
              </a:p>
            </p:txBody>
          </p:sp>
          <p:sp>
            <p:nvSpPr>
              <p:cNvPr id="168" name="文本框 4"/>
              <p:cNvSpPr txBox="1">
                <a:spLocks noChangeArrowheads="1"/>
              </p:cNvSpPr>
              <p:nvPr/>
            </p:nvSpPr>
            <p:spPr bwMode="auto">
              <a:xfrm>
                <a:off x="3650380" y="744322"/>
                <a:ext cx="863607" cy="359208"/>
              </a:xfrm>
              <a:prstGeom prst="rect">
                <a:avLst/>
              </a:prstGeom>
              <a:noFill/>
              <a:ln>
                <a:noFill/>
              </a:ln>
              <a:extLst/>
            </p:spPr>
            <p:txBody>
              <a:bodyPr>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zh-CN" altLang="en-US" sz="1200" kern="0" dirty="0" smtClean="0">
                    <a:solidFill>
                      <a:prstClr val="black"/>
                    </a:solidFill>
                    <a:latin typeface="Arial" charset="0"/>
                  </a:rPr>
                  <a:t>课外开</a:t>
                </a:r>
                <a:r>
                  <a:rPr lang="zh-CN" altLang="en-US" sz="1200" kern="0" dirty="0">
                    <a:solidFill>
                      <a:prstClr val="black"/>
                    </a:solidFill>
                    <a:latin typeface="Arial" charset="0"/>
                  </a:rPr>
                  <a:t>放</a:t>
                </a:r>
                <a:endParaRPr lang="en-US" altLang="zh-CN" sz="1200" kern="0" dirty="0">
                  <a:solidFill>
                    <a:prstClr val="black"/>
                  </a:solidFill>
                  <a:latin typeface="Arial" charset="0"/>
                </a:endParaRPr>
              </a:p>
            </p:txBody>
          </p:sp>
        </p:grpSp>
        <p:grpSp>
          <p:nvGrpSpPr>
            <p:cNvPr id="5" name="Group 160"/>
            <p:cNvGrpSpPr>
              <a:grpSpLocks/>
            </p:cNvGrpSpPr>
            <p:nvPr/>
          </p:nvGrpSpPr>
          <p:grpSpPr bwMode="auto">
            <a:xfrm>
              <a:off x="4601208" y="487777"/>
              <a:ext cx="864000" cy="606375"/>
              <a:chOff x="4735556" y="488237"/>
              <a:chExt cx="864000" cy="606375"/>
            </a:xfrm>
          </p:grpSpPr>
          <p:sp>
            <p:nvSpPr>
              <p:cNvPr id="165" name="矩形 5"/>
              <p:cNvSpPr/>
              <p:nvPr/>
            </p:nvSpPr>
            <p:spPr bwMode="auto">
              <a:xfrm>
                <a:off x="4818898" y="488237"/>
                <a:ext cx="444504" cy="247949"/>
              </a:xfrm>
              <a:prstGeom prst="rect">
                <a:avLst/>
              </a:prstGeom>
              <a:solidFill>
                <a:srgbClr val="FF0000">
                  <a:alpha val="50000"/>
                </a:srgbClr>
              </a:solidFill>
              <a:ln w="25400" cap="flat" cmpd="sng" algn="ctr">
                <a:noFill/>
                <a:prstDash val="solid"/>
              </a:ln>
              <a:effectLst/>
            </p:spPr>
            <p:txBody>
              <a:bodyPr anchor="ctr"/>
              <a:lstStyle/>
              <a:p>
                <a:pPr algn="ctr" defTabSz="914400" eaLnBrk="0" hangingPunct="0">
                  <a:defRPr/>
                </a:pPr>
                <a:endParaRPr lang="zh-CN" altLang="en-US" sz="1200" kern="0">
                  <a:solidFill>
                    <a:prstClr val="black"/>
                  </a:solidFill>
                  <a:latin typeface="Calibri" charset="0"/>
                  <a:ea typeface="宋体" charset="0"/>
                  <a:cs typeface="宋体" charset="0"/>
                </a:endParaRPr>
              </a:p>
            </p:txBody>
          </p:sp>
          <p:sp>
            <p:nvSpPr>
              <p:cNvPr id="166" name="文本框 6"/>
              <p:cNvSpPr txBox="1">
                <a:spLocks noChangeArrowheads="1"/>
              </p:cNvSpPr>
              <p:nvPr/>
            </p:nvSpPr>
            <p:spPr bwMode="auto">
              <a:xfrm>
                <a:off x="4736347" y="734596"/>
                <a:ext cx="863607" cy="360798"/>
              </a:xfrm>
              <a:prstGeom prst="rect">
                <a:avLst/>
              </a:prstGeom>
              <a:noFill/>
              <a:ln>
                <a:noFill/>
              </a:ln>
              <a:extLst/>
            </p:spPr>
            <p:txBody>
              <a:bodyPr>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zh-CN" altLang="en-US" sz="1200" kern="0" dirty="0">
                    <a:solidFill>
                      <a:prstClr val="black"/>
                    </a:solidFill>
                    <a:latin typeface="Arial" charset="0"/>
                  </a:rPr>
                  <a:t>实习专用</a:t>
                </a:r>
              </a:p>
            </p:txBody>
          </p:sp>
        </p:grpSp>
        <p:grpSp>
          <p:nvGrpSpPr>
            <p:cNvPr id="6" name="Group 161"/>
            <p:cNvGrpSpPr>
              <a:grpSpLocks/>
            </p:cNvGrpSpPr>
            <p:nvPr/>
          </p:nvGrpSpPr>
          <p:grpSpPr bwMode="auto">
            <a:xfrm>
              <a:off x="5538239" y="487777"/>
              <a:ext cx="864000" cy="605233"/>
              <a:chOff x="5538239" y="487777"/>
              <a:chExt cx="864000" cy="605233"/>
            </a:xfrm>
          </p:grpSpPr>
          <p:sp>
            <p:nvSpPr>
              <p:cNvPr id="163" name="矩形 8"/>
              <p:cNvSpPr/>
              <p:nvPr/>
            </p:nvSpPr>
            <p:spPr bwMode="auto">
              <a:xfrm>
                <a:off x="5621183" y="487777"/>
                <a:ext cx="444504" cy="247949"/>
              </a:xfrm>
              <a:prstGeom prst="rect">
                <a:avLst/>
              </a:prstGeom>
              <a:solidFill>
                <a:srgbClr val="92D050">
                  <a:alpha val="50000"/>
                </a:srgbClr>
              </a:solidFill>
              <a:ln w="25400" cap="flat" cmpd="sng" algn="ctr">
                <a:noFill/>
                <a:prstDash val="solid"/>
              </a:ln>
              <a:effectLst/>
            </p:spPr>
            <p:txBody>
              <a:bodyPr anchor="ctr"/>
              <a:lstStyle/>
              <a:p>
                <a:pPr algn="ctr" defTabSz="914400" eaLnBrk="0" hangingPunct="0">
                  <a:defRPr/>
                </a:pPr>
                <a:endParaRPr lang="zh-CN" altLang="en-US" sz="1200" kern="0">
                  <a:solidFill>
                    <a:prstClr val="black"/>
                  </a:solidFill>
                  <a:latin typeface="Calibri" charset="0"/>
                  <a:ea typeface="宋体" charset="0"/>
                  <a:cs typeface="宋体" charset="0"/>
                </a:endParaRPr>
              </a:p>
            </p:txBody>
          </p:sp>
          <p:sp>
            <p:nvSpPr>
              <p:cNvPr id="164" name="文本框 9"/>
              <p:cNvSpPr txBox="1">
                <a:spLocks noChangeArrowheads="1"/>
              </p:cNvSpPr>
              <p:nvPr/>
            </p:nvSpPr>
            <p:spPr bwMode="auto">
              <a:xfrm>
                <a:off x="5538632" y="732547"/>
                <a:ext cx="863607" cy="360797"/>
              </a:xfrm>
              <a:prstGeom prst="rect">
                <a:avLst/>
              </a:prstGeom>
              <a:noFill/>
              <a:ln>
                <a:noFill/>
              </a:ln>
              <a:extLst/>
            </p:spPr>
            <p:txBody>
              <a:bodyPr>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zh-CN" altLang="en-US" sz="1200" kern="0" dirty="0">
                    <a:solidFill>
                      <a:prstClr val="black"/>
                    </a:solidFill>
                    <a:latin typeface="Arial" charset="0"/>
                  </a:rPr>
                  <a:t>行政办公</a:t>
                </a:r>
              </a:p>
            </p:txBody>
          </p:sp>
        </p:grpSp>
      </p:grpSp>
      <p:graphicFrame>
        <p:nvGraphicFramePr>
          <p:cNvPr id="171" name="Table 170"/>
          <p:cNvGraphicFramePr>
            <a:graphicFrameLocks noGrp="1"/>
          </p:cNvGraphicFramePr>
          <p:nvPr/>
        </p:nvGraphicFramePr>
        <p:xfrm>
          <a:off x="2297128" y="1093788"/>
          <a:ext cx="6704028" cy="3926576"/>
        </p:xfrm>
        <a:graphic>
          <a:graphicData uri="http://schemas.openxmlformats.org/drawingml/2006/table">
            <a:tbl>
              <a:tblPr/>
              <a:tblGrid>
                <a:gridCol w="1214443"/>
                <a:gridCol w="1285884"/>
                <a:gridCol w="969404"/>
                <a:gridCol w="1078099"/>
                <a:gridCol w="1078099"/>
                <a:gridCol w="1078099"/>
              </a:tblGrid>
              <a:tr h="901723">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覆盖</a:t>
                      </a:r>
                      <a:r>
                        <a:rPr lang="zh-CN" altLang="en-US" sz="1600" b="1" i="0" u="none" strike="noStrike" dirty="0" smtClean="0">
                          <a:solidFill>
                            <a:srgbClr val="000000"/>
                          </a:solidFill>
                          <a:effectLst/>
                          <a:latin typeface="微软雅黑" panose="020B0503020204020204" pitchFamily="34" charset="-122"/>
                          <a:ea typeface="微软雅黑" panose="020B0503020204020204" pitchFamily="34" charset="-122"/>
                        </a:rPr>
                        <a:t>人数：人次</a:t>
                      </a:r>
                      <a:r>
                        <a:rPr lang="en-US" altLang="zh-CN" sz="16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600" b="1" i="0" u="none" strike="noStrike" dirty="0" smtClean="0">
                          <a:solidFill>
                            <a:srgbClr val="000000"/>
                          </a:solidFill>
                          <a:effectLst/>
                          <a:latin typeface="微软雅黑" panose="020B0503020204020204" pitchFamily="34" charset="-122"/>
                          <a:ea typeface="微软雅黑" panose="020B0503020204020204" pitchFamily="34" charset="-122"/>
                        </a:rPr>
                        <a:t>年</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全时开放</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FB7D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课外开放</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F7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实习专用</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7F7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行政办公</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C8E7A7"/>
                    </a:solidFill>
                  </a:tcPr>
                </a:tc>
              </a:tr>
              <a:tr h="371764">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rtl="0"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空间占</a:t>
                      </a:r>
                      <a:r>
                        <a:rPr lang="zh-CN" altLang="en-US" sz="1600" b="1" i="0" u="none" strike="noStrike" dirty="0" smtClean="0">
                          <a:solidFill>
                            <a:srgbClr val="000000"/>
                          </a:solidFill>
                          <a:effectLst/>
                          <a:latin typeface="微软雅黑" panose="020B0503020204020204" pitchFamily="34" charset="-122"/>
                          <a:ea typeface="微软雅黑" panose="020B0503020204020204" pitchFamily="34" charset="-122"/>
                        </a:rPr>
                        <a:t>比</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600" b="1" i="0" u="none" strike="noStrike" dirty="0">
                          <a:solidFill>
                            <a:srgbClr val="000000"/>
                          </a:solidFill>
                          <a:effectLst/>
                          <a:latin typeface="微软雅黑" panose="020B0503020204020204" pitchFamily="34" charset="-122"/>
                          <a:ea typeface="微软雅黑" panose="020B0503020204020204" pitchFamily="34" charset="-122"/>
                        </a:rPr>
                        <a:t>22%</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FB7D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600" b="1" i="0" u="none" strike="noStrike" dirty="0">
                          <a:solidFill>
                            <a:srgbClr val="000000"/>
                          </a:solidFill>
                          <a:effectLst/>
                          <a:latin typeface="微软雅黑" panose="020B0503020204020204" pitchFamily="34" charset="-122"/>
                          <a:ea typeface="微软雅黑" panose="020B0503020204020204" pitchFamily="34" charset="-122"/>
                        </a:rPr>
                        <a:t>67%</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F7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600" b="1" i="0" u="none" strike="noStrike" dirty="0">
                          <a:solidFill>
                            <a:srgbClr val="000000"/>
                          </a:solidFill>
                          <a:effectLst/>
                          <a:latin typeface="微软雅黑" panose="020B0503020204020204" pitchFamily="34" charset="-122"/>
                          <a:ea typeface="微软雅黑" panose="020B0503020204020204" pitchFamily="34" charset="-122"/>
                        </a:rPr>
                        <a:t>4%</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7F7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600" b="1" i="0" u="none" strike="noStrike" dirty="0">
                          <a:solidFill>
                            <a:srgbClr val="000000"/>
                          </a:solidFill>
                          <a:effectLst/>
                          <a:latin typeface="微软雅黑" panose="020B0503020204020204" pitchFamily="34" charset="-122"/>
                          <a:ea typeface="微软雅黑" panose="020B0503020204020204" pitchFamily="34" charset="-122"/>
                        </a:rPr>
                        <a:t>7%</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C8E7A7"/>
                    </a:solidFill>
                  </a:tcPr>
                </a:tc>
              </a:tr>
              <a:tr h="406429">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rgbClr val="7030A0"/>
                          </a:solidFill>
                          <a:latin typeface="微软雅黑" pitchFamily="34" charset="-122"/>
                          <a:ea typeface="微软雅黑" pitchFamily="34" charset="-122"/>
                          <a:cs typeface="+mn-cs"/>
                        </a:rPr>
                        <a:t>工程实践能力及创意训练</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altLang="zh-CN" sz="1200" b="1" i="0" u="none" strike="noStrike" dirty="0" smtClean="0">
                          <a:solidFill>
                            <a:srgbClr val="FFFFFF"/>
                          </a:solidFill>
                          <a:effectLst/>
                          <a:latin typeface="微软雅黑" panose="020B0503020204020204" pitchFamily="34" charset="-122"/>
                          <a:ea typeface="微软雅黑" panose="020B0503020204020204" pitchFamily="34" charset="-122"/>
                        </a:rPr>
                        <a:t>1600+900</a:t>
                      </a:r>
                      <a:r>
                        <a:rPr lang="zh-CN" altLang="en-US" sz="1200" b="1" i="0" u="none" strike="noStrike" dirty="0" smtClean="0">
                          <a:solidFill>
                            <a:srgbClr val="FFFFFF"/>
                          </a:solidFill>
                          <a:effectLst/>
                          <a:latin typeface="微软雅黑" panose="020B0503020204020204" pitchFamily="34" charset="-122"/>
                          <a:ea typeface="微软雅黑" panose="020B0503020204020204" pitchFamily="34" charset="-122"/>
                        </a:rPr>
                        <a:t>（</a:t>
                      </a:r>
                      <a:r>
                        <a:rPr lang="en-US" altLang="zh-CN" sz="1200" b="1" i="0" u="none" strike="noStrike" dirty="0">
                          <a:solidFill>
                            <a:srgbClr val="FFFFFF"/>
                          </a:solidFill>
                          <a:effectLst/>
                          <a:latin typeface="微软雅黑" panose="020B0503020204020204" pitchFamily="34" charset="-122"/>
                          <a:ea typeface="微软雅黑" panose="020B0503020204020204" pitchFamily="34" charset="-122"/>
                        </a:rPr>
                        <a:t>3000</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1764">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7030A0"/>
                          </a:solidFill>
                          <a:latin typeface="微软雅黑" pitchFamily="34" charset="-122"/>
                          <a:ea typeface="微软雅黑" pitchFamily="34" charset="-122"/>
                        </a:rPr>
                        <a:t>创新创业课程及主题活动</a:t>
                      </a:r>
                      <a:endParaRPr lang="en-US" altLang="zh-CN" sz="1400" b="1" dirty="0" smtClean="0">
                        <a:solidFill>
                          <a:srgbClr val="7030A0"/>
                        </a:solidFill>
                        <a:latin typeface="微软雅黑" pitchFamily="34" charset="-122"/>
                        <a:ea typeface="微软雅黑" pitchFamily="34" charset="-122"/>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rtl="0" fontAlgn="ctr"/>
                      <a:r>
                        <a:rPr lang="zh-CN" altLang="en-US" sz="1400" b="1" i="0" u="none" strike="noStrike" dirty="0" smtClean="0">
                          <a:solidFill>
                            <a:srgbClr val="000000"/>
                          </a:solidFill>
                          <a:effectLst/>
                          <a:latin typeface="微软雅黑" panose="020B0503020204020204" pitchFamily="34" charset="-122"/>
                          <a:ea typeface="微软雅黑" panose="020B0503020204020204" pitchFamily="34" charset="-122"/>
                        </a:rPr>
                        <a:t>创新创业课程</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altLang="zh-CN" sz="1200" b="1" i="0" u="none" strike="noStrike" dirty="0" smtClean="0">
                          <a:solidFill>
                            <a:srgbClr val="FFFFFF"/>
                          </a:solidFill>
                          <a:effectLst/>
                          <a:latin typeface="微软雅黑" panose="020B0503020204020204" pitchFamily="34" charset="-122"/>
                          <a:ea typeface="微软雅黑" panose="020B0503020204020204" pitchFamily="34" charset="-122"/>
                        </a:rPr>
                        <a:t>400</a:t>
                      </a:r>
                      <a:r>
                        <a:rPr lang="zh-CN" altLang="en-US" sz="1200" b="1" i="0" u="none" strike="noStrike" dirty="0" smtClean="0">
                          <a:solidFill>
                            <a:srgbClr val="FFFFFF"/>
                          </a:solidFill>
                          <a:effectLst/>
                          <a:latin typeface="微软雅黑" panose="020B0503020204020204" pitchFamily="34" charset="-122"/>
                          <a:ea typeface="微软雅黑" panose="020B0503020204020204" pitchFamily="34" charset="-122"/>
                        </a:rPr>
                        <a:t>（</a:t>
                      </a:r>
                      <a:r>
                        <a:rPr lang="en-US" altLang="zh-CN" sz="1200" b="1" i="0" u="none" strike="noStrike" dirty="0" smtClean="0">
                          <a:solidFill>
                            <a:srgbClr val="FFFFFF"/>
                          </a:solidFill>
                          <a:effectLst/>
                          <a:latin typeface="微软雅黑" panose="020B0503020204020204" pitchFamily="34" charset="-122"/>
                          <a:ea typeface="微软雅黑" panose="020B0503020204020204" pitchFamily="34" charset="-122"/>
                        </a:rPr>
                        <a:t>1000</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1764">
                <a:tc vMerge="1">
                  <a:txBody>
                    <a:bodyPr/>
                    <a:lstStyle/>
                    <a:p>
                      <a:endParaRPr lang="zh-CN" altLang="en-US" dirty="0"/>
                    </a:p>
                  </a:txBody>
                  <a:tcPr marL="72000" marR="72000" marT="72000" marB="72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r" defTabSz="914400" rtl="0" eaLnBrk="1" fontAlgn="ctr" latinLnBrk="0" hangingPunct="1">
                        <a:lnSpc>
                          <a:spcPct val="100000"/>
                        </a:lnSpc>
                        <a:spcBef>
                          <a:spcPts val="0"/>
                        </a:spcBef>
                        <a:spcAft>
                          <a:spcPts val="0"/>
                        </a:spcAft>
                        <a:buClrTx/>
                        <a:buSzTx/>
                        <a:buFontTx/>
                        <a:buNone/>
                        <a:tabLst/>
                        <a:defRPr/>
                      </a:pPr>
                      <a:r>
                        <a:rPr lang="zh-CN" altLang="en-US" sz="1400" b="1" i="0" u="none" strike="noStrike" dirty="0" smtClean="0">
                          <a:solidFill>
                            <a:srgbClr val="000000"/>
                          </a:solidFill>
                          <a:effectLst/>
                          <a:latin typeface="微软雅黑" panose="020B0503020204020204" pitchFamily="34" charset="-122"/>
                          <a:ea typeface="微软雅黑" panose="020B0503020204020204" pitchFamily="34" charset="-122"/>
                        </a:rPr>
                        <a:t>创客主题活动</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altLang="zh-CN" sz="1200" b="1" i="0" u="none" strike="noStrike" dirty="0" smtClean="0">
                          <a:solidFill>
                            <a:srgbClr val="FFFFFF"/>
                          </a:solidFill>
                          <a:effectLst/>
                          <a:latin typeface="微软雅黑" panose="020B0503020204020204" pitchFamily="34" charset="-122"/>
                          <a:ea typeface="微软雅黑" panose="020B0503020204020204" pitchFamily="34" charset="-122"/>
                        </a:rPr>
                        <a:t>300</a:t>
                      </a:r>
                      <a:r>
                        <a:rPr lang="zh-CN" altLang="en-US" sz="1200" b="1" i="0" u="none" strike="noStrike" dirty="0" smtClean="0">
                          <a:solidFill>
                            <a:srgbClr val="FFFFFF"/>
                          </a:solidFill>
                          <a:effectLst/>
                          <a:latin typeface="微软雅黑" panose="020B0503020204020204" pitchFamily="34" charset="-122"/>
                          <a:ea typeface="微软雅黑" panose="020B0503020204020204" pitchFamily="34" charset="-122"/>
                        </a:rPr>
                        <a:t>（</a:t>
                      </a:r>
                      <a:r>
                        <a:rPr lang="en-US" altLang="zh-CN" sz="1200" b="1" i="0" u="none" strike="noStrike" dirty="0" smtClean="0">
                          <a:solidFill>
                            <a:srgbClr val="FFFFFF"/>
                          </a:solidFill>
                          <a:effectLst/>
                          <a:latin typeface="微软雅黑" panose="020B0503020204020204" pitchFamily="34" charset="-122"/>
                          <a:ea typeface="微软雅黑" panose="020B0503020204020204" pitchFamily="34" charset="-122"/>
                        </a:rPr>
                        <a:t>1000</a:t>
                      </a:r>
                      <a:r>
                        <a:rPr lang="zh-CN" altLang="en-US" sz="1200" b="1" i="0" u="none" strike="noStrike" dirty="0" smtClean="0">
                          <a:solidFill>
                            <a:srgbClr val="FFFFFF"/>
                          </a:solidFill>
                          <a:effectLst/>
                          <a:latin typeface="微软雅黑" panose="020B0503020204020204" pitchFamily="34" charset="-122"/>
                          <a:ea typeface="微软雅黑" panose="020B0503020204020204" pitchFamily="34" charset="-122"/>
                        </a:rPr>
                        <a:t>）</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1764">
                <a:tc row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7030A0"/>
                          </a:solidFill>
                          <a:latin typeface="微软雅黑" pitchFamily="34" charset="-122"/>
                          <a:ea typeface="微软雅黑" pitchFamily="34" charset="-122"/>
                        </a:rPr>
                        <a:t>创新项目</a:t>
                      </a:r>
                      <a:endParaRPr lang="en-US" altLang="zh-CN" sz="1400" b="1" dirty="0" smtClean="0">
                        <a:solidFill>
                          <a:srgbClr val="7030A0"/>
                        </a:solidFill>
                        <a:latin typeface="微软雅黑" pitchFamily="34" charset="-122"/>
                        <a:ea typeface="微软雅黑" pitchFamily="34" charset="-122"/>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SRT</a:t>
                      </a:r>
                      <a:r>
                        <a:rPr lang="zh-CN" altLang="en-US" sz="1400" b="1" i="0" u="none" strike="noStrike" dirty="0" smtClean="0">
                          <a:solidFill>
                            <a:srgbClr val="000000"/>
                          </a:solidFill>
                          <a:effectLst/>
                          <a:latin typeface="微软雅黑" panose="020B0503020204020204" pitchFamily="34" charset="-122"/>
                          <a:ea typeface="微软雅黑" panose="020B0503020204020204" pitchFamily="34" charset="-122"/>
                        </a:rPr>
                        <a:t>项目</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altLang="zh-CN" sz="1200" b="1" i="0" u="none" strike="noStrike" dirty="0" smtClean="0">
                          <a:solidFill>
                            <a:srgbClr val="FFFFFF"/>
                          </a:solidFill>
                          <a:effectLst/>
                          <a:latin typeface="微软雅黑" panose="020B0503020204020204" pitchFamily="34" charset="-122"/>
                          <a:ea typeface="微软雅黑" panose="020B0503020204020204" pitchFamily="34" charset="-122"/>
                        </a:rPr>
                        <a:t>30</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a:t>
                      </a:r>
                      <a:r>
                        <a:rPr lang="en-US" altLang="zh-CN" sz="1200" b="1" i="0" u="none" strike="noStrike" dirty="0" smtClean="0">
                          <a:solidFill>
                            <a:srgbClr val="FFFFFF"/>
                          </a:solidFill>
                          <a:effectLst/>
                          <a:latin typeface="微软雅黑" panose="020B0503020204020204" pitchFamily="34" charset="-122"/>
                          <a:ea typeface="微软雅黑" panose="020B0503020204020204" pitchFamily="34" charset="-122"/>
                        </a:rPr>
                        <a:t>100</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1764">
                <a:tc vMerge="1">
                  <a:txBody>
                    <a:bodyPr/>
                    <a:lstStyle/>
                    <a:p>
                      <a:endParaRPr lang="zh-CN" altLang="en-US" dirty="0"/>
                    </a:p>
                  </a:txBody>
                  <a:tcPr marL="72000" marR="72000" marT="72000" marB="72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长期项目开发</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altLang="zh-CN" sz="1200" b="1" i="0" u="none" strike="noStrike" dirty="0">
                          <a:solidFill>
                            <a:srgbClr val="FFFFFF"/>
                          </a:solidFill>
                          <a:effectLst/>
                          <a:latin typeface="微软雅黑" panose="020B0503020204020204" pitchFamily="34" charset="-122"/>
                          <a:ea typeface="微软雅黑" panose="020B0503020204020204" pitchFamily="34" charset="-122"/>
                        </a:rPr>
                        <a:t>30</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a:t>
                      </a:r>
                      <a:r>
                        <a:rPr lang="en-US" altLang="zh-CN" sz="1200" b="1" i="0" u="none" strike="noStrike" dirty="0">
                          <a:solidFill>
                            <a:srgbClr val="FFFFFF"/>
                          </a:solidFill>
                          <a:effectLst/>
                          <a:latin typeface="微软雅黑" panose="020B0503020204020204" pitchFamily="34" charset="-122"/>
                          <a:ea typeface="微软雅黑" panose="020B0503020204020204" pitchFamily="34" charset="-122"/>
                        </a:rPr>
                        <a:t>100</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1764">
                <a:tc vMerge="1">
                  <a:txBody>
                    <a:bodyPr/>
                    <a:lstStyle/>
                    <a:p>
                      <a:endParaRPr lang="zh-CN" altLang="en-US" dirty="0"/>
                    </a:p>
                  </a:txBody>
                  <a:tcPr marL="72000" marR="72000" marT="72000" marB="72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产品实现服务</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altLang="zh-CN" sz="1200" b="1" i="0" u="none" strike="noStrike" dirty="0">
                          <a:solidFill>
                            <a:srgbClr val="FFFFFF"/>
                          </a:solidFill>
                          <a:effectLst/>
                          <a:latin typeface="微软雅黑" panose="020B0503020204020204" pitchFamily="34" charset="-122"/>
                          <a:ea typeface="微软雅黑" panose="020B0503020204020204" pitchFamily="34" charset="-122"/>
                        </a:rPr>
                        <a:t>400</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a:t>
                      </a:r>
                      <a:r>
                        <a:rPr lang="en-US" altLang="zh-CN" sz="1200" b="1" i="0" u="none" strike="noStrike" dirty="0">
                          <a:solidFill>
                            <a:srgbClr val="FFFFFF"/>
                          </a:solidFill>
                          <a:effectLst/>
                          <a:latin typeface="微软雅黑" panose="020B0503020204020204" pitchFamily="34" charset="-122"/>
                          <a:ea typeface="微软雅黑" panose="020B0503020204020204" pitchFamily="34" charset="-122"/>
                        </a:rPr>
                        <a:t>1000</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1764">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行政服务及战略部署</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80000"/>
                      </a:sysClr>
                    </a:solid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altLang="zh-CN" sz="1200" b="1" i="0" u="none" strike="noStrike" dirty="0" smtClean="0">
                          <a:solidFill>
                            <a:srgbClr val="FFFFFF"/>
                          </a:solidFill>
                          <a:effectLst/>
                          <a:latin typeface="微软雅黑" panose="020B0503020204020204" pitchFamily="34" charset="-122"/>
                          <a:ea typeface="微软雅黑" panose="020B0503020204020204" pitchFamily="34" charset="-122"/>
                        </a:rPr>
                        <a:t>100</a:t>
                      </a:r>
                      <a:r>
                        <a:rPr lang="zh-CN" altLang="en-US" sz="1200" b="1" i="0" u="none" strike="noStrike" dirty="0" smtClean="0">
                          <a:solidFill>
                            <a:srgbClr val="FFFFFF"/>
                          </a:solidFill>
                          <a:effectLst/>
                          <a:latin typeface="微软雅黑" panose="020B0503020204020204" pitchFamily="34" charset="-122"/>
                          <a:ea typeface="微软雅黑" panose="020B0503020204020204" pitchFamily="34" charset="-122"/>
                        </a:rPr>
                        <a:t>（</a:t>
                      </a:r>
                      <a:r>
                        <a:rPr lang="en-US" altLang="zh-CN" sz="1200" b="1" i="0" u="none" strike="noStrike" dirty="0" smtClean="0">
                          <a:solidFill>
                            <a:srgbClr val="FFFFFF"/>
                          </a:solidFill>
                          <a:effectLst/>
                          <a:latin typeface="微软雅黑" panose="020B0503020204020204" pitchFamily="34" charset="-122"/>
                          <a:ea typeface="微软雅黑" panose="020B0503020204020204" pitchFamily="34" charset="-122"/>
                        </a:rPr>
                        <a:t>400</a:t>
                      </a:r>
                      <a:r>
                        <a:rPr lang="zh-CN" altLang="en-US" sz="1200" b="1" i="0" u="none" strike="noStrike" dirty="0" smtClean="0">
                          <a:solidFill>
                            <a:srgbClr val="FFFFFF"/>
                          </a:solidFill>
                          <a:effectLst/>
                          <a:latin typeface="微软雅黑" panose="020B0503020204020204" pitchFamily="34" charset="-122"/>
                          <a:ea typeface="微软雅黑" panose="020B0503020204020204" pitchFamily="34" charset="-122"/>
                        </a:rPr>
                        <a:t>）</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2000" marR="72000" marT="72000" marB="7200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0898" name="Rectangle 171"/>
          <p:cNvSpPr>
            <a:spLocks noChangeArrowheads="1"/>
          </p:cNvSpPr>
          <p:nvPr/>
        </p:nvSpPr>
        <p:spPr bwMode="auto">
          <a:xfrm>
            <a:off x="5194300" y="5224463"/>
            <a:ext cx="2860726" cy="800219"/>
          </a:xfrm>
          <a:prstGeom prst="rect">
            <a:avLst/>
          </a:prstGeom>
          <a:solidFill>
            <a:srgbClr val="7030A0"/>
          </a:solidFill>
          <a:ln w="9525">
            <a:noFill/>
            <a:miter lim="800000"/>
            <a:headEnd/>
            <a:tailEnd/>
          </a:ln>
        </p:spPr>
        <p:txBody>
          <a:bodyPr wrap="square">
            <a:spAutoFit/>
          </a:bodyPr>
          <a:lstStyle/>
          <a:p>
            <a:pPr algn="ctr">
              <a:buFont typeface="Arial" pitchFamily="34" charset="0"/>
              <a:buChar char="•"/>
            </a:pPr>
            <a:r>
              <a:rPr lang="zh-CN" altLang="en-US" b="1" dirty="0" smtClean="0">
                <a:solidFill>
                  <a:srgbClr val="FFFFFF"/>
                </a:solidFill>
                <a:latin typeface="微软雅黑" pitchFamily="34" charset="-122"/>
                <a:ea typeface="微软雅黑" pitchFamily="34" charset="-122"/>
              </a:rPr>
              <a:t>现有规模：计划规模</a:t>
            </a:r>
            <a:endParaRPr lang="en-US" altLang="zh-CN" b="1" dirty="0" smtClean="0">
              <a:solidFill>
                <a:srgbClr val="FFFFFF"/>
              </a:solidFill>
              <a:latin typeface="微软雅黑" pitchFamily="34" charset="-122"/>
              <a:ea typeface="微软雅黑" pitchFamily="34" charset="-122"/>
            </a:endParaRPr>
          </a:p>
          <a:p>
            <a:pPr algn="ctr"/>
            <a:r>
              <a:rPr lang="en-US" altLang="zh-CN" b="1" dirty="0" smtClean="0">
                <a:solidFill>
                  <a:srgbClr val="FFFFFF"/>
                </a:solidFill>
                <a:latin typeface="微软雅黑" pitchFamily="34" charset="-122"/>
                <a:ea typeface="微软雅黑" pitchFamily="34" charset="-122"/>
              </a:rPr>
              <a:t>3000  </a:t>
            </a:r>
            <a:r>
              <a:rPr lang="zh-CN" altLang="en-US" b="1" dirty="0" smtClean="0">
                <a:solidFill>
                  <a:srgbClr val="FFFFFF"/>
                </a:solidFill>
                <a:latin typeface="微软雅黑" pitchFamily="34" charset="-122"/>
                <a:ea typeface="微软雅黑" pitchFamily="34" charset="-122"/>
              </a:rPr>
              <a:t>：   </a:t>
            </a:r>
            <a:r>
              <a:rPr lang="en-US" altLang="zh-CN" b="1" dirty="0" smtClean="0">
                <a:solidFill>
                  <a:srgbClr val="FFFFFF"/>
                </a:solidFill>
                <a:latin typeface="微软雅黑" pitchFamily="34" charset="-122"/>
                <a:ea typeface="微软雅黑" pitchFamily="34" charset="-122"/>
              </a:rPr>
              <a:t>5000</a:t>
            </a:r>
            <a:endParaRPr lang="zh-CN" altLang="en-US" sz="2800" dirty="0">
              <a:solidFill>
                <a:srgbClr val="FFFFFF"/>
              </a:solidFill>
              <a:latin typeface="微软雅黑" pitchFamily="34" charset="-122"/>
              <a:ea typeface="微软雅黑" pitchFamily="34" charset="-122"/>
            </a:endParaRPr>
          </a:p>
        </p:txBody>
      </p:sp>
      <p:grpSp>
        <p:nvGrpSpPr>
          <p:cNvPr id="7" name="Group 1"/>
          <p:cNvGrpSpPr>
            <a:grpSpLocks/>
          </p:cNvGrpSpPr>
          <p:nvPr/>
        </p:nvGrpSpPr>
        <p:grpSpPr bwMode="auto">
          <a:xfrm>
            <a:off x="15875" y="341313"/>
            <a:ext cx="4005263" cy="6419850"/>
            <a:chOff x="15442" y="341976"/>
            <a:chExt cx="4005823" cy="6419885"/>
          </a:xfrm>
        </p:grpSpPr>
        <p:grpSp>
          <p:nvGrpSpPr>
            <p:cNvPr id="8" name="Group 125"/>
            <p:cNvGrpSpPr>
              <a:grpSpLocks/>
            </p:cNvGrpSpPr>
            <p:nvPr/>
          </p:nvGrpSpPr>
          <p:grpSpPr bwMode="auto">
            <a:xfrm>
              <a:off x="309814" y="341976"/>
              <a:ext cx="3711451" cy="6419885"/>
              <a:chOff x="285750" y="269784"/>
              <a:chExt cx="3711451" cy="6419885"/>
            </a:xfrm>
          </p:grpSpPr>
          <p:sp>
            <p:nvSpPr>
              <p:cNvPr id="129" name="TextBox 23"/>
              <p:cNvSpPr txBox="1">
                <a:spLocks noChangeArrowheads="1"/>
              </p:cNvSpPr>
              <p:nvPr/>
            </p:nvSpPr>
            <p:spPr bwMode="auto">
              <a:xfrm>
                <a:off x="1672776" y="6059428"/>
                <a:ext cx="369939" cy="277815"/>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dirty="0">
                    <a:solidFill>
                      <a:prstClr val="black"/>
                    </a:solidFill>
                    <a:latin typeface="微软雅黑" panose="020B0503020204020204" pitchFamily="34" charset="-122"/>
                    <a:ea typeface="微软雅黑" panose="020B0503020204020204" pitchFamily="34" charset="-122"/>
                  </a:rPr>
                  <a:t>B4</a:t>
                </a:r>
              </a:p>
            </p:txBody>
          </p:sp>
          <p:pic>
            <p:nvPicPr>
              <p:cNvPr id="120907" name="Picture 129"/>
              <p:cNvPicPr>
                <a:picLocks noChangeAspect="1"/>
              </p:cNvPicPr>
              <p:nvPr/>
            </p:nvPicPr>
            <p:blipFill>
              <a:blip r:embed="rId3" cstate="print"/>
              <a:srcRect l="20079" t="7874" r="20866" b="23886"/>
              <a:stretch>
                <a:fillRect/>
              </a:stretch>
            </p:blipFill>
            <p:spPr bwMode="auto">
              <a:xfrm>
                <a:off x="2043503" y="6074737"/>
                <a:ext cx="709537" cy="614932"/>
              </a:xfrm>
              <a:prstGeom prst="rect">
                <a:avLst/>
              </a:prstGeom>
              <a:noFill/>
              <a:ln w="9525">
                <a:noFill/>
                <a:miter lim="800000"/>
                <a:headEnd/>
                <a:tailEnd/>
              </a:ln>
            </p:spPr>
          </p:pic>
          <p:grpSp>
            <p:nvGrpSpPr>
              <p:cNvPr id="9" name="Group 130"/>
              <p:cNvGrpSpPr>
                <a:grpSpLocks/>
              </p:cNvGrpSpPr>
              <p:nvPr/>
            </p:nvGrpSpPr>
            <p:grpSpPr bwMode="auto">
              <a:xfrm>
                <a:off x="601867" y="269784"/>
                <a:ext cx="1500000" cy="4824000"/>
                <a:chOff x="2096270" y="80665"/>
                <a:chExt cx="1500000" cy="5053789"/>
              </a:xfrm>
            </p:grpSpPr>
            <p:pic>
              <p:nvPicPr>
                <p:cNvPr id="120926" name="Picture 149"/>
                <p:cNvPicPr>
                  <a:picLocks noChangeAspect="1"/>
                </p:cNvPicPr>
                <p:nvPr/>
              </p:nvPicPr>
              <p:blipFill>
                <a:blip r:embed="rId4" cstate="print"/>
                <a:srcRect l="787" t="15749" r="787" b="21260"/>
                <a:stretch>
                  <a:fillRect/>
                </a:stretch>
              </p:blipFill>
              <p:spPr bwMode="auto">
                <a:xfrm>
                  <a:off x="2096270" y="80665"/>
                  <a:ext cx="1500000" cy="720000"/>
                </a:xfrm>
                <a:prstGeom prst="rect">
                  <a:avLst/>
                </a:prstGeom>
                <a:noFill/>
                <a:ln w="9525">
                  <a:noFill/>
                  <a:miter lim="800000"/>
                  <a:headEnd/>
                  <a:tailEnd/>
                </a:ln>
              </p:spPr>
            </p:pic>
            <p:pic>
              <p:nvPicPr>
                <p:cNvPr id="120927" name="Picture 150"/>
                <p:cNvPicPr>
                  <a:picLocks noChangeAspect="1"/>
                </p:cNvPicPr>
                <p:nvPr/>
              </p:nvPicPr>
              <p:blipFill>
                <a:blip r:embed="rId5" cstate="print"/>
                <a:srcRect l="787" t="15749" r="787" b="21260"/>
                <a:stretch>
                  <a:fillRect/>
                </a:stretch>
              </p:blipFill>
              <p:spPr bwMode="auto">
                <a:xfrm>
                  <a:off x="2096270" y="805121"/>
                  <a:ext cx="1500000" cy="720000"/>
                </a:xfrm>
                <a:prstGeom prst="rect">
                  <a:avLst/>
                </a:prstGeom>
                <a:noFill/>
                <a:ln w="9525">
                  <a:noFill/>
                  <a:miter lim="800000"/>
                  <a:headEnd/>
                  <a:tailEnd/>
                </a:ln>
              </p:spPr>
            </p:pic>
            <p:pic>
              <p:nvPicPr>
                <p:cNvPr id="120928" name="Picture 151"/>
                <p:cNvPicPr>
                  <a:picLocks noChangeAspect="1"/>
                </p:cNvPicPr>
                <p:nvPr/>
              </p:nvPicPr>
              <p:blipFill>
                <a:blip r:embed="rId6" cstate="print"/>
                <a:srcRect l="787" t="15749" r="787" b="21260"/>
                <a:stretch>
                  <a:fillRect/>
                </a:stretch>
              </p:blipFill>
              <p:spPr bwMode="auto">
                <a:xfrm>
                  <a:off x="2096270" y="1525121"/>
                  <a:ext cx="1500000" cy="720000"/>
                </a:xfrm>
                <a:prstGeom prst="rect">
                  <a:avLst/>
                </a:prstGeom>
                <a:noFill/>
                <a:ln w="9525">
                  <a:noFill/>
                  <a:miter lim="800000"/>
                  <a:headEnd/>
                  <a:tailEnd/>
                </a:ln>
              </p:spPr>
            </p:pic>
            <p:pic>
              <p:nvPicPr>
                <p:cNvPr id="120929" name="Picture 152"/>
                <p:cNvPicPr>
                  <a:picLocks noChangeAspect="1"/>
                </p:cNvPicPr>
                <p:nvPr/>
              </p:nvPicPr>
              <p:blipFill>
                <a:blip r:embed="rId7" cstate="print"/>
                <a:srcRect l="787" t="15749" r="787" b="21260"/>
                <a:stretch>
                  <a:fillRect/>
                </a:stretch>
              </p:blipFill>
              <p:spPr bwMode="auto">
                <a:xfrm>
                  <a:off x="2096270" y="2248232"/>
                  <a:ext cx="1500000" cy="720000"/>
                </a:xfrm>
                <a:prstGeom prst="rect">
                  <a:avLst/>
                </a:prstGeom>
                <a:noFill/>
                <a:ln w="9525">
                  <a:noFill/>
                  <a:miter lim="800000"/>
                  <a:headEnd/>
                  <a:tailEnd/>
                </a:ln>
              </p:spPr>
            </p:pic>
            <p:pic>
              <p:nvPicPr>
                <p:cNvPr id="120930" name="Picture 153"/>
                <p:cNvPicPr>
                  <a:picLocks noChangeAspect="1"/>
                </p:cNvPicPr>
                <p:nvPr/>
              </p:nvPicPr>
              <p:blipFill>
                <a:blip r:embed="rId8" cstate="print"/>
                <a:srcRect l="787" t="15749" r="787" b="21260"/>
                <a:stretch>
                  <a:fillRect/>
                </a:stretch>
              </p:blipFill>
              <p:spPr bwMode="auto">
                <a:xfrm>
                  <a:off x="2096270" y="2971343"/>
                  <a:ext cx="1500000" cy="720000"/>
                </a:xfrm>
                <a:prstGeom prst="rect">
                  <a:avLst/>
                </a:prstGeom>
                <a:noFill/>
                <a:ln w="9525">
                  <a:noFill/>
                  <a:miter lim="800000"/>
                  <a:headEnd/>
                  <a:tailEnd/>
                </a:ln>
              </p:spPr>
            </p:pic>
            <p:pic>
              <p:nvPicPr>
                <p:cNvPr id="120931" name="Picture 154"/>
                <p:cNvPicPr>
                  <a:picLocks noChangeAspect="1"/>
                </p:cNvPicPr>
                <p:nvPr/>
              </p:nvPicPr>
              <p:blipFill>
                <a:blip r:embed="rId9" cstate="print"/>
                <a:srcRect l="787" t="15749" r="787" b="21260"/>
                <a:stretch>
                  <a:fillRect/>
                </a:stretch>
              </p:blipFill>
              <p:spPr bwMode="auto">
                <a:xfrm>
                  <a:off x="2096270" y="3694454"/>
                  <a:ext cx="1500000" cy="720000"/>
                </a:xfrm>
                <a:prstGeom prst="rect">
                  <a:avLst/>
                </a:prstGeom>
                <a:noFill/>
                <a:ln w="9525">
                  <a:noFill/>
                  <a:miter lim="800000"/>
                  <a:headEnd/>
                  <a:tailEnd/>
                </a:ln>
              </p:spPr>
            </p:pic>
            <p:pic>
              <p:nvPicPr>
                <p:cNvPr id="120932" name="Picture 155"/>
                <p:cNvPicPr>
                  <a:picLocks noChangeAspect="1"/>
                </p:cNvPicPr>
                <p:nvPr/>
              </p:nvPicPr>
              <p:blipFill>
                <a:blip r:embed="rId10" cstate="print"/>
                <a:srcRect l="787" t="15749" r="787" b="21260"/>
                <a:stretch>
                  <a:fillRect/>
                </a:stretch>
              </p:blipFill>
              <p:spPr bwMode="auto">
                <a:xfrm>
                  <a:off x="2096270" y="4414454"/>
                  <a:ext cx="1500000" cy="720000"/>
                </a:xfrm>
                <a:prstGeom prst="rect">
                  <a:avLst/>
                </a:prstGeom>
                <a:noFill/>
                <a:ln w="9525">
                  <a:noFill/>
                  <a:miter lim="800000"/>
                  <a:headEnd/>
                  <a:tailEnd/>
                </a:ln>
              </p:spPr>
            </p:pic>
          </p:grpSp>
          <p:pic>
            <p:nvPicPr>
              <p:cNvPr id="120909" name="Picture 131"/>
              <p:cNvPicPr>
                <a:picLocks noChangeAspect="1"/>
              </p:cNvPicPr>
              <p:nvPr/>
            </p:nvPicPr>
            <p:blipFill>
              <a:blip r:embed="rId11" cstate="print"/>
              <a:srcRect l="787" t="19800" r="787" b="26775"/>
              <a:stretch>
                <a:fillRect/>
              </a:stretch>
            </p:blipFill>
            <p:spPr bwMode="auto">
              <a:xfrm>
                <a:off x="509947" y="5056031"/>
                <a:ext cx="3487254" cy="977895"/>
              </a:xfrm>
              <a:prstGeom prst="rect">
                <a:avLst/>
              </a:prstGeom>
              <a:noFill/>
              <a:ln w="9525">
                <a:noFill/>
                <a:miter lim="800000"/>
                <a:headEnd/>
                <a:tailEnd/>
              </a:ln>
            </p:spPr>
          </p:pic>
          <p:cxnSp>
            <p:nvCxnSpPr>
              <p:cNvPr id="120910" name="Straight Connector 132"/>
              <p:cNvCxnSpPr>
                <a:cxnSpLocks noChangeShapeType="1"/>
              </p:cNvCxnSpPr>
              <p:nvPr/>
            </p:nvCxnSpPr>
            <p:spPr bwMode="auto">
              <a:xfrm>
                <a:off x="369505" y="943308"/>
                <a:ext cx="1764000" cy="0"/>
              </a:xfrm>
              <a:prstGeom prst="line">
                <a:avLst/>
              </a:prstGeom>
              <a:noFill/>
              <a:ln w="12700" algn="ctr">
                <a:solidFill>
                  <a:srgbClr val="000000"/>
                </a:solidFill>
                <a:prstDash val="dash"/>
                <a:round/>
                <a:headEnd/>
                <a:tailEnd/>
              </a:ln>
            </p:spPr>
          </p:cxnSp>
          <p:cxnSp>
            <p:nvCxnSpPr>
              <p:cNvPr id="120911" name="Straight Connector 133"/>
              <p:cNvCxnSpPr>
                <a:cxnSpLocks noChangeShapeType="1"/>
              </p:cNvCxnSpPr>
              <p:nvPr/>
            </p:nvCxnSpPr>
            <p:spPr bwMode="auto">
              <a:xfrm>
                <a:off x="369505" y="1629228"/>
                <a:ext cx="1764000" cy="0"/>
              </a:xfrm>
              <a:prstGeom prst="line">
                <a:avLst/>
              </a:prstGeom>
              <a:noFill/>
              <a:ln w="12700" algn="ctr">
                <a:solidFill>
                  <a:srgbClr val="000000"/>
                </a:solidFill>
                <a:prstDash val="dash"/>
                <a:round/>
                <a:headEnd/>
                <a:tailEnd/>
              </a:ln>
            </p:spPr>
          </p:cxnSp>
          <p:cxnSp>
            <p:nvCxnSpPr>
              <p:cNvPr id="120912" name="Straight Connector 134"/>
              <p:cNvCxnSpPr>
                <a:cxnSpLocks noChangeShapeType="1"/>
              </p:cNvCxnSpPr>
              <p:nvPr/>
            </p:nvCxnSpPr>
            <p:spPr bwMode="auto">
              <a:xfrm>
                <a:off x="369505" y="2324848"/>
                <a:ext cx="1764000" cy="0"/>
              </a:xfrm>
              <a:prstGeom prst="line">
                <a:avLst/>
              </a:prstGeom>
              <a:noFill/>
              <a:ln w="12700" algn="ctr">
                <a:solidFill>
                  <a:srgbClr val="000000"/>
                </a:solidFill>
                <a:prstDash val="dash"/>
                <a:round/>
                <a:headEnd/>
                <a:tailEnd/>
              </a:ln>
            </p:spPr>
          </p:cxnSp>
          <p:cxnSp>
            <p:nvCxnSpPr>
              <p:cNvPr id="120913" name="Straight Connector 135"/>
              <p:cNvCxnSpPr>
                <a:cxnSpLocks noChangeShapeType="1"/>
              </p:cNvCxnSpPr>
              <p:nvPr/>
            </p:nvCxnSpPr>
            <p:spPr bwMode="auto">
              <a:xfrm>
                <a:off x="369505" y="3012886"/>
                <a:ext cx="1764000" cy="0"/>
              </a:xfrm>
              <a:prstGeom prst="line">
                <a:avLst/>
              </a:prstGeom>
              <a:noFill/>
              <a:ln w="12700" algn="ctr">
                <a:solidFill>
                  <a:srgbClr val="000000"/>
                </a:solidFill>
                <a:prstDash val="dash"/>
                <a:round/>
                <a:headEnd/>
                <a:tailEnd/>
              </a:ln>
            </p:spPr>
          </p:cxnSp>
          <p:cxnSp>
            <p:nvCxnSpPr>
              <p:cNvPr id="120914" name="Straight Connector 136"/>
              <p:cNvCxnSpPr>
                <a:cxnSpLocks noChangeShapeType="1"/>
              </p:cNvCxnSpPr>
              <p:nvPr/>
            </p:nvCxnSpPr>
            <p:spPr bwMode="auto">
              <a:xfrm>
                <a:off x="369505" y="3695279"/>
                <a:ext cx="1764000" cy="0"/>
              </a:xfrm>
              <a:prstGeom prst="line">
                <a:avLst/>
              </a:prstGeom>
              <a:noFill/>
              <a:ln w="12700" algn="ctr">
                <a:solidFill>
                  <a:srgbClr val="000000"/>
                </a:solidFill>
                <a:prstDash val="dash"/>
                <a:round/>
                <a:headEnd/>
                <a:tailEnd/>
              </a:ln>
            </p:spPr>
          </p:cxnSp>
          <p:cxnSp>
            <p:nvCxnSpPr>
              <p:cNvPr id="120915" name="Straight Connector 137"/>
              <p:cNvCxnSpPr>
                <a:cxnSpLocks noChangeShapeType="1"/>
              </p:cNvCxnSpPr>
              <p:nvPr/>
            </p:nvCxnSpPr>
            <p:spPr bwMode="auto">
              <a:xfrm>
                <a:off x="369505" y="4394784"/>
                <a:ext cx="1764000" cy="0"/>
              </a:xfrm>
              <a:prstGeom prst="line">
                <a:avLst/>
              </a:prstGeom>
              <a:noFill/>
              <a:ln w="12700" algn="ctr">
                <a:solidFill>
                  <a:srgbClr val="000000"/>
                </a:solidFill>
                <a:prstDash val="dash"/>
                <a:round/>
                <a:headEnd/>
                <a:tailEnd/>
              </a:ln>
            </p:spPr>
          </p:cxnSp>
          <p:cxnSp>
            <p:nvCxnSpPr>
              <p:cNvPr id="120916" name="Straight Connector 138"/>
              <p:cNvCxnSpPr>
                <a:cxnSpLocks noChangeShapeType="1"/>
              </p:cNvCxnSpPr>
              <p:nvPr/>
            </p:nvCxnSpPr>
            <p:spPr bwMode="auto">
              <a:xfrm>
                <a:off x="369505" y="5046495"/>
                <a:ext cx="1764000" cy="0"/>
              </a:xfrm>
              <a:prstGeom prst="line">
                <a:avLst/>
              </a:prstGeom>
              <a:noFill/>
              <a:ln w="12700" algn="ctr">
                <a:solidFill>
                  <a:srgbClr val="000000"/>
                </a:solidFill>
                <a:prstDash val="dash"/>
                <a:round/>
                <a:headEnd/>
                <a:tailEnd/>
              </a:ln>
            </p:spPr>
          </p:cxnSp>
          <p:sp>
            <p:nvSpPr>
              <p:cNvPr id="141" name="TextBox 15"/>
              <p:cNvSpPr txBox="1">
                <a:spLocks noChangeArrowheads="1"/>
              </p:cNvSpPr>
              <p:nvPr/>
            </p:nvSpPr>
            <p:spPr bwMode="auto">
              <a:xfrm>
                <a:off x="285107" y="509497"/>
                <a:ext cx="355650" cy="277815"/>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dirty="0">
                    <a:solidFill>
                      <a:prstClr val="black"/>
                    </a:solidFill>
                    <a:latin typeface="微软雅黑" panose="020B0503020204020204" pitchFamily="34" charset="-122"/>
                    <a:ea typeface="微软雅黑" panose="020B0503020204020204" pitchFamily="34" charset="-122"/>
                  </a:rPr>
                  <a:t>F6</a:t>
                </a:r>
              </a:p>
            </p:txBody>
          </p:sp>
          <p:sp>
            <p:nvSpPr>
              <p:cNvPr id="142" name="TextBox 16"/>
              <p:cNvSpPr txBox="1">
                <a:spLocks noChangeArrowheads="1"/>
              </p:cNvSpPr>
              <p:nvPr/>
            </p:nvSpPr>
            <p:spPr bwMode="auto">
              <a:xfrm>
                <a:off x="285107" y="1241339"/>
                <a:ext cx="355650" cy="277814"/>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dirty="0">
                    <a:solidFill>
                      <a:prstClr val="black"/>
                    </a:solidFill>
                    <a:latin typeface="微软雅黑" panose="020B0503020204020204" pitchFamily="34" charset="-122"/>
                    <a:ea typeface="微软雅黑" panose="020B0503020204020204" pitchFamily="34" charset="-122"/>
                  </a:rPr>
                  <a:t>F5</a:t>
                </a:r>
              </a:p>
            </p:txBody>
          </p:sp>
          <p:sp>
            <p:nvSpPr>
              <p:cNvPr id="143" name="TextBox 17"/>
              <p:cNvSpPr txBox="1">
                <a:spLocks noChangeArrowheads="1"/>
              </p:cNvSpPr>
              <p:nvPr/>
            </p:nvSpPr>
            <p:spPr bwMode="auto">
              <a:xfrm>
                <a:off x="285107" y="2017631"/>
                <a:ext cx="355650" cy="276227"/>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dirty="0">
                    <a:solidFill>
                      <a:prstClr val="black"/>
                    </a:solidFill>
                    <a:latin typeface="微软雅黑" panose="020B0503020204020204" pitchFamily="34" charset="-122"/>
                    <a:ea typeface="微软雅黑" panose="020B0503020204020204" pitchFamily="34" charset="-122"/>
                  </a:rPr>
                  <a:t>F4</a:t>
                </a:r>
              </a:p>
            </p:txBody>
          </p:sp>
          <p:sp>
            <p:nvSpPr>
              <p:cNvPr id="144" name="TextBox 18"/>
              <p:cNvSpPr txBox="1">
                <a:spLocks noChangeArrowheads="1"/>
              </p:cNvSpPr>
              <p:nvPr/>
            </p:nvSpPr>
            <p:spPr bwMode="auto">
              <a:xfrm>
                <a:off x="285107" y="2705022"/>
                <a:ext cx="355650" cy="276227"/>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a:solidFill>
                      <a:prstClr val="black"/>
                    </a:solidFill>
                    <a:latin typeface="微软雅黑" panose="020B0503020204020204" pitchFamily="34" charset="-122"/>
                    <a:ea typeface="微软雅黑" panose="020B0503020204020204" pitchFamily="34" charset="-122"/>
                  </a:rPr>
                  <a:t>F3</a:t>
                </a:r>
              </a:p>
            </p:txBody>
          </p:sp>
          <p:sp>
            <p:nvSpPr>
              <p:cNvPr id="145" name="TextBox 19"/>
              <p:cNvSpPr txBox="1">
                <a:spLocks noChangeArrowheads="1"/>
              </p:cNvSpPr>
              <p:nvPr/>
            </p:nvSpPr>
            <p:spPr bwMode="auto">
              <a:xfrm>
                <a:off x="285107" y="3289225"/>
                <a:ext cx="355650" cy="277814"/>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a:solidFill>
                      <a:prstClr val="black"/>
                    </a:solidFill>
                    <a:latin typeface="微软雅黑" panose="020B0503020204020204" pitchFamily="34" charset="-122"/>
                    <a:ea typeface="微软雅黑" panose="020B0503020204020204" pitchFamily="34" charset="-122"/>
                  </a:rPr>
                  <a:t>F2</a:t>
                </a:r>
              </a:p>
            </p:txBody>
          </p:sp>
          <p:sp>
            <p:nvSpPr>
              <p:cNvPr id="146" name="TextBox 20"/>
              <p:cNvSpPr txBox="1">
                <a:spLocks noChangeArrowheads="1"/>
              </p:cNvSpPr>
              <p:nvPr/>
            </p:nvSpPr>
            <p:spPr bwMode="auto">
              <a:xfrm>
                <a:off x="285107" y="3970266"/>
                <a:ext cx="355650" cy="277815"/>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a:solidFill>
                      <a:prstClr val="black"/>
                    </a:solidFill>
                    <a:latin typeface="微软雅黑" panose="020B0503020204020204" pitchFamily="34" charset="-122"/>
                    <a:ea typeface="微软雅黑" panose="020B0503020204020204" pitchFamily="34" charset="-122"/>
                  </a:rPr>
                  <a:t>F1</a:t>
                </a:r>
              </a:p>
            </p:txBody>
          </p:sp>
          <p:sp>
            <p:nvSpPr>
              <p:cNvPr id="147" name="TextBox 21"/>
              <p:cNvSpPr txBox="1">
                <a:spLocks noChangeArrowheads="1"/>
              </p:cNvSpPr>
              <p:nvPr/>
            </p:nvSpPr>
            <p:spPr bwMode="auto">
              <a:xfrm>
                <a:off x="285107" y="4576694"/>
                <a:ext cx="369939" cy="277815"/>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a:solidFill>
                      <a:prstClr val="black"/>
                    </a:solidFill>
                    <a:latin typeface="微软雅黑" panose="020B0503020204020204" pitchFamily="34" charset="-122"/>
                    <a:ea typeface="微软雅黑" panose="020B0503020204020204" pitchFamily="34" charset="-122"/>
                  </a:rPr>
                  <a:t>B1</a:t>
                </a:r>
              </a:p>
            </p:txBody>
          </p:sp>
          <p:sp>
            <p:nvSpPr>
              <p:cNvPr id="148" name="TextBox 22"/>
              <p:cNvSpPr txBox="1">
                <a:spLocks noChangeArrowheads="1"/>
              </p:cNvSpPr>
              <p:nvPr/>
            </p:nvSpPr>
            <p:spPr bwMode="auto">
              <a:xfrm>
                <a:off x="285107" y="5456174"/>
                <a:ext cx="369939" cy="276227"/>
              </a:xfrm>
              <a:prstGeom prst="rect">
                <a:avLst/>
              </a:prstGeom>
              <a:noFill/>
              <a:ln>
                <a:noFill/>
              </a:ln>
              <a:extLst/>
            </p:spPr>
            <p:txBody>
              <a:bodyPr wrap="none">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defTabSz="914400" eaLnBrk="0" hangingPunct="0">
                  <a:defRPr/>
                </a:pPr>
                <a:r>
                  <a:rPr lang="en-US" altLang="zh-CN" sz="1200" kern="0">
                    <a:solidFill>
                      <a:prstClr val="black"/>
                    </a:solidFill>
                    <a:latin typeface="微软雅黑" panose="020B0503020204020204" pitchFamily="34" charset="-122"/>
                    <a:ea typeface="微软雅黑" panose="020B0503020204020204" pitchFamily="34" charset="-122"/>
                  </a:rPr>
                  <a:t>B2</a:t>
                </a:r>
              </a:p>
            </p:txBody>
          </p:sp>
          <p:cxnSp>
            <p:nvCxnSpPr>
              <p:cNvPr id="120925" name="Straight Connector 148"/>
              <p:cNvCxnSpPr>
                <a:cxnSpLocks noChangeShapeType="1"/>
              </p:cNvCxnSpPr>
              <p:nvPr/>
            </p:nvCxnSpPr>
            <p:spPr bwMode="auto">
              <a:xfrm>
                <a:off x="369505" y="6037253"/>
                <a:ext cx="3516695" cy="0"/>
              </a:xfrm>
              <a:prstGeom prst="line">
                <a:avLst/>
              </a:prstGeom>
              <a:noFill/>
              <a:ln w="12700" algn="ctr">
                <a:solidFill>
                  <a:srgbClr val="000000"/>
                </a:solidFill>
                <a:prstDash val="dash"/>
                <a:round/>
                <a:headEnd/>
                <a:tailEnd/>
              </a:ln>
            </p:spPr>
          </p:cxnSp>
        </p:grpSp>
        <p:grpSp>
          <p:nvGrpSpPr>
            <p:cNvPr id="10" name="Group 172"/>
            <p:cNvGrpSpPr>
              <a:grpSpLocks/>
            </p:cNvGrpSpPr>
            <p:nvPr/>
          </p:nvGrpSpPr>
          <p:grpSpPr bwMode="auto">
            <a:xfrm>
              <a:off x="15442" y="1313988"/>
              <a:ext cx="322263" cy="3911580"/>
              <a:chOff x="2471939" y="343251"/>
              <a:chExt cx="322263" cy="3911580"/>
            </a:xfrm>
          </p:grpSpPr>
          <p:sp>
            <p:nvSpPr>
              <p:cNvPr id="174" name="TextBox 10"/>
              <p:cNvSpPr txBox="1">
                <a:spLocks noChangeArrowheads="1"/>
              </p:cNvSpPr>
              <p:nvPr/>
            </p:nvSpPr>
            <p:spPr bwMode="auto">
              <a:xfrm>
                <a:off x="2471939" y="342794"/>
                <a:ext cx="322308" cy="954092"/>
              </a:xfrm>
              <a:prstGeom prst="rect">
                <a:avLst/>
              </a:prstGeom>
              <a:noFill/>
              <a:ln>
                <a:noFill/>
              </a:ln>
              <a:extLst/>
            </p:spPr>
            <p:txBody>
              <a:bodyPr>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algn="ctr" defTabSz="914400" eaLnBrk="0" hangingPunct="0">
                  <a:defRPr/>
                </a:pPr>
                <a:r>
                  <a:rPr lang="zh-CN" altLang="en-US" sz="1400" kern="0" dirty="0" smtClean="0">
                    <a:solidFill>
                      <a:prstClr val="black"/>
                    </a:solidFill>
                    <a:latin typeface="微软雅黑" pitchFamily="34" charset="-122"/>
                    <a:ea typeface="微软雅黑" pitchFamily="34" charset="-122"/>
                  </a:rPr>
                  <a:t>协同创新</a:t>
                </a:r>
                <a:endParaRPr lang="en-US" altLang="zh-CN" sz="1400" kern="0" dirty="0" smtClean="0">
                  <a:solidFill>
                    <a:prstClr val="black"/>
                  </a:solidFill>
                  <a:latin typeface="微软雅黑" pitchFamily="34" charset="-122"/>
                  <a:ea typeface="微软雅黑" pitchFamily="34" charset="-122"/>
                </a:endParaRPr>
              </a:p>
            </p:txBody>
          </p:sp>
          <p:sp>
            <p:nvSpPr>
              <p:cNvPr id="175" name="TextBox 11"/>
              <p:cNvSpPr txBox="1">
                <a:spLocks noChangeArrowheads="1"/>
              </p:cNvSpPr>
              <p:nvPr/>
            </p:nvSpPr>
            <p:spPr bwMode="auto">
              <a:xfrm>
                <a:off x="2471939" y="3300322"/>
                <a:ext cx="322308" cy="954093"/>
              </a:xfrm>
              <a:prstGeom prst="rect">
                <a:avLst/>
              </a:prstGeom>
              <a:noFill/>
              <a:ln>
                <a:noFill/>
              </a:ln>
              <a:extLst/>
            </p:spPr>
            <p:txBody>
              <a:bodyPr>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cs typeface="宋体" charset="0"/>
                  </a:defRPr>
                </a:lvl2pPr>
                <a:lvl3pPr>
                  <a:defRPr sz="2400">
                    <a:solidFill>
                      <a:schemeClr val="tx1"/>
                    </a:solidFill>
                    <a:latin typeface="Calibri" charset="0"/>
                    <a:ea typeface="宋体" charset="0"/>
                    <a:cs typeface="宋体" charset="0"/>
                  </a:defRPr>
                </a:lvl3pPr>
                <a:lvl4pPr>
                  <a:defRPr sz="2000">
                    <a:solidFill>
                      <a:schemeClr val="tx1"/>
                    </a:solidFill>
                    <a:latin typeface="Calibri" charset="0"/>
                    <a:ea typeface="宋体" charset="0"/>
                    <a:cs typeface="宋体" charset="0"/>
                  </a:defRPr>
                </a:lvl4pPr>
                <a:lvl5pPr>
                  <a:defRPr sz="2000">
                    <a:solidFill>
                      <a:schemeClr val="tx1"/>
                    </a:solidFill>
                    <a:latin typeface="Calibri" charset="0"/>
                    <a:ea typeface="宋体" charset="0"/>
                    <a:cs typeface="宋体" charset="0"/>
                  </a:defRPr>
                </a:lvl5pPr>
                <a:lvl6pPr eaLnBrk="0" fontAlgn="base" hangingPunct="0">
                  <a:spcAft>
                    <a:spcPct val="0"/>
                  </a:spcAft>
                  <a:buFont typeface="Arial" charset="0"/>
                  <a:buChar char="»"/>
                  <a:defRPr sz="2000">
                    <a:solidFill>
                      <a:schemeClr val="tx1"/>
                    </a:solidFill>
                    <a:latin typeface="Calibri" charset="0"/>
                    <a:ea typeface="宋体" charset="0"/>
                    <a:cs typeface="宋体" charset="0"/>
                  </a:defRPr>
                </a:lvl6pPr>
                <a:lvl7pPr eaLnBrk="0" fontAlgn="base" hangingPunct="0">
                  <a:spcAft>
                    <a:spcPct val="0"/>
                  </a:spcAft>
                  <a:buFont typeface="Arial" charset="0"/>
                  <a:buChar char="»"/>
                  <a:defRPr sz="2000">
                    <a:solidFill>
                      <a:schemeClr val="tx1"/>
                    </a:solidFill>
                    <a:latin typeface="Calibri" charset="0"/>
                    <a:ea typeface="宋体" charset="0"/>
                    <a:cs typeface="宋体" charset="0"/>
                  </a:defRPr>
                </a:lvl7pPr>
                <a:lvl8pPr eaLnBrk="0" fontAlgn="base" hangingPunct="0">
                  <a:spcAft>
                    <a:spcPct val="0"/>
                  </a:spcAft>
                  <a:buFont typeface="Arial" charset="0"/>
                  <a:buChar char="»"/>
                  <a:defRPr sz="2000">
                    <a:solidFill>
                      <a:schemeClr val="tx1"/>
                    </a:solidFill>
                    <a:latin typeface="Calibri" charset="0"/>
                    <a:ea typeface="宋体" charset="0"/>
                    <a:cs typeface="宋体" charset="0"/>
                  </a:defRPr>
                </a:lvl8pPr>
                <a:lvl9pPr eaLnBrk="0" fontAlgn="base" hangingPunct="0">
                  <a:spcAft>
                    <a:spcPct val="0"/>
                  </a:spcAft>
                  <a:buFont typeface="Arial" charset="0"/>
                  <a:buChar char="»"/>
                  <a:defRPr sz="2000">
                    <a:solidFill>
                      <a:schemeClr val="tx1"/>
                    </a:solidFill>
                    <a:latin typeface="Calibri" charset="0"/>
                    <a:ea typeface="宋体" charset="0"/>
                    <a:cs typeface="宋体" charset="0"/>
                  </a:defRPr>
                </a:lvl9pPr>
              </a:lstStyle>
              <a:p>
                <a:pPr algn="ctr" defTabSz="914400" eaLnBrk="0" hangingPunct="0">
                  <a:defRPr/>
                </a:pPr>
                <a:r>
                  <a:rPr lang="zh-CN" altLang="en-US" sz="1400" kern="0" dirty="0">
                    <a:solidFill>
                      <a:prstClr val="black"/>
                    </a:solidFill>
                    <a:latin typeface="微软雅黑" pitchFamily="34" charset="-122"/>
                    <a:ea typeface="微软雅黑" pitchFamily="34" charset="-122"/>
                  </a:rPr>
                  <a:t>基础</a:t>
                </a:r>
                <a:r>
                  <a:rPr lang="zh-CN" altLang="en-US" sz="1400" kern="0" dirty="0" smtClean="0">
                    <a:solidFill>
                      <a:prstClr val="black"/>
                    </a:solidFill>
                    <a:latin typeface="微软雅黑" pitchFamily="34" charset="-122"/>
                    <a:ea typeface="微软雅黑" pitchFamily="34" charset="-122"/>
                  </a:rPr>
                  <a:t>训练</a:t>
                </a:r>
                <a:endParaRPr lang="en-US" altLang="zh-CN" sz="1400" kern="0" dirty="0" smtClean="0">
                  <a:solidFill>
                    <a:prstClr val="black"/>
                  </a:solidFill>
                  <a:latin typeface="微软雅黑" pitchFamily="34" charset="-122"/>
                  <a:ea typeface="微软雅黑" pitchFamily="34" charset="-122"/>
                </a:endParaRPr>
              </a:p>
            </p:txBody>
          </p:sp>
          <p:cxnSp>
            <p:nvCxnSpPr>
              <p:cNvPr id="120905" name="Straight Arrow Connector 175"/>
              <p:cNvCxnSpPr>
                <a:cxnSpLocks noChangeShapeType="1"/>
                <a:stCxn id="175" idx="0"/>
                <a:endCxn id="174" idx="2"/>
              </p:cNvCxnSpPr>
              <p:nvPr/>
            </p:nvCxnSpPr>
            <p:spPr bwMode="auto">
              <a:xfrm flipV="1">
                <a:off x="2633071" y="1297358"/>
                <a:ext cx="0" cy="2003366"/>
              </a:xfrm>
              <a:prstGeom prst="straightConnector1">
                <a:avLst/>
              </a:prstGeom>
              <a:noFill/>
              <a:ln w="19050" algn="ctr">
                <a:solidFill>
                  <a:srgbClr val="4F81BD"/>
                </a:solidFill>
                <a:round/>
                <a:headEnd/>
                <a:tailEnd type="triangle" w="med" len="med"/>
              </a:ln>
            </p:spPr>
          </p:cxnSp>
        </p:grpSp>
      </p:grpSp>
      <p:sp>
        <p:nvSpPr>
          <p:cNvPr id="119876" name="Slide Number Placeholder 2"/>
          <p:cNvSpPr>
            <a:spLocks noGrp="1"/>
          </p:cNvSpPr>
          <p:nvPr>
            <p:ph type="sldNum" sz="quarter" idx="12"/>
          </p:nvPr>
        </p:nvSpPr>
        <p:spPr/>
        <p:txBody>
          <a:bodyPr/>
          <a:lstStyle/>
          <a:p>
            <a:pPr fontAlgn="base">
              <a:spcBef>
                <a:spcPct val="0"/>
              </a:spcBef>
              <a:spcAft>
                <a:spcPct val="0"/>
              </a:spcAft>
              <a:defRPr/>
            </a:pPr>
            <a:fld id="{B67EF729-8E99-4F1B-A9E9-8C986482D4B5}" type="slidenum">
              <a:rPr lang="en-US" altLang="zh-CN" smtClean="0"/>
              <a:pPr fontAlgn="base">
                <a:spcBef>
                  <a:spcPct val="0"/>
                </a:spcBef>
                <a:spcAft>
                  <a:spcPct val="0"/>
                </a:spcAft>
                <a:defRPr/>
              </a:pPr>
              <a:t>14</a:t>
            </a:fld>
            <a:endParaRPr lang="en-US" altLang="zh-C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308"/>
          <p:cNvSpPr>
            <a:spLocks noChangeArrowheads="1"/>
          </p:cNvSpPr>
          <p:nvPr/>
        </p:nvSpPr>
        <p:spPr bwMode="auto">
          <a:xfrm>
            <a:off x="174625" y="225425"/>
            <a:ext cx="3206006" cy="369332"/>
          </a:xfrm>
          <a:prstGeom prst="rect">
            <a:avLst/>
          </a:prstGeom>
          <a:noFill/>
          <a:ln w="12700">
            <a:noFill/>
            <a:miter lim="400000"/>
            <a:headEnd/>
            <a:tailEnd/>
          </a:ln>
        </p:spPr>
        <p:txBody>
          <a:bodyPr wrap="none" lIns="0" tIns="0" rIns="0" bIns="0" anchor="ctr">
            <a:spAutoFit/>
          </a:bodyPr>
          <a:lstStyle/>
          <a:p>
            <a:r>
              <a:rPr lang="en-US" altLang="zh-CN" sz="2400" dirty="0">
                <a:latin typeface="微软雅黑" pitchFamily="34" charset="-122"/>
                <a:ea typeface="微软雅黑" pitchFamily="34" charset="-122"/>
              </a:rPr>
              <a:t>1F-</a:t>
            </a:r>
            <a:r>
              <a:rPr lang="zh-CN" altLang="en-US" sz="2400" dirty="0">
                <a:latin typeface="微软雅黑" pitchFamily="34" charset="-122"/>
                <a:ea typeface="微软雅黑" pitchFamily="34" charset="-122"/>
              </a:rPr>
              <a:t>原型创新 </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创客咖啡</a:t>
            </a:r>
            <a:endParaRPr lang="zh-CN" altLang="en-US" sz="2400" dirty="0">
              <a:solidFill>
                <a:srgbClr val="000000"/>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srcRect/>
          <a:stretch>
            <a:fillRect/>
          </a:stretch>
        </p:blipFill>
        <p:spPr bwMode="auto">
          <a:xfrm>
            <a:off x="0" y="3926973"/>
            <a:ext cx="4857784" cy="243098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929222" y="3910885"/>
            <a:ext cx="4214810" cy="2447073"/>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714480" y="785794"/>
            <a:ext cx="5357850" cy="310235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B2-2niaokan.jpg"/>
          <p:cNvPicPr>
            <a:picLocks noChangeAspect="1" noChangeArrowheads="1"/>
          </p:cNvPicPr>
          <p:nvPr/>
        </p:nvPicPr>
        <p:blipFill>
          <a:blip r:embed="rId2"/>
          <a:srcRect/>
          <a:stretch>
            <a:fillRect/>
          </a:stretch>
        </p:blipFill>
        <p:spPr bwMode="auto">
          <a:xfrm>
            <a:off x="0" y="0"/>
            <a:ext cx="9144000" cy="6858000"/>
          </a:xfrm>
          <a:prstGeom prst="rect">
            <a:avLst/>
          </a:prstGeom>
          <a:noFill/>
          <a:ln w="12700">
            <a:noFill/>
            <a:miter lim="400000"/>
            <a:headEnd/>
            <a:tailEnd/>
          </a:ln>
        </p:spPr>
      </p:pic>
      <p:sp>
        <p:nvSpPr>
          <p:cNvPr id="12291" name="Shape 154"/>
          <p:cNvSpPr>
            <a:spLocks noChangeArrowheads="1"/>
          </p:cNvSpPr>
          <p:nvPr/>
        </p:nvSpPr>
        <p:spPr bwMode="auto">
          <a:xfrm>
            <a:off x="174625" y="225425"/>
            <a:ext cx="4205288" cy="369888"/>
          </a:xfrm>
          <a:prstGeom prst="rect">
            <a:avLst/>
          </a:prstGeom>
          <a:noFill/>
          <a:ln w="12700">
            <a:noFill/>
            <a:miter lim="400000"/>
            <a:headEnd/>
            <a:tailEnd/>
          </a:ln>
        </p:spPr>
        <p:txBody>
          <a:bodyPr wrap="none" lIns="0" tIns="0" rIns="0" bIns="0" anchor="ctr">
            <a:spAutoFit/>
          </a:bodyPr>
          <a:lstStyle/>
          <a:p>
            <a:r>
              <a:rPr lang="en-US" altLang="zh-TW" sz="2400">
                <a:solidFill>
                  <a:schemeClr val="bg1"/>
                </a:solidFill>
                <a:latin typeface="微软雅黑" pitchFamily="34" charset="-122"/>
                <a:ea typeface="微软雅黑" pitchFamily="34" charset="-122"/>
              </a:rPr>
              <a:t>B1-B2-B4 </a:t>
            </a:r>
            <a:r>
              <a:rPr lang="zh-TW" altLang="en-US" sz="2400">
                <a:solidFill>
                  <a:schemeClr val="bg1"/>
                </a:solidFill>
                <a:latin typeface="微软雅黑" pitchFamily="34" charset="-122"/>
                <a:ea typeface="微软雅黑" pitchFamily="34" charset="-122"/>
              </a:rPr>
              <a:t>工程文化</a:t>
            </a:r>
            <a:r>
              <a:rPr lang="en-US" altLang="zh-TW" sz="2400">
                <a:solidFill>
                  <a:schemeClr val="bg1"/>
                </a:solidFill>
                <a:latin typeface="微软雅黑" pitchFamily="34" charset="-122"/>
                <a:ea typeface="微软雅黑" pitchFamily="34" charset="-122"/>
              </a:rPr>
              <a:t>+</a:t>
            </a:r>
            <a:r>
              <a:rPr lang="en-US" altLang="en-US" sz="2400">
                <a:solidFill>
                  <a:schemeClr val="bg1"/>
                </a:solidFill>
                <a:latin typeface="微软雅黑" pitchFamily="34" charset="-122"/>
                <a:ea typeface="微软雅黑" pitchFamily="34" charset="-122"/>
              </a:rPr>
              <a:t>产品制作</a:t>
            </a:r>
            <a:endParaRPr lang="zh-TW" altLang="en-US" sz="2400">
              <a:solidFill>
                <a:schemeClr val="bg1"/>
              </a:solidFill>
              <a:latin typeface="微软雅黑" pitchFamily="34" charset="-122"/>
              <a:ea typeface="微软雅黑" pitchFamily="34" charset="-122"/>
            </a:endParaRPr>
          </a:p>
        </p:txBody>
      </p:sp>
      <p:sp>
        <p:nvSpPr>
          <p:cNvPr id="2" name="矩形 1"/>
          <p:cNvSpPr/>
          <p:nvPr/>
        </p:nvSpPr>
        <p:spPr>
          <a:xfrm>
            <a:off x="1443038" y="5267325"/>
            <a:ext cx="6797675" cy="922338"/>
          </a:xfrm>
          <a:prstGeom prst="rect">
            <a:avLst/>
          </a:prstGeom>
          <a:solidFill>
            <a:schemeClr val="accent6"/>
          </a:solidFill>
        </p:spPr>
        <p:txBody>
          <a:bodyPr>
            <a:spAutoFit/>
          </a:bodyPr>
          <a:lstStyle/>
          <a:p>
            <a:pPr>
              <a:defRPr sz="1800"/>
            </a:pPr>
            <a:r>
              <a:rPr lang="en-US" altLang="zh-CN" dirty="0">
                <a:solidFill>
                  <a:schemeClr val="bg1"/>
                </a:solidFill>
                <a:latin typeface="微软雅黑"/>
                <a:ea typeface="微软雅黑"/>
                <a:cs typeface="微软雅黑"/>
              </a:rPr>
              <a:t>B1</a:t>
            </a:r>
            <a:r>
              <a:rPr lang="en-US" altLang="en-US" dirty="0">
                <a:solidFill>
                  <a:schemeClr val="bg1"/>
                </a:solidFill>
                <a:latin typeface="微软雅黑"/>
                <a:ea typeface="微软雅黑"/>
                <a:cs typeface="微软雅黑"/>
              </a:rPr>
              <a:t>、</a:t>
            </a:r>
            <a:r>
              <a:rPr lang="en-US" altLang="zh-CN" dirty="0">
                <a:solidFill>
                  <a:schemeClr val="bg1"/>
                </a:solidFill>
                <a:latin typeface="微软雅黑"/>
                <a:ea typeface="微软雅黑"/>
                <a:cs typeface="微软雅黑"/>
              </a:rPr>
              <a:t>B2</a:t>
            </a:r>
            <a:r>
              <a:rPr lang="zh-CN" altLang="en-US" dirty="0">
                <a:solidFill>
                  <a:schemeClr val="bg1"/>
                </a:solidFill>
                <a:latin typeface="微软雅黑"/>
                <a:ea typeface="微软雅黑"/>
                <a:cs typeface="微软雅黑"/>
              </a:rPr>
              <a:t>、</a:t>
            </a:r>
            <a:r>
              <a:rPr lang="en-US" altLang="zh-CN" dirty="0">
                <a:solidFill>
                  <a:schemeClr val="bg1"/>
                </a:solidFill>
                <a:latin typeface="微软雅黑"/>
                <a:ea typeface="微软雅黑"/>
                <a:cs typeface="微软雅黑"/>
              </a:rPr>
              <a:t>B4</a:t>
            </a:r>
            <a:r>
              <a:rPr lang="zh-CN" altLang="en-US" dirty="0">
                <a:solidFill>
                  <a:schemeClr val="bg1"/>
                </a:solidFill>
                <a:latin typeface="微软雅黑"/>
                <a:ea typeface="微软雅黑"/>
                <a:cs typeface="微软雅黑"/>
              </a:rPr>
              <a:t>的材料成型（铸造、冲压、钣金）、机械制造（车、铣）、数字制造（数控、特种加工、柔性制造系统）、电子产品制造等制作车间，是大学生们培养工程实践能力的重要基地。</a:t>
            </a:r>
          </a:p>
        </p:txBody>
      </p:sp>
      <p:sp>
        <p:nvSpPr>
          <p:cNvPr id="5" name="椭圆 4"/>
          <p:cNvSpPr>
            <a:spLocks/>
          </p:cNvSpPr>
          <p:nvPr/>
        </p:nvSpPr>
        <p:spPr>
          <a:xfrm>
            <a:off x="6350000" y="3708400"/>
            <a:ext cx="1701800" cy="1703388"/>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36000" rIns="36000" anchor="ctr"/>
          <a:lstStyle/>
          <a:p>
            <a:pPr algn="ctr">
              <a:defRPr/>
            </a:pPr>
            <a:r>
              <a:rPr kumimoji="1" lang="en-US" altLang="en-US" sz="1400" dirty="0">
                <a:latin typeface="微软雅黑"/>
                <a:ea typeface="微软雅黑"/>
                <a:cs typeface="微软雅黑"/>
              </a:rPr>
              <a:t>学生可以</a:t>
            </a:r>
            <a:r>
              <a:rPr kumimoji="1" lang="zh-CN" altLang="en-US" sz="1400" dirty="0">
                <a:latin typeface="微软雅黑"/>
                <a:ea typeface="微软雅黑"/>
                <a:cs typeface="微软雅黑"/>
              </a:rPr>
              <a:t>进行原型产品的深入加工，同时也接受工程实践相关的训练</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363"/>
          <p:cNvSpPr>
            <a:spLocks noChangeArrowheads="1"/>
          </p:cNvSpPr>
          <p:nvPr/>
        </p:nvSpPr>
        <p:spPr bwMode="auto">
          <a:xfrm>
            <a:off x="174625" y="225425"/>
            <a:ext cx="3205163" cy="369888"/>
          </a:xfrm>
          <a:prstGeom prst="rect">
            <a:avLst/>
          </a:prstGeom>
          <a:noFill/>
          <a:ln w="12700">
            <a:noFill/>
            <a:miter lim="400000"/>
            <a:headEnd/>
            <a:tailEnd/>
          </a:ln>
        </p:spPr>
        <p:txBody>
          <a:bodyPr wrap="none" lIns="0" tIns="0" rIns="0" bIns="0" anchor="ctr">
            <a:spAutoFit/>
          </a:bodyPr>
          <a:lstStyle/>
          <a:p>
            <a:r>
              <a:rPr lang="en-US" altLang="zh-CN" sz="2400">
                <a:latin typeface="微软雅黑" pitchFamily="34" charset="-122"/>
                <a:ea typeface="微软雅黑" pitchFamily="34" charset="-122"/>
              </a:rPr>
              <a:t>2</a:t>
            </a:r>
            <a:r>
              <a:rPr lang="zh-CN" altLang="zh-CN" sz="2400">
                <a:latin typeface="微软雅黑" pitchFamily="34" charset="-122"/>
                <a:ea typeface="微软雅黑" pitchFamily="34" charset="-122"/>
              </a:rPr>
              <a:t>F</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团队训练 </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创意工坊</a:t>
            </a:r>
            <a:endParaRPr lang="zh-CN" sz="2400">
              <a:solidFill>
                <a:srgbClr val="FF0000"/>
              </a:solidFill>
              <a:latin typeface="微软雅黑" pitchFamily="34" charset="-122"/>
              <a:ea typeface="微软雅黑" pitchFamily="34" charset="-122"/>
            </a:endParaRPr>
          </a:p>
        </p:txBody>
      </p:sp>
      <p:pic>
        <p:nvPicPr>
          <p:cNvPr id="364" name="2F-2-filtered.jpeg"/>
          <p:cNvPicPr/>
          <p:nvPr/>
        </p:nvPicPr>
        <p:blipFill>
          <a:blip r:embed="rId3" cstate="email">
            <a:extLst>
              <a:ext uri="{28A0092B-C50C-407E-A947-70E740481C1C}"/>
            </a:extLst>
          </a:blip>
          <a:stretch>
            <a:fillRect/>
          </a:stretch>
        </p:blipFill>
        <p:spPr>
          <a:xfrm>
            <a:off x="-1" y="888643"/>
            <a:ext cx="9144000" cy="5715001"/>
          </a:xfrm>
          <a:prstGeom prst="rect">
            <a:avLst/>
          </a:prstGeom>
          <a:ln w="12700">
            <a:miter lim="400000"/>
          </a:ln>
          <a:effectLst/>
          <a:scene3d>
            <a:camera prst="orthographicFront">
              <a:rot lat="0" lon="10800000" rev="0"/>
            </a:camera>
            <a:lightRig rig="threePt" dir="t"/>
          </a:scene3d>
        </p:spPr>
      </p:pic>
      <p:sp>
        <p:nvSpPr>
          <p:cNvPr id="5" name="椭圆 4"/>
          <p:cNvSpPr>
            <a:spLocks/>
          </p:cNvSpPr>
          <p:nvPr/>
        </p:nvSpPr>
        <p:spPr>
          <a:xfrm>
            <a:off x="6783388" y="3708400"/>
            <a:ext cx="1701800" cy="1703388"/>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36000" rIns="36000" anchor="ctr"/>
          <a:lstStyle/>
          <a:p>
            <a:pPr algn="ctr">
              <a:defRPr/>
            </a:pPr>
            <a:r>
              <a:rPr kumimoji="1" lang="zh-CN" altLang="en-US" sz="1400" dirty="0">
                <a:latin typeface="微软雅黑"/>
                <a:ea typeface="微软雅黑"/>
                <a:cs typeface="微软雅黑"/>
              </a:rPr>
              <a:t>学习新的技能，由教师、助教以及学生开设的短期</a:t>
            </a:r>
            <a:r>
              <a:rPr kumimoji="1" lang="en-US" altLang="zh-CN" sz="1400" dirty="0">
                <a:latin typeface="微软雅黑"/>
                <a:ea typeface="微软雅黑"/>
                <a:cs typeface="微软雅黑"/>
              </a:rPr>
              <a:t>workshop</a:t>
            </a:r>
            <a:r>
              <a:rPr kumimoji="1" lang="zh-CN" altLang="en-US" sz="1400" dirty="0">
                <a:latin typeface="微软雅黑"/>
                <a:ea typeface="微软雅黑"/>
                <a:cs typeface="微软雅黑"/>
              </a:rPr>
              <a:t>、自主课程</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1"/>
          <p:cNvPicPr>
            <a:picLocks noChangeAspect="1"/>
          </p:cNvPicPr>
          <p:nvPr/>
        </p:nvPicPr>
        <p:blipFill>
          <a:blip r:embed="rId2"/>
          <a:srcRect/>
          <a:stretch>
            <a:fillRect/>
          </a:stretch>
        </p:blipFill>
        <p:spPr bwMode="auto">
          <a:xfrm>
            <a:off x="0" y="758825"/>
            <a:ext cx="9144000" cy="6099175"/>
          </a:xfrm>
          <a:prstGeom prst="rect">
            <a:avLst/>
          </a:prstGeom>
          <a:noFill/>
          <a:ln w="9525">
            <a:noFill/>
            <a:miter lim="800000"/>
            <a:headEnd/>
            <a:tailEnd/>
          </a:ln>
        </p:spPr>
      </p:pic>
      <p:sp>
        <p:nvSpPr>
          <p:cNvPr id="16387" name="Shape 404"/>
          <p:cNvSpPr>
            <a:spLocks noChangeArrowheads="1"/>
          </p:cNvSpPr>
          <p:nvPr/>
        </p:nvSpPr>
        <p:spPr bwMode="auto">
          <a:xfrm>
            <a:off x="174625" y="225425"/>
            <a:ext cx="3784600" cy="369888"/>
          </a:xfrm>
          <a:prstGeom prst="rect">
            <a:avLst/>
          </a:prstGeom>
          <a:noFill/>
          <a:ln w="12700">
            <a:noFill/>
            <a:miter lim="400000"/>
            <a:headEnd/>
            <a:tailEnd/>
          </a:ln>
        </p:spPr>
        <p:txBody>
          <a:bodyPr lIns="0" tIns="0" rIns="0" bIns="0" anchor="ctr">
            <a:spAutoFit/>
          </a:bodyPr>
          <a:lstStyle/>
          <a:p>
            <a:r>
              <a:rPr lang="en-US" altLang="zh-CN" sz="2400">
                <a:latin typeface="微软雅黑" pitchFamily="34" charset="-122"/>
                <a:ea typeface="微软雅黑" pitchFamily="34" charset="-122"/>
              </a:rPr>
              <a:t>3</a:t>
            </a:r>
            <a:r>
              <a:rPr lang="zh-CN" altLang="zh-CN" sz="2400">
                <a:latin typeface="微软雅黑" pitchFamily="34" charset="-122"/>
                <a:ea typeface="微软雅黑" pitchFamily="34" charset="-122"/>
              </a:rPr>
              <a:t>F</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服务管理 </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 </a:t>
            </a:r>
            <a:r>
              <a:rPr lang="zh-CN" altLang="en-US" sz="2400">
                <a:solidFill>
                  <a:srgbClr val="FF0000"/>
                </a:solidFill>
                <a:latin typeface="微软雅黑" pitchFamily="34" charset="-122"/>
                <a:ea typeface="微软雅黑" pitchFamily="34" charset="-122"/>
              </a:rPr>
              <a:t>数据平台</a:t>
            </a:r>
            <a:endParaRPr lang="zh-CN" sz="2400">
              <a:solidFill>
                <a:srgbClr val="FF0000"/>
              </a:solidFill>
              <a:latin typeface="微软雅黑" pitchFamily="34" charset="-122"/>
              <a:ea typeface="微软雅黑" pitchFamily="34" charset="-122"/>
            </a:endParaRPr>
          </a:p>
        </p:txBody>
      </p:sp>
      <p:sp>
        <p:nvSpPr>
          <p:cNvPr id="5" name="椭圆 4"/>
          <p:cNvSpPr>
            <a:spLocks/>
          </p:cNvSpPr>
          <p:nvPr/>
        </p:nvSpPr>
        <p:spPr>
          <a:xfrm>
            <a:off x="5551488" y="3276600"/>
            <a:ext cx="1701800" cy="1701800"/>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36000" rIns="36000" anchor="ctr"/>
          <a:lstStyle/>
          <a:p>
            <a:pPr algn="ctr">
              <a:defRPr/>
            </a:pPr>
            <a:r>
              <a:rPr kumimoji="1" lang="en-US" altLang="zh-CN" sz="1400" dirty="0">
                <a:latin typeface="微软雅黑"/>
                <a:ea typeface="微软雅黑"/>
                <a:cs typeface="微软雅黑"/>
              </a:rPr>
              <a:t>3F</a:t>
            </a:r>
            <a:r>
              <a:rPr kumimoji="1" lang="zh-CN" altLang="en-US" sz="1400" dirty="0">
                <a:latin typeface="微软雅黑"/>
                <a:ea typeface="微软雅黑"/>
                <a:cs typeface="微软雅黑"/>
              </a:rPr>
              <a:t>作为服务和管理层，满足师资交流以及培训，并运营</a:t>
            </a:r>
            <a:r>
              <a:rPr lang="zh-CN" altLang="en-US" sz="1400" dirty="0">
                <a:latin typeface="微软雅黑"/>
                <a:ea typeface="微软雅黑"/>
                <a:cs typeface="微软雅黑"/>
              </a:rPr>
              <a:t>创新设计与制造桌面云服务平台</a:t>
            </a:r>
            <a:endParaRPr kumimoji="1" lang="zh-CN" altLang="en-US" sz="1400" dirty="0">
              <a:latin typeface="微软雅黑"/>
              <a:ea typeface="微软雅黑"/>
              <a:cs typeface="微软雅黑"/>
            </a:endParaRPr>
          </a:p>
        </p:txBody>
      </p:sp>
      <p:sp>
        <p:nvSpPr>
          <p:cNvPr id="7" name="椭圆 6"/>
          <p:cNvSpPr>
            <a:spLocks/>
          </p:cNvSpPr>
          <p:nvPr/>
        </p:nvSpPr>
        <p:spPr>
          <a:xfrm>
            <a:off x="7253288" y="3276600"/>
            <a:ext cx="1703387" cy="1701800"/>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ctr">
              <a:defRPr/>
            </a:pPr>
            <a:r>
              <a:rPr kumimoji="1" lang="zh-CN" altLang="en-US" sz="1400" dirty="0">
                <a:latin typeface="微软雅黑"/>
                <a:ea typeface="微软雅黑"/>
                <a:cs typeface="微软雅黑"/>
              </a:rPr>
              <a:t>创客空间运营</a:t>
            </a:r>
            <a:r>
              <a:rPr kumimoji="1" lang="zh-CN" altLang="en-US" sz="1400" dirty="0">
                <a:solidFill>
                  <a:schemeClr val="bg1"/>
                </a:solidFill>
                <a:latin typeface="微软雅黑"/>
                <a:ea typeface="微软雅黑"/>
                <a:cs typeface="微软雅黑"/>
              </a:rPr>
              <a:t>管理信息平台、</a:t>
            </a:r>
            <a:r>
              <a:rPr lang="zh-CN" altLang="zh-CN" sz="1400" kern="100" dirty="0">
                <a:solidFill>
                  <a:schemeClr val="bg1"/>
                </a:solidFill>
                <a:latin typeface="微软雅黑"/>
                <a:ea typeface="微软雅黑"/>
                <a:cs typeface="微软雅黑"/>
              </a:rPr>
              <a:t>创新创客课程管理系统</a:t>
            </a:r>
            <a:r>
              <a:rPr lang="zh-CN" altLang="en-US" sz="1400" kern="100" dirty="0">
                <a:solidFill>
                  <a:schemeClr val="bg1"/>
                </a:solidFill>
                <a:latin typeface="微软雅黑"/>
                <a:ea typeface="微软雅黑"/>
                <a:cs typeface="微软雅黑"/>
              </a:rPr>
              <a:t>、</a:t>
            </a:r>
            <a:r>
              <a:rPr lang="zh-CN" altLang="en-US" sz="1400" dirty="0">
                <a:latin typeface="微软雅黑"/>
                <a:ea typeface="微软雅黑"/>
                <a:cs typeface="微软雅黑"/>
              </a:rPr>
              <a:t>跨学科知识库系统</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404"/>
          <p:cNvSpPr>
            <a:spLocks noChangeArrowheads="1"/>
          </p:cNvSpPr>
          <p:nvPr/>
        </p:nvSpPr>
        <p:spPr bwMode="auto">
          <a:xfrm>
            <a:off x="174625" y="225425"/>
            <a:ext cx="3203575" cy="369888"/>
          </a:xfrm>
          <a:prstGeom prst="rect">
            <a:avLst/>
          </a:prstGeom>
          <a:noFill/>
          <a:ln w="12700">
            <a:noFill/>
            <a:miter lim="400000"/>
            <a:headEnd/>
            <a:tailEnd/>
          </a:ln>
        </p:spPr>
        <p:txBody>
          <a:bodyPr wrap="none" lIns="0" tIns="0" rIns="0" bIns="0" anchor="ctr">
            <a:spAutoFit/>
          </a:bodyPr>
          <a:lstStyle/>
          <a:p>
            <a:r>
              <a:rPr lang="zh-CN" altLang="zh-CN" sz="2400">
                <a:latin typeface="微软雅黑" pitchFamily="34" charset="-122"/>
                <a:ea typeface="微软雅黑" pitchFamily="34" charset="-122"/>
              </a:rPr>
              <a:t>4F</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三创团队</a:t>
            </a:r>
            <a:r>
              <a:rPr lang="en-US" altLang="zh-CN" sz="2400">
                <a:latin typeface="微软雅黑" pitchFamily="34" charset="-122"/>
                <a:ea typeface="微软雅黑" pitchFamily="34" charset="-122"/>
              </a:rPr>
              <a:t> | </a:t>
            </a:r>
            <a:r>
              <a:rPr lang="zh-CN" altLang="en-US" sz="2400">
                <a:latin typeface="微软雅黑" pitchFamily="34" charset="-122"/>
                <a:ea typeface="微软雅黑" pitchFamily="34" charset="-122"/>
              </a:rPr>
              <a:t>加速项目</a:t>
            </a:r>
            <a:endParaRPr lang="zh-CN" sz="2400">
              <a:latin typeface="微软雅黑" pitchFamily="34" charset="-122"/>
              <a:ea typeface="微软雅黑" pitchFamily="34" charset="-122"/>
            </a:endParaRPr>
          </a:p>
        </p:txBody>
      </p:sp>
      <p:pic>
        <p:nvPicPr>
          <p:cNvPr id="17411" name="4F-1-filtered.jpeg"/>
          <p:cNvPicPr>
            <a:picLocks noChangeAspect="1" noChangeArrowheads="1"/>
          </p:cNvPicPr>
          <p:nvPr/>
        </p:nvPicPr>
        <p:blipFill>
          <a:blip r:embed="rId3"/>
          <a:srcRect/>
          <a:stretch>
            <a:fillRect/>
          </a:stretch>
        </p:blipFill>
        <p:spPr bwMode="auto">
          <a:xfrm>
            <a:off x="0" y="889000"/>
            <a:ext cx="9144000" cy="5715000"/>
          </a:xfrm>
          <a:prstGeom prst="rect">
            <a:avLst/>
          </a:prstGeom>
          <a:noFill/>
          <a:ln w="12700">
            <a:noFill/>
            <a:miter lim="400000"/>
            <a:headEnd/>
            <a:tailEnd/>
          </a:ln>
        </p:spPr>
      </p:pic>
      <p:sp>
        <p:nvSpPr>
          <p:cNvPr id="17412" name="矩形 3"/>
          <p:cNvSpPr>
            <a:spLocks noChangeArrowheads="1"/>
          </p:cNvSpPr>
          <p:nvPr/>
        </p:nvSpPr>
        <p:spPr bwMode="auto">
          <a:xfrm>
            <a:off x="863600" y="6080125"/>
            <a:ext cx="7634288" cy="523875"/>
          </a:xfrm>
          <a:prstGeom prst="rect">
            <a:avLst/>
          </a:prstGeom>
          <a:solidFill>
            <a:srgbClr val="F79646"/>
          </a:solidFill>
          <a:ln w="9525">
            <a:noFill/>
            <a:miter lim="800000"/>
            <a:headEnd/>
            <a:tailEnd/>
          </a:ln>
        </p:spPr>
        <p:txBody>
          <a:bodyPr>
            <a:spAutoFit/>
          </a:bodyPr>
          <a:lstStyle/>
          <a:p>
            <a:r>
              <a:rPr kumimoji="1" lang="zh-CN" altLang="en-US" sz="1400">
                <a:solidFill>
                  <a:srgbClr val="FFFFFF"/>
                </a:solidFill>
                <a:latin typeface="微软雅黑" pitchFamily="34" charset="-122"/>
                <a:ea typeface="微软雅黑" pitchFamily="34" charset="-122"/>
              </a:rPr>
              <a:t>学生们在早期车间的工程实践中所萌发的创意和累积的技术将在这个舞台上得到充分的施展，同时与其他学科的交流中获得崭新的体验与认知。</a:t>
            </a:r>
          </a:p>
        </p:txBody>
      </p:sp>
      <p:sp>
        <p:nvSpPr>
          <p:cNvPr id="5" name="椭圆 4"/>
          <p:cNvSpPr>
            <a:spLocks/>
          </p:cNvSpPr>
          <p:nvPr/>
        </p:nvSpPr>
        <p:spPr>
          <a:xfrm>
            <a:off x="7070725" y="3708400"/>
            <a:ext cx="1703388" cy="1703388"/>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36000" rIns="36000" anchor="ctr"/>
          <a:lstStyle/>
          <a:p>
            <a:pPr algn="ctr">
              <a:defRPr/>
            </a:pPr>
            <a:r>
              <a:rPr kumimoji="1" lang="zh-CN" altLang="en-US" sz="1400" dirty="0">
                <a:latin typeface="微软雅黑"/>
                <a:ea typeface="微软雅黑"/>
                <a:cs typeface="微软雅黑"/>
              </a:rPr>
              <a:t>成熟的团队得以进入到更加专业的空间，团队开展长期的项目</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42910" y="1913271"/>
            <a:ext cx="8001056" cy="1015663"/>
          </a:xfrm>
          <a:prstGeom prst="rect">
            <a:avLst/>
          </a:prstGeom>
        </p:spPr>
        <p:txBody>
          <a:bodyPr wrap="square">
            <a:spAutoFit/>
          </a:bodyPr>
          <a:lstStyle/>
          <a:p>
            <a:r>
              <a:rPr lang="en-US" sz="2000" dirty="0" smtClean="0">
                <a:solidFill>
                  <a:srgbClr val="002060"/>
                </a:solidFill>
                <a:latin typeface="微软雅黑" pitchFamily="34" charset="-122"/>
                <a:ea typeface="微软雅黑" pitchFamily="34" charset="-122"/>
              </a:rPr>
              <a:t>2008</a:t>
            </a:r>
            <a:r>
              <a:rPr lang="zh-CN" altLang="en-US" sz="2000" dirty="0" smtClean="0">
                <a:solidFill>
                  <a:srgbClr val="002060"/>
                </a:solidFill>
                <a:latin typeface="微软雅黑" pitchFamily="34" charset="-122"/>
                <a:ea typeface="微软雅黑" pitchFamily="34" charset="-122"/>
              </a:rPr>
              <a:t>年</a:t>
            </a:r>
            <a:r>
              <a:rPr lang="en-US" sz="2000" dirty="0" smtClean="0">
                <a:solidFill>
                  <a:srgbClr val="002060"/>
                </a:solidFill>
                <a:latin typeface="微软雅黑" pitchFamily="34" charset="-122"/>
                <a:ea typeface="微软雅黑" pitchFamily="34" charset="-122"/>
              </a:rPr>
              <a:t>11</a:t>
            </a:r>
            <a:r>
              <a:rPr lang="zh-CN" altLang="en-US" sz="2000" dirty="0" smtClean="0">
                <a:solidFill>
                  <a:srgbClr val="002060"/>
                </a:solidFill>
                <a:latin typeface="微软雅黑" pitchFamily="34" charset="-122"/>
                <a:ea typeface="微软雅黑" pitchFamily="34" charset="-122"/>
              </a:rPr>
              <a:t>月，经清华大学校务会讨论通过，决定：基础工业训练中心作为机械工程学院的组成单位，纳入学校教学工作体系，统筹规划、具体实施全校工程实践教学和相关科研工作。</a:t>
            </a:r>
            <a:endParaRPr lang="zh-CN" altLang="en-US" sz="2000" dirty="0">
              <a:solidFill>
                <a:srgbClr val="002060"/>
              </a:solidFill>
              <a:latin typeface="微软雅黑" pitchFamily="34" charset="-122"/>
              <a:ea typeface="微软雅黑" pitchFamily="34" charset="-122"/>
            </a:endParaRPr>
          </a:p>
        </p:txBody>
      </p:sp>
      <p:graphicFrame>
        <p:nvGraphicFramePr>
          <p:cNvPr id="5" name="内容占位符 4"/>
          <p:cNvGraphicFramePr>
            <a:graphicFrameLocks/>
          </p:cNvGraphicFramePr>
          <p:nvPr/>
        </p:nvGraphicFramePr>
        <p:xfrm>
          <a:off x="357158" y="3624334"/>
          <a:ext cx="8362347" cy="1376302"/>
        </p:xfrm>
        <a:graphic>
          <a:graphicData uri="http://schemas.openxmlformats.org/drawingml/2006/table">
            <a:tbl>
              <a:tblPr/>
              <a:tblGrid>
                <a:gridCol w="607873"/>
                <a:gridCol w="378074"/>
                <a:gridCol w="1018420"/>
                <a:gridCol w="435711"/>
                <a:gridCol w="660713"/>
                <a:gridCol w="794907"/>
                <a:gridCol w="1041596"/>
                <a:gridCol w="904203"/>
                <a:gridCol w="828457"/>
                <a:gridCol w="660713"/>
                <a:gridCol w="450237"/>
                <a:gridCol w="581443"/>
              </a:tblGrid>
              <a:tr h="298741">
                <a:tc rowSpan="2">
                  <a:txBody>
                    <a:bodyPr/>
                    <a:lstStyle/>
                    <a:p>
                      <a:pPr algn="ctr">
                        <a:spcAft>
                          <a:spcPts val="0"/>
                        </a:spcAft>
                      </a:pPr>
                      <a:r>
                        <a:rPr lang="zh-CN" altLang="en-US" sz="1600" b="1" kern="100" dirty="0" smtClean="0">
                          <a:solidFill>
                            <a:srgbClr val="002060"/>
                          </a:solidFill>
                          <a:latin typeface="Times New Roman" pitchFamily="18" charset="0"/>
                          <a:ea typeface="宋体"/>
                          <a:cs typeface="Times New Roman" pitchFamily="18" charset="0"/>
                        </a:rPr>
                        <a:t>年份</a:t>
                      </a:r>
                      <a:endParaRPr lang="zh-CN" sz="1600" b="1" kern="100" dirty="0">
                        <a:solidFill>
                          <a:srgbClr val="002060"/>
                        </a:solidFill>
                        <a:latin typeface="Times New Roman" pitchFamily="18" charset="0"/>
                        <a:ea typeface="宋体"/>
                        <a:cs typeface="Times New Roman"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5">
                  <a:txBody>
                    <a:bodyPr/>
                    <a:lstStyle/>
                    <a:p>
                      <a:pPr algn="ctr">
                        <a:spcAft>
                          <a:spcPts val="0"/>
                        </a:spcAft>
                      </a:pPr>
                      <a:r>
                        <a:rPr lang="zh-CN" sz="1600" b="1" kern="0" dirty="0">
                          <a:solidFill>
                            <a:srgbClr val="002060"/>
                          </a:solidFill>
                          <a:latin typeface="Times New Roman" pitchFamily="18" charset="0"/>
                          <a:ea typeface="宋体"/>
                          <a:cs typeface="Times New Roman" pitchFamily="18" charset="0"/>
                        </a:rPr>
                        <a:t>正式职工</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a:spcAft>
                          <a:spcPts val="0"/>
                        </a:spcAft>
                      </a:pPr>
                      <a:r>
                        <a:rPr lang="zh-CN" sz="1600" b="1" kern="0" dirty="0">
                          <a:solidFill>
                            <a:srgbClr val="002060"/>
                          </a:solidFill>
                          <a:latin typeface="Times New Roman" pitchFamily="18" charset="0"/>
                          <a:ea typeface="宋体"/>
                          <a:cs typeface="Times New Roman" pitchFamily="18" charset="0"/>
                        </a:rPr>
                        <a:t>其他</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0" dirty="0" smtClean="0">
                          <a:solidFill>
                            <a:srgbClr val="002060"/>
                          </a:solidFill>
                          <a:latin typeface="Times New Roman" pitchFamily="18" charset="0"/>
                          <a:ea typeface="+mn-ea"/>
                          <a:cs typeface="Times New Roman" pitchFamily="18" charset="0"/>
                        </a:rPr>
                        <a:t>合计</a:t>
                      </a:r>
                      <a:endParaRPr lang="zh-CN" altLang="en-US" sz="1600" b="1" kern="100" dirty="0" smtClean="0">
                        <a:solidFill>
                          <a:srgbClr val="002060"/>
                        </a:solidFill>
                        <a:latin typeface="Times New Roman" pitchFamily="18" charset="0"/>
                        <a:ea typeface="+mn-ea"/>
                        <a:cs typeface="Times New Roman" pitchFamily="18" charset="0"/>
                      </a:endParaRPr>
                    </a:p>
                    <a:p>
                      <a:pPr algn="ctr">
                        <a:spcAft>
                          <a:spcPts val="0"/>
                        </a:spcAft>
                      </a:pP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59401">
                <a:tc vMerge="1">
                  <a:txBody>
                    <a:bodyPr/>
                    <a:lstStyle/>
                    <a:p>
                      <a:pPr algn="ctr">
                        <a:spcAft>
                          <a:spcPts val="0"/>
                        </a:spcAft>
                      </a:pPr>
                      <a:endParaRPr lang="zh-CN" sz="1400" b="1" kern="100" dirty="0">
                        <a:solidFill>
                          <a:srgbClr val="7030A0"/>
                        </a:solidFill>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dirty="0">
                          <a:solidFill>
                            <a:srgbClr val="002060"/>
                          </a:solidFill>
                          <a:latin typeface="Times New Roman" pitchFamily="18" charset="0"/>
                          <a:ea typeface="宋体"/>
                          <a:cs typeface="Times New Roman" pitchFamily="18" charset="0"/>
                        </a:rPr>
                        <a:t>教师</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600" b="1" kern="0" dirty="0" smtClean="0">
                          <a:solidFill>
                            <a:srgbClr val="002060"/>
                          </a:solidFill>
                          <a:latin typeface="Times New Roman" pitchFamily="18" charset="0"/>
                          <a:ea typeface="宋体"/>
                          <a:cs typeface="Times New Roman" pitchFamily="18" charset="0"/>
                        </a:rPr>
                        <a:t>工程</a:t>
                      </a:r>
                      <a:r>
                        <a:rPr lang="zh-CN" sz="1600" b="1" kern="0" dirty="0" smtClean="0">
                          <a:solidFill>
                            <a:srgbClr val="002060"/>
                          </a:solidFill>
                          <a:latin typeface="Times New Roman" pitchFamily="18" charset="0"/>
                          <a:ea typeface="宋体"/>
                          <a:cs typeface="Times New Roman" pitchFamily="18" charset="0"/>
                        </a:rPr>
                        <a:t>实验</a:t>
                      </a:r>
                      <a:r>
                        <a:rPr lang="zh-CN" sz="1600" b="1" kern="0" dirty="0">
                          <a:solidFill>
                            <a:srgbClr val="002060"/>
                          </a:solidFill>
                          <a:latin typeface="Times New Roman" pitchFamily="18" charset="0"/>
                          <a:ea typeface="宋体"/>
                          <a:cs typeface="Times New Roman" pitchFamily="18" charset="0"/>
                        </a:rPr>
                        <a:t>技术系列</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dirty="0" smtClean="0">
                          <a:solidFill>
                            <a:srgbClr val="002060"/>
                          </a:solidFill>
                          <a:latin typeface="Times New Roman" pitchFamily="18" charset="0"/>
                          <a:ea typeface="宋体"/>
                          <a:cs typeface="Times New Roman" pitchFamily="18" charset="0"/>
                        </a:rPr>
                        <a:t>职</a:t>
                      </a:r>
                      <a:endParaRPr lang="en-US" altLang="zh-CN" sz="1600" b="1" kern="0" dirty="0" smtClean="0">
                        <a:solidFill>
                          <a:srgbClr val="002060"/>
                        </a:solidFill>
                        <a:latin typeface="Times New Roman" pitchFamily="18" charset="0"/>
                        <a:ea typeface="宋体"/>
                        <a:cs typeface="Times New Roman" pitchFamily="18" charset="0"/>
                      </a:endParaRPr>
                    </a:p>
                    <a:p>
                      <a:pPr algn="ctr">
                        <a:spcAft>
                          <a:spcPts val="0"/>
                        </a:spcAft>
                      </a:pPr>
                      <a:r>
                        <a:rPr lang="zh-CN" sz="1600" b="1" kern="0" dirty="0" smtClean="0">
                          <a:solidFill>
                            <a:srgbClr val="002060"/>
                          </a:solidFill>
                          <a:latin typeface="Times New Roman" pitchFamily="18" charset="0"/>
                          <a:ea typeface="宋体"/>
                          <a:cs typeface="Times New Roman" pitchFamily="18" charset="0"/>
                        </a:rPr>
                        <a:t>员</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dirty="0">
                          <a:solidFill>
                            <a:srgbClr val="002060"/>
                          </a:solidFill>
                          <a:latin typeface="Times New Roman" pitchFamily="18" charset="0"/>
                          <a:ea typeface="宋体"/>
                          <a:cs typeface="Times New Roman" pitchFamily="18" charset="0"/>
                        </a:rPr>
                        <a:t>事编工人</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spcAft>
                          <a:spcPts val="0"/>
                        </a:spcAft>
                      </a:pPr>
                      <a:r>
                        <a:rPr lang="zh-CN" sz="1600" b="1" kern="0" dirty="0">
                          <a:solidFill>
                            <a:srgbClr val="002060"/>
                          </a:solidFill>
                          <a:latin typeface="Times New Roman" pitchFamily="18" charset="0"/>
                          <a:ea typeface="宋体"/>
                          <a:cs typeface="Times New Roman" pitchFamily="18" charset="0"/>
                        </a:rPr>
                        <a:t>农转工</a:t>
                      </a:r>
                      <a:endParaRPr lang="zh-CN" sz="1600" b="1" kern="100" dirty="0">
                        <a:solidFill>
                          <a:srgbClr val="002060"/>
                        </a:solidFill>
                        <a:latin typeface="Times New Roman" pitchFamily="18" charset="0"/>
                        <a:ea typeface="宋体"/>
                        <a:cs typeface="Times New Roman"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dirty="0">
                          <a:solidFill>
                            <a:srgbClr val="002060"/>
                          </a:solidFill>
                          <a:latin typeface="Times New Roman" pitchFamily="18" charset="0"/>
                          <a:ea typeface="宋体"/>
                          <a:cs typeface="Times New Roman" pitchFamily="18" charset="0"/>
                        </a:rPr>
                        <a:t>企编工程技术系列</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dirty="0">
                          <a:solidFill>
                            <a:srgbClr val="002060"/>
                          </a:solidFill>
                          <a:latin typeface="Times New Roman" pitchFamily="18" charset="0"/>
                          <a:ea typeface="宋体"/>
                          <a:cs typeface="Times New Roman" pitchFamily="18" charset="0"/>
                        </a:rPr>
                        <a:t>合同制人员</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a:solidFill>
                            <a:srgbClr val="002060"/>
                          </a:solidFill>
                          <a:latin typeface="Times New Roman" pitchFamily="18" charset="0"/>
                          <a:ea typeface="宋体"/>
                          <a:cs typeface="Times New Roman" pitchFamily="18" charset="0"/>
                        </a:rPr>
                        <a:t>劳务派遣人员</a:t>
                      </a:r>
                      <a:endParaRPr lang="zh-CN" sz="1600" b="1" kern="10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a:solidFill>
                            <a:srgbClr val="002060"/>
                          </a:solidFill>
                          <a:latin typeface="Times New Roman" pitchFamily="18" charset="0"/>
                          <a:ea typeface="宋体"/>
                          <a:cs typeface="Times New Roman" pitchFamily="18" charset="0"/>
                        </a:rPr>
                        <a:t>退休返聘　</a:t>
                      </a:r>
                      <a:endParaRPr lang="zh-CN" sz="1600" b="1" kern="10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spcAft>
                          <a:spcPts val="0"/>
                        </a:spcAft>
                      </a:pPr>
                      <a:r>
                        <a:rPr lang="zh-CN" sz="1600" b="1" kern="0" dirty="0">
                          <a:solidFill>
                            <a:srgbClr val="002060"/>
                          </a:solidFill>
                          <a:latin typeface="Times New Roman" pitchFamily="18" charset="0"/>
                          <a:ea typeface="宋体"/>
                          <a:cs typeface="Times New Roman" pitchFamily="18" charset="0"/>
                        </a:rPr>
                        <a:t>其他</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pPr algn="l">
                        <a:spcAft>
                          <a:spcPts val="0"/>
                        </a:spcAft>
                      </a:pPr>
                      <a:endParaRPr lang="zh-CN" sz="1400" b="1" kern="100" dirty="0">
                        <a:solidFill>
                          <a:srgbClr val="7030A0"/>
                        </a:solidFill>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24056">
                <a:tc rowSpan="2">
                  <a:txBody>
                    <a:bodyPr/>
                    <a:lstStyle/>
                    <a:p>
                      <a:pPr algn="ctr">
                        <a:spcAft>
                          <a:spcPts val="0"/>
                        </a:spcAft>
                      </a:pPr>
                      <a:r>
                        <a:rPr lang="en-US" altLang="zh-CN" sz="1600" b="1" kern="100" dirty="0" smtClean="0">
                          <a:solidFill>
                            <a:srgbClr val="002060"/>
                          </a:solidFill>
                          <a:latin typeface="Times New Roman" pitchFamily="18" charset="0"/>
                          <a:ea typeface="宋体"/>
                          <a:cs typeface="Times New Roman" pitchFamily="18" charset="0"/>
                        </a:rPr>
                        <a:t>2015</a:t>
                      </a:r>
                      <a:endParaRPr lang="zh-CN" sz="1600" b="1" kern="100" dirty="0">
                        <a:solidFill>
                          <a:srgbClr val="002060"/>
                        </a:solidFill>
                        <a:latin typeface="Times New Roman" pitchFamily="18" charset="0"/>
                        <a:ea typeface="宋体"/>
                        <a:cs typeface="Times New Roman"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2060"/>
                          </a:solidFill>
                          <a:latin typeface="Times New Roman" pitchFamily="18" charset="0"/>
                          <a:ea typeface="宋体"/>
                          <a:cs typeface="Times New Roman" pitchFamily="18" charset="0"/>
                        </a:rPr>
                        <a:t>8</a:t>
                      </a:r>
                      <a:endParaRPr lang="zh-CN" sz="1600" b="1" kern="10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smtClean="0">
                          <a:solidFill>
                            <a:srgbClr val="002060"/>
                          </a:solidFill>
                          <a:latin typeface="Times New Roman" pitchFamily="18" charset="0"/>
                          <a:ea typeface="宋体"/>
                          <a:cs typeface="Times New Roman" pitchFamily="18" charset="0"/>
                        </a:rPr>
                        <a:t>13</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2060"/>
                          </a:solidFill>
                          <a:latin typeface="Times New Roman" pitchFamily="18" charset="0"/>
                          <a:ea typeface="宋体"/>
                          <a:cs typeface="Times New Roman" pitchFamily="18" charset="0"/>
                        </a:rPr>
                        <a:t>1</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smtClean="0">
                          <a:solidFill>
                            <a:srgbClr val="002060"/>
                          </a:solidFill>
                          <a:latin typeface="Times New Roman" pitchFamily="18" charset="0"/>
                          <a:ea typeface="宋体"/>
                          <a:cs typeface="Times New Roman" pitchFamily="18" charset="0"/>
                        </a:rPr>
                        <a:t>20</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tabLst>
                          <a:tab pos="156210" algn="ctr"/>
                        </a:tabLst>
                      </a:pPr>
                      <a:r>
                        <a:rPr lang="en-US" sz="1600" b="1" kern="0" dirty="0">
                          <a:solidFill>
                            <a:srgbClr val="002060"/>
                          </a:solidFill>
                          <a:latin typeface="Times New Roman" pitchFamily="18" charset="0"/>
                          <a:ea typeface="宋体"/>
                          <a:cs typeface="Times New Roman" pitchFamily="18" charset="0"/>
                        </a:rPr>
                        <a:t>	</a:t>
                      </a:r>
                      <a:r>
                        <a:rPr lang="en-US" sz="1600" b="1" kern="0" dirty="0" smtClean="0">
                          <a:solidFill>
                            <a:srgbClr val="002060"/>
                          </a:solidFill>
                          <a:latin typeface="Times New Roman" pitchFamily="18" charset="0"/>
                          <a:ea typeface="宋体"/>
                          <a:cs typeface="Times New Roman" pitchFamily="18" charset="0"/>
                        </a:rPr>
                        <a:t>16</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2060"/>
                          </a:solidFill>
                          <a:latin typeface="Times New Roman" pitchFamily="18" charset="0"/>
                          <a:ea typeface="宋体"/>
                          <a:cs typeface="Times New Roman" pitchFamily="18" charset="0"/>
                        </a:rPr>
                        <a:t>4</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smtClean="0">
                          <a:solidFill>
                            <a:srgbClr val="002060"/>
                          </a:solidFill>
                          <a:latin typeface="Times New Roman" pitchFamily="18" charset="0"/>
                          <a:ea typeface="宋体"/>
                          <a:cs typeface="Times New Roman" pitchFamily="18" charset="0"/>
                        </a:rPr>
                        <a:t>34</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smtClean="0">
                          <a:solidFill>
                            <a:srgbClr val="002060"/>
                          </a:solidFill>
                          <a:latin typeface="Times New Roman" pitchFamily="18" charset="0"/>
                          <a:ea typeface="宋体"/>
                          <a:cs typeface="Times New Roman" pitchFamily="18" charset="0"/>
                        </a:rPr>
                        <a:t>11</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smtClean="0">
                          <a:solidFill>
                            <a:srgbClr val="002060"/>
                          </a:solidFill>
                          <a:latin typeface="Times New Roman" pitchFamily="18" charset="0"/>
                          <a:ea typeface="宋体"/>
                          <a:cs typeface="Times New Roman" pitchFamily="18" charset="0"/>
                        </a:rPr>
                        <a:t>1</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2060"/>
                          </a:solidFill>
                          <a:latin typeface="Times New Roman" pitchFamily="18" charset="0"/>
                          <a:ea typeface="宋体"/>
                          <a:cs typeface="Times New Roman" pitchFamily="18" charset="0"/>
                        </a:rPr>
                        <a:t>0</a:t>
                      </a:r>
                      <a:endParaRPr lang="zh-CN" sz="1600" b="1" kern="10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0" dirty="0" smtClean="0">
                          <a:solidFill>
                            <a:srgbClr val="002060"/>
                          </a:solidFill>
                          <a:latin typeface="Times New Roman" pitchFamily="18" charset="0"/>
                          <a:ea typeface="宋体"/>
                          <a:cs typeface="Times New Roman" pitchFamily="18" charset="0"/>
                        </a:rPr>
                        <a:t>108</a:t>
                      </a:r>
                      <a:endParaRPr lang="zh-CN" altLang="en-US" sz="1600" b="1" kern="100" dirty="0" smtClean="0">
                        <a:solidFill>
                          <a:srgbClr val="002060"/>
                        </a:solidFill>
                        <a:latin typeface="Times New Roman" pitchFamily="18" charset="0"/>
                        <a:ea typeface="+mn-ea"/>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24056">
                <a:tc vMerge="1">
                  <a:txBody>
                    <a:bodyPr/>
                    <a:lstStyle/>
                    <a:p>
                      <a:endParaRPr lang="zh-CN" altLang="en-US"/>
                    </a:p>
                  </a:txBody>
                  <a:tcPr/>
                </a:tc>
                <a:tc gridSpan="5">
                  <a:txBody>
                    <a:bodyPr/>
                    <a:lstStyle/>
                    <a:p>
                      <a:pPr algn="ctr">
                        <a:spcAft>
                          <a:spcPts val="0"/>
                        </a:spcAft>
                      </a:pPr>
                      <a:r>
                        <a:rPr lang="en-US" sz="1800" b="1" kern="0" dirty="0" smtClean="0">
                          <a:solidFill>
                            <a:srgbClr val="002060"/>
                          </a:solidFill>
                          <a:latin typeface="Times New Roman" pitchFamily="18" charset="0"/>
                          <a:ea typeface="宋体"/>
                          <a:cs typeface="Times New Roman" pitchFamily="18" charset="0"/>
                        </a:rPr>
                        <a:t>58</a:t>
                      </a:r>
                      <a:endParaRPr lang="zh-CN" sz="18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5">
                  <a:txBody>
                    <a:bodyPr/>
                    <a:lstStyle/>
                    <a:p>
                      <a:pPr algn="ctr">
                        <a:spcAft>
                          <a:spcPts val="0"/>
                        </a:spcAft>
                      </a:pPr>
                      <a:r>
                        <a:rPr lang="en-US" sz="1600" b="1" kern="0" dirty="0" smtClean="0">
                          <a:solidFill>
                            <a:srgbClr val="002060"/>
                          </a:solidFill>
                          <a:latin typeface="Times New Roman" pitchFamily="18" charset="0"/>
                          <a:ea typeface="宋体"/>
                          <a:cs typeface="Times New Roman" pitchFamily="18" charset="0"/>
                        </a:rPr>
                        <a:t>50</a:t>
                      </a:r>
                      <a:endParaRPr lang="zh-CN" sz="1600" b="1" kern="100" dirty="0">
                        <a:solidFill>
                          <a:srgbClr val="002060"/>
                        </a:solidFill>
                        <a:latin typeface="Times New Roman" pitchFamily="18" charset="0"/>
                        <a:ea typeface="宋体"/>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8" name="标题 1"/>
          <p:cNvSpPr>
            <a:spLocks noGrp="1"/>
          </p:cNvSpPr>
          <p:nvPr>
            <p:ph type="title"/>
          </p:nvPr>
        </p:nvSpPr>
        <p:spPr>
          <a:xfrm>
            <a:off x="457200" y="642926"/>
            <a:ext cx="8229600" cy="1143000"/>
          </a:xfrm>
        </p:spPr>
        <p:txBody>
          <a:bodyPr>
            <a:normAutofit/>
          </a:bodyPr>
          <a:lstStyle/>
          <a:p>
            <a:r>
              <a:rPr lang="en-US" altLang="zh-CN" sz="4000" b="1" dirty="0" err="1" smtClean="0">
                <a:solidFill>
                  <a:srgbClr val="7030A0"/>
                </a:solidFill>
                <a:latin typeface="Rockwell Extra Bold" pitchFamily="18" charset="0"/>
                <a:ea typeface="华文新魏" pitchFamily="2" charset="-122"/>
                <a:cs typeface="Times New Roman" pitchFamily="18" charset="0"/>
              </a:rPr>
              <a:t>i.Center</a:t>
            </a:r>
            <a:r>
              <a:rPr lang="zh-CN" altLang="en-US" sz="4000" b="1" dirty="0" smtClean="0">
                <a:solidFill>
                  <a:srgbClr val="7030A0"/>
                </a:solidFill>
                <a:latin typeface="华文琥珀" pitchFamily="2" charset="-122"/>
                <a:ea typeface="华文琥珀" pitchFamily="2" charset="-122"/>
              </a:rPr>
              <a:t>现状</a:t>
            </a:r>
            <a:endParaRPr lang="zh-CN" altLang="en-US" sz="4000" b="1" dirty="0">
              <a:solidFill>
                <a:srgbClr val="7030A0"/>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457"/>
          <p:cNvSpPr>
            <a:spLocks noChangeArrowheads="1"/>
          </p:cNvSpPr>
          <p:nvPr/>
        </p:nvSpPr>
        <p:spPr bwMode="auto">
          <a:xfrm>
            <a:off x="174625" y="225425"/>
            <a:ext cx="6591548" cy="369332"/>
          </a:xfrm>
          <a:prstGeom prst="rect">
            <a:avLst/>
          </a:prstGeom>
          <a:noFill/>
          <a:ln w="12700">
            <a:noFill/>
            <a:miter lim="400000"/>
            <a:headEnd/>
            <a:tailEnd/>
          </a:ln>
        </p:spPr>
        <p:txBody>
          <a:bodyPr wrap="none" lIns="0" tIns="0" rIns="0" bIns="0" anchor="ctr">
            <a:spAutoFit/>
          </a:bodyPr>
          <a:lstStyle/>
          <a:p>
            <a:r>
              <a:rPr lang="zh-CN" altLang="zh-CN" sz="2400" dirty="0">
                <a:latin typeface="微软雅黑" pitchFamily="34" charset="-122"/>
                <a:ea typeface="微软雅黑" pitchFamily="34" charset="-122"/>
              </a:rPr>
              <a:t>5F</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设计实现 </a:t>
            </a:r>
            <a:r>
              <a:rPr lang="en-US" altLang="zh-CN" sz="2400" dirty="0">
                <a:latin typeface="微软雅黑" pitchFamily="34" charset="-122"/>
                <a:ea typeface="微软雅黑" pitchFamily="34" charset="-122"/>
              </a:rPr>
              <a:t>| </a:t>
            </a:r>
            <a:r>
              <a:rPr lang="en-US" sz="2400" dirty="0" err="1" smtClean="0">
                <a:latin typeface="微软雅黑" pitchFamily="34" charset="-122"/>
                <a:ea typeface="微软雅黑" pitchFamily="34" charset="-122"/>
              </a:rPr>
              <a:t>创意设计</a:t>
            </a:r>
            <a:r>
              <a:rPr lang="zh-CN" altLang="en-US" sz="2400" dirty="0" smtClean="0">
                <a:latin typeface="微软雅黑" pitchFamily="34" charset="-122"/>
                <a:ea typeface="微软雅黑" pitchFamily="34" charset="-122"/>
              </a:rPr>
              <a:t>、驻校导师、</a:t>
            </a:r>
            <a:r>
              <a:rPr lang="en-US" altLang="en-US" sz="2400" dirty="0" err="1" smtClean="0">
                <a:latin typeface="微软雅黑" pitchFamily="34" charset="-122"/>
                <a:ea typeface="微软雅黑" pitchFamily="34" charset="-122"/>
              </a:rPr>
              <a:t>跨界</a:t>
            </a:r>
            <a:r>
              <a:rPr lang="zh-CN" altLang="en-US" sz="2400" dirty="0">
                <a:latin typeface="微软雅黑" pitchFamily="34" charset="-122"/>
                <a:ea typeface="微软雅黑" pitchFamily="34" charset="-122"/>
              </a:rPr>
              <a:t>实验室</a:t>
            </a:r>
            <a:endParaRPr lang="zh-CN" sz="2400" dirty="0">
              <a:latin typeface="微软雅黑" pitchFamily="34" charset="-122"/>
              <a:ea typeface="微软雅黑" pitchFamily="34" charset="-122"/>
            </a:endParaRPr>
          </a:p>
        </p:txBody>
      </p:sp>
      <p:pic>
        <p:nvPicPr>
          <p:cNvPr id="20483" name="zhizuojian (2).jpg"/>
          <p:cNvPicPr>
            <a:picLocks noChangeAspect="1" noChangeArrowheads="1"/>
          </p:cNvPicPr>
          <p:nvPr/>
        </p:nvPicPr>
        <p:blipFill>
          <a:blip r:embed="rId2"/>
          <a:srcRect/>
          <a:stretch>
            <a:fillRect/>
          </a:stretch>
        </p:blipFill>
        <p:spPr bwMode="auto">
          <a:xfrm>
            <a:off x="0" y="889000"/>
            <a:ext cx="9144000" cy="5715000"/>
          </a:xfrm>
          <a:prstGeom prst="rect">
            <a:avLst/>
          </a:prstGeom>
          <a:noFill/>
          <a:ln w="12700">
            <a:noFill/>
            <a:miter lim="400000"/>
            <a:headEnd/>
            <a:tailEnd/>
          </a:ln>
        </p:spPr>
      </p:pic>
      <p:sp>
        <p:nvSpPr>
          <p:cNvPr id="4" name="椭圆 3"/>
          <p:cNvSpPr>
            <a:spLocks/>
          </p:cNvSpPr>
          <p:nvPr/>
        </p:nvSpPr>
        <p:spPr>
          <a:xfrm>
            <a:off x="7070725" y="3708400"/>
            <a:ext cx="1703388" cy="1703388"/>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36000" rIns="36000" anchor="ctr"/>
          <a:lstStyle/>
          <a:p>
            <a:pPr algn="ctr">
              <a:defRPr/>
            </a:pPr>
            <a:r>
              <a:rPr kumimoji="1" lang="en-US" altLang="zh-CN" sz="1400" dirty="0">
                <a:latin typeface="微软雅黑"/>
                <a:ea typeface="微软雅黑"/>
                <a:cs typeface="微软雅黑"/>
              </a:rPr>
              <a:t>5F</a:t>
            </a:r>
            <a:r>
              <a:rPr kumimoji="1" lang="zh-CN" altLang="en-US" sz="1400" dirty="0">
                <a:latin typeface="微软雅黑"/>
                <a:ea typeface="微软雅黑"/>
                <a:cs typeface="微软雅黑"/>
              </a:rPr>
              <a:t>的平台更专注于有重大影响力的项目，汇聚驻校创客和</a:t>
            </a:r>
            <a:r>
              <a:rPr kumimoji="1" lang="en-US" altLang="zh-CN" sz="1400" dirty="0">
                <a:latin typeface="微软雅黑"/>
                <a:ea typeface="微软雅黑"/>
                <a:cs typeface="微软雅黑"/>
              </a:rPr>
              <a:t>Fellow</a:t>
            </a:r>
            <a:r>
              <a:rPr kumimoji="1" lang="zh-CN" altLang="en-US" sz="1400" dirty="0">
                <a:latin typeface="微软雅黑"/>
                <a:ea typeface="微软雅黑"/>
                <a:cs typeface="微软雅黑"/>
              </a:rPr>
              <a:t>的资源</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530"/>
          <p:cNvSpPr>
            <a:spLocks noChangeArrowheads="1"/>
          </p:cNvSpPr>
          <p:nvPr/>
        </p:nvSpPr>
        <p:spPr bwMode="auto">
          <a:xfrm>
            <a:off x="174625" y="225425"/>
            <a:ext cx="4752975" cy="369888"/>
          </a:xfrm>
          <a:prstGeom prst="rect">
            <a:avLst/>
          </a:prstGeom>
          <a:noFill/>
          <a:ln w="12700">
            <a:noFill/>
            <a:miter lim="400000"/>
            <a:headEnd/>
            <a:tailEnd/>
          </a:ln>
        </p:spPr>
        <p:txBody>
          <a:bodyPr wrap="none" lIns="0" tIns="0" rIns="0" bIns="0" anchor="ctr">
            <a:spAutoFit/>
          </a:bodyPr>
          <a:lstStyle/>
          <a:p>
            <a:r>
              <a:rPr lang="zh-CN" altLang="zh-CN" sz="2400">
                <a:latin typeface="微软雅黑" pitchFamily="34" charset="-122"/>
                <a:ea typeface="微软雅黑" pitchFamily="34" charset="-122"/>
              </a:rPr>
              <a:t>6F</a:t>
            </a:r>
            <a:r>
              <a:rPr lang="en-US" altLang="zh-CN" sz="2400">
                <a:latin typeface="微软雅黑" pitchFamily="34" charset="-122"/>
                <a:ea typeface="微软雅黑" pitchFamily="34" charset="-122"/>
              </a:rPr>
              <a:t>-</a:t>
            </a:r>
            <a:r>
              <a:rPr lang="en-US" sz="2400">
                <a:latin typeface="微软雅黑" pitchFamily="34" charset="-122"/>
                <a:ea typeface="微软雅黑" pitchFamily="34" charset="-122"/>
              </a:rPr>
              <a:t>创业支持 </a:t>
            </a:r>
            <a:r>
              <a:rPr lang="en-US" altLang="zh-CN" sz="2400">
                <a:latin typeface="微软雅黑" pitchFamily="34" charset="-122"/>
                <a:ea typeface="微软雅黑" pitchFamily="34" charset="-122"/>
              </a:rPr>
              <a:t>| </a:t>
            </a:r>
            <a:r>
              <a:rPr lang="en-US" sz="2400">
                <a:latin typeface="微软雅黑" pitchFamily="34" charset="-122"/>
                <a:ea typeface="微软雅黑" pitchFamily="34" charset="-122"/>
              </a:rPr>
              <a:t>展示发布</a:t>
            </a:r>
            <a:r>
              <a:rPr lang="zh-CN" altLang="en-US" sz="2400">
                <a:latin typeface="微软雅黑" pitchFamily="34" charset="-122"/>
                <a:ea typeface="微软雅黑" pitchFamily="34" charset="-122"/>
              </a:rPr>
              <a:t>、远程协作</a:t>
            </a:r>
            <a:endParaRPr lang="zh-CN" sz="2400">
              <a:latin typeface="微软雅黑" pitchFamily="34" charset="-122"/>
              <a:ea typeface="微软雅黑" pitchFamily="34" charset="-122"/>
            </a:endParaRPr>
          </a:p>
        </p:txBody>
      </p:sp>
      <p:pic>
        <p:nvPicPr>
          <p:cNvPr id="22531" name="6f121110.jpg"/>
          <p:cNvPicPr>
            <a:picLocks noChangeAspect="1" noChangeArrowheads="1"/>
          </p:cNvPicPr>
          <p:nvPr/>
        </p:nvPicPr>
        <p:blipFill>
          <a:blip r:embed="rId2"/>
          <a:srcRect/>
          <a:stretch>
            <a:fillRect/>
          </a:stretch>
        </p:blipFill>
        <p:spPr bwMode="auto">
          <a:xfrm>
            <a:off x="0" y="1139825"/>
            <a:ext cx="9144000" cy="5211763"/>
          </a:xfrm>
          <a:prstGeom prst="rect">
            <a:avLst/>
          </a:prstGeom>
          <a:noFill/>
          <a:ln w="12700">
            <a:noFill/>
            <a:miter lim="400000"/>
            <a:headEnd/>
            <a:tailEnd/>
          </a:ln>
        </p:spPr>
      </p:pic>
      <p:sp>
        <p:nvSpPr>
          <p:cNvPr id="4" name="椭圆 3"/>
          <p:cNvSpPr>
            <a:spLocks/>
          </p:cNvSpPr>
          <p:nvPr/>
        </p:nvSpPr>
        <p:spPr>
          <a:xfrm>
            <a:off x="7070725" y="3708400"/>
            <a:ext cx="1703388" cy="1703388"/>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36000" rIns="36000" anchor="ctr"/>
          <a:lstStyle/>
          <a:p>
            <a:pPr algn="ctr">
              <a:defRPr/>
            </a:pPr>
            <a:r>
              <a:rPr kumimoji="1" lang="zh-CN" altLang="zh-CN" sz="1400" dirty="0">
                <a:latin typeface="微软雅黑"/>
                <a:ea typeface="微软雅黑"/>
                <a:cs typeface="微软雅黑"/>
              </a:rPr>
              <a:t>6</a:t>
            </a:r>
            <a:r>
              <a:rPr kumimoji="1" lang="en-US" altLang="zh-CN" sz="1400" dirty="0">
                <a:latin typeface="微软雅黑"/>
                <a:ea typeface="微软雅黑"/>
                <a:cs typeface="微软雅黑"/>
              </a:rPr>
              <a:t>F</a:t>
            </a:r>
            <a:r>
              <a:rPr kumimoji="1" lang="zh-CN" altLang="en-US" sz="1400" dirty="0">
                <a:latin typeface="微软雅黑"/>
                <a:ea typeface="微软雅黑"/>
                <a:cs typeface="微软雅黑"/>
              </a:rPr>
              <a:t>的空间提供一个开放的</a:t>
            </a:r>
            <a:r>
              <a:rPr kumimoji="1" lang="en-US" altLang="zh-CN" sz="1400" dirty="0">
                <a:latin typeface="微软雅黑"/>
                <a:ea typeface="微软雅黑"/>
                <a:cs typeface="微软雅黑"/>
              </a:rPr>
              <a:t>DIY</a:t>
            </a:r>
            <a:r>
              <a:rPr kumimoji="1" lang="zh-CN" altLang="en-US" sz="1400" dirty="0">
                <a:latin typeface="微软雅黑"/>
                <a:ea typeface="微软雅黑"/>
                <a:cs typeface="微软雅黑"/>
              </a:rPr>
              <a:t>平台，学生可以体验并创造智慧空间</a:t>
            </a:r>
            <a:r>
              <a:rPr kumimoji="1" lang="en-US" altLang="zh-CN" sz="1400" dirty="0">
                <a:latin typeface="微软雅黑"/>
                <a:ea typeface="微软雅黑"/>
                <a:cs typeface="微软雅黑"/>
              </a:rPr>
              <a:t>/</a:t>
            </a:r>
            <a:r>
              <a:rPr kumimoji="1" lang="en-US" altLang="en-US" sz="1400" dirty="0">
                <a:latin typeface="微软雅黑"/>
                <a:ea typeface="微软雅黑"/>
                <a:cs typeface="微软雅黑"/>
              </a:rPr>
              <a:t>视频录制传播平台</a:t>
            </a:r>
            <a:endParaRPr kumimoji="1" lang="zh-CN" altLang="en-US" sz="1400" dirty="0">
              <a:latin typeface="微软雅黑"/>
              <a:ea typeface="微软雅黑"/>
              <a:cs typeface="微软雅黑"/>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 547"/>
          <p:cNvSpPr>
            <a:spLocks noChangeArrowheads="1"/>
          </p:cNvSpPr>
          <p:nvPr/>
        </p:nvSpPr>
        <p:spPr bwMode="auto">
          <a:xfrm>
            <a:off x="174625" y="225425"/>
            <a:ext cx="3910013" cy="369888"/>
          </a:xfrm>
          <a:prstGeom prst="rect">
            <a:avLst/>
          </a:prstGeom>
          <a:noFill/>
          <a:ln w="12700">
            <a:noFill/>
            <a:miter lim="400000"/>
            <a:headEnd/>
            <a:tailEnd/>
          </a:ln>
        </p:spPr>
        <p:txBody>
          <a:bodyPr wrap="none" lIns="0" tIns="0" rIns="0" bIns="0" anchor="ctr">
            <a:spAutoFit/>
          </a:bodyPr>
          <a:lstStyle/>
          <a:p>
            <a:r>
              <a:rPr lang="zh-CN" altLang="zh-CN" sz="2400">
                <a:latin typeface="微软雅黑" pitchFamily="34" charset="-122"/>
                <a:ea typeface="微软雅黑" pitchFamily="34" charset="-122"/>
              </a:rPr>
              <a:t>6F</a:t>
            </a:r>
            <a:r>
              <a:rPr lang="en-US" altLang="zh-CN" sz="2400">
                <a:latin typeface="微软雅黑" pitchFamily="34" charset="-122"/>
                <a:ea typeface="微软雅黑" pitchFamily="34" charset="-122"/>
              </a:rPr>
              <a:t>- </a:t>
            </a:r>
            <a:r>
              <a:rPr lang="en-US" sz="2400">
                <a:latin typeface="微软雅黑" pitchFamily="34" charset="-122"/>
                <a:ea typeface="微软雅黑" pitchFamily="34" charset="-122"/>
              </a:rPr>
              <a:t>创业支持 </a:t>
            </a:r>
            <a:r>
              <a:rPr lang="en-US" altLang="zh-CN" sz="2400">
                <a:latin typeface="微软雅黑" pitchFamily="34" charset="-122"/>
                <a:ea typeface="微软雅黑" pitchFamily="34" charset="-122"/>
              </a:rPr>
              <a:t>| </a:t>
            </a:r>
            <a:r>
              <a:rPr lang="en-US" sz="2400">
                <a:latin typeface="微软雅黑" pitchFamily="34" charset="-122"/>
                <a:ea typeface="微软雅黑" pitchFamily="34" charset="-122"/>
              </a:rPr>
              <a:t>学生活动空间</a:t>
            </a:r>
            <a:endParaRPr lang="zh-CN" sz="2400">
              <a:latin typeface="微软雅黑" pitchFamily="34" charset="-122"/>
              <a:ea typeface="微软雅黑" pitchFamily="34" charset="-122"/>
            </a:endParaRPr>
          </a:p>
        </p:txBody>
      </p:sp>
      <p:pic>
        <p:nvPicPr>
          <p:cNvPr id="23555" name="图片 1" descr="2F-6102.jpg"/>
          <p:cNvPicPr>
            <a:picLocks noChangeAspect="1"/>
          </p:cNvPicPr>
          <p:nvPr/>
        </p:nvPicPr>
        <p:blipFill>
          <a:blip r:embed="rId3"/>
          <a:srcRect/>
          <a:stretch>
            <a:fillRect/>
          </a:stretch>
        </p:blipFill>
        <p:spPr bwMode="auto">
          <a:xfrm>
            <a:off x="0" y="866775"/>
            <a:ext cx="9144000" cy="5991225"/>
          </a:xfrm>
          <a:prstGeom prst="rect">
            <a:avLst/>
          </a:prstGeom>
          <a:noFill/>
          <a:ln w="9525">
            <a:noFill/>
            <a:miter lim="800000"/>
            <a:headEnd/>
            <a:tailEnd/>
          </a:ln>
        </p:spPr>
      </p:pic>
      <p:sp>
        <p:nvSpPr>
          <p:cNvPr id="7" name="椭圆 6"/>
          <p:cNvSpPr>
            <a:spLocks/>
          </p:cNvSpPr>
          <p:nvPr/>
        </p:nvSpPr>
        <p:spPr>
          <a:xfrm>
            <a:off x="7070725" y="981075"/>
            <a:ext cx="1703388" cy="1703388"/>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36000" rIns="36000" anchor="ctr"/>
          <a:lstStyle/>
          <a:p>
            <a:pPr algn="ctr">
              <a:defRPr/>
            </a:pPr>
            <a:r>
              <a:rPr kumimoji="1" lang="zh-CN" altLang="zh-CN" sz="1400" dirty="0">
                <a:latin typeface="微软雅黑"/>
                <a:ea typeface="微软雅黑"/>
                <a:cs typeface="微软雅黑"/>
              </a:rPr>
              <a:t>6</a:t>
            </a:r>
            <a:r>
              <a:rPr kumimoji="1" lang="en-US" altLang="zh-CN" sz="1400" dirty="0">
                <a:latin typeface="微软雅黑"/>
                <a:ea typeface="微软雅黑"/>
                <a:cs typeface="微软雅黑"/>
              </a:rPr>
              <a:t>F</a:t>
            </a:r>
            <a:r>
              <a:rPr kumimoji="1" lang="zh-CN" altLang="en-US" sz="1400" dirty="0">
                <a:latin typeface="微软雅黑"/>
                <a:ea typeface="微软雅黑"/>
                <a:cs typeface="微软雅黑"/>
              </a:rPr>
              <a:t>的空间可以灵活变化，满足课程、比赛、活动、宣讲</a:t>
            </a:r>
            <a:r>
              <a:rPr kumimoji="1" lang="en-US" altLang="zh-CN" sz="1400" dirty="0">
                <a:latin typeface="微软雅黑"/>
                <a:ea typeface="微软雅黑"/>
                <a:cs typeface="微软雅黑"/>
              </a:rPr>
              <a:t>、</a:t>
            </a:r>
            <a:r>
              <a:rPr kumimoji="1" lang="zh-CN" altLang="en-US" sz="1400" dirty="0">
                <a:latin typeface="微软雅黑"/>
                <a:ea typeface="微软雅黑"/>
                <a:cs typeface="微软雅黑"/>
              </a:rPr>
              <a:t>展览等多种需求</a:t>
            </a:r>
          </a:p>
        </p:txBody>
      </p:sp>
      <p:sp>
        <p:nvSpPr>
          <p:cNvPr id="5" name="椭圆 4"/>
          <p:cNvSpPr>
            <a:spLocks/>
          </p:cNvSpPr>
          <p:nvPr/>
        </p:nvSpPr>
        <p:spPr>
          <a:xfrm>
            <a:off x="877888" y="981075"/>
            <a:ext cx="1703387" cy="1703388"/>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36000" rIns="36000" anchor="ctr"/>
          <a:lstStyle/>
          <a:p>
            <a:pPr algn="ctr">
              <a:spcAft>
                <a:spcPts val="0"/>
              </a:spcAft>
              <a:defRPr/>
            </a:pPr>
            <a:r>
              <a:rPr lang="zh-CN" altLang="en-US" sz="1400" kern="100" dirty="0">
                <a:solidFill>
                  <a:srgbClr val="FFFFFF"/>
                </a:solidFill>
                <a:latin typeface="微软雅黑"/>
                <a:ea typeface="微软雅黑"/>
                <a:cs typeface="微软雅黑"/>
              </a:rPr>
              <a:t>建立</a:t>
            </a:r>
            <a:r>
              <a:rPr lang="zh-CN" altLang="zh-CN" sz="1400" kern="100" dirty="0">
                <a:solidFill>
                  <a:srgbClr val="FFFFFF"/>
                </a:solidFill>
                <a:latin typeface="微软雅黑"/>
                <a:ea typeface="微软雅黑"/>
                <a:cs typeface="微软雅黑"/>
              </a:rPr>
              <a:t>国际远程合作平台</a:t>
            </a:r>
            <a:r>
              <a:rPr lang="zh-CN" altLang="en-US" sz="1400" kern="100" dirty="0">
                <a:solidFill>
                  <a:srgbClr val="FFFFFF"/>
                </a:solidFill>
                <a:latin typeface="微软雅黑"/>
                <a:ea typeface="微软雅黑"/>
                <a:cs typeface="微软雅黑"/>
              </a:rPr>
              <a:t>，互联全球创新实验室和教室</a:t>
            </a:r>
            <a:endParaRPr lang="zh-CN" altLang="zh-CN" sz="1400" kern="100" dirty="0">
              <a:solidFill>
                <a:srgbClr val="FFFFFF"/>
              </a:solidFill>
              <a:latin typeface="微软雅黑"/>
              <a:ea typeface="微软雅黑"/>
              <a:cs typeface="微软雅黑"/>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32" name="Group 28"/>
          <p:cNvGraphicFramePr>
            <a:graphicFrameLocks noGrp="1"/>
          </p:cNvGraphicFramePr>
          <p:nvPr/>
        </p:nvGraphicFramePr>
        <p:xfrm>
          <a:off x="785786" y="1842015"/>
          <a:ext cx="7643866" cy="4568213"/>
        </p:xfrm>
        <a:graphic>
          <a:graphicData uri="http://schemas.openxmlformats.org/drawingml/2006/table">
            <a:tbl>
              <a:tblPr/>
              <a:tblGrid>
                <a:gridCol w="4005053"/>
                <a:gridCol w="1988190"/>
                <a:gridCol w="1650623"/>
              </a:tblGrid>
              <a:tr h="52803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项目</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单位</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预算</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0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现有设备搬迁、调试</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zh-CN" altLang="en-US" sz="1800" b="0" dirty="0" smtClean="0">
                          <a:solidFill>
                            <a:srgbClr val="002060"/>
                          </a:solidFill>
                          <a:latin typeface="微软雅黑" pitchFamily="34" charset="-122"/>
                          <a:ea typeface="微软雅黑" pitchFamily="34" charset="-122"/>
                        </a:rPr>
                        <a:t>专业搬家公司</a:t>
                      </a:r>
                      <a:endParaRPr lang="zh-CN" altLang="en-US" sz="1800" b="0" dirty="0">
                        <a:solidFill>
                          <a:srgbClr val="002060"/>
                        </a:solidFill>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rPr>
                        <a:t> 150</a:t>
                      </a: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万</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0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学生教学用桌椅、工具柜、</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展柜、多功能电工桌、桌面除尘装置</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等</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zh-CN" altLang="en-US" sz="1800" b="0" dirty="0" smtClean="0">
                          <a:solidFill>
                            <a:srgbClr val="002060"/>
                          </a:solidFill>
                          <a:latin typeface="微软雅黑" pitchFamily="34" charset="-122"/>
                          <a:ea typeface="微软雅黑" pitchFamily="34" charset="-122"/>
                        </a:rPr>
                        <a:t>美院团队设计训练中心采购</a:t>
                      </a:r>
                      <a:endParaRPr lang="zh-CN" altLang="en-US" sz="1800" b="0" dirty="0">
                        <a:solidFill>
                          <a:srgbClr val="002060"/>
                        </a:solidFill>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rPr>
                        <a:t>80</a:t>
                      </a: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039">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空间环境与展示系统设计</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zh-CN" altLang="en-US" sz="1800" b="0" dirty="0" smtClean="0">
                          <a:solidFill>
                            <a:srgbClr val="002060"/>
                          </a:solidFill>
                          <a:latin typeface="微软雅黑" pitchFamily="34" charset="-122"/>
                          <a:ea typeface="微软雅黑" pitchFamily="34" charset="-122"/>
                        </a:rPr>
                        <a:t>美院付志勇团队</a:t>
                      </a:r>
                      <a:endParaRPr lang="zh-CN" altLang="en-US" sz="1800" b="0" dirty="0">
                        <a:solidFill>
                          <a:srgbClr val="002060"/>
                        </a:solidFill>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80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地标形象与导航系统设计</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zh-CN" altLang="en-US" sz="1800" b="0" dirty="0" smtClean="0">
                          <a:solidFill>
                            <a:srgbClr val="002060"/>
                          </a:solidFill>
                          <a:latin typeface="微软雅黑" pitchFamily="34" charset="-122"/>
                          <a:ea typeface="微软雅黑" pitchFamily="34" charset="-122"/>
                        </a:rPr>
                        <a:t>美院马泉团队</a:t>
                      </a:r>
                      <a:endParaRPr lang="zh-CN" altLang="en-US" sz="1800" b="0" dirty="0">
                        <a:solidFill>
                          <a:srgbClr val="002060"/>
                        </a:solidFill>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2868">
                <a:tc>
                  <a:txBody>
                    <a:bodyPr/>
                    <a:lstStyle/>
                    <a:p>
                      <a:r>
                        <a:rPr lang="zh-CN" altLang="en-US" sz="1800" b="0" dirty="0" smtClean="0">
                          <a:solidFill>
                            <a:srgbClr val="002060"/>
                          </a:solidFill>
                          <a:latin typeface="微软雅黑" pitchFamily="34" charset="-122"/>
                          <a:ea typeface="微软雅黑" pitchFamily="34" charset="-122"/>
                        </a:rPr>
                        <a:t>中心主要空间的软装修</a:t>
                      </a:r>
                      <a:endParaRPr lang="zh-CN" altLang="en-US" sz="1800" b="0" dirty="0">
                        <a:solidFill>
                          <a:srgbClr val="002060"/>
                        </a:solidFill>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2">
                  <a:txBody>
                    <a:bodyPr/>
                    <a:lstStyle/>
                    <a:p>
                      <a:r>
                        <a:rPr lang="zh-CN" altLang="en-US" sz="1800" b="0" dirty="0" smtClean="0">
                          <a:solidFill>
                            <a:srgbClr val="002060"/>
                          </a:solidFill>
                          <a:latin typeface="微软雅黑" pitchFamily="34" charset="-122"/>
                          <a:ea typeface="微软雅黑" pitchFamily="34" charset="-122"/>
                        </a:rPr>
                        <a:t>正在与清控科创、海尔公司等洽谈捐赠事宜</a:t>
                      </a:r>
                      <a:endParaRPr lang="zh-CN" altLang="en-US" sz="1800" b="0" dirty="0">
                        <a:solidFill>
                          <a:srgbClr val="002060"/>
                        </a:solidFill>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sz="1800" b="0" dirty="0">
                        <a:solidFill>
                          <a:srgbClr val="002060"/>
                        </a:solidFill>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28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中心地下二层加层改造</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lang="zh-CN" altLang="en-US" sz="1800" b="0" dirty="0">
                        <a:solidFill>
                          <a:srgbClr val="002060"/>
                        </a:solidFill>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604152">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微软雅黑" pitchFamily="34" charset="-122"/>
                          <a:ea typeface="微软雅黑" pitchFamily="34" charset="-122"/>
                        </a:rPr>
                        <a:t>合计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dirty="0" smtClean="0">
                        <a:ln>
                          <a:noFill/>
                        </a:ln>
                        <a:solidFill>
                          <a:srgbClr val="000000"/>
                        </a:solidFill>
                        <a:effectLst/>
                        <a:latin typeface="微软雅黑" pitchFamily="34" charset="-122"/>
                        <a:ea typeface="微软雅黑"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7030A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微软雅黑" pitchFamily="34" charset="-122"/>
                          <a:ea typeface="微软雅黑" pitchFamily="34" charset="-122"/>
                        </a:rPr>
                        <a:t>230</a:t>
                      </a:r>
                      <a:r>
                        <a:rPr kumimoji="0" lang="zh-CN" altLang="en-US" sz="2000" b="0" i="0" u="none" strike="noStrike" cap="none" normalizeH="0" baseline="0" dirty="0" smtClean="0">
                          <a:ln>
                            <a:noFill/>
                          </a:ln>
                          <a:solidFill>
                            <a:srgbClr val="000000"/>
                          </a:solidFill>
                          <a:effectLst/>
                          <a:latin typeface="微软雅黑" pitchFamily="34" charset="-122"/>
                          <a:ea typeface="微软雅黑" pitchFamily="34" charset="-122"/>
                        </a:rPr>
                        <a:t>万</a:t>
                      </a:r>
                      <a:endParaRPr kumimoji="0" lang="en-US" altLang="zh-CN" sz="2000" b="0" i="0" u="none" strike="noStrike" cap="none" normalizeH="0" baseline="0" dirty="0" smtClean="0">
                        <a:ln>
                          <a:noFill/>
                        </a:ln>
                        <a:solidFill>
                          <a:srgbClr val="00000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5199" name="Slide Number Placeholder 1"/>
          <p:cNvSpPr>
            <a:spLocks noGrp="1"/>
          </p:cNvSpPr>
          <p:nvPr>
            <p:ph type="sldNum" sz="quarter" idx="12"/>
          </p:nvPr>
        </p:nvSpPr>
        <p:spPr>
          <a:noFill/>
        </p:spPr>
        <p:txBody>
          <a:bodyPr/>
          <a:lstStyle/>
          <a:p>
            <a:pPr fontAlgn="base">
              <a:spcBef>
                <a:spcPct val="0"/>
              </a:spcBef>
              <a:spcAft>
                <a:spcPct val="0"/>
              </a:spcAft>
            </a:pPr>
            <a:fld id="{E49796B0-3294-47AE-B864-F674F149F433}" type="slidenum">
              <a:rPr lang="en-US" altLang="zh-CN" smtClean="0">
                <a:ea typeface="宋体" charset="-122"/>
              </a:rPr>
              <a:pPr fontAlgn="base">
                <a:spcBef>
                  <a:spcPct val="0"/>
                </a:spcBef>
                <a:spcAft>
                  <a:spcPct val="0"/>
                </a:spcAft>
              </a:pPr>
              <a:t>23</a:t>
            </a:fld>
            <a:endParaRPr lang="en-US" altLang="zh-CN" smtClean="0">
              <a:ea typeface="宋体" charset="-122"/>
            </a:endParaRPr>
          </a:p>
        </p:txBody>
      </p:sp>
      <p:sp>
        <p:nvSpPr>
          <p:cNvPr id="5" name="Rectangle 2"/>
          <p:cNvSpPr txBox="1">
            <a:spLocks noChangeArrowheads="1"/>
          </p:cNvSpPr>
          <p:nvPr/>
        </p:nvSpPr>
        <p:spPr bwMode="auto">
          <a:xfrm>
            <a:off x="642910" y="428604"/>
            <a:ext cx="8286808" cy="12525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b="1" kern="0" dirty="0" smtClean="0">
                <a:solidFill>
                  <a:srgbClr val="7030A0"/>
                </a:solidFill>
                <a:latin typeface="+mj-lt"/>
                <a:ea typeface="微软雅黑" pitchFamily="34" charset="-122"/>
                <a:cs typeface="+mj-cs"/>
              </a:rPr>
              <a:t>2015</a:t>
            </a:r>
            <a:r>
              <a:rPr lang="zh-CN" altLang="en-US" sz="2400" b="1" kern="0" dirty="0" smtClean="0">
                <a:solidFill>
                  <a:srgbClr val="7030A0"/>
                </a:solidFill>
                <a:latin typeface="+mj-lt"/>
                <a:ea typeface="微软雅黑" pitchFamily="34" charset="-122"/>
                <a:cs typeface="+mj-cs"/>
              </a:rPr>
              <a:t>年搬迁计划：</a:t>
            </a:r>
            <a:endParaRPr lang="en-US" altLang="zh-CN" sz="2400" b="1" kern="0" dirty="0" smtClean="0">
              <a:solidFill>
                <a:srgbClr val="7030A0"/>
              </a:solidFill>
              <a:latin typeface="+mj-lt"/>
              <a:ea typeface="微软雅黑" pitchFamily="34" charset="-122"/>
              <a:cs typeface="+mj-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kern="0" dirty="0" smtClean="0">
                <a:solidFill>
                  <a:srgbClr val="7030A0"/>
                </a:solidFill>
                <a:latin typeface="+mj-lt"/>
                <a:ea typeface="微软雅黑" pitchFamily="34" charset="-122"/>
                <a:cs typeface="+mj-cs"/>
              </a:rPr>
              <a:t>9</a:t>
            </a:r>
            <a:r>
              <a:rPr lang="zh-CN" altLang="en-US" sz="2000" b="1" kern="0" dirty="0" smtClean="0">
                <a:solidFill>
                  <a:srgbClr val="7030A0"/>
                </a:solidFill>
                <a:latin typeface="+mj-lt"/>
                <a:ea typeface="微软雅黑" pitchFamily="34" charset="-122"/>
                <a:cs typeface="+mj-cs"/>
              </a:rPr>
              <a:t>月</a:t>
            </a:r>
            <a:r>
              <a:rPr lang="en-US" altLang="zh-CN" sz="2000" b="1" kern="0" dirty="0" smtClean="0">
                <a:solidFill>
                  <a:srgbClr val="7030A0"/>
                </a:solidFill>
                <a:latin typeface="+mj-lt"/>
                <a:ea typeface="微软雅黑" pitchFamily="34" charset="-122"/>
                <a:cs typeface="+mj-cs"/>
              </a:rPr>
              <a:t>8</a:t>
            </a:r>
            <a:r>
              <a:rPr lang="zh-CN" altLang="en-US" sz="2000" b="1" kern="0" dirty="0" smtClean="0">
                <a:solidFill>
                  <a:srgbClr val="7030A0"/>
                </a:solidFill>
                <a:latin typeface="+mj-lt"/>
                <a:ea typeface="微软雅黑" pitchFamily="34" charset="-122"/>
                <a:cs typeface="+mj-cs"/>
              </a:rPr>
              <a:t>日交钥匙，</a:t>
            </a:r>
            <a:r>
              <a:rPr lang="en-US" altLang="zh-CN" sz="2000" b="1" kern="0" dirty="0" smtClean="0">
                <a:solidFill>
                  <a:srgbClr val="7030A0"/>
                </a:solidFill>
                <a:latin typeface="+mj-lt"/>
                <a:ea typeface="微软雅黑" pitchFamily="34" charset="-122"/>
                <a:cs typeface="+mj-cs"/>
              </a:rPr>
              <a:t>11</a:t>
            </a:r>
            <a:r>
              <a:rPr lang="zh-CN" altLang="en-US" sz="2000" b="1" kern="0" dirty="0" smtClean="0">
                <a:solidFill>
                  <a:srgbClr val="7030A0"/>
                </a:solidFill>
                <a:latin typeface="+mj-lt"/>
                <a:ea typeface="微软雅黑" pitchFamily="34" charset="-122"/>
                <a:cs typeface="+mj-cs"/>
              </a:rPr>
              <a:t>月</a:t>
            </a:r>
            <a:r>
              <a:rPr lang="en-US" altLang="zh-CN" sz="2000" b="1" kern="0" dirty="0" smtClean="0">
                <a:solidFill>
                  <a:srgbClr val="7030A0"/>
                </a:solidFill>
                <a:latin typeface="+mj-lt"/>
                <a:ea typeface="微软雅黑" pitchFamily="34" charset="-122"/>
                <a:cs typeface="+mj-cs"/>
              </a:rPr>
              <a:t>28</a:t>
            </a:r>
            <a:r>
              <a:rPr lang="zh-CN" altLang="en-US" sz="2000" b="1" kern="0" dirty="0" smtClean="0">
                <a:solidFill>
                  <a:srgbClr val="7030A0"/>
                </a:solidFill>
                <a:latin typeface="+mj-lt"/>
                <a:ea typeface="微软雅黑" pitchFamily="34" charset="-122"/>
                <a:cs typeface="+mj-cs"/>
              </a:rPr>
              <a:t>日创客日前完成软装修和轻型设备的搬迁，下学期第</a:t>
            </a:r>
            <a:r>
              <a:rPr lang="en-US" altLang="zh-CN" sz="2000" b="1" kern="0" dirty="0" smtClean="0">
                <a:solidFill>
                  <a:srgbClr val="7030A0"/>
                </a:solidFill>
                <a:latin typeface="+mj-lt"/>
                <a:ea typeface="微软雅黑" pitchFamily="34" charset="-122"/>
                <a:cs typeface="+mj-cs"/>
              </a:rPr>
              <a:t>16</a:t>
            </a:r>
            <a:r>
              <a:rPr lang="zh-CN" altLang="en-US" sz="2000" b="1" kern="0" dirty="0" smtClean="0">
                <a:solidFill>
                  <a:srgbClr val="7030A0"/>
                </a:solidFill>
                <a:latin typeface="+mj-lt"/>
                <a:ea typeface="微软雅黑" pitchFamily="34" charset="-122"/>
                <a:cs typeface="+mj-cs"/>
              </a:rPr>
              <a:t>周、考试周和寒假期间完成重型设备的搬迁调试。</a:t>
            </a:r>
            <a:endParaRPr kumimoji="0" lang="zh-CN" altLang="en-US" sz="2000" b="1" i="0" u="none" strike="noStrike" kern="0" cap="none" spc="0" normalizeH="0" baseline="0" noProof="0" dirty="0" smtClean="0">
              <a:ln>
                <a:noFill/>
              </a:ln>
              <a:solidFill>
                <a:srgbClr val="7030A0"/>
              </a:solidFill>
              <a:effectLst/>
              <a:uLnTx/>
              <a:uFillTx/>
              <a:latin typeface="+mj-lt"/>
              <a:ea typeface="微软雅黑" pitchFamily="34" charset="-122"/>
              <a:cs typeface="+mj-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1566" y="428628"/>
            <a:ext cx="7772400" cy="500042"/>
          </a:xfrm>
        </p:spPr>
        <p:txBody>
          <a:bodyPr>
            <a:normAutofit fontScale="90000"/>
          </a:bodyPr>
          <a:lstStyle/>
          <a:p>
            <a:r>
              <a:rPr lang="zh-CN" altLang="en-US" sz="2800" dirty="0" smtClean="0">
                <a:solidFill>
                  <a:srgbClr val="002060"/>
                </a:solidFill>
              </a:rPr>
              <a:t>设备搬迁费</a:t>
            </a:r>
            <a:r>
              <a:rPr lang="en-US" altLang="zh-CN" sz="2800" dirty="0" smtClean="0">
                <a:solidFill>
                  <a:srgbClr val="002060"/>
                </a:solidFill>
              </a:rPr>
              <a:t>150</a:t>
            </a:r>
            <a:r>
              <a:rPr lang="zh-CN" altLang="en-US" sz="2800" dirty="0" smtClean="0">
                <a:solidFill>
                  <a:srgbClr val="002060"/>
                </a:solidFill>
              </a:rPr>
              <a:t>万元</a:t>
            </a:r>
            <a:endParaRPr lang="zh-CN" altLang="en-US" sz="2800" dirty="0">
              <a:solidFill>
                <a:srgbClr val="002060"/>
              </a:solidFill>
            </a:endParaRPr>
          </a:p>
        </p:txBody>
      </p:sp>
      <p:sp>
        <p:nvSpPr>
          <p:cNvPr id="3" name="文本占位符 2"/>
          <p:cNvSpPr>
            <a:spLocks noGrp="1"/>
          </p:cNvSpPr>
          <p:nvPr>
            <p:ph type="body" idx="1"/>
          </p:nvPr>
        </p:nvSpPr>
        <p:spPr>
          <a:xfrm>
            <a:off x="642910" y="2786058"/>
            <a:ext cx="7772400" cy="477834"/>
          </a:xfrm>
        </p:spPr>
        <p:txBody>
          <a:bodyPr>
            <a:normAutofit/>
          </a:bodyPr>
          <a:lstStyle/>
          <a:p>
            <a:r>
              <a:rPr lang="zh-CN" altLang="en-US" sz="2400" b="1" dirty="0" smtClean="0">
                <a:solidFill>
                  <a:srgbClr val="002060"/>
                </a:solidFill>
              </a:rPr>
              <a:t>教学桌椅和工具柜更新费</a:t>
            </a:r>
            <a:r>
              <a:rPr lang="en-US" altLang="zh-CN" sz="2400" b="1" dirty="0" smtClean="0">
                <a:solidFill>
                  <a:srgbClr val="002060"/>
                </a:solidFill>
              </a:rPr>
              <a:t>80</a:t>
            </a:r>
            <a:r>
              <a:rPr lang="zh-CN" altLang="en-US" sz="2400" b="1" dirty="0" smtClean="0">
                <a:solidFill>
                  <a:srgbClr val="002060"/>
                </a:solidFill>
              </a:rPr>
              <a:t>万元</a:t>
            </a:r>
            <a:endParaRPr lang="zh-CN" altLang="en-US" sz="2400" b="1" dirty="0">
              <a:solidFill>
                <a:srgbClr val="002060"/>
              </a:solidFill>
            </a:endParaRPr>
          </a:p>
        </p:txBody>
      </p:sp>
      <p:graphicFrame>
        <p:nvGraphicFramePr>
          <p:cNvPr id="4" name="表格 3"/>
          <p:cNvGraphicFramePr>
            <a:graphicFrameLocks noGrp="1"/>
          </p:cNvGraphicFramePr>
          <p:nvPr/>
        </p:nvGraphicFramePr>
        <p:xfrm>
          <a:off x="785786" y="1000108"/>
          <a:ext cx="7786742" cy="1741703"/>
        </p:xfrm>
        <a:graphic>
          <a:graphicData uri="http://schemas.openxmlformats.org/drawingml/2006/table">
            <a:tbl>
              <a:tblPr/>
              <a:tblGrid>
                <a:gridCol w="284055"/>
                <a:gridCol w="1930523"/>
                <a:gridCol w="642942"/>
                <a:gridCol w="928694"/>
                <a:gridCol w="785818"/>
                <a:gridCol w="3214710"/>
              </a:tblGrid>
              <a:tr h="248183">
                <a:tc>
                  <a:txBody>
                    <a:bodyPr/>
                    <a:lstStyle/>
                    <a:p>
                      <a:pPr algn="ctr">
                        <a:spcAft>
                          <a:spcPts val="0"/>
                        </a:spcAft>
                      </a:pPr>
                      <a:r>
                        <a:rPr lang="zh-CN" sz="1400" b="1" kern="100" dirty="0">
                          <a:solidFill>
                            <a:srgbClr val="7030A0"/>
                          </a:solidFill>
                          <a:latin typeface="Times New Roman" pitchFamily="18" charset="0"/>
                          <a:ea typeface="宋体"/>
                          <a:cs typeface="Times New Roman" pitchFamily="18" charset="0"/>
                        </a:rPr>
                        <a:t>序号</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rgbClr val="7030A0"/>
                          </a:solidFill>
                          <a:latin typeface="Times New Roman" pitchFamily="18" charset="0"/>
                          <a:ea typeface="宋体"/>
                          <a:cs typeface="Times New Roman" pitchFamily="18" charset="0"/>
                        </a:rPr>
                        <a:t>项目名称</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rgbClr val="7030A0"/>
                          </a:solidFill>
                          <a:latin typeface="Times New Roman" pitchFamily="18" charset="0"/>
                          <a:ea typeface="宋体"/>
                          <a:cs typeface="Times New Roman" pitchFamily="18" charset="0"/>
                        </a:rPr>
                        <a:t>天数</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smtClean="0">
                          <a:solidFill>
                            <a:srgbClr val="7030A0"/>
                          </a:solidFill>
                          <a:latin typeface="Times New Roman" pitchFamily="18" charset="0"/>
                          <a:ea typeface="宋体"/>
                          <a:cs typeface="Times New Roman" pitchFamily="18" charset="0"/>
                        </a:rPr>
                        <a:t>单价</a:t>
                      </a:r>
                      <a:endParaRPr lang="en-US" altLang="zh-CN" sz="1400" b="1" kern="100" dirty="0" smtClean="0">
                        <a:solidFill>
                          <a:srgbClr val="7030A0"/>
                        </a:solidFill>
                        <a:latin typeface="Times New Roman" pitchFamily="18" charset="0"/>
                        <a:ea typeface="宋体"/>
                        <a:cs typeface="Times New Roman" pitchFamily="18" charset="0"/>
                      </a:endParaRPr>
                    </a:p>
                    <a:p>
                      <a:pPr algn="ctr">
                        <a:spcAft>
                          <a:spcPts val="0"/>
                        </a:spcAft>
                      </a:pPr>
                      <a:r>
                        <a:rPr lang="zh-CN" sz="1400" b="1" kern="100" dirty="0" smtClean="0">
                          <a:solidFill>
                            <a:srgbClr val="7030A0"/>
                          </a:solidFill>
                          <a:latin typeface="Times New Roman" pitchFamily="18" charset="0"/>
                          <a:ea typeface="宋体"/>
                          <a:cs typeface="Times New Roman" pitchFamily="18" charset="0"/>
                        </a:rPr>
                        <a:t>（</a:t>
                      </a:r>
                      <a:r>
                        <a:rPr lang="zh-CN" sz="1400" b="1" kern="100" dirty="0">
                          <a:solidFill>
                            <a:srgbClr val="7030A0"/>
                          </a:solidFill>
                          <a:latin typeface="Times New Roman" pitchFamily="18" charset="0"/>
                          <a:ea typeface="宋体"/>
                          <a:cs typeface="Times New Roman" pitchFamily="18" charset="0"/>
                        </a:rPr>
                        <a:t>元</a:t>
                      </a:r>
                      <a:r>
                        <a:rPr lang="en-US" sz="1400" b="1" kern="100" dirty="0">
                          <a:solidFill>
                            <a:srgbClr val="7030A0"/>
                          </a:solidFill>
                          <a:latin typeface="Times New Roman" pitchFamily="18" charset="0"/>
                          <a:ea typeface="宋体"/>
                          <a:cs typeface="Times New Roman" pitchFamily="18" charset="0"/>
                        </a:rPr>
                        <a:t>/</a:t>
                      </a:r>
                      <a:r>
                        <a:rPr lang="zh-CN" sz="1400" b="1" kern="100" dirty="0">
                          <a:solidFill>
                            <a:srgbClr val="7030A0"/>
                          </a:solidFill>
                          <a:latin typeface="Times New Roman" pitchFamily="18" charset="0"/>
                          <a:ea typeface="宋体"/>
                          <a:cs typeface="Times New Roman" pitchFamily="18" charset="0"/>
                        </a:rPr>
                        <a:t>天）</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rgbClr val="7030A0"/>
                          </a:solidFill>
                          <a:latin typeface="Times New Roman" pitchFamily="18" charset="0"/>
                          <a:ea typeface="宋体"/>
                          <a:cs typeface="Times New Roman" pitchFamily="18" charset="0"/>
                        </a:rPr>
                        <a:t>合计（万元）</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rgbClr val="7030A0"/>
                          </a:solidFill>
                          <a:latin typeface="Times New Roman" pitchFamily="18" charset="0"/>
                          <a:ea typeface="宋体"/>
                          <a:cs typeface="Times New Roman" pitchFamily="18" charset="0"/>
                        </a:rPr>
                        <a:t>备注</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183">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1</a:t>
                      </a:r>
                      <a:endParaRPr lang="zh-CN" sz="14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Aft>
                          <a:spcPts val="0"/>
                        </a:spcAft>
                      </a:pPr>
                      <a:r>
                        <a:rPr lang="zh-CN" sz="1400" b="1" kern="100" dirty="0">
                          <a:solidFill>
                            <a:srgbClr val="7030A0"/>
                          </a:solidFill>
                          <a:latin typeface="Times New Roman" pitchFamily="18" charset="0"/>
                          <a:ea typeface="宋体"/>
                          <a:cs typeface="Times New Roman" pitchFamily="18" charset="0"/>
                        </a:rPr>
                        <a:t>起重设备租用</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spcAft>
                          <a:spcPts val="0"/>
                        </a:spcAft>
                      </a:pPr>
                      <a:r>
                        <a:rPr lang="en-US" sz="1400" b="1" kern="100" dirty="0">
                          <a:solidFill>
                            <a:srgbClr val="7030A0"/>
                          </a:solidFill>
                          <a:latin typeface="Times New Roman" pitchFamily="18" charset="0"/>
                          <a:ea typeface="宋体"/>
                          <a:cs typeface="Times New Roman" pitchFamily="18" charset="0"/>
                        </a:rPr>
                        <a:t>20</a:t>
                      </a:r>
                      <a:endParaRPr lang="zh-CN" sz="14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spcAft>
                          <a:spcPts val="0"/>
                        </a:spcAft>
                      </a:pPr>
                      <a:r>
                        <a:rPr lang="en-US" sz="1400" b="1" kern="100" dirty="0">
                          <a:solidFill>
                            <a:srgbClr val="7030A0"/>
                          </a:solidFill>
                          <a:latin typeface="Times New Roman" pitchFamily="18" charset="0"/>
                          <a:ea typeface="宋体"/>
                          <a:cs typeface="Times New Roman" pitchFamily="18" charset="0"/>
                        </a:rPr>
                        <a:t>17500</a:t>
                      </a:r>
                      <a:endParaRPr lang="zh-CN" sz="14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spcAft>
                          <a:spcPts val="0"/>
                        </a:spcAft>
                      </a:pPr>
                      <a:r>
                        <a:rPr lang="en-US" sz="1400" b="1" kern="100">
                          <a:solidFill>
                            <a:srgbClr val="7030A0"/>
                          </a:solidFill>
                          <a:latin typeface="Times New Roman" pitchFamily="18" charset="0"/>
                          <a:ea typeface="宋体"/>
                          <a:cs typeface="Times New Roman" pitchFamily="18" charset="0"/>
                        </a:rPr>
                        <a:t>35</a:t>
                      </a:r>
                      <a:endParaRPr lang="zh-CN" sz="14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dirty="0">
                          <a:solidFill>
                            <a:srgbClr val="7030A0"/>
                          </a:solidFill>
                          <a:latin typeface="Times New Roman" pitchFamily="18" charset="0"/>
                          <a:ea typeface="宋体"/>
                          <a:cs typeface="Times New Roman" pitchFamily="18" charset="0"/>
                        </a:rPr>
                        <a:t>6</a:t>
                      </a:r>
                      <a:r>
                        <a:rPr lang="zh-CN" sz="1400" b="1" kern="100" dirty="0">
                          <a:solidFill>
                            <a:srgbClr val="7030A0"/>
                          </a:solidFill>
                          <a:latin typeface="Times New Roman" pitchFamily="18" charset="0"/>
                          <a:ea typeface="宋体"/>
                          <a:cs typeface="Times New Roman" pitchFamily="18" charset="0"/>
                        </a:rPr>
                        <a:t>吨叉车、</a:t>
                      </a:r>
                      <a:r>
                        <a:rPr lang="en-US" sz="1400" b="1" kern="100" dirty="0">
                          <a:solidFill>
                            <a:srgbClr val="7030A0"/>
                          </a:solidFill>
                          <a:latin typeface="Times New Roman" pitchFamily="18" charset="0"/>
                          <a:ea typeface="宋体"/>
                          <a:cs typeface="Times New Roman" pitchFamily="18" charset="0"/>
                        </a:rPr>
                        <a:t>20</a:t>
                      </a:r>
                      <a:r>
                        <a:rPr lang="zh-CN" sz="1400" b="1" kern="100" dirty="0">
                          <a:solidFill>
                            <a:srgbClr val="7030A0"/>
                          </a:solidFill>
                          <a:latin typeface="Times New Roman" pitchFamily="18" charset="0"/>
                          <a:ea typeface="宋体"/>
                          <a:cs typeface="Times New Roman" pitchFamily="18" charset="0"/>
                        </a:rPr>
                        <a:t>吨汽车吊车、</a:t>
                      </a:r>
                      <a:r>
                        <a:rPr lang="en-US" sz="1400" b="1" kern="100" dirty="0">
                          <a:solidFill>
                            <a:srgbClr val="7030A0"/>
                          </a:solidFill>
                          <a:latin typeface="Times New Roman" pitchFamily="18" charset="0"/>
                          <a:ea typeface="宋体"/>
                          <a:cs typeface="Times New Roman" pitchFamily="18" charset="0"/>
                        </a:rPr>
                        <a:t>20</a:t>
                      </a:r>
                      <a:r>
                        <a:rPr lang="zh-CN" sz="1400" b="1" kern="100" dirty="0">
                          <a:solidFill>
                            <a:srgbClr val="7030A0"/>
                          </a:solidFill>
                          <a:latin typeface="Times New Roman" pitchFamily="18" charset="0"/>
                          <a:ea typeface="宋体"/>
                          <a:cs typeface="Times New Roman" pitchFamily="18" charset="0"/>
                        </a:rPr>
                        <a:t>吨平板车、</a:t>
                      </a:r>
                      <a:r>
                        <a:rPr lang="en-US" sz="1400" b="1" kern="100" dirty="0">
                          <a:solidFill>
                            <a:srgbClr val="7030A0"/>
                          </a:solidFill>
                          <a:latin typeface="Times New Roman" pitchFamily="18" charset="0"/>
                          <a:ea typeface="宋体"/>
                          <a:cs typeface="Times New Roman" pitchFamily="18" charset="0"/>
                        </a:rPr>
                        <a:t>8</a:t>
                      </a:r>
                      <a:r>
                        <a:rPr lang="zh-CN" sz="1400" b="1" kern="100" dirty="0">
                          <a:solidFill>
                            <a:srgbClr val="7030A0"/>
                          </a:solidFill>
                          <a:latin typeface="Times New Roman" pitchFamily="18" charset="0"/>
                          <a:ea typeface="宋体"/>
                          <a:cs typeface="Times New Roman" pitchFamily="18" charset="0"/>
                        </a:rPr>
                        <a:t>吨液压升降小车各两台。</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183">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2</a:t>
                      </a:r>
                      <a:endParaRPr lang="zh-CN" sz="14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100" dirty="0">
                          <a:solidFill>
                            <a:srgbClr val="7030A0"/>
                          </a:solidFill>
                          <a:latin typeface="Times New Roman" pitchFamily="18" charset="0"/>
                          <a:ea typeface="宋体"/>
                          <a:cs typeface="Times New Roman" pitchFamily="18" charset="0"/>
                        </a:rPr>
                        <a:t>设备搬运、入位、调试</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r" fontAlgn="ctr">
                        <a:spcAft>
                          <a:spcPts val="0"/>
                        </a:spcAft>
                      </a:pPr>
                      <a:endParaRPr lang="en-US" sz="14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100">
                          <a:solidFill>
                            <a:srgbClr val="7030A0"/>
                          </a:solidFill>
                          <a:latin typeface="Times New Roman" pitchFamily="18" charset="0"/>
                          <a:ea typeface="宋体"/>
                          <a:cs typeface="Times New Roman" pitchFamily="18" charset="0"/>
                        </a:rPr>
                        <a:t>85</a:t>
                      </a:r>
                      <a:endParaRPr lang="zh-CN" sz="14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7030A0"/>
                          </a:solidFill>
                          <a:latin typeface="Times New Roman" pitchFamily="18" charset="0"/>
                          <a:ea typeface="宋体"/>
                          <a:cs typeface="Times New Roman" pitchFamily="18" charset="0"/>
                        </a:rPr>
                        <a:t>各种大、中型机床（设备）约</a:t>
                      </a:r>
                      <a:r>
                        <a:rPr lang="en-US" sz="1400" b="1" kern="100" dirty="0">
                          <a:solidFill>
                            <a:srgbClr val="7030A0"/>
                          </a:solidFill>
                          <a:latin typeface="Times New Roman" pitchFamily="18" charset="0"/>
                          <a:ea typeface="宋体"/>
                          <a:cs typeface="Times New Roman" pitchFamily="18" charset="0"/>
                        </a:rPr>
                        <a:t>180</a:t>
                      </a:r>
                      <a:r>
                        <a:rPr lang="zh-CN" sz="1400" b="1" kern="100" dirty="0">
                          <a:solidFill>
                            <a:srgbClr val="7030A0"/>
                          </a:solidFill>
                          <a:latin typeface="Times New Roman" pitchFamily="18" charset="0"/>
                          <a:ea typeface="宋体"/>
                          <a:cs typeface="Times New Roman" pitchFamily="18" charset="0"/>
                        </a:rPr>
                        <a:t>台套。</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183">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3</a:t>
                      </a:r>
                      <a:endParaRPr lang="zh-CN" sz="14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100" dirty="0">
                          <a:solidFill>
                            <a:srgbClr val="7030A0"/>
                          </a:solidFill>
                          <a:latin typeface="Times New Roman" pitchFamily="18" charset="0"/>
                          <a:ea typeface="宋体"/>
                          <a:cs typeface="Times New Roman" pitchFamily="18" charset="0"/>
                        </a:rPr>
                        <a:t>办公及教学家具、工作台、工具柜等搬迁</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r" fontAlgn="ctr">
                        <a:spcAft>
                          <a:spcPts val="0"/>
                        </a:spcAft>
                      </a:pPr>
                      <a:endParaRPr lang="en-US" sz="14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100">
                          <a:solidFill>
                            <a:srgbClr val="7030A0"/>
                          </a:solidFill>
                          <a:latin typeface="Times New Roman" pitchFamily="18" charset="0"/>
                          <a:ea typeface="宋体"/>
                          <a:cs typeface="Times New Roman" pitchFamily="18" charset="0"/>
                        </a:rPr>
                        <a:t>30</a:t>
                      </a:r>
                      <a:endParaRPr lang="zh-CN" sz="14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7030A0"/>
                          </a:solidFill>
                          <a:latin typeface="Times New Roman" pitchFamily="18" charset="0"/>
                          <a:ea typeface="宋体"/>
                          <a:cs typeface="Times New Roman" pitchFamily="18" charset="0"/>
                        </a:rPr>
                        <a:t>各种办公及教学家具、工作台、工具柜，小型仪器等近千台套。</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092">
                <a:tc gridSpan="4">
                  <a:txBody>
                    <a:bodyPr/>
                    <a:lstStyle/>
                    <a:p>
                      <a:pPr algn="ctr" fontAlgn="ctr">
                        <a:spcAft>
                          <a:spcPts val="0"/>
                        </a:spcAft>
                      </a:pPr>
                      <a:r>
                        <a:rPr lang="zh-CN" sz="1400" b="1" kern="100" dirty="0">
                          <a:solidFill>
                            <a:srgbClr val="7030A0"/>
                          </a:solidFill>
                          <a:latin typeface="Times New Roman" pitchFamily="18" charset="0"/>
                          <a:ea typeface="宋体"/>
                          <a:cs typeface="Times New Roman" pitchFamily="18" charset="0"/>
                        </a:rPr>
                        <a:t>合计</a:t>
                      </a: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r" fontAlgn="ctr">
                        <a:spcAft>
                          <a:spcPts val="0"/>
                        </a:spcAft>
                      </a:pPr>
                      <a:r>
                        <a:rPr lang="en-US" sz="1400" b="1" kern="100" dirty="0">
                          <a:solidFill>
                            <a:srgbClr val="7030A0"/>
                          </a:solidFill>
                          <a:latin typeface="Times New Roman" pitchFamily="18" charset="0"/>
                          <a:ea typeface="宋体"/>
                          <a:cs typeface="Times New Roman" pitchFamily="18" charset="0"/>
                        </a:rPr>
                        <a:t>150</a:t>
                      </a:r>
                      <a:endParaRPr lang="zh-CN" sz="14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4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785788" y="3286124"/>
          <a:ext cx="7786741" cy="3214710"/>
        </p:xfrm>
        <a:graphic>
          <a:graphicData uri="http://schemas.openxmlformats.org/drawingml/2006/table">
            <a:tbl>
              <a:tblPr/>
              <a:tblGrid>
                <a:gridCol w="428626"/>
                <a:gridCol w="1385761"/>
                <a:gridCol w="1186007"/>
                <a:gridCol w="642942"/>
                <a:gridCol w="571504"/>
                <a:gridCol w="714380"/>
                <a:gridCol w="2857521"/>
              </a:tblGrid>
              <a:tr h="458512">
                <a:tc>
                  <a:txBody>
                    <a:bodyPr/>
                    <a:lstStyle/>
                    <a:p>
                      <a:pPr algn="ctr">
                        <a:spcAft>
                          <a:spcPts val="0"/>
                        </a:spcAft>
                      </a:pPr>
                      <a:r>
                        <a:rPr lang="zh-CN" sz="1400" b="1" kern="100" dirty="0">
                          <a:solidFill>
                            <a:srgbClr val="7030A0"/>
                          </a:solidFill>
                          <a:latin typeface="Times New Roman" pitchFamily="18" charset="0"/>
                          <a:ea typeface="宋体"/>
                          <a:cs typeface="Times New Roman" pitchFamily="18" charset="0"/>
                        </a:rPr>
                        <a:t>序号</a:t>
                      </a:r>
                      <a:endParaRPr lang="zh-CN" sz="12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rgbClr val="7030A0"/>
                          </a:solidFill>
                          <a:latin typeface="Times New Roman" pitchFamily="18" charset="0"/>
                          <a:ea typeface="宋体"/>
                          <a:cs typeface="Times New Roman" pitchFamily="18" charset="0"/>
                        </a:rPr>
                        <a:t>名称</a:t>
                      </a:r>
                      <a:endParaRPr lang="zh-CN" sz="12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rgbClr val="7030A0"/>
                          </a:solidFill>
                          <a:latin typeface="Times New Roman" pitchFamily="18" charset="0"/>
                          <a:ea typeface="宋体"/>
                          <a:cs typeface="Times New Roman" pitchFamily="18" charset="0"/>
                        </a:rPr>
                        <a:t>用途</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rgbClr val="7030A0"/>
                          </a:solidFill>
                          <a:latin typeface="Times New Roman" pitchFamily="18" charset="0"/>
                          <a:ea typeface="宋体"/>
                          <a:cs typeface="Times New Roman" pitchFamily="18" charset="0"/>
                        </a:rPr>
                        <a:t>数量</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rgbClr val="7030A0"/>
                          </a:solidFill>
                          <a:latin typeface="Times New Roman" pitchFamily="18" charset="0"/>
                          <a:ea typeface="宋体"/>
                          <a:cs typeface="Times New Roman" pitchFamily="18" charset="0"/>
                        </a:rPr>
                        <a:t>单价（元）</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rgbClr val="7030A0"/>
                          </a:solidFill>
                          <a:latin typeface="Times New Roman" pitchFamily="18" charset="0"/>
                          <a:ea typeface="宋体"/>
                          <a:cs typeface="Times New Roman" pitchFamily="18" charset="0"/>
                        </a:rPr>
                        <a:t>合计（元）</a:t>
                      </a:r>
                      <a:endParaRPr lang="zh-CN" sz="12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rgbClr val="7030A0"/>
                          </a:solidFill>
                          <a:latin typeface="Times New Roman" pitchFamily="18" charset="0"/>
                          <a:ea typeface="宋体"/>
                          <a:cs typeface="Times New Roman" pitchFamily="18" charset="0"/>
                        </a:rPr>
                        <a:t>备注</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2894">
                <a:tc>
                  <a:txBody>
                    <a:bodyPr/>
                    <a:lstStyle/>
                    <a:p>
                      <a:pPr algn="ctr">
                        <a:spcAft>
                          <a:spcPts val="0"/>
                        </a:spcAft>
                      </a:pPr>
                      <a:r>
                        <a:rPr lang="en-US" sz="1400" b="1" kern="100" dirty="0">
                          <a:solidFill>
                            <a:srgbClr val="7030A0"/>
                          </a:solidFill>
                          <a:latin typeface="Times New Roman" pitchFamily="18" charset="0"/>
                          <a:ea typeface="宋体"/>
                          <a:cs typeface="Times New Roman" pitchFamily="18" charset="0"/>
                        </a:rPr>
                        <a:t>1</a:t>
                      </a:r>
                      <a:endParaRPr lang="zh-CN" sz="12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Aft>
                          <a:spcPts val="0"/>
                        </a:spcAft>
                      </a:pPr>
                      <a:r>
                        <a:rPr lang="zh-CN" sz="1400" b="1" kern="0">
                          <a:solidFill>
                            <a:srgbClr val="7030A0"/>
                          </a:solidFill>
                          <a:latin typeface="Times New Roman" pitchFamily="18" charset="0"/>
                          <a:ea typeface="宋体"/>
                          <a:cs typeface="Times New Roman" pitchFamily="18" charset="0"/>
                        </a:rPr>
                        <a:t>可移动式电子实验桌</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Aft>
                          <a:spcPts val="0"/>
                        </a:spcAft>
                      </a:pPr>
                      <a:r>
                        <a:rPr lang="zh-CN" sz="1400" b="1" kern="0">
                          <a:solidFill>
                            <a:srgbClr val="7030A0"/>
                          </a:solidFill>
                          <a:latin typeface="Times New Roman" pitchFamily="18" charset="0"/>
                          <a:ea typeface="宋体"/>
                          <a:cs typeface="Times New Roman" pitchFamily="18" charset="0"/>
                        </a:rPr>
                        <a:t>电工电子教学</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Aft>
                          <a:spcPts val="0"/>
                        </a:spcAft>
                      </a:pPr>
                      <a:r>
                        <a:rPr lang="en-US" sz="1400" b="1" kern="0">
                          <a:solidFill>
                            <a:srgbClr val="7030A0"/>
                          </a:solidFill>
                          <a:latin typeface="Times New Roman" pitchFamily="18" charset="0"/>
                          <a:ea typeface="宋体"/>
                          <a:cs typeface="Times New Roman" pitchFamily="18" charset="0"/>
                        </a:rPr>
                        <a:t>108</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spcAft>
                          <a:spcPts val="0"/>
                        </a:spcAft>
                      </a:pPr>
                      <a:r>
                        <a:rPr lang="en-US" sz="1400" b="1" kern="0" dirty="0">
                          <a:solidFill>
                            <a:srgbClr val="7030A0"/>
                          </a:solidFill>
                          <a:latin typeface="Times New Roman" pitchFamily="18" charset="0"/>
                          <a:ea typeface="宋体"/>
                          <a:cs typeface="Times New Roman" pitchFamily="18" charset="0"/>
                        </a:rPr>
                        <a:t>3300</a:t>
                      </a:r>
                      <a:endParaRPr lang="zh-CN" sz="12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spcAft>
                          <a:spcPts val="0"/>
                        </a:spcAft>
                      </a:pPr>
                      <a:r>
                        <a:rPr lang="en-US" sz="1400" b="1" kern="0">
                          <a:solidFill>
                            <a:srgbClr val="7030A0"/>
                          </a:solidFill>
                          <a:latin typeface="Times New Roman" pitchFamily="18" charset="0"/>
                          <a:ea typeface="宋体"/>
                          <a:cs typeface="Times New Roman" pitchFamily="18" charset="0"/>
                        </a:rPr>
                        <a:t>356400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0000"/>
                        </a:lnSpc>
                        <a:spcAft>
                          <a:spcPts val="0"/>
                        </a:spcAft>
                      </a:pPr>
                      <a:r>
                        <a:rPr lang="zh-CN" sz="1400" b="1" kern="0" dirty="0">
                          <a:solidFill>
                            <a:srgbClr val="7030A0"/>
                          </a:solidFill>
                          <a:latin typeface="Times New Roman" pitchFamily="18" charset="0"/>
                          <a:ea typeface="宋体"/>
                          <a:cs typeface="Times New Roman" pitchFamily="18" charset="0"/>
                        </a:rPr>
                        <a:t>含两个学生工位和电源箱，计算机托盘、仪器托架、储物格等配件，每教室</a:t>
                      </a:r>
                      <a:r>
                        <a:rPr lang="en-US" sz="1400" b="1" u="none" strike="noStrike" kern="100" dirty="0">
                          <a:solidFill>
                            <a:srgbClr val="7030A0"/>
                          </a:solidFill>
                          <a:latin typeface="Times New Roman" pitchFamily="18" charset="0"/>
                          <a:ea typeface="宋体"/>
                          <a:cs typeface="Times New Roman" pitchFamily="18" charset="0"/>
                        </a:rPr>
                        <a:t>36,</a:t>
                      </a:r>
                      <a:r>
                        <a:rPr lang="zh-CN" sz="1400" b="1" u="none" strike="noStrike" kern="100" dirty="0">
                          <a:solidFill>
                            <a:srgbClr val="7030A0"/>
                          </a:solidFill>
                          <a:latin typeface="Times New Roman" pitchFamily="18" charset="0"/>
                          <a:ea typeface="宋体"/>
                          <a:cs typeface="Times New Roman" pitchFamily="18" charset="0"/>
                        </a:rPr>
                        <a:t>适合实习和三创教学</a:t>
                      </a:r>
                      <a:endParaRPr lang="zh-CN" sz="12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56">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2</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材料柜（组合）</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电工电子教学</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b="1" kern="0">
                          <a:solidFill>
                            <a:srgbClr val="7030A0"/>
                          </a:solidFill>
                          <a:latin typeface="Times New Roman" pitchFamily="18" charset="0"/>
                          <a:ea typeface="宋体"/>
                          <a:cs typeface="Times New Roman" pitchFamily="18" charset="0"/>
                        </a:rPr>
                        <a:t>28</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1150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32200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五层组合，分类存放材料</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56">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3</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资料柜（组合）</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电工电子教学</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b="1" kern="0">
                          <a:solidFill>
                            <a:srgbClr val="7030A0"/>
                          </a:solidFill>
                          <a:latin typeface="Times New Roman" pitchFamily="18" charset="0"/>
                          <a:ea typeface="宋体"/>
                          <a:cs typeface="Times New Roman" pitchFamily="18" charset="0"/>
                        </a:rPr>
                        <a:t>18</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1380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24840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三段组合</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56">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4</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en-US" sz="1400" b="1" kern="0">
                          <a:solidFill>
                            <a:srgbClr val="7030A0"/>
                          </a:solidFill>
                          <a:latin typeface="Times New Roman" pitchFamily="18" charset="0"/>
                          <a:ea typeface="宋体"/>
                          <a:cs typeface="Times New Roman" pitchFamily="18" charset="0"/>
                        </a:rPr>
                        <a:t>SMT</a:t>
                      </a:r>
                      <a:r>
                        <a:rPr lang="zh-CN" sz="1400" b="1" kern="0">
                          <a:solidFill>
                            <a:srgbClr val="7030A0"/>
                          </a:solidFill>
                          <a:latin typeface="Times New Roman" pitchFamily="18" charset="0"/>
                          <a:ea typeface="宋体"/>
                          <a:cs typeface="Times New Roman" pitchFamily="18" charset="0"/>
                        </a:rPr>
                        <a:t>设备桌</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电工电子教学</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b="1" kern="0">
                          <a:solidFill>
                            <a:srgbClr val="7030A0"/>
                          </a:solidFill>
                          <a:latin typeface="Times New Roman" pitchFamily="18" charset="0"/>
                          <a:ea typeface="宋体"/>
                          <a:cs typeface="Times New Roman" pitchFamily="18" charset="0"/>
                        </a:rPr>
                        <a:t>2</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3300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6600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摆放</a:t>
                      </a:r>
                      <a:r>
                        <a:rPr lang="en-US" sz="1400" b="1" kern="0">
                          <a:solidFill>
                            <a:srgbClr val="7030A0"/>
                          </a:solidFill>
                          <a:latin typeface="Times New Roman" pitchFamily="18" charset="0"/>
                          <a:ea typeface="宋体"/>
                          <a:cs typeface="Times New Roman" pitchFamily="18" charset="0"/>
                        </a:rPr>
                        <a:t>SMT</a:t>
                      </a:r>
                      <a:r>
                        <a:rPr lang="zh-CN" sz="1400" b="1" kern="0">
                          <a:solidFill>
                            <a:srgbClr val="7030A0"/>
                          </a:solidFill>
                          <a:latin typeface="Times New Roman" pitchFamily="18" charset="0"/>
                          <a:ea typeface="宋体"/>
                          <a:cs typeface="Times New Roman" pitchFamily="18" charset="0"/>
                        </a:rPr>
                        <a:t>设备</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56">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5</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钻床桌</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电工电子教学</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b="1" kern="0">
                          <a:solidFill>
                            <a:srgbClr val="7030A0"/>
                          </a:solidFill>
                          <a:latin typeface="Times New Roman" pitchFamily="18" charset="0"/>
                          <a:ea typeface="宋体"/>
                          <a:cs typeface="Times New Roman" pitchFamily="18" charset="0"/>
                        </a:rPr>
                        <a:t>8</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3300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26400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摆放钻床</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56">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6</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课桌椅</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金工教学 </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b="1" kern="0">
                          <a:solidFill>
                            <a:srgbClr val="7030A0"/>
                          </a:solidFill>
                          <a:latin typeface="Times New Roman" pitchFamily="18" charset="0"/>
                          <a:ea typeface="宋体"/>
                          <a:cs typeface="Times New Roman" pitchFamily="18" charset="0"/>
                        </a:rPr>
                        <a:t>350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600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210000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56">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7</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教学工具柜</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金工教学</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b="1" kern="0">
                          <a:solidFill>
                            <a:srgbClr val="7030A0"/>
                          </a:solidFill>
                          <a:latin typeface="Times New Roman" pitchFamily="18" charset="0"/>
                          <a:ea typeface="宋体"/>
                          <a:cs typeface="Times New Roman" pitchFamily="18" charset="0"/>
                        </a:rPr>
                        <a:t>150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500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75000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56">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8</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模型展示存放柜</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金工教学</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b="1" kern="0">
                          <a:solidFill>
                            <a:srgbClr val="7030A0"/>
                          </a:solidFill>
                          <a:latin typeface="Times New Roman" pitchFamily="18" charset="0"/>
                          <a:ea typeface="宋体"/>
                          <a:cs typeface="Times New Roman" pitchFamily="18" charset="0"/>
                        </a:rPr>
                        <a:t>50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400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20000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56">
                <a:tc>
                  <a:txBody>
                    <a:bodyPr/>
                    <a:lstStyle/>
                    <a:p>
                      <a:pPr algn="ctr">
                        <a:spcAft>
                          <a:spcPts val="0"/>
                        </a:spcAft>
                      </a:pPr>
                      <a:r>
                        <a:rPr lang="en-US" sz="1400" b="1" kern="100">
                          <a:solidFill>
                            <a:srgbClr val="7030A0"/>
                          </a:solidFill>
                          <a:latin typeface="Times New Roman" pitchFamily="18" charset="0"/>
                          <a:ea typeface="宋体"/>
                          <a:cs typeface="Times New Roman" pitchFamily="18" charset="0"/>
                        </a:rPr>
                        <a:t>9</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教学材料货架</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Aft>
                          <a:spcPts val="0"/>
                        </a:spcAft>
                      </a:pPr>
                      <a:r>
                        <a:rPr lang="zh-CN" sz="1400" b="1" kern="0">
                          <a:solidFill>
                            <a:srgbClr val="7030A0"/>
                          </a:solidFill>
                          <a:latin typeface="Times New Roman" pitchFamily="18" charset="0"/>
                          <a:ea typeface="宋体"/>
                          <a:cs typeface="Times New Roman" pitchFamily="18" charset="0"/>
                        </a:rPr>
                        <a:t>金工教学</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b="1" kern="0">
                          <a:solidFill>
                            <a:srgbClr val="7030A0"/>
                          </a:solidFill>
                          <a:latin typeface="Times New Roman" pitchFamily="18" charset="0"/>
                          <a:ea typeface="宋体"/>
                          <a:cs typeface="Times New Roman" pitchFamily="18" charset="0"/>
                        </a:rPr>
                        <a:t>10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800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8000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56">
                <a:tc gridSpan="5">
                  <a:txBody>
                    <a:bodyPr/>
                    <a:lstStyle/>
                    <a:p>
                      <a:pPr algn="ctr" fontAlgn="ctr">
                        <a:spcAft>
                          <a:spcPts val="0"/>
                        </a:spcAft>
                      </a:pPr>
                      <a:r>
                        <a:rPr lang="zh-CN" sz="1400" b="1" kern="0" dirty="0">
                          <a:solidFill>
                            <a:srgbClr val="7030A0"/>
                          </a:solidFill>
                          <a:latin typeface="Times New Roman" pitchFamily="18" charset="0"/>
                          <a:ea typeface="宋体"/>
                          <a:cs typeface="Times New Roman" pitchFamily="18" charset="0"/>
                        </a:rPr>
                        <a:t>合</a:t>
                      </a:r>
                      <a:r>
                        <a:rPr lang="en-US" sz="1400" b="1" kern="0" dirty="0">
                          <a:solidFill>
                            <a:srgbClr val="7030A0"/>
                          </a:solidFill>
                          <a:latin typeface="Times New Roman" pitchFamily="18" charset="0"/>
                          <a:ea typeface="宋体"/>
                          <a:cs typeface="Times New Roman" pitchFamily="18" charset="0"/>
                        </a:rPr>
                        <a:t>  </a:t>
                      </a:r>
                      <a:r>
                        <a:rPr lang="zh-CN" sz="1400" b="1" kern="0" dirty="0">
                          <a:solidFill>
                            <a:srgbClr val="7030A0"/>
                          </a:solidFill>
                          <a:latin typeface="Times New Roman" pitchFamily="18" charset="0"/>
                          <a:ea typeface="宋体"/>
                          <a:cs typeface="Times New Roman" pitchFamily="18" charset="0"/>
                        </a:rPr>
                        <a:t>计</a:t>
                      </a:r>
                      <a:endParaRPr lang="zh-CN" sz="12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r" fontAlgn="ctr">
                        <a:spcAft>
                          <a:spcPts val="0"/>
                        </a:spcAft>
                      </a:pPr>
                      <a:r>
                        <a:rPr lang="en-US" sz="1400" b="1" kern="0">
                          <a:solidFill>
                            <a:srgbClr val="7030A0"/>
                          </a:solidFill>
                          <a:latin typeface="Times New Roman" pitchFamily="18" charset="0"/>
                          <a:ea typeface="宋体"/>
                          <a:cs typeface="Times New Roman" pitchFamily="18" charset="0"/>
                        </a:rPr>
                        <a:t>759440</a:t>
                      </a:r>
                      <a:endParaRPr lang="zh-CN" sz="1200" b="1" kern="10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zh-CN" sz="1200" b="1" kern="100" dirty="0">
                        <a:solidFill>
                          <a:srgbClr val="7030A0"/>
                        </a:solidFill>
                        <a:latin typeface="Times New Roman" pitchFamily="18" charset="0"/>
                        <a:ea typeface="宋体"/>
                        <a:cs typeface="Times New Roman" pitchFamily="18" charset="0"/>
                      </a:endParaRPr>
                    </a:p>
                  </a:txBody>
                  <a:tcPr marL="46534" marR="46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32" name="Group 28"/>
          <p:cNvGraphicFramePr>
            <a:graphicFrameLocks noGrp="1"/>
          </p:cNvGraphicFramePr>
          <p:nvPr/>
        </p:nvGraphicFramePr>
        <p:xfrm>
          <a:off x="914400" y="1850607"/>
          <a:ext cx="7229499" cy="2864277"/>
        </p:xfrm>
        <a:graphic>
          <a:graphicData uri="http://schemas.openxmlformats.org/drawingml/2006/table">
            <a:tbl>
              <a:tblPr/>
              <a:tblGrid>
                <a:gridCol w="942956"/>
                <a:gridCol w="4071966"/>
                <a:gridCol w="2214577"/>
              </a:tblGrid>
              <a:tr h="528039">
                <a:tc>
                  <a:txBody>
                    <a:bodyPr/>
                    <a:lstStyle/>
                    <a:p>
                      <a:pPr marL="342900" marR="0" lvl="0" indent="-342900" algn="ctr" defTabSz="457200" rtl="0" eaLnBrk="1" fontAlgn="base" latinLnBrk="0" hangingPunct="1">
                        <a:lnSpc>
                          <a:spcPct val="100000"/>
                        </a:lnSpc>
                        <a:spcBef>
                          <a:spcPct val="0"/>
                        </a:spcBef>
                        <a:spcAft>
                          <a:spcPct val="0"/>
                        </a:spcAft>
                        <a:buClrTx/>
                        <a:buSzTx/>
                        <a:buFont typeface="+mj-lt"/>
                        <a:buNone/>
                        <a:tabLst/>
                      </a:pP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项目</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单位</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039">
                <a:tc>
                  <a:txBody>
                    <a:bodyPr/>
                    <a:lstStyle/>
                    <a:p>
                      <a:pPr marL="342900" marR="0" lvl="0" indent="-342900" algn="ctr" defTabSz="457200" rtl="0" eaLnBrk="1" fontAlgn="base" latinLnBrk="0" hangingPunct="1">
                        <a:lnSpc>
                          <a:spcPct val="100000"/>
                        </a:lnSpc>
                        <a:spcBef>
                          <a:spcPct val="0"/>
                        </a:spcBef>
                        <a:spcAft>
                          <a:spcPct val="0"/>
                        </a:spcAft>
                        <a:buClrTx/>
                        <a:buSzTx/>
                        <a:buFont typeface="+mj-lt"/>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一、</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创客空间建设（开源软硬件）</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训练中心，美院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039">
                <a:tc>
                  <a:txBody>
                    <a:bodyPr/>
                    <a:lstStyle/>
                    <a:p>
                      <a:pPr marL="342900" marR="0" lvl="0" indent="-342900" algn="ctr" defTabSz="457200" rtl="0" eaLnBrk="1" fontAlgn="base" latinLnBrk="0" hangingPunct="1">
                        <a:lnSpc>
                          <a:spcPct val="100000"/>
                        </a:lnSpc>
                        <a:spcBef>
                          <a:spcPct val="0"/>
                        </a:spcBef>
                        <a:spcAft>
                          <a:spcPct val="0"/>
                        </a:spcAft>
                        <a:buClrTx/>
                        <a:buSzTx/>
                        <a:buFont typeface="+mj-lt"/>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二、</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数字化智能制造车间建设</a:t>
                      </a:r>
                      <a:r>
                        <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训练中心、机械系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039">
                <a:tc>
                  <a:txBody>
                    <a:bodyPr/>
                    <a:lstStyle/>
                    <a:p>
                      <a:pPr marL="342900" marR="0" lvl="0" indent="-342900" algn="ctr" defTabSz="457200" rtl="0" eaLnBrk="1" fontAlgn="base" latinLnBrk="0" hangingPunct="1">
                        <a:lnSpc>
                          <a:spcPct val="100000"/>
                        </a:lnSpc>
                        <a:spcBef>
                          <a:spcPct val="0"/>
                        </a:spcBef>
                        <a:spcAft>
                          <a:spcPct val="0"/>
                        </a:spcAft>
                        <a:buClrTx/>
                        <a:buSzTx/>
                        <a:buFont typeface="+mj-lt"/>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三、</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信息化及协同运行平台建设</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训练中心、工业工程系、自动化系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039">
                <a:tc>
                  <a:txBody>
                    <a:bodyPr/>
                    <a:lstStyle/>
                    <a:p>
                      <a:pPr marL="342900" marR="0" lvl="0" indent="-342900" algn="ctr" defTabSz="457200" rtl="0" eaLnBrk="1" fontAlgn="base" latinLnBrk="0" hangingPunct="1">
                        <a:lnSpc>
                          <a:spcPct val="100000"/>
                        </a:lnSpc>
                        <a:spcBef>
                          <a:spcPct val="0"/>
                        </a:spcBef>
                        <a:spcAft>
                          <a:spcPct val="0"/>
                        </a:spcAft>
                        <a:buClrTx/>
                        <a:buSzTx/>
                        <a:buFont typeface="+mj-lt"/>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四、</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rPr>
                        <a:t>创智教室及创新环境建设</a:t>
                      </a:r>
                      <a:endParaRPr kumimoji="0" lang="en-US" altLang="zh-CN"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2060"/>
                          </a:solidFill>
                          <a:effectLst/>
                          <a:latin typeface="微软雅黑" pitchFamily="34" charset="-122"/>
                          <a:ea typeface="微软雅黑" pitchFamily="34" charset="-122"/>
                        </a:rPr>
                        <a:t>训练中心、电教中心</a:t>
                      </a:r>
                      <a:endParaRPr kumimoji="0" lang="zh-CN" altLang="en-US" sz="1800" b="0"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5199" name="Slide Number Placeholder 1"/>
          <p:cNvSpPr>
            <a:spLocks noGrp="1"/>
          </p:cNvSpPr>
          <p:nvPr>
            <p:ph type="sldNum" sz="quarter" idx="12"/>
          </p:nvPr>
        </p:nvSpPr>
        <p:spPr>
          <a:noFill/>
        </p:spPr>
        <p:txBody>
          <a:bodyPr/>
          <a:lstStyle/>
          <a:p>
            <a:pPr fontAlgn="base">
              <a:spcBef>
                <a:spcPct val="0"/>
              </a:spcBef>
              <a:spcAft>
                <a:spcPct val="0"/>
              </a:spcAft>
            </a:pPr>
            <a:fld id="{E49796B0-3294-47AE-B864-F674F149F433}" type="slidenum">
              <a:rPr lang="en-US" altLang="zh-CN" smtClean="0">
                <a:ea typeface="宋体" charset="-122"/>
              </a:rPr>
              <a:pPr fontAlgn="base">
                <a:spcBef>
                  <a:spcPct val="0"/>
                </a:spcBef>
                <a:spcAft>
                  <a:spcPct val="0"/>
                </a:spcAft>
              </a:pPr>
              <a:t>25</a:t>
            </a:fld>
            <a:endParaRPr lang="en-US" altLang="zh-CN" smtClean="0">
              <a:ea typeface="宋体" charset="-122"/>
            </a:endParaRPr>
          </a:p>
        </p:txBody>
      </p:sp>
      <p:sp>
        <p:nvSpPr>
          <p:cNvPr id="5" name="Rectangle 2"/>
          <p:cNvSpPr txBox="1">
            <a:spLocks noChangeArrowheads="1"/>
          </p:cNvSpPr>
          <p:nvPr/>
        </p:nvSpPr>
        <p:spPr bwMode="auto">
          <a:xfrm>
            <a:off x="539750" y="642918"/>
            <a:ext cx="6879622" cy="92869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C00000"/>
                </a:solidFill>
                <a:effectLst/>
                <a:uLnTx/>
                <a:uFillTx/>
                <a:latin typeface="+mj-lt"/>
                <a:ea typeface="微软雅黑" pitchFamily="34" charset="-122"/>
                <a:cs typeface="+mj-cs"/>
              </a:rPr>
              <a:t> </a:t>
            </a:r>
            <a:r>
              <a:rPr kumimoji="0" lang="en-US" altLang="zh-CN" sz="3200" b="1" i="0" u="none" strike="noStrike" kern="0" cap="none" spc="0" normalizeH="0" baseline="0" noProof="0" dirty="0" err="1" smtClean="0">
                <a:ln>
                  <a:noFill/>
                </a:ln>
                <a:solidFill>
                  <a:srgbClr val="C00000"/>
                </a:solidFill>
                <a:effectLst/>
                <a:uLnTx/>
                <a:uFillTx/>
                <a:latin typeface="+mj-lt"/>
                <a:ea typeface="微软雅黑" pitchFamily="34" charset="-122"/>
                <a:cs typeface="+mj-cs"/>
              </a:rPr>
              <a:t>i</a:t>
            </a:r>
            <a:r>
              <a:rPr lang="en-US" altLang="zh-CN" sz="3200" b="1" kern="0" dirty="0" smtClean="0">
                <a:solidFill>
                  <a:srgbClr val="C00000"/>
                </a:solidFill>
                <a:latin typeface="+mj-lt"/>
                <a:ea typeface="微软雅黑" pitchFamily="34" charset="-122"/>
                <a:cs typeface="+mj-cs"/>
              </a:rPr>
              <a:t>.Center</a:t>
            </a:r>
            <a:r>
              <a:rPr lang="zh-CN" altLang="en-US" sz="3200" b="1" kern="0" dirty="0" smtClean="0">
                <a:solidFill>
                  <a:srgbClr val="C00000"/>
                </a:solidFill>
                <a:latin typeface="+mj-lt"/>
                <a:ea typeface="微软雅黑" pitchFamily="34" charset="-122"/>
                <a:cs typeface="+mj-cs"/>
              </a:rPr>
              <a:t>建设发展规划项目</a:t>
            </a:r>
            <a:endParaRPr lang="en-US" altLang="zh-CN" sz="3200" b="1" kern="0" dirty="0" smtClean="0">
              <a:solidFill>
                <a:srgbClr val="C00000"/>
              </a:solidFill>
              <a:latin typeface="+mj-lt"/>
              <a:ea typeface="微软雅黑" pitchFamily="34" charset="-122"/>
              <a:cs typeface="+mj-cs"/>
            </a:endParaRPr>
          </a:p>
        </p:txBody>
      </p:sp>
      <p:sp>
        <p:nvSpPr>
          <p:cNvPr id="6" name="矩形 5"/>
          <p:cNvSpPr/>
          <p:nvPr/>
        </p:nvSpPr>
        <p:spPr>
          <a:xfrm>
            <a:off x="2285984" y="5286388"/>
            <a:ext cx="4134465" cy="523220"/>
          </a:xfrm>
          <a:prstGeom prst="rect">
            <a:avLst/>
          </a:prstGeom>
        </p:spPr>
        <p:txBody>
          <a:bodyPr wrap="none">
            <a:spAutoFit/>
          </a:bodyPr>
          <a:lstStyle/>
          <a:p>
            <a:pPr lvl="0" eaLnBrk="0" fontAlgn="base" hangingPunct="0">
              <a:spcBef>
                <a:spcPct val="0"/>
              </a:spcBef>
              <a:spcAft>
                <a:spcPct val="0"/>
              </a:spcAft>
              <a:defRPr/>
            </a:pPr>
            <a:r>
              <a:rPr lang="zh-CN" altLang="en-US" sz="2800" b="1" kern="0" dirty="0" smtClean="0">
                <a:solidFill>
                  <a:srgbClr val="7030A0"/>
                </a:solidFill>
                <a:ea typeface="微软雅黑" pitchFamily="34" charset="-122"/>
              </a:rPr>
              <a:t>财政部条件改善项目支持</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txBox="1">
            <a:spLocks/>
          </p:cNvSpPr>
          <p:nvPr/>
        </p:nvSpPr>
        <p:spPr bwMode="auto">
          <a:xfrm>
            <a:off x="571472" y="357166"/>
            <a:ext cx="6337300" cy="538163"/>
          </a:xfrm>
          <a:prstGeom prst="rect">
            <a:avLst/>
          </a:prstGeom>
          <a:noFill/>
          <a:ln w="9525">
            <a:noFill/>
            <a:miter lim="800000"/>
            <a:headEnd/>
            <a:tailEnd/>
          </a:ln>
        </p:spPr>
        <p:txBody>
          <a:bodyPr anchor="b"/>
          <a:lstStyle/>
          <a:p>
            <a:pPr eaLnBrk="0" hangingPunct="0"/>
            <a:r>
              <a:rPr lang="zh-CN" altLang="en-US" sz="2400" dirty="0" smtClean="0">
                <a:solidFill>
                  <a:srgbClr val="CC3399"/>
                </a:solidFill>
                <a:latin typeface="微软雅黑" pitchFamily="34" charset="-122"/>
                <a:ea typeface="微软雅黑" pitchFamily="34" charset="-122"/>
              </a:rPr>
              <a:t>运行需求</a:t>
            </a:r>
            <a:endParaRPr lang="zh-CN" altLang="en-US" sz="2400" dirty="0">
              <a:solidFill>
                <a:srgbClr val="CC3399"/>
              </a:solidFill>
              <a:latin typeface="微软雅黑" pitchFamily="34" charset="-122"/>
              <a:ea typeface="微软雅黑" pitchFamily="34" charset="-122"/>
            </a:endParaRPr>
          </a:p>
        </p:txBody>
      </p:sp>
      <p:graphicFrame>
        <p:nvGraphicFramePr>
          <p:cNvPr id="124978" name="Group 50"/>
          <p:cNvGraphicFramePr>
            <a:graphicFrameLocks noGrp="1"/>
          </p:cNvGraphicFramePr>
          <p:nvPr/>
        </p:nvGraphicFramePr>
        <p:xfrm>
          <a:off x="642910" y="1071546"/>
          <a:ext cx="8143932" cy="5303520"/>
        </p:xfrm>
        <a:graphic>
          <a:graphicData uri="http://schemas.openxmlformats.org/drawingml/2006/table">
            <a:tbl>
              <a:tblPr/>
              <a:tblGrid>
                <a:gridCol w="2071702"/>
                <a:gridCol w="6072230"/>
              </a:tblGrid>
              <a:tr h="311150">
                <a:tc rowSpan="4">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师资</a:t>
                      </a: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队伍建设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专职教师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92">
                <a:tc vMerge="1">
                  <a:txBody>
                    <a:bodyPr/>
                    <a:lstStyle/>
                    <a:p>
                      <a:endParaRPr lang="zh-CN" altLang="en-US"/>
                    </a:p>
                  </a:txBody>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兼职教师</a:t>
                      </a:r>
                      <a:endPar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创客驻校导师计划</a:t>
                      </a:r>
                      <a:endPar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训练中心</a:t>
                      </a: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技能型</a:t>
                      </a: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服务和辅助人员</a:t>
                      </a:r>
                      <a:endPar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rowSpan="2">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活动项目</a:t>
                      </a: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开展</a:t>
                      </a:r>
                      <a:endParaRPr kumimoji="0" lang="en-US" altLang="zh-CN" sz="1600" b="1"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创客</a:t>
                      </a: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主题活动（中美创客大赛、绿色电子大赛、创客马拉松、创客日、论坛讲座等）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优秀创客项目</a:t>
                      </a: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支持</a:t>
                      </a: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计划</a:t>
                      </a:r>
                      <a:endPar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创新创业辅修专业</a:t>
                      </a: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课程</a:t>
                      </a:r>
                      <a:endParaRPr kumimoji="0" lang="en-US" altLang="zh-CN" sz="1600" b="1"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课程</a:t>
                      </a: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建设和运行</a:t>
                      </a: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费用</a:t>
                      </a:r>
                      <a:endPar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rowSpan="3">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基础设施运行维护</a:t>
                      </a:r>
                      <a:endParaRPr kumimoji="0" lang="en-US" altLang="zh-CN" sz="1600" b="1"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物业及维护</a:t>
                      </a:r>
                      <a:endPar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设备维护与运行材料</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rPr>
                        <a:t>网络协作</a:t>
                      </a:r>
                      <a:r>
                        <a:rPr kumimoji="0" lang="zh-CN" altLang="zh-CN" sz="1600" b="1" i="0" u="none" strike="noStrike" cap="none" normalizeH="0" baseline="0" dirty="0" smtClean="0">
                          <a:ln>
                            <a:noFill/>
                          </a:ln>
                          <a:solidFill>
                            <a:srgbClr val="002060"/>
                          </a:solidFill>
                          <a:effectLst/>
                          <a:latin typeface="微软雅黑" pitchFamily="34" charset="-122"/>
                          <a:ea typeface="微软雅黑" pitchFamily="34" charset="-122"/>
                        </a:rPr>
                        <a:t>平台及数据库建设维护费</a:t>
                      </a:r>
                      <a:endParaRPr kumimoji="0" lang="zh-CN" altLang="en-US" sz="1600" b="1" i="0" u="none" strike="noStrike" cap="none" normalizeH="0" baseline="0" dirty="0" smtClean="0">
                        <a:ln>
                          <a:noFill/>
                        </a:ln>
                        <a:solidFill>
                          <a:srgbClr val="00206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238" name="Slide Number Placeholder 1"/>
          <p:cNvSpPr>
            <a:spLocks noGrp="1"/>
          </p:cNvSpPr>
          <p:nvPr>
            <p:ph type="sldNum" sz="quarter" idx="12"/>
          </p:nvPr>
        </p:nvSpPr>
        <p:spPr>
          <a:noFill/>
        </p:spPr>
        <p:txBody>
          <a:bodyPr/>
          <a:lstStyle/>
          <a:p>
            <a:pPr fontAlgn="base">
              <a:spcBef>
                <a:spcPct val="0"/>
              </a:spcBef>
              <a:spcAft>
                <a:spcPct val="0"/>
              </a:spcAft>
            </a:pPr>
            <a:fld id="{C9958B73-F207-4BC4-90CC-5F932906B64A}" type="slidenum">
              <a:rPr lang="en-US" altLang="zh-CN" smtClean="0">
                <a:ea typeface="宋体" charset="-122"/>
              </a:rPr>
              <a:pPr fontAlgn="base">
                <a:spcBef>
                  <a:spcPct val="0"/>
                </a:spcBef>
                <a:spcAft>
                  <a:spcPct val="0"/>
                </a:spcAft>
              </a:pPr>
              <a:t>26</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3357562"/>
            <a:ext cx="7772400" cy="1362075"/>
          </a:xfrm>
        </p:spPr>
        <p:txBody>
          <a:bodyPr>
            <a:normAutofit/>
          </a:bodyPr>
          <a:lstStyle/>
          <a:p>
            <a:pPr algn="ctr"/>
            <a:r>
              <a:rPr lang="zh-CN" altLang="en-US" sz="8000" b="0" dirty="0" smtClean="0">
                <a:solidFill>
                  <a:srgbClr val="C00000"/>
                </a:solidFill>
                <a:latin typeface="华文琥珀" pitchFamily="2" charset="-122"/>
                <a:ea typeface="华文琥珀" pitchFamily="2" charset="-122"/>
              </a:rPr>
              <a:t>谢谢！</a:t>
            </a:r>
            <a:endParaRPr lang="zh-CN" altLang="en-US" sz="8000" b="0" dirty="0">
              <a:solidFill>
                <a:srgbClr val="C00000"/>
              </a:solidFill>
              <a:latin typeface="华文琥珀" pitchFamily="2" charset="-122"/>
              <a:ea typeface="华文琥珀" pitchFamily="2" charset="-122"/>
            </a:endParaRPr>
          </a:p>
        </p:txBody>
      </p:sp>
      <p:sp>
        <p:nvSpPr>
          <p:cNvPr id="3" name="文本占位符 2"/>
          <p:cNvSpPr>
            <a:spLocks noGrp="1"/>
          </p:cNvSpPr>
          <p:nvPr>
            <p:ph type="body" idx="1"/>
          </p:nvPr>
        </p:nvSpPr>
        <p:spPr>
          <a:xfrm>
            <a:off x="571472" y="1428736"/>
            <a:ext cx="7772400" cy="1500187"/>
          </a:xfrm>
        </p:spPr>
        <p:txBody>
          <a:bodyPr>
            <a:normAutofit/>
          </a:bodyPr>
          <a:lstStyle/>
          <a:p>
            <a:pPr algn="ctr"/>
            <a:r>
              <a:rPr lang="en-US" altLang="zh-CN" sz="6600" i="1" dirty="0" smtClean="0">
                <a:solidFill>
                  <a:srgbClr val="C00000"/>
                </a:solidFill>
              </a:rPr>
              <a:t>The end</a:t>
            </a:r>
            <a:endParaRPr lang="zh-CN" altLang="en-US" sz="6600" i="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左右箭头 64"/>
          <p:cNvSpPr>
            <a:spLocks noChangeAspect="1"/>
          </p:cNvSpPr>
          <p:nvPr/>
        </p:nvSpPr>
        <p:spPr bwMode="auto">
          <a:xfrm>
            <a:off x="2071670" y="4604156"/>
            <a:ext cx="566820" cy="264600"/>
          </a:xfrm>
          <a:prstGeom prst="leftRightArrow">
            <a:avLst/>
          </a:prstGeom>
          <a:noFill/>
          <a:ln w="25400">
            <a:solidFill>
              <a:srgbClr val="C00000"/>
            </a:solidFill>
            <a:miter lim="800000"/>
            <a:headEnd/>
            <a:tailEnd/>
          </a:ln>
        </p:spPr>
        <p:txBody>
          <a:bodyPr wrap="square" rtlCol="0" anchor="ctr">
            <a:spAutoFit/>
          </a:bodyPr>
          <a:lstStyle/>
          <a:p>
            <a:pPr algn="just"/>
            <a:endParaRPr lang="zh-CN" altLang="en-US" b="1" dirty="0">
              <a:solidFill>
                <a:srgbClr val="C00000"/>
              </a:solidFill>
              <a:latin typeface="微软雅黑" pitchFamily="34" charset="-122"/>
              <a:ea typeface="微软雅黑" pitchFamily="34" charset="-122"/>
            </a:endParaRPr>
          </a:p>
        </p:txBody>
      </p:sp>
      <p:sp>
        <p:nvSpPr>
          <p:cNvPr id="39940" name="灯片编号占位符 4"/>
          <p:cNvSpPr>
            <a:spLocks noGrp="1"/>
          </p:cNvSpPr>
          <p:nvPr>
            <p:ph type="sldNum" sz="quarter" idx="12"/>
          </p:nvPr>
        </p:nvSpPr>
        <p:spPr>
          <a:xfrm>
            <a:off x="7000892" y="6429396"/>
            <a:ext cx="1981200" cy="268287"/>
          </a:xfrm>
        </p:spPr>
        <p:txBody>
          <a:bodyPr/>
          <a:lstStyle/>
          <a:p>
            <a:pPr>
              <a:defRPr/>
            </a:pPr>
            <a:fld id="{0D789B6F-F275-407E-97A6-40C98FEAB26C}" type="slidenum">
              <a:rPr lang="en-US" altLang="zh-CN"/>
              <a:pPr>
                <a:defRPr/>
              </a:pPr>
              <a:t>3</a:t>
            </a:fld>
            <a:endParaRPr lang="en-US" altLang="zh-CN" dirty="0"/>
          </a:p>
        </p:txBody>
      </p:sp>
      <p:grpSp>
        <p:nvGrpSpPr>
          <p:cNvPr id="2" name="Group 8"/>
          <p:cNvGrpSpPr>
            <a:grpSpLocks/>
          </p:cNvGrpSpPr>
          <p:nvPr/>
        </p:nvGrpSpPr>
        <p:grpSpPr bwMode="auto">
          <a:xfrm>
            <a:off x="1142976" y="704822"/>
            <a:ext cx="7000924" cy="795352"/>
            <a:chOff x="624" y="1152"/>
            <a:chExt cx="4080" cy="720"/>
          </a:xfrm>
        </p:grpSpPr>
        <p:sp>
          <p:nvSpPr>
            <p:cNvPr id="11" name="Rectangle 9"/>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defRPr/>
              </a:pPr>
              <a:endParaRPr lang="zh-CN" altLang="en-US" sz="1400"/>
            </a:p>
          </p:txBody>
        </p:sp>
        <p:grpSp>
          <p:nvGrpSpPr>
            <p:cNvPr id="3" name="Group 10"/>
            <p:cNvGrpSpPr>
              <a:grpSpLocks/>
            </p:cNvGrpSpPr>
            <p:nvPr/>
          </p:nvGrpSpPr>
          <p:grpSpPr bwMode="auto">
            <a:xfrm>
              <a:off x="1292" y="1296"/>
              <a:ext cx="623" cy="96"/>
              <a:chOff x="2003" y="3439"/>
              <a:chExt cx="468" cy="244"/>
            </a:xfrm>
          </p:grpSpPr>
          <p:sp>
            <p:nvSpPr>
              <p:cNvPr id="17458" name="Oval 11"/>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sz="1600"/>
              </a:p>
            </p:txBody>
          </p:sp>
          <p:sp>
            <p:nvSpPr>
              <p:cNvPr id="17459" name="Rectangle 12"/>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sz="1600"/>
              </a:p>
            </p:txBody>
          </p:sp>
          <p:sp>
            <p:nvSpPr>
              <p:cNvPr id="28" name="Oval 13"/>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sz="1600"/>
              </a:p>
            </p:txBody>
          </p:sp>
          <p:sp>
            <p:nvSpPr>
              <p:cNvPr id="29" name="Oval 14"/>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sz="1600"/>
              </a:p>
            </p:txBody>
          </p:sp>
        </p:grpSp>
        <p:sp>
          <p:nvSpPr>
            <p:cNvPr id="17445" name="Rectangle 15"/>
            <p:cNvSpPr>
              <a:spLocks noChangeArrowheads="1"/>
            </p:cNvSpPr>
            <p:nvPr/>
          </p:nvSpPr>
          <p:spPr bwMode="gray">
            <a:xfrm rot="3419336">
              <a:off x="1776"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sz="1600"/>
            </a:p>
          </p:txBody>
        </p:sp>
        <p:grpSp>
          <p:nvGrpSpPr>
            <p:cNvPr id="4" name="Group 16"/>
            <p:cNvGrpSpPr>
              <a:grpSpLocks/>
            </p:cNvGrpSpPr>
            <p:nvPr/>
          </p:nvGrpSpPr>
          <p:grpSpPr bwMode="auto">
            <a:xfrm>
              <a:off x="2444" y="1296"/>
              <a:ext cx="623" cy="96"/>
              <a:chOff x="2003" y="3439"/>
              <a:chExt cx="468" cy="244"/>
            </a:xfrm>
          </p:grpSpPr>
          <p:sp>
            <p:nvSpPr>
              <p:cNvPr id="17454" name="Oval 17"/>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sz="1600"/>
              </a:p>
            </p:txBody>
          </p:sp>
          <p:sp>
            <p:nvSpPr>
              <p:cNvPr id="17455" name="Rectangle 18"/>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sz="1600"/>
              </a:p>
            </p:txBody>
          </p:sp>
          <p:sp>
            <p:nvSpPr>
              <p:cNvPr id="24" name="Oval 19"/>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sz="1600"/>
              </a:p>
            </p:txBody>
          </p:sp>
          <p:sp>
            <p:nvSpPr>
              <p:cNvPr id="25" name="Oval 20"/>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sz="1600"/>
              </a:p>
            </p:txBody>
          </p:sp>
        </p:grpSp>
        <p:sp>
          <p:nvSpPr>
            <p:cNvPr id="15" name="Rectangle 21"/>
            <p:cNvSpPr>
              <a:spLocks noChangeArrowheads="1"/>
            </p:cNvSpPr>
            <p:nvPr/>
          </p:nvSpPr>
          <p:spPr bwMode="gray">
            <a:xfrm rot="3419336">
              <a:off x="2880" y="1154"/>
              <a:ext cx="671" cy="669"/>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defRPr/>
              </a:pPr>
              <a:endParaRPr lang="zh-CN" altLang="en-US" sz="1600"/>
            </a:p>
          </p:txBody>
        </p:sp>
        <p:grpSp>
          <p:nvGrpSpPr>
            <p:cNvPr id="5" name="Group 22"/>
            <p:cNvGrpSpPr>
              <a:grpSpLocks/>
            </p:cNvGrpSpPr>
            <p:nvPr/>
          </p:nvGrpSpPr>
          <p:grpSpPr bwMode="auto">
            <a:xfrm>
              <a:off x="3605" y="1296"/>
              <a:ext cx="817" cy="96"/>
              <a:chOff x="2003" y="3439"/>
              <a:chExt cx="468" cy="244"/>
            </a:xfrm>
          </p:grpSpPr>
          <p:sp>
            <p:nvSpPr>
              <p:cNvPr id="17450" name="Oval 23"/>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sz="1600"/>
              </a:p>
            </p:txBody>
          </p:sp>
          <p:sp>
            <p:nvSpPr>
              <p:cNvPr id="17451" name="Rectangle 24"/>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sz="1600"/>
              </a:p>
            </p:txBody>
          </p:sp>
          <p:sp>
            <p:nvSpPr>
              <p:cNvPr id="20" name="Oval 25"/>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sz="1600"/>
              </a:p>
            </p:txBody>
          </p:sp>
          <p:sp>
            <p:nvSpPr>
              <p:cNvPr id="21" name="Oval 26"/>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sz="1600"/>
              </a:p>
            </p:txBody>
          </p:sp>
        </p:grpSp>
        <p:sp>
          <p:nvSpPr>
            <p:cNvPr id="17449" name="Rectangle 27"/>
            <p:cNvSpPr>
              <a:spLocks noChangeArrowheads="1"/>
            </p:cNvSpPr>
            <p:nvPr/>
          </p:nvSpPr>
          <p:spPr bwMode="gray">
            <a:xfrm rot="3419336">
              <a:off x="4032"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sz="1600"/>
            </a:p>
          </p:txBody>
        </p:sp>
      </p:grpSp>
      <p:sp>
        <p:nvSpPr>
          <p:cNvPr id="19465" name="Rectangle 28"/>
          <p:cNvSpPr>
            <a:spLocks noChangeArrowheads="1"/>
          </p:cNvSpPr>
          <p:nvPr/>
        </p:nvSpPr>
        <p:spPr bwMode="gray">
          <a:xfrm>
            <a:off x="1142976" y="490508"/>
            <a:ext cx="1441450" cy="861774"/>
          </a:xfrm>
          <a:prstGeom prst="rect">
            <a:avLst/>
          </a:prstGeom>
          <a:noFill/>
          <a:ln w="9525">
            <a:noFill/>
            <a:miter lim="800000"/>
            <a:headEnd/>
            <a:tailEnd/>
          </a:ln>
        </p:spPr>
        <p:txBody>
          <a:bodyPr>
            <a:spAutoFit/>
          </a:bodyPr>
          <a:lstStyle/>
          <a:p>
            <a:pPr>
              <a:defRPr/>
            </a:pPr>
            <a:endParaRPr lang="zh-CN" altLang="en-US" sz="1600" b="1" dirty="0">
              <a:solidFill>
                <a:schemeClr val="bg1"/>
              </a:solidFill>
              <a:latin typeface="+mj-ea"/>
              <a:ea typeface="+mj-ea"/>
            </a:endParaRPr>
          </a:p>
          <a:p>
            <a:pPr algn="ctr">
              <a:defRPr/>
            </a:pPr>
            <a:r>
              <a:rPr lang="zh-CN" altLang="en-US" sz="1600" b="1" dirty="0">
                <a:solidFill>
                  <a:schemeClr val="bg1"/>
                </a:solidFill>
                <a:latin typeface="+mj-ea"/>
                <a:ea typeface="+mj-ea"/>
              </a:rPr>
              <a:t>  </a:t>
            </a:r>
            <a:r>
              <a:rPr lang="en-US" altLang="zh-CN" sz="1600" b="1" dirty="0">
                <a:solidFill>
                  <a:schemeClr val="bg1"/>
                </a:solidFill>
                <a:latin typeface="+mj-ea"/>
                <a:ea typeface="+mj-ea"/>
              </a:rPr>
              <a:t>1</a:t>
            </a:r>
            <a:r>
              <a:rPr lang="zh-CN" altLang="en-US" sz="1600" b="1" dirty="0">
                <a:solidFill>
                  <a:schemeClr val="bg1"/>
                </a:solidFill>
                <a:latin typeface="+mj-ea"/>
                <a:ea typeface="+mj-ea"/>
              </a:rPr>
              <a:t>、</a:t>
            </a:r>
          </a:p>
          <a:p>
            <a:pPr algn="ctr">
              <a:defRPr/>
            </a:pPr>
            <a:r>
              <a:rPr lang="zh-CN" altLang="en-US" sz="1600" b="1" dirty="0">
                <a:solidFill>
                  <a:schemeClr val="bg1"/>
                </a:solidFill>
                <a:latin typeface="+mj-ea"/>
                <a:ea typeface="+mj-ea"/>
              </a:rPr>
              <a:t>工程教育</a:t>
            </a:r>
            <a:endParaRPr lang="en-US" altLang="zh-CN" sz="1600" b="1" dirty="0">
              <a:solidFill>
                <a:schemeClr val="bg1"/>
              </a:solidFill>
              <a:latin typeface="+mj-ea"/>
              <a:ea typeface="+mj-ea"/>
            </a:endParaRPr>
          </a:p>
        </p:txBody>
      </p:sp>
      <p:sp>
        <p:nvSpPr>
          <p:cNvPr id="19466" name="Rectangle 29"/>
          <p:cNvSpPr>
            <a:spLocks noChangeArrowheads="1"/>
          </p:cNvSpPr>
          <p:nvPr/>
        </p:nvSpPr>
        <p:spPr bwMode="gray">
          <a:xfrm>
            <a:off x="3214678" y="704822"/>
            <a:ext cx="1011815" cy="584775"/>
          </a:xfrm>
          <a:prstGeom prst="rect">
            <a:avLst/>
          </a:prstGeom>
          <a:noFill/>
          <a:ln w="9525">
            <a:noFill/>
            <a:miter lim="800000"/>
            <a:headEnd/>
            <a:tailEnd/>
          </a:ln>
        </p:spPr>
        <p:txBody>
          <a:bodyPr wrap="none">
            <a:spAutoFit/>
          </a:bodyPr>
          <a:lstStyle/>
          <a:p>
            <a:pPr algn="ctr">
              <a:defRPr/>
            </a:pPr>
            <a:r>
              <a:rPr lang="en-US" altLang="zh-CN" sz="1600" b="1" dirty="0">
                <a:solidFill>
                  <a:schemeClr val="bg1"/>
                </a:solidFill>
                <a:latin typeface="+mj-ea"/>
                <a:ea typeface="+mj-ea"/>
              </a:rPr>
              <a:t>2</a:t>
            </a:r>
            <a:r>
              <a:rPr lang="zh-CN" altLang="en-US" sz="1600" b="1" dirty="0">
                <a:solidFill>
                  <a:schemeClr val="bg1"/>
                </a:solidFill>
                <a:latin typeface="+mj-ea"/>
                <a:ea typeface="+mj-ea"/>
              </a:rPr>
              <a:t>、</a:t>
            </a:r>
          </a:p>
          <a:p>
            <a:pPr>
              <a:defRPr/>
            </a:pPr>
            <a:r>
              <a:rPr lang="zh-CN" altLang="en-US" sz="1600" b="1" dirty="0" smtClean="0">
                <a:solidFill>
                  <a:schemeClr val="bg1"/>
                </a:solidFill>
                <a:latin typeface="+mj-ea"/>
              </a:rPr>
              <a:t>通识</a:t>
            </a:r>
            <a:r>
              <a:rPr lang="zh-CN" altLang="en-US" sz="1600" b="1" dirty="0" smtClean="0">
                <a:solidFill>
                  <a:schemeClr val="bg1"/>
                </a:solidFill>
                <a:latin typeface="+mj-ea"/>
                <a:ea typeface="+mj-ea"/>
              </a:rPr>
              <a:t>教育</a:t>
            </a:r>
            <a:endParaRPr lang="zh-CN" altLang="en-US" sz="1600" b="1" dirty="0">
              <a:solidFill>
                <a:schemeClr val="bg1"/>
              </a:solidFill>
              <a:latin typeface="+mj-ea"/>
              <a:ea typeface="+mj-ea"/>
            </a:endParaRPr>
          </a:p>
        </p:txBody>
      </p:sp>
      <p:sp>
        <p:nvSpPr>
          <p:cNvPr id="19467" name="Rectangle 30"/>
          <p:cNvSpPr>
            <a:spLocks noChangeArrowheads="1"/>
          </p:cNvSpPr>
          <p:nvPr/>
        </p:nvSpPr>
        <p:spPr bwMode="gray">
          <a:xfrm>
            <a:off x="5172087" y="704822"/>
            <a:ext cx="1011815" cy="584775"/>
          </a:xfrm>
          <a:prstGeom prst="rect">
            <a:avLst/>
          </a:prstGeom>
          <a:noFill/>
          <a:ln w="9525">
            <a:noFill/>
            <a:miter lim="800000"/>
            <a:headEnd/>
            <a:tailEnd/>
          </a:ln>
        </p:spPr>
        <p:txBody>
          <a:bodyPr wrap="none">
            <a:spAutoFit/>
          </a:bodyPr>
          <a:lstStyle/>
          <a:p>
            <a:pPr algn="ctr">
              <a:defRPr/>
            </a:pPr>
            <a:r>
              <a:rPr lang="en-US" altLang="zh-CN" sz="1600" b="1" dirty="0">
                <a:solidFill>
                  <a:schemeClr val="bg1"/>
                </a:solidFill>
                <a:latin typeface="+mj-ea"/>
                <a:ea typeface="+mj-ea"/>
              </a:rPr>
              <a:t>3</a:t>
            </a:r>
            <a:r>
              <a:rPr lang="zh-CN" altLang="en-US" sz="1600" b="1" dirty="0">
                <a:solidFill>
                  <a:schemeClr val="bg1"/>
                </a:solidFill>
                <a:latin typeface="+mj-ea"/>
                <a:ea typeface="+mj-ea"/>
              </a:rPr>
              <a:t>、</a:t>
            </a:r>
          </a:p>
          <a:p>
            <a:pPr algn="ctr">
              <a:defRPr/>
            </a:pPr>
            <a:r>
              <a:rPr lang="zh-CN" altLang="en-US" sz="1600" b="1" dirty="0" smtClean="0">
                <a:solidFill>
                  <a:schemeClr val="bg1"/>
                </a:solidFill>
                <a:latin typeface="+mj-ea"/>
              </a:rPr>
              <a:t>创新</a:t>
            </a:r>
            <a:r>
              <a:rPr lang="zh-CN" altLang="en-US" sz="1600" b="1" dirty="0" smtClean="0">
                <a:solidFill>
                  <a:schemeClr val="bg1"/>
                </a:solidFill>
                <a:latin typeface="+mj-ea"/>
                <a:ea typeface="+mj-ea"/>
              </a:rPr>
              <a:t>教育</a:t>
            </a:r>
            <a:endParaRPr lang="zh-CN" altLang="en-US" sz="1600" b="1" dirty="0">
              <a:solidFill>
                <a:schemeClr val="bg1"/>
              </a:solidFill>
              <a:latin typeface="+mj-ea"/>
              <a:ea typeface="+mj-ea"/>
            </a:endParaRPr>
          </a:p>
        </p:txBody>
      </p:sp>
      <p:sp>
        <p:nvSpPr>
          <p:cNvPr id="19468" name="Rectangle 31"/>
          <p:cNvSpPr>
            <a:spLocks noChangeArrowheads="1"/>
          </p:cNvSpPr>
          <p:nvPr/>
        </p:nvSpPr>
        <p:spPr bwMode="gray">
          <a:xfrm>
            <a:off x="7072330" y="704822"/>
            <a:ext cx="1011815" cy="584775"/>
          </a:xfrm>
          <a:prstGeom prst="rect">
            <a:avLst/>
          </a:prstGeom>
          <a:noFill/>
          <a:ln w="9525">
            <a:noFill/>
            <a:miter lim="800000"/>
            <a:headEnd/>
            <a:tailEnd/>
          </a:ln>
        </p:spPr>
        <p:txBody>
          <a:bodyPr wrap="none">
            <a:spAutoFit/>
          </a:bodyPr>
          <a:lstStyle/>
          <a:p>
            <a:pPr algn="ctr">
              <a:defRPr/>
            </a:pPr>
            <a:r>
              <a:rPr lang="en-US" altLang="zh-CN" sz="1600" b="1" dirty="0">
                <a:solidFill>
                  <a:schemeClr val="bg1"/>
                </a:solidFill>
                <a:latin typeface="+mj-ea"/>
                <a:ea typeface="+mj-ea"/>
              </a:rPr>
              <a:t>4</a:t>
            </a:r>
            <a:r>
              <a:rPr lang="zh-CN" altLang="en-US" sz="1600" b="1" dirty="0">
                <a:solidFill>
                  <a:schemeClr val="bg1"/>
                </a:solidFill>
                <a:latin typeface="+mj-ea"/>
                <a:ea typeface="+mj-ea"/>
              </a:rPr>
              <a:t>、</a:t>
            </a:r>
          </a:p>
          <a:p>
            <a:pPr algn="ctr">
              <a:defRPr/>
            </a:pPr>
            <a:r>
              <a:rPr lang="zh-CN" altLang="en-US" sz="1600" b="1" dirty="0">
                <a:solidFill>
                  <a:schemeClr val="bg1"/>
                </a:solidFill>
                <a:latin typeface="+mj-ea"/>
                <a:ea typeface="+mj-ea"/>
              </a:rPr>
              <a:t>社会服务</a:t>
            </a:r>
          </a:p>
        </p:txBody>
      </p:sp>
      <p:sp>
        <p:nvSpPr>
          <p:cNvPr id="17422" name="Rectangle 33"/>
          <p:cNvSpPr>
            <a:spLocks noChangeArrowheads="1"/>
          </p:cNvSpPr>
          <p:nvPr/>
        </p:nvSpPr>
        <p:spPr bwMode="auto">
          <a:xfrm>
            <a:off x="4500562" y="1635672"/>
            <a:ext cx="2214578" cy="57888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zh-CN" altLang="en-US" sz="1400" b="1" dirty="0">
                <a:solidFill>
                  <a:srgbClr val="C00000"/>
                </a:solidFill>
                <a:latin typeface="微软雅黑" pitchFamily="34" charset="-122"/>
                <a:ea typeface="微软雅黑" pitchFamily="34" charset="-122"/>
              </a:rPr>
              <a:t>开放的创新创业支撑</a:t>
            </a:r>
            <a:r>
              <a:rPr lang="zh-CN" altLang="en-US" sz="1400" b="1" dirty="0" smtClean="0">
                <a:solidFill>
                  <a:srgbClr val="C00000"/>
                </a:solidFill>
                <a:latin typeface="微软雅黑" pitchFamily="34" charset="-122"/>
                <a:ea typeface="微软雅黑" pitchFamily="34" charset="-122"/>
              </a:rPr>
              <a:t>平台为</a:t>
            </a:r>
            <a:r>
              <a:rPr lang="zh-CN" altLang="en-US" sz="1400" b="1" dirty="0">
                <a:solidFill>
                  <a:srgbClr val="C00000"/>
                </a:solidFill>
                <a:latin typeface="微软雅黑" pitchFamily="34" charset="-122"/>
                <a:ea typeface="微软雅黑" pitchFamily="34" charset="-122"/>
              </a:rPr>
              <a:t>拔尖创新人才培养</a:t>
            </a:r>
            <a:r>
              <a:rPr lang="zh-CN" altLang="en-US" sz="1400" b="1" dirty="0" smtClean="0">
                <a:solidFill>
                  <a:srgbClr val="C00000"/>
                </a:solidFill>
                <a:latin typeface="微软雅黑" pitchFamily="34" charset="-122"/>
                <a:ea typeface="微软雅黑" pitchFamily="34" charset="-122"/>
              </a:rPr>
              <a:t>服务</a:t>
            </a:r>
            <a:endParaRPr lang="en-US" altLang="zh-CN" sz="1400" b="1" dirty="0">
              <a:solidFill>
                <a:srgbClr val="C00000"/>
              </a:solidFill>
              <a:latin typeface="微软雅黑" pitchFamily="34" charset="-122"/>
              <a:ea typeface="微软雅黑" pitchFamily="34" charset="-122"/>
            </a:endParaRPr>
          </a:p>
        </p:txBody>
      </p:sp>
      <p:sp>
        <p:nvSpPr>
          <p:cNvPr id="17423" name="Rectangle 34"/>
          <p:cNvSpPr>
            <a:spLocks noChangeArrowheads="1"/>
          </p:cNvSpPr>
          <p:nvPr/>
        </p:nvSpPr>
        <p:spPr bwMode="auto">
          <a:xfrm>
            <a:off x="2357422" y="1635672"/>
            <a:ext cx="2143140" cy="578882"/>
          </a:xfrm>
          <a:prstGeom prst="flowChartAlternateProcess">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zh-CN" altLang="en-US" sz="1400" b="1" dirty="0">
                <a:solidFill>
                  <a:srgbClr val="C00000"/>
                </a:solidFill>
                <a:latin typeface="微软雅黑" pitchFamily="34" charset="-122"/>
                <a:ea typeface="微软雅黑" pitchFamily="34" charset="-122"/>
              </a:rPr>
              <a:t>工程文化素质教育</a:t>
            </a:r>
            <a:r>
              <a:rPr lang="zh-CN" altLang="en-US" sz="1400" b="1" dirty="0" smtClean="0">
                <a:solidFill>
                  <a:srgbClr val="C00000"/>
                </a:solidFill>
                <a:latin typeface="微软雅黑" pitchFamily="34" charset="-122"/>
                <a:ea typeface="微软雅黑" pitchFamily="34" charset="-122"/>
              </a:rPr>
              <a:t>基地为</a:t>
            </a:r>
            <a:r>
              <a:rPr lang="zh-CN" altLang="en-US" sz="1400" b="1" dirty="0">
                <a:solidFill>
                  <a:srgbClr val="C00000"/>
                </a:solidFill>
                <a:latin typeface="微软雅黑" pitchFamily="34" charset="-122"/>
                <a:ea typeface="微软雅黑" pitchFamily="34" charset="-122"/>
              </a:rPr>
              <a:t>复合型人才培养</a:t>
            </a:r>
            <a:r>
              <a:rPr lang="zh-CN" altLang="en-US" sz="1400" b="1" dirty="0" smtClean="0">
                <a:solidFill>
                  <a:srgbClr val="C00000"/>
                </a:solidFill>
                <a:latin typeface="微软雅黑" pitchFamily="34" charset="-122"/>
                <a:ea typeface="微软雅黑" pitchFamily="34" charset="-122"/>
              </a:rPr>
              <a:t>服务</a:t>
            </a:r>
            <a:endParaRPr lang="en-US" altLang="zh-CN" sz="1400" b="1" dirty="0">
              <a:solidFill>
                <a:srgbClr val="C00000"/>
              </a:solidFill>
              <a:latin typeface="微软雅黑" pitchFamily="34" charset="-122"/>
              <a:ea typeface="微软雅黑" pitchFamily="34" charset="-122"/>
            </a:endParaRPr>
          </a:p>
        </p:txBody>
      </p:sp>
      <p:sp>
        <p:nvSpPr>
          <p:cNvPr id="17424" name="Rectangle 35"/>
          <p:cNvSpPr>
            <a:spLocks noChangeArrowheads="1"/>
          </p:cNvSpPr>
          <p:nvPr/>
        </p:nvSpPr>
        <p:spPr bwMode="auto">
          <a:xfrm>
            <a:off x="6715140" y="1635672"/>
            <a:ext cx="2214578" cy="57888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zh-CN" altLang="en-US" sz="1400" b="1" dirty="0">
                <a:solidFill>
                  <a:srgbClr val="C00000"/>
                </a:solidFill>
                <a:latin typeface="微软雅黑" pitchFamily="34" charset="-122"/>
                <a:ea typeface="微软雅黑" pitchFamily="34" charset="-122"/>
              </a:rPr>
              <a:t>高水平科研</a:t>
            </a:r>
            <a:r>
              <a:rPr lang="zh-CN" altLang="en-US" sz="1400" b="1" dirty="0" smtClean="0">
                <a:solidFill>
                  <a:srgbClr val="C00000"/>
                </a:solidFill>
                <a:latin typeface="微软雅黑" pitchFamily="34" charset="-122"/>
                <a:ea typeface="微软雅黑" pitchFamily="34" charset="-122"/>
              </a:rPr>
              <a:t>转化服务平台</a:t>
            </a:r>
            <a:endParaRPr lang="en-US" altLang="zh-CN" sz="1400" b="1" dirty="0" smtClean="0">
              <a:solidFill>
                <a:srgbClr val="C00000"/>
              </a:solidFill>
              <a:latin typeface="微软雅黑" pitchFamily="34" charset="-122"/>
              <a:ea typeface="微软雅黑" pitchFamily="34" charset="-122"/>
            </a:endParaRPr>
          </a:p>
          <a:p>
            <a:pPr algn="just"/>
            <a:r>
              <a:rPr lang="zh-CN" altLang="en-US" sz="1400" b="1" dirty="0" smtClean="0">
                <a:solidFill>
                  <a:srgbClr val="C00000"/>
                </a:solidFill>
                <a:latin typeface="微软雅黑" pitchFamily="34" charset="-122"/>
                <a:ea typeface="微软雅黑" pitchFamily="34" charset="-122"/>
              </a:rPr>
              <a:t>发挥社会服务辐射作用</a:t>
            </a:r>
            <a:endParaRPr lang="en-US" altLang="zh-CN" sz="1400" b="1" dirty="0">
              <a:solidFill>
                <a:srgbClr val="C00000"/>
              </a:solidFill>
              <a:latin typeface="微软雅黑" pitchFamily="34" charset="-122"/>
              <a:ea typeface="微软雅黑" pitchFamily="34" charset="-122"/>
            </a:endParaRPr>
          </a:p>
        </p:txBody>
      </p:sp>
      <p:sp>
        <p:nvSpPr>
          <p:cNvPr id="17429" name="Rectangle 41"/>
          <p:cNvSpPr>
            <a:spLocks noChangeArrowheads="1"/>
          </p:cNvSpPr>
          <p:nvPr/>
        </p:nvSpPr>
        <p:spPr bwMode="auto">
          <a:xfrm>
            <a:off x="142844" y="1635672"/>
            <a:ext cx="2214578" cy="57888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zh-CN" altLang="en-US" sz="1400" b="1" dirty="0" smtClean="0">
                <a:solidFill>
                  <a:srgbClr val="C00000"/>
                </a:solidFill>
                <a:latin typeface="微软雅黑" pitchFamily="34" charset="-122"/>
                <a:ea typeface="微软雅黑" pitchFamily="34" charset="-122"/>
              </a:rPr>
              <a:t>先进的制造</a:t>
            </a:r>
            <a:r>
              <a:rPr lang="zh-CN" altLang="en-US" sz="1400" b="1" dirty="0">
                <a:solidFill>
                  <a:srgbClr val="C00000"/>
                </a:solidFill>
                <a:latin typeface="微软雅黑" pitchFamily="34" charset="-122"/>
                <a:ea typeface="微软雅黑" pitchFamily="34" charset="-122"/>
              </a:rPr>
              <a:t>工程训练</a:t>
            </a:r>
            <a:r>
              <a:rPr lang="zh-CN" altLang="en-US" sz="1400" b="1" dirty="0" smtClean="0">
                <a:solidFill>
                  <a:srgbClr val="C00000"/>
                </a:solidFill>
                <a:latin typeface="微软雅黑" pitchFamily="34" charset="-122"/>
                <a:ea typeface="微软雅黑" pitchFamily="34" charset="-122"/>
              </a:rPr>
              <a:t>基地为</a:t>
            </a:r>
            <a:r>
              <a:rPr lang="zh-CN" altLang="en-US" sz="1400" b="1" dirty="0">
                <a:solidFill>
                  <a:srgbClr val="C00000"/>
                </a:solidFill>
                <a:latin typeface="微软雅黑" pitchFamily="34" charset="-122"/>
                <a:ea typeface="微软雅黑" pitchFamily="34" charset="-122"/>
              </a:rPr>
              <a:t>卓越工程师培养</a:t>
            </a:r>
            <a:r>
              <a:rPr lang="zh-CN" altLang="en-US" sz="1400" b="1" dirty="0" smtClean="0">
                <a:solidFill>
                  <a:srgbClr val="C00000"/>
                </a:solidFill>
                <a:latin typeface="微软雅黑" pitchFamily="34" charset="-122"/>
                <a:ea typeface="微软雅黑" pitchFamily="34" charset="-122"/>
              </a:rPr>
              <a:t>服务</a:t>
            </a:r>
            <a:endParaRPr lang="zh-CN" altLang="en-US" sz="1400" b="1" dirty="0">
              <a:solidFill>
                <a:srgbClr val="C00000"/>
              </a:solidFill>
              <a:latin typeface="微软雅黑" pitchFamily="34" charset="-122"/>
              <a:ea typeface="微软雅黑" pitchFamily="34" charset="-122"/>
            </a:endParaRPr>
          </a:p>
        </p:txBody>
      </p:sp>
      <p:sp>
        <p:nvSpPr>
          <p:cNvPr id="17434" name="Rectangle 32"/>
          <p:cNvSpPr>
            <a:spLocks noChangeArrowheads="1"/>
          </p:cNvSpPr>
          <p:nvPr/>
        </p:nvSpPr>
        <p:spPr bwMode="auto">
          <a:xfrm>
            <a:off x="1560513" y="3382323"/>
            <a:ext cx="1152525" cy="457200"/>
          </a:xfrm>
          <a:prstGeom prst="rect">
            <a:avLst/>
          </a:prstGeom>
          <a:noFill/>
          <a:ln w="9525">
            <a:noFill/>
            <a:miter lim="800000"/>
            <a:headEnd/>
            <a:tailEnd/>
          </a:ln>
        </p:spPr>
        <p:txBody>
          <a:bodyPr>
            <a:spAutoFit/>
          </a:bodyPr>
          <a:lstStyle/>
          <a:p>
            <a:endParaRPr lang="en-US" altLang="zh-CN" sz="2400" b="1">
              <a:latin typeface="华文楷体" pitchFamily="2" charset="-122"/>
              <a:ea typeface="华文楷体" pitchFamily="2" charset="-122"/>
            </a:endParaRPr>
          </a:p>
        </p:txBody>
      </p:sp>
      <p:sp>
        <p:nvSpPr>
          <p:cNvPr id="19483" name="Rectangle 33"/>
          <p:cNvSpPr>
            <a:spLocks noChangeArrowheads="1"/>
          </p:cNvSpPr>
          <p:nvPr/>
        </p:nvSpPr>
        <p:spPr bwMode="auto">
          <a:xfrm>
            <a:off x="4929190" y="4520576"/>
            <a:ext cx="1714512"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defRPr/>
            </a:pPr>
            <a:r>
              <a:rPr lang="zh-CN" altLang="en-US" b="1" dirty="0" smtClean="0">
                <a:solidFill>
                  <a:srgbClr val="002060"/>
                </a:solidFill>
                <a:latin typeface="华文楷体" pitchFamily="2" charset="-122"/>
                <a:ea typeface="华文楷体" pitchFamily="2" charset="-122"/>
              </a:rPr>
              <a:t>约</a:t>
            </a:r>
            <a:r>
              <a:rPr lang="en-US" altLang="zh-CN" b="1" dirty="0" smtClean="0">
                <a:solidFill>
                  <a:srgbClr val="002060"/>
                </a:solidFill>
                <a:latin typeface="华文楷体" pitchFamily="2" charset="-122"/>
                <a:ea typeface="华文楷体" pitchFamily="2" charset="-122"/>
              </a:rPr>
              <a:t>1000</a:t>
            </a:r>
            <a:r>
              <a:rPr lang="zh-CN" altLang="en-US" b="1" dirty="0" smtClean="0">
                <a:solidFill>
                  <a:srgbClr val="002060"/>
                </a:solidFill>
                <a:latin typeface="华文楷体" pitchFamily="2" charset="-122"/>
                <a:ea typeface="华文楷体" pitchFamily="2" charset="-122"/>
              </a:rPr>
              <a:t>学生</a:t>
            </a:r>
          </a:p>
        </p:txBody>
      </p:sp>
      <p:sp>
        <p:nvSpPr>
          <p:cNvPr id="17436" name="Rectangle 34"/>
          <p:cNvSpPr>
            <a:spLocks noChangeArrowheads="1"/>
          </p:cNvSpPr>
          <p:nvPr/>
        </p:nvSpPr>
        <p:spPr bwMode="auto">
          <a:xfrm>
            <a:off x="2500298" y="2714620"/>
            <a:ext cx="1857388" cy="895826"/>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r>
              <a:rPr lang="zh-CN" altLang="en-US" sz="1600" b="1" dirty="0" smtClean="0">
                <a:solidFill>
                  <a:srgbClr val="002060"/>
                </a:solidFill>
                <a:latin typeface="华文楷体" pitchFamily="2" charset="-122"/>
                <a:ea typeface="华文楷体" pitchFamily="2" charset="-122"/>
              </a:rPr>
              <a:t>北京市高校中小学生实验实践基地</a:t>
            </a:r>
            <a:endParaRPr lang="zh-CN" altLang="en-US" sz="1600" b="1" dirty="0">
              <a:solidFill>
                <a:srgbClr val="002060"/>
              </a:solidFill>
              <a:latin typeface="华文楷体" pitchFamily="2" charset="-122"/>
              <a:ea typeface="华文楷体" pitchFamily="2" charset="-122"/>
            </a:endParaRPr>
          </a:p>
        </p:txBody>
      </p:sp>
      <p:sp>
        <p:nvSpPr>
          <p:cNvPr id="17437" name="Rectangle 35"/>
          <p:cNvSpPr>
            <a:spLocks noChangeArrowheads="1"/>
          </p:cNvSpPr>
          <p:nvPr/>
        </p:nvSpPr>
        <p:spPr bwMode="auto">
          <a:xfrm>
            <a:off x="6786578" y="2676050"/>
            <a:ext cx="1928826" cy="895826"/>
          </a:xfrm>
          <a:prstGeom prst="upArrowCallout">
            <a:avLst/>
          </a:prstGeom>
          <a:blipFill>
            <a:blip r:embed="rId3">
              <a:duotone>
                <a:schemeClr val="accent1">
                  <a:shade val="45000"/>
                  <a:satMod val="135000"/>
                </a:schemeClr>
                <a:prstClr val="white"/>
              </a:duotone>
            </a:blip>
            <a:tile tx="0" ty="0" sx="100000" sy="100000" flip="none" algn="tl"/>
          </a:blipFill>
          <a:ln w="9525">
            <a:solidFill>
              <a:schemeClr val="accent1"/>
            </a:solidFill>
            <a:miter lim="800000"/>
            <a:headEnd/>
            <a:tailEnd/>
          </a:ln>
        </p:spPr>
        <p:txBody>
          <a:bodyPr wrap="square">
            <a:spAutoFit/>
          </a:bodyPr>
          <a:lstStyle/>
          <a:p>
            <a:pPr algn="ctr"/>
            <a:r>
              <a:rPr lang="zh-CN" altLang="en-US" sz="1600" b="1" dirty="0" smtClean="0">
                <a:solidFill>
                  <a:srgbClr val="002060"/>
                </a:solidFill>
                <a:latin typeface="华文楷体" pitchFamily="2" charset="-122"/>
                <a:ea typeface="华文楷体" pitchFamily="2" charset="-122"/>
              </a:rPr>
              <a:t>首都</a:t>
            </a:r>
            <a:r>
              <a:rPr lang="zh-CN" altLang="en-US" sz="1600" b="1" dirty="0">
                <a:solidFill>
                  <a:srgbClr val="002060"/>
                </a:solidFill>
                <a:latin typeface="华文楷体" pitchFamily="2" charset="-122"/>
                <a:ea typeface="华文楷体" pitchFamily="2" charset="-122"/>
              </a:rPr>
              <a:t>科技条件平台开放实验室</a:t>
            </a:r>
          </a:p>
        </p:txBody>
      </p:sp>
      <p:sp>
        <p:nvSpPr>
          <p:cNvPr id="17442" name="Rectangle 41"/>
          <p:cNvSpPr>
            <a:spLocks noChangeArrowheads="1"/>
          </p:cNvSpPr>
          <p:nvPr/>
        </p:nvSpPr>
        <p:spPr bwMode="auto">
          <a:xfrm>
            <a:off x="285720" y="2734626"/>
            <a:ext cx="2214578" cy="895826"/>
          </a:xfrm>
          <a:prstGeom prst="upArrowCallout">
            <a:avLst/>
          </a:prstGeom>
          <a:blipFill>
            <a:blip r:embed="rId3">
              <a:duotone>
                <a:schemeClr val="accent1">
                  <a:shade val="45000"/>
                  <a:satMod val="135000"/>
                </a:schemeClr>
                <a:prstClr val="white"/>
              </a:duotone>
            </a:blip>
            <a:tile tx="0" ty="0" sx="100000" sy="100000" flip="none" algn="tl"/>
          </a:blipFill>
          <a:ln w="9525" algn="ctr">
            <a:solidFill>
              <a:schemeClr val="accent1"/>
            </a:solidFill>
            <a:miter lim="800000"/>
            <a:headEnd/>
            <a:tailEnd/>
          </a:ln>
        </p:spPr>
        <p:txBody>
          <a:bodyPr wrap="square">
            <a:spAutoFit/>
          </a:bodyPr>
          <a:lstStyle/>
          <a:p>
            <a:pPr algn="ctr"/>
            <a:r>
              <a:rPr lang="zh-CN" altLang="en-US" sz="1600" b="1" dirty="0" smtClean="0">
                <a:solidFill>
                  <a:srgbClr val="002060"/>
                </a:solidFill>
                <a:latin typeface="华文楷体" pitchFamily="2" charset="-122"/>
                <a:ea typeface="华文楷体" pitchFamily="2" charset="-122"/>
              </a:rPr>
              <a:t>国家级综合性工程训练实验教学示范中心</a:t>
            </a:r>
          </a:p>
        </p:txBody>
      </p:sp>
      <p:sp>
        <p:nvSpPr>
          <p:cNvPr id="55" name="Rectangle 33"/>
          <p:cNvSpPr>
            <a:spLocks noChangeArrowheads="1"/>
          </p:cNvSpPr>
          <p:nvPr/>
        </p:nvSpPr>
        <p:spPr bwMode="auto">
          <a:xfrm>
            <a:off x="4357686" y="2714620"/>
            <a:ext cx="2428892" cy="895826"/>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a:scene3d>
            <a:camera prst="orthographicFront"/>
            <a:lightRig rig="threePt" dir="t"/>
          </a:scene3d>
          <a:sp3d>
            <a:bevelB/>
          </a:sp3d>
        </p:spPr>
        <p:txBody>
          <a:bodyPr wrap="square">
            <a:spAutoFit/>
          </a:bodyPr>
          <a:lstStyle/>
          <a:p>
            <a:pPr algn="ctr">
              <a:defRPr/>
            </a:pPr>
            <a:r>
              <a:rPr lang="zh-CN" altLang="en-US" sz="1600" b="1" dirty="0" smtClean="0">
                <a:solidFill>
                  <a:srgbClr val="002060"/>
                </a:solidFill>
                <a:latin typeface="华文楷体" pitchFamily="2" charset="-122"/>
                <a:ea typeface="华文楷体" pitchFamily="2" charset="-122"/>
              </a:rPr>
              <a:t>北京市高校示范性校内创新实践基地</a:t>
            </a:r>
            <a:endParaRPr lang="en-US" altLang="zh-CN" sz="1600" b="1" dirty="0">
              <a:solidFill>
                <a:srgbClr val="002060"/>
              </a:solidFill>
              <a:latin typeface="华文楷体" pitchFamily="2" charset="-122"/>
              <a:ea typeface="华文楷体" pitchFamily="2" charset="-122"/>
            </a:endParaRPr>
          </a:p>
        </p:txBody>
      </p:sp>
      <p:sp>
        <p:nvSpPr>
          <p:cNvPr id="56" name="Rectangle 33"/>
          <p:cNvSpPr>
            <a:spLocks noChangeArrowheads="1"/>
          </p:cNvSpPr>
          <p:nvPr/>
        </p:nvSpPr>
        <p:spPr bwMode="auto">
          <a:xfrm>
            <a:off x="4357686" y="3558605"/>
            <a:ext cx="2428892" cy="5847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defRPr/>
            </a:pPr>
            <a:r>
              <a:rPr lang="zh-CN" altLang="en-US" sz="1600" b="1" dirty="0" smtClean="0">
                <a:solidFill>
                  <a:srgbClr val="002060"/>
                </a:solidFill>
                <a:latin typeface="华文楷体" pitchFamily="2" charset="-122"/>
                <a:ea typeface="华文楷体" pitchFamily="2" charset="-122"/>
              </a:rPr>
              <a:t>中关村</a:t>
            </a:r>
            <a:r>
              <a:rPr lang="zh-CN" altLang="en-US" sz="1600" b="1" dirty="0">
                <a:solidFill>
                  <a:srgbClr val="002060"/>
                </a:solidFill>
                <a:latin typeface="华文楷体" pitchFamily="2" charset="-122"/>
                <a:ea typeface="华文楷体" pitchFamily="2" charset="-122"/>
              </a:rPr>
              <a:t>国家自主创新示范区创新型孵化器</a:t>
            </a:r>
          </a:p>
        </p:txBody>
      </p:sp>
      <p:sp>
        <p:nvSpPr>
          <p:cNvPr id="58" name="Rectangle 35"/>
          <p:cNvSpPr>
            <a:spLocks noChangeArrowheads="1"/>
          </p:cNvSpPr>
          <p:nvPr/>
        </p:nvSpPr>
        <p:spPr bwMode="auto">
          <a:xfrm>
            <a:off x="6786578" y="3598135"/>
            <a:ext cx="1928826" cy="830997"/>
          </a:xfrm>
          <a:prstGeom prst="rect">
            <a:avLst/>
          </a:prstGeom>
          <a:blipFill>
            <a:blip r:embed="rId3">
              <a:duotone>
                <a:schemeClr val="accent1">
                  <a:shade val="45000"/>
                  <a:satMod val="135000"/>
                </a:schemeClr>
                <a:prstClr val="white"/>
              </a:duotone>
            </a:blip>
            <a:tile tx="0" ty="0" sx="100000" sy="100000" flip="none" algn="tl"/>
          </a:blipFill>
          <a:ln w="9525">
            <a:solidFill>
              <a:schemeClr val="accent1"/>
            </a:solidFill>
            <a:miter lim="800000"/>
            <a:headEnd/>
            <a:tailEnd/>
          </a:ln>
          <a:scene3d>
            <a:camera prst="orthographicFront"/>
            <a:lightRig rig="threePt" dir="t"/>
          </a:scene3d>
          <a:sp3d>
            <a:bevelB h="12700"/>
          </a:sp3d>
        </p:spPr>
        <p:txBody>
          <a:bodyPr wrap="square">
            <a:spAutoFit/>
          </a:bodyPr>
          <a:lstStyle/>
          <a:p>
            <a:pPr algn="ctr"/>
            <a:r>
              <a:rPr lang="zh-CN" altLang="en-US" sz="1600" b="1" dirty="0" smtClean="0">
                <a:solidFill>
                  <a:srgbClr val="002060"/>
                </a:solidFill>
                <a:latin typeface="华文楷体" pitchFamily="2" charset="-122"/>
                <a:ea typeface="华文楷体" pitchFamily="2" charset="-122"/>
              </a:rPr>
              <a:t>教育部职业教育师资</a:t>
            </a:r>
            <a:r>
              <a:rPr lang="zh-CN" altLang="en-US" sz="1600" b="1" dirty="0">
                <a:solidFill>
                  <a:srgbClr val="002060"/>
                </a:solidFill>
                <a:latin typeface="华文楷体" pitchFamily="2" charset="-122"/>
                <a:ea typeface="华文楷体" pitchFamily="2" charset="-122"/>
              </a:rPr>
              <a:t>培养培训重点建设</a:t>
            </a:r>
            <a:r>
              <a:rPr lang="zh-CN" altLang="en-US" sz="1600" b="1" dirty="0" smtClean="0">
                <a:solidFill>
                  <a:srgbClr val="002060"/>
                </a:solidFill>
                <a:latin typeface="华文楷体" pitchFamily="2" charset="-122"/>
                <a:ea typeface="华文楷体" pitchFamily="2" charset="-122"/>
              </a:rPr>
              <a:t>基地</a:t>
            </a:r>
            <a:endParaRPr lang="zh-CN" altLang="en-US" sz="1600" b="1" dirty="0">
              <a:solidFill>
                <a:srgbClr val="002060"/>
              </a:solidFill>
              <a:latin typeface="华文楷体" pitchFamily="2" charset="-122"/>
              <a:ea typeface="华文楷体" pitchFamily="2" charset="-122"/>
            </a:endParaRPr>
          </a:p>
        </p:txBody>
      </p:sp>
      <p:sp>
        <p:nvSpPr>
          <p:cNvPr id="50" name="矩形 49"/>
          <p:cNvSpPr/>
          <p:nvPr/>
        </p:nvSpPr>
        <p:spPr>
          <a:xfrm>
            <a:off x="285720" y="3591882"/>
            <a:ext cx="2214578" cy="830997"/>
          </a:xfrm>
          <a:prstGeom prst="rect">
            <a:avLst/>
          </a:prstGeom>
          <a:blipFill>
            <a:blip r:embed="rId3">
              <a:duotone>
                <a:schemeClr val="accent1">
                  <a:shade val="45000"/>
                  <a:satMod val="135000"/>
                </a:schemeClr>
                <a:prstClr val="white"/>
              </a:duotone>
            </a:blip>
            <a:tile tx="0" ty="0" sx="100000" sy="100000" flip="none" algn="tl"/>
          </a:blipFill>
          <a:ln>
            <a:solidFill>
              <a:schemeClr val="accent1"/>
            </a:solidFill>
          </a:ln>
        </p:spPr>
        <p:txBody>
          <a:bodyPr wrap="square">
            <a:spAutoFit/>
          </a:bodyPr>
          <a:lstStyle/>
          <a:p>
            <a:pPr algn="ctr"/>
            <a:r>
              <a:rPr lang="zh-CN" altLang="en-US" sz="1600" b="1" dirty="0" smtClean="0">
                <a:solidFill>
                  <a:srgbClr val="002060"/>
                </a:solidFill>
                <a:latin typeface="华文楷体" pitchFamily="2" charset="-122"/>
                <a:ea typeface="华文楷体" pitchFamily="2" charset="-122"/>
              </a:rPr>
              <a:t>国家级数字化制造系统虚拟仿真实验教学示范中心</a:t>
            </a:r>
            <a:endParaRPr lang="zh-CN" altLang="en-US" sz="1600" dirty="0"/>
          </a:p>
        </p:txBody>
      </p:sp>
      <p:sp>
        <p:nvSpPr>
          <p:cNvPr id="51" name="Rectangle 34"/>
          <p:cNvSpPr>
            <a:spLocks noChangeArrowheads="1"/>
          </p:cNvSpPr>
          <p:nvPr/>
        </p:nvSpPr>
        <p:spPr bwMode="auto">
          <a:xfrm>
            <a:off x="2500298" y="4071942"/>
            <a:ext cx="1857388" cy="3385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r>
              <a:rPr lang="zh-CN" altLang="en-US" sz="1600" b="1" dirty="0" smtClean="0">
                <a:solidFill>
                  <a:srgbClr val="002060"/>
                </a:solidFill>
                <a:latin typeface="华文楷体" pitchFamily="2" charset="-122"/>
                <a:ea typeface="华文楷体" pitchFamily="2" charset="-122"/>
              </a:rPr>
              <a:t>北京市科普基地</a:t>
            </a:r>
            <a:endParaRPr lang="en-US" altLang="zh-CN" sz="1600" b="1" dirty="0">
              <a:solidFill>
                <a:srgbClr val="002060"/>
              </a:solidFill>
              <a:latin typeface="华文楷体" pitchFamily="2" charset="-122"/>
              <a:ea typeface="华文楷体" pitchFamily="2" charset="-122"/>
            </a:endParaRPr>
          </a:p>
        </p:txBody>
      </p:sp>
      <p:sp>
        <p:nvSpPr>
          <p:cNvPr id="52" name="Rectangle 33"/>
          <p:cNvSpPr>
            <a:spLocks noChangeArrowheads="1"/>
          </p:cNvSpPr>
          <p:nvPr/>
        </p:nvSpPr>
        <p:spPr bwMode="auto">
          <a:xfrm>
            <a:off x="428596" y="4532718"/>
            <a:ext cx="1571636"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defRPr/>
            </a:pPr>
            <a:r>
              <a:rPr lang="zh-CN" altLang="en-US" b="1" dirty="0" smtClean="0">
                <a:solidFill>
                  <a:srgbClr val="002060"/>
                </a:solidFill>
                <a:latin typeface="华文楷体" pitchFamily="2" charset="-122"/>
                <a:ea typeface="华文楷体" pitchFamily="2" charset="-122"/>
              </a:rPr>
              <a:t>约</a:t>
            </a:r>
            <a:r>
              <a:rPr lang="en-US" altLang="zh-CN" b="1" dirty="0" smtClean="0">
                <a:solidFill>
                  <a:srgbClr val="002060"/>
                </a:solidFill>
                <a:latin typeface="华文楷体" pitchFamily="2" charset="-122"/>
                <a:ea typeface="华文楷体" pitchFamily="2" charset="-122"/>
              </a:rPr>
              <a:t>2600</a:t>
            </a:r>
            <a:r>
              <a:rPr lang="zh-CN" altLang="en-US" b="1" dirty="0" smtClean="0">
                <a:solidFill>
                  <a:srgbClr val="002060"/>
                </a:solidFill>
                <a:latin typeface="华文楷体" pitchFamily="2" charset="-122"/>
                <a:ea typeface="华文楷体" pitchFamily="2" charset="-122"/>
              </a:rPr>
              <a:t>学生</a:t>
            </a:r>
          </a:p>
        </p:txBody>
      </p:sp>
      <p:sp>
        <p:nvSpPr>
          <p:cNvPr id="59" name="Rectangle 33"/>
          <p:cNvSpPr>
            <a:spLocks noChangeArrowheads="1"/>
          </p:cNvSpPr>
          <p:nvPr/>
        </p:nvSpPr>
        <p:spPr bwMode="auto">
          <a:xfrm>
            <a:off x="7215206" y="4520576"/>
            <a:ext cx="1571636"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r>
              <a:rPr lang="zh-CN" altLang="en-US" b="1" dirty="0" smtClean="0">
                <a:solidFill>
                  <a:srgbClr val="002060"/>
                </a:solidFill>
                <a:latin typeface="Times New Roman" pitchFamily="18" charset="0"/>
                <a:cs typeface="Times New Roman" pitchFamily="18" charset="0"/>
              </a:rPr>
              <a:t>约</a:t>
            </a:r>
            <a:r>
              <a:rPr lang="en-US" altLang="zh-CN" b="1" dirty="0" smtClean="0">
                <a:solidFill>
                  <a:srgbClr val="002060"/>
                </a:solidFill>
                <a:latin typeface="Times New Roman" pitchFamily="18" charset="0"/>
                <a:cs typeface="Times New Roman" pitchFamily="18" charset="0"/>
              </a:rPr>
              <a:t>4000</a:t>
            </a:r>
            <a:r>
              <a:rPr lang="zh-CN" altLang="en-US" b="1" dirty="0" smtClean="0">
                <a:solidFill>
                  <a:srgbClr val="002060"/>
                </a:solidFill>
                <a:latin typeface="Times New Roman" pitchFamily="18" charset="0"/>
                <a:cs typeface="Times New Roman" pitchFamily="18" charset="0"/>
              </a:rPr>
              <a:t>余人</a:t>
            </a:r>
            <a:endParaRPr lang="zh-CN" altLang="en-US" b="1" dirty="0">
              <a:solidFill>
                <a:srgbClr val="002060"/>
              </a:solidFill>
              <a:latin typeface="Times New Roman" pitchFamily="18" charset="0"/>
              <a:cs typeface="Times New Roman" pitchFamily="18" charset="0"/>
            </a:endParaRPr>
          </a:p>
        </p:txBody>
      </p:sp>
      <p:sp>
        <p:nvSpPr>
          <p:cNvPr id="60" name="Rectangle 33"/>
          <p:cNvSpPr>
            <a:spLocks noChangeArrowheads="1"/>
          </p:cNvSpPr>
          <p:nvPr/>
        </p:nvSpPr>
        <p:spPr bwMode="auto">
          <a:xfrm>
            <a:off x="4214810" y="4439679"/>
            <a:ext cx="857256" cy="938153"/>
          </a:xfrm>
          <a:prstGeom prst="star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a:solidFill>
              <a:srgbClr val="7030A0"/>
            </a:solidFill>
            <a:miter lim="800000"/>
            <a:headEnd/>
            <a:tailEnd/>
          </a:ln>
        </p:spPr>
        <p:txBody>
          <a:bodyPr wrap="square">
            <a:spAutoFit/>
          </a:bodyPr>
          <a:lstStyle/>
          <a:p>
            <a:pPr algn="ctr">
              <a:defRPr/>
            </a:pPr>
            <a:r>
              <a:rPr lang="en-US" altLang="zh-CN" sz="2800" b="1" i="1" dirty="0" err="1" smtClean="0">
                <a:solidFill>
                  <a:srgbClr val="FF0000"/>
                </a:solidFill>
                <a:latin typeface="华文琥珀" pitchFamily="2" charset="-122"/>
                <a:ea typeface="华文琥珀" pitchFamily="2" charset="-122"/>
              </a:rPr>
              <a:t>i</a:t>
            </a:r>
            <a:endParaRPr lang="zh-CN" altLang="en-US" sz="2400" b="1" i="1" dirty="0" smtClean="0">
              <a:solidFill>
                <a:srgbClr val="FF0000"/>
              </a:solidFill>
              <a:latin typeface="华文琥珀" pitchFamily="2" charset="-122"/>
              <a:ea typeface="华文琥珀" pitchFamily="2" charset="-122"/>
            </a:endParaRPr>
          </a:p>
        </p:txBody>
      </p:sp>
      <p:sp>
        <p:nvSpPr>
          <p:cNvPr id="54" name="Rectangle 33"/>
          <p:cNvSpPr>
            <a:spLocks noChangeArrowheads="1"/>
          </p:cNvSpPr>
          <p:nvPr/>
        </p:nvSpPr>
        <p:spPr bwMode="auto">
          <a:xfrm>
            <a:off x="4500562" y="2143116"/>
            <a:ext cx="2214578" cy="57888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zh-CN" altLang="en-US" sz="1400" b="1" dirty="0" smtClean="0">
                <a:solidFill>
                  <a:srgbClr val="C00000"/>
                </a:solidFill>
                <a:latin typeface="微软雅黑" pitchFamily="34" charset="-122"/>
                <a:ea typeface="微软雅黑" pitchFamily="34" charset="-122"/>
              </a:rPr>
              <a:t>开放资源</a:t>
            </a:r>
            <a:endParaRPr lang="en-US" altLang="zh-CN" sz="1400" b="1" dirty="0" smtClean="0">
              <a:solidFill>
                <a:srgbClr val="C00000"/>
              </a:solidFill>
              <a:latin typeface="微软雅黑" pitchFamily="34" charset="-122"/>
              <a:ea typeface="微软雅黑" pitchFamily="34" charset="-122"/>
            </a:endParaRPr>
          </a:p>
          <a:p>
            <a:pPr algn="ctr"/>
            <a:r>
              <a:rPr lang="zh-CN" altLang="en-US" sz="1400" b="1" dirty="0" smtClean="0">
                <a:solidFill>
                  <a:srgbClr val="C00000"/>
                </a:solidFill>
                <a:latin typeface="微软雅黑" pitchFamily="34" charset="-122"/>
                <a:ea typeface="微软雅黑" pitchFamily="34" charset="-122"/>
              </a:rPr>
              <a:t>建设创新创业教学体系</a:t>
            </a:r>
            <a:endParaRPr lang="en-US" altLang="zh-CN" sz="1400" b="1" dirty="0">
              <a:solidFill>
                <a:srgbClr val="C00000"/>
              </a:solidFill>
              <a:latin typeface="微软雅黑" pitchFamily="34" charset="-122"/>
              <a:ea typeface="微软雅黑" pitchFamily="34" charset="-122"/>
            </a:endParaRPr>
          </a:p>
        </p:txBody>
      </p:sp>
      <p:sp>
        <p:nvSpPr>
          <p:cNvPr id="57" name="Rectangle 34"/>
          <p:cNvSpPr>
            <a:spLocks noChangeArrowheads="1"/>
          </p:cNvSpPr>
          <p:nvPr/>
        </p:nvSpPr>
        <p:spPr bwMode="auto">
          <a:xfrm>
            <a:off x="2357422" y="2163122"/>
            <a:ext cx="2143140" cy="578882"/>
          </a:xfrm>
          <a:prstGeom prst="flowChartAlternateProcess">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zh-CN" altLang="en-US" sz="1400" b="1" dirty="0" smtClean="0">
                <a:solidFill>
                  <a:srgbClr val="C00000"/>
                </a:solidFill>
                <a:latin typeface="微软雅黑" pitchFamily="34" charset="-122"/>
                <a:ea typeface="微软雅黑" pitchFamily="34" charset="-122"/>
              </a:rPr>
              <a:t>拓展资源</a:t>
            </a:r>
            <a:endParaRPr lang="en-US" altLang="zh-CN" sz="1400" b="1" dirty="0" smtClean="0">
              <a:solidFill>
                <a:srgbClr val="C00000"/>
              </a:solidFill>
              <a:latin typeface="微软雅黑" pitchFamily="34" charset="-122"/>
              <a:ea typeface="微软雅黑" pitchFamily="34" charset="-122"/>
            </a:endParaRPr>
          </a:p>
          <a:p>
            <a:pPr algn="ctr"/>
            <a:r>
              <a:rPr lang="zh-CN" altLang="en-US" sz="1400" b="1" dirty="0" smtClean="0">
                <a:solidFill>
                  <a:srgbClr val="C00000"/>
                </a:solidFill>
                <a:latin typeface="微软雅黑" pitchFamily="34" charset="-122"/>
                <a:ea typeface="微软雅黑" pitchFamily="34" charset="-122"/>
              </a:rPr>
              <a:t>建设工程素质教学体系</a:t>
            </a:r>
            <a:endParaRPr lang="en-US" altLang="zh-CN" sz="1400" b="1" dirty="0">
              <a:solidFill>
                <a:srgbClr val="C00000"/>
              </a:solidFill>
              <a:latin typeface="微软雅黑" pitchFamily="34" charset="-122"/>
              <a:ea typeface="微软雅黑" pitchFamily="34" charset="-122"/>
            </a:endParaRPr>
          </a:p>
        </p:txBody>
      </p:sp>
      <p:sp>
        <p:nvSpPr>
          <p:cNvPr id="61" name="Rectangle 35"/>
          <p:cNvSpPr>
            <a:spLocks noChangeArrowheads="1"/>
          </p:cNvSpPr>
          <p:nvPr/>
        </p:nvSpPr>
        <p:spPr bwMode="auto">
          <a:xfrm>
            <a:off x="6715140" y="2155744"/>
            <a:ext cx="2214578" cy="57888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zh-CN" altLang="en-US" sz="1400" b="1" dirty="0" smtClean="0">
                <a:solidFill>
                  <a:srgbClr val="C00000"/>
                </a:solidFill>
                <a:latin typeface="微软雅黑" pitchFamily="34" charset="-122"/>
                <a:ea typeface="微软雅黑" pitchFamily="34" charset="-122"/>
              </a:rPr>
              <a:t>转化资源</a:t>
            </a:r>
            <a:endParaRPr lang="en-US" altLang="zh-CN" sz="1400" b="1" dirty="0" smtClean="0">
              <a:solidFill>
                <a:srgbClr val="C00000"/>
              </a:solidFill>
              <a:latin typeface="微软雅黑" pitchFamily="34" charset="-122"/>
              <a:ea typeface="微软雅黑" pitchFamily="34" charset="-122"/>
            </a:endParaRPr>
          </a:p>
          <a:p>
            <a:pPr algn="ctr"/>
            <a:r>
              <a:rPr lang="zh-CN" altLang="en-US" sz="1400" b="1" dirty="0" smtClean="0">
                <a:solidFill>
                  <a:srgbClr val="C00000"/>
                </a:solidFill>
                <a:latin typeface="微软雅黑" pitchFamily="34" charset="-122"/>
                <a:ea typeface="微软雅黑" pitchFamily="34" charset="-122"/>
              </a:rPr>
              <a:t>建设科研转化服务体系</a:t>
            </a:r>
            <a:endParaRPr lang="en-US" altLang="zh-CN" sz="1400" b="1" dirty="0" smtClean="0">
              <a:solidFill>
                <a:srgbClr val="C00000"/>
              </a:solidFill>
              <a:latin typeface="微软雅黑" pitchFamily="34" charset="-122"/>
              <a:ea typeface="微软雅黑" pitchFamily="34" charset="-122"/>
            </a:endParaRPr>
          </a:p>
        </p:txBody>
      </p:sp>
      <p:sp>
        <p:nvSpPr>
          <p:cNvPr id="66" name="Rectangle 41"/>
          <p:cNvSpPr>
            <a:spLocks noChangeArrowheads="1"/>
          </p:cNvSpPr>
          <p:nvPr/>
        </p:nvSpPr>
        <p:spPr bwMode="auto">
          <a:xfrm>
            <a:off x="142844" y="2163122"/>
            <a:ext cx="2214578" cy="57888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zh-CN" altLang="en-US" sz="1400" b="1" dirty="0" smtClean="0">
                <a:solidFill>
                  <a:srgbClr val="C00000"/>
                </a:solidFill>
                <a:latin typeface="微软雅黑" pitchFamily="34" charset="-122"/>
                <a:ea typeface="微软雅黑" pitchFamily="34" charset="-122"/>
              </a:rPr>
              <a:t>优化资源</a:t>
            </a:r>
            <a:endParaRPr lang="en-US" altLang="zh-CN" sz="1400" b="1" dirty="0" smtClean="0">
              <a:solidFill>
                <a:srgbClr val="C00000"/>
              </a:solidFill>
              <a:latin typeface="微软雅黑" pitchFamily="34" charset="-122"/>
              <a:ea typeface="微软雅黑" pitchFamily="34" charset="-122"/>
            </a:endParaRPr>
          </a:p>
          <a:p>
            <a:pPr algn="ctr"/>
            <a:r>
              <a:rPr lang="zh-CN" altLang="en-US" sz="1400" b="1" dirty="0" smtClean="0">
                <a:solidFill>
                  <a:srgbClr val="C00000"/>
                </a:solidFill>
                <a:latin typeface="微软雅黑" pitchFamily="34" charset="-122"/>
                <a:ea typeface="微软雅黑" pitchFamily="34" charset="-122"/>
              </a:rPr>
              <a:t>建设工程训练教学体系</a:t>
            </a:r>
            <a:endParaRPr lang="en-US" altLang="zh-CN" sz="1400" b="1" dirty="0" smtClean="0">
              <a:solidFill>
                <a:srgbClr val="C00000"/>
              </a:solidFill>
              <a:latin typeface="微软雅黑" pitchFamily="34" charset="-122"/>
              <a:ea typeface="微软雅黑" pitchFamily="34" charset="-122"/>
            </a:endParaRPr>
          </a:p>
        </p:txBody>
      </p:sp>
      <p:sp>
        <p:nvSpPr>
          <p:cNvPr id="62" name="TextBox 61"/>
          <p:cNvSpPr txBox="1"/>
          <p:nvPr/>
        </p:nvSpPr>
        <p:spPr>
          <a:xfrm>
            <a:off x="2714612" y="6163649"/>
            <a:ext cx="3929090" cy="408623"/>
          </a:xfrm>
          <a:prstGeom prst="flowChartAlternateProcess">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b="1" dirty="0" smtClean="0">
                <a:solidFill>
                  <a:srgbClr val="7030A0"/>
                </a:solidFill>
                <a:latin typeface="华文新魏" pitchFamily="2" charset="-122"/>
                <a:ea typeface="华文新魏" pitchFamily="2" charset="-122"/>
              </a:rPr>
              <a:t>金工实习基地：知识传授，技能培养</a:t>
            </a:r>
            <a:endParaRPr lang="zh-CN" altLang="en-US" b="1" dirty="0">
              <a:solidFill>
                <a:srgbClr val="7030A0"/>
              </a:solidFill>
              <a:latin typeface="华文新魏" pitchFamily="2" charset="-122"/>
              <a:ea typeface="华文新魏" pitchFamily="2" charset="-122"/>
            </a:endParaRPr>
          </a:p>
        </p:txBody>
      </p:sp>
      <p:sp>
        <p:nvSpPr>
          <p:cNvPr id="63" name="TextBox 62"/>
          <p:cNvSpPr txBox="1"/>
          <p:nvPr/>
        </p:nvSpPr>
        <p:spPr>
          <a:xfrm>
            <a:off x="2714612" y="5806459"/>
            <a:ext cx="3929090" cy="408623"/>
          </a:xfrm>
          <a:prstGeom prst="flowChartAlternateProcess">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b="1" dirty="0" smtClean="0">
                <a:solidFill>
                  <a:srgbClr val="7030A0"/>
                </a:solidFill>
                <a:latin typeface="华文新魏" pitchFamily="2" charset="-122"/>
                <a:ea typeface="华文新魏" pitchFamily="2" charset="-122"/>
              </a:rPr>
              <a:t>工程训练中心：系统集成，工程能力</a:t>
            </a:r>
            <a:endParaRPr lang="zh-CN" altLang="en-US" b="1" dirty="0">
              <a:solidFill>
                <a:srgbClr val="7030A0"/>
              </a:solidFill>
              <a:latin typeface="华文新魏" pitchFamily="2" charset="-122"/>
              <a:ea typeface="华文新魏" pitchFamily="2" charset="-122"/>
            </a:endParaRPr>
          </a:p>
        </p:txBody>
      </p:sp>
      <p:sp>
        <p:nvSpPr>
          <p:cNvPr id="64" name="Rectangle 35"/>
          <p:cNvSpPr>
            <a:spLocks noChangeArrowheads="1"/>
          </p:cNvSpPr>
          <p:nvPr/>
        </p:nvSpPr>
        <p:spPr bwMode="auto">
          <a:xfrm>
            <a:off x="4357686" y="4090578"/>
            <a:ext cx="2428892" cy="338554"/>
          </a:xfrm>
          <a:prstGeom prst="rect">
            <a:avLst/>
          </a:prstGeom>
          <a:blipFill>
            <a:blip r:embed="rId3">
              <a:duotone>
                <a:schemeClr val="accent1">
                  <a:shade val="45000"/>
                  <a:satMod val="135000"/>
                </a:schemeClr>
                <a:prstClr val="white"/>
              </a:duotone>
            </a:blip>
            <a:tile tx="0" ty="0" sx="100000" sy="100000" flip="none" algn="tl"/>
          </a:blipFill>
          <a:ln w="9525">
            <a:solidFill>
              <a:schemeClr val="accent1"/>
            </a:solidFill>
            <a:miter lim="800000"/>
            <a:headEnd/>
            <a:tailEnd/>
          </a:ln>
          <a:scene3d>
            <a:camera prst="orthographicFront"/>
            <a:lightRig rig="threePt" dir="t"/>
          </a:scene3d>
          <a:sp3d>
            <a:bevelB h="12700"/>
          </a:sp3d>
        </p:spPr>
        <p:txBody>
          <a:bodyPr wrap="square">
            <a:spAutoFit/>
          </a:bodyPr>
          <a:lstStyle/>
          <a:p>
            <a:pPr algn="just"/>
            <a:r>
              <a:rPr lang="zh-CN" altLang="en-US" sz="1600" b="1" dirty="0" smtClean="0">
                <a:solidFill>
                  <a:srgbClr val="002060"/>
                </a:solidFill>
                <a:latin typeface="华文楷体" pitchFamily="2" charset="-122"/>
                <a:ea typeface="华文楷体" pitchFamily="2" charset="-122"/>
              </a:rPr>
              <a:t>创客教育基地联盟</a:t>
            </a:r>
            <a:endParaRPr lang="zh-CN" altLang="en-US" sz="1600" b="1" dirty="0">
              <a:solidFill>
                <a:srgbClr val="002060"/>
              </a:solidFill>
              <a:latin typeface="华文楷体" pitchFamily="2" charset="-122"/>
              <a:ea typeface="华文楷体" pitchFamily="2" charset="-122"/>
            </a:endParaRPr>
          </a:p>
        </p:txBody>
      </p:sp>
      <p:sp>
        <p:nvSpPr>
          <p:cNvPr id="48" name="Rectangle 33"/>
          <p:cNvSpPr>
            <a:spLocks noChangeArrowheads="1"/>
          </p:cNvSpPr>
          <p:nvPr/>
        </p:nvSpPr>
        <p:spPr bwMode="auto">
          <a:xfrm>
            <a:off x="2714612" y="5397837"/>
            <a:ext cx="3929090" cy="408623"/>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b="1" dirty="0" err="1" smtClean="0">
                <a:solidFill>
                  <a:srgbClr val="7030A0"/>
                </a:solidFill>
                <a:latin typeface="华文楷体" pitchFamily="2" charset="-122"/>
                <a:ea typeface="华文楷体" pitchFamily="2" charset="-122"/>
              </a:rPr>
              <a:t>i.center</a:t>
            </a:r>
            <a:r>
              <a:rPr lang="zh-CN" altLang="en-US" b="1" dirty="0" smtClean="0">
                <a:solidFill>
                  <a:srgbClr val="7030A0"/>
                </a:solidFill>
                <a:latin typeface="华文楷体" pitchFamily="2" charset="-122"/>
                <a:ea typeface="华文楷体" pitchFamily="2" charset="-122"/>
              </a:rPr>
              <a:t>：</a:t>
            </a:r>
            <a:r>
              <a:rPr lang="zh-CN" altLang="en-US" b="1" dirty="0" smtClean="0">
                <a:solidFill>
                  <a:srgbClr val="7030A0"/>
                </a:solidFill>
                <a:latin typeface="华文新魏" pitchFamily="2" charset="-122"/>
                <a:ea typeface="华文新魏" pitchFamily="2" charset="-122"/>
              </a:rPr>
              <a:t>学生主体，创新驱动</a:t>
            </a:r>
          </a:p>
        </p:txBody>
      </p:sp>
      <p:sp>
        <p:nvSpPr>
          <p:cNvPr id="49" name="Rectangle 33"/>
          <p:cNvSpPr>
            <a:spLocks noChangeArrowheads="1"/>
          </p:cNvSpPr>
          <p:nvPr/>
        </p:nvSpPr>
        <p:spPr bwMode="auto">
          <a:xfrm>
            <a:off x="2643174" y="4532718"/>
            <a:ext cx="1643074"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defRPr/>
            </a:pPr>
            <a:r>
              <a:rPr lang="zh-CN" altLang="en-US" b="1" dirty="0" smtClean="0">
                <a:solidFill>
                  <a:srgbClr val="002060"/>
                </a:solidFill>
                <a:latin typeface="华文楷体" pitchFamily="2" charset="-122"/>
                <a:ea typeface="华文楷体" pitchFamily="2" charset="-122"/>
              </a:rPr>
              <a:t>约</a:t>
            </a:r>
            <a:r>
              <a:rPr lang="en-US" altLang="zh-CN" b="1" dirty="0" smtClean="0">
                <a:solidFill>
                  <a:srgbClr val="002060"/>
                </a:solidFill>
                <a:latin typeface="华文楷体" pitchFamily="2" charset="-122"/>
                <a:ea typeface="华文楷体" pitchFamily="2" charset="-122"/>
              </a:rPr>
              <a:t>3000</a:t>
            </a:r>
            <a:r>
              <a:rPr lang="zh-CN" altLang="en-US" b="1" dirty="0" smtClean="0">
                <a:solidFill>
                  <a:srgbClr val="002060"/>
                </a:solidFill>
                <a:latin typeface="华文楷体" pitchFamily="2" charset="-122"/>
                <a:ea typeface="华文楷体" pitchFamily="2" charset="-122"/>
              </a:rPr>
              <a:t>学生</a:t>
            </a:r>
          </a:p>
        </p:txBody>
      </p:sp>
      <p:sp>
        <p:nvSpPr>
          <p:cNvPr id="68" name="左右箭头 67"/>
          <p:cNvSpPr>
            <a:spLocks noChangeAspect="1"/>
          </p:cNvSpPr>
          <p:nvPr/>
        </p:nvSpPr>
        <p:spPr bwMode="auto">
          <a:xfrm>
            <a:off x="6648386" y="4714884"/>
            <a:ext cx="566820" cy="264600"/>
          </a:xfrm>
          <a:prstGeom prst="leftRightArrow">
            <a:avLst/>
          </a:prstGeom>
          <a:noFill/>
          <a:ln w="25400">
            <a:solidFill>
              <a:srgbClr val="C00000"/>
            </a:solidFill>
            <a:miter lim="800000"/>
            <a:headEnd/>
            <a:tailEnd/>
          </a:ln>
        </p:spPr>
        <p:txBody>
          <a:bodyPr wrap="square" rtlCol="0" anchor="ctr">
            <a:spAutoFit/>
          </a:bodyPr>
          <a:lstStyle/>
          <a:p>
            <a:pPr algn="just"/>
            <a:endParaRPr lang="zh-CN" altLang="en-US" b="1" dirty="0">
              <a:solidFill>
                <a:srgbClr val="C00000"/>
              </a:solidFill>
              <a:latin typeface="微软雅黑" pitchFamily="34" charset="-122"/>
              <a:ea typeface="微软雅黑" pitchFamily="34" charset="-122"/>
            </a:endParaRPr>
          </a:p>
        </p:txBody>
      </p:sp>
      <p:sp>
        <p:nvSpPr>
          <p:cNvPr id="71" name="Rectangle 33"/>
          <p:cNvSpPr>
            <a:spLocks noChangeArrowheads="1"/>
          </p:cNvSpPr>
          <p:nvPr/>
        </p:nvSpPr>
        <p:spPr bwMode="auto">
          <a:xfrm>
            <a:off x="5000628" y="4877766"/>
            <a:ext cx="1714512"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defRPr/>
            </a:pPr>
            <a:r>
              <a:rPr lang="en-US" altLang="zh-CN" b="1" dirty="0" smtClean="0">
                <a:solidFill>
                  <a:srgbClr val="002060"/>
                </a:solidFill>
                <a:latin typeface="华文楷体" pitchFamily="2" charset="-122"/>
                <a:ea typeface="华文楷体" pitchFamily="2" charset="-122"/>
              </a:rPr>
              <a:t>innovation</a:t>
            </a:r>
            <a:endParaRPr lang="zh-CN" altLang="en-US" b="1" dirty="0" smtClean="0">
              <a:solidFill>
                <a:srgbClr val="002060"/>
              </a:solidFill>
              <a:latin typeface="华文楷体" pitchFamily="2" charset="-122"/>
              <a:ea typeface="华文楷体" pitchFamily="2" charset="-122"/>
            </a:endParaRPr>
          </a:p>
        </p:txBody>
      </p:sp>
      <p:sp>
        <p:nvSpPr>
          <p:cNvPr id="72" name="Rectangle 33"/>
          <p:cNvSpPr>
            <a:spLocks noChangeArrowheads="1"/>
          </p:cNvSpPr>
          <p:nvPr/>
        </p:nvSpPr>
        <p:spPr bwMode="auto">
          <a:xfrm>
            <a:off x="428596" y="4889908"/>
            <a:ext cx="1571636"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defRPr/>
            </a:pPr>
            <a:r>
              <a:rPr lang="en-US" altLang="zh-CN" b="1" dirty="0" smtClean="0">
                <a:solidFill>
                  <a:srgbClr val="002060"/>
                </a:solidFill>
                <a:latin typeface="华文楷体" pitchFamily="2" charset="-122"/>
                <a:ea typeface="华文楷体" pitchFamily="2" charset="-122"/>
              </a:rPr>
              <a:t>industry</a:t>
            </a:r>
            <a:endParaRPr lang="zh-CN" altLang="en-US" b="1" dirty="0" smtClean="0">
              <a:solidFill>
                <a:srgbClr val="002060"/>
              </a:solidFill>
              <a:latin typeface="华文楷体" pitchFamily="2" charset="-122"/>
              <a:ea typeface="华文楷体" pitchFamily="2" charset="-122"/>
            </a:endParaRPr>
          </a:p>
        </p:txBody>
      </p:sp>
      <p:sp>
        <p:nvSpPr>
          <p:cNvPr id="73" name="Rectangle 33"/>
          <p:cNvSpPr>
            <a:spLocks noChangeArrowheads="1"/>
          </p:cNvSpPr>
          <p:nvPr/>
        </p:nvSpPr>
        <p:spPr bwMode="auto">
          <a:xfrm>
            <a:off x="7215206" y="4877766"/>
            <a:ext cx="1571636"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r>
              <a:rPr lang="en-US" dirty="0" smtClean="0">
                <a:latin typeface="Times New Roman" pitchFamily="18" charset="0"/>
                <a:cs typeface="Times New Roman" pitchFamily="18" charset="0"/>
              </a:rPr>
              <a:t>international</a:t>
            </a:r>
            <a:endParaRPr lang="zh-CN" altLang="en-US" dirty="0">
              <a:latin typeface="Times New Roman" pitchFamily="18" charset="0"/>
              <a:cs typeface="Times New Roman" pitchFamily="18" charset="0"/>
            </a:endParaRPr>
          </a:p>
        </p:txBody>
      </p:sp>
      <p:sp>
        <p:nvSpPr>
          <p:cNvPr id="74" name="Rectangle 33"/>
          <p:cNvSpPr>
            <a:spLocks noChangeArrowheads="1"/>
          </p:cNvSpPr>
          <p:nvPr/>
        </p:nvSpPr>
        <p:spPr bwMode="auto">
          <a:xfrm>
            <a:off x="2643174" y="4857760"/>
            <a:ext cx="1643074"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defRPr/>
            </a:pPr>
            <a:r>
              <a:rPr lang="en-US" altLang="zh-CN" b="1" dirty="0" smtClean="0">
                <a:solidFill>
                  <a:srgbClr val="002060"/>
                </a:solidFill>
                <a:latin typeface="华文楷体" pitchFamily="2" charset="-122"/>
                <a:ea typeface="华文楷体" pitchFamily="2" charset="-122"/>
              </a:rPr>
              <a:t>interdisciplinary</a:t>
            </a:r>
            <a:endParaRPr lang="zh-CN" altLang="en-US" b="1" dirty="0" smtClean="0">
              <a:solidFill>
                <a:srgbClr val="002060"/>
              </a:solidFill>
              <a:latin typeface="华文楷体" pitchFamily="2" charset="-122"/>
              <a:ea typeface="华文楷体" pitchFamily="2" charset="-122"/>
            </a:endParaRPr>
          </a:p>
        </p:txBody>
      </p:sp>
      <p:sp>
        <p:nvSpPr>
          <p:cNvPr id="67" name="Rectangle 34"/>
          <p:cNvSpPr>
            <a:spLocks noChangeArrowheads="1"/>
          </p:cNvSpPr>
          <p:nvPr/>
        </p:nvSpPr>
        <p:spPr bwMode="auto">
          <a:xfrm>
            <a:off x="2500298" y="3558605"/>
            <a:ext cx="1857388" cy="5847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solidFill>
            <a:miter lim="800000"/>
            <a:headEnd/>
            <a:tailEnd/>
          </a:ln>
        </p:spPr>
        <p:txBody>
          <a:bodyPr wrap="square">
            <a:spAutoFit/>
          </a:bodyPr>
          <a:lstStyle/>
          <a:p>
            <a:pPr algn="ctr"/>
            <a:r>
              <a:rPr lang="zh-CN" altLang="en-US" sz="1600" b="1" dirty="0" smtClean="0">
                <a:solidFill>
                  <a:srgbClr val="002060"/>
                </a:solidFill>
                <a:latin typeface="华文楷体" pitchFamily="2" charset="-122"/>
                <a:ea typeface="华文楷体" pitchFamily="2" charset="-122"/>
              </a:rPr>
              <a:t>北京市科普基地创新工作坊</a:t>
            </a:r>
            <a:endParaRPr lang="en-US" altLang="zh-CN" sz="1600" b="1" dirty="0">
              <a:solidFill>
                <a:srgbClr val="002060"/>
              </a:solidFill>
              <a:latin typeface="华文楷体" pitchFamily="2" charset="-122"/>
              <a:ea typeface="华文楷体"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28596" y="285728"/>
          <a:ext cx="8072495" cy="6173327"/>
        </p:xfrm>
        <a:graphic>
          <a:graphicData uri="http://schemas.openxmlformats.org/drawingml/2006/table">
            <a:tbl>
              <a:tblPr/>
              <a:tblGrid>
                <a:gridCol w="1000132"/>
                <a:gridCol w="5357850"/>
                <a:gridCol w="1714513"/>
              </a:tblGrid>
              <a:tr h="1047231">
                <a:tc rowSpan="3">
                  <a:txBody>
                    <a:bodyPr/>
                    <a:lstStyle/>
                    <a:p>
                      <a:pPr algn="ctr">
                        <a:spcAft>
                          <a:spcPts val="0"/>
                        </a:spcAft>
                      </a:pPr>
                      <a:r>
                        <a:rPr lang="zh-CN" sz="1600" b="1" kern="100" dirty="0">
                          <a:solidFill>
                            <a:srgbClr val="002060"/>
                          </a:solidFill>
                          <a:latin typeface="Calibri"/>
                          <a:ea typeface="宋体"/>
                          <a:cs typeface="Times New Roman"/>
                        </a:rPr>
                        <a:t>第一课堂</a:t>
                      </a:r>
                      <a:endParaRPr lang="zh-CN" sz="1400" b="1" kern="100" dirty="0">
                        <a:solidFill>
                          <a:srgbClr val="002060"/>
                        </a:solidFill>
                        <a:latin typeface="Calibri"/>
                        <a:ea typeface="宋体"/>
                        <a:cs typeface="Times New Roman"/>
                      </a:endParaRPr>
                    </a:p>
                  </a:txBody>
                  <a:tcPr marL="52185" marR="521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solidFill>
                            <a:srgbClr val="7030A0"/>
                          </a:solidFill>
                          <a:latin typeface="Calibri"/>
                          <a:ea typeface="宋体"/>
                          <a:cs typeface="Times New Roman"/>
                        </a:rPr>
                        <a:t>工程能力及创意训练</a:t>
                      </a:r>
                      <a:endParaRPr lang="zh-CN" sz="1400" b="1" kern="100" dirty="0">
                        <a:solidFill>
                          <a:srgbClr val="7030A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金工</a:t>
                      </a:r>
                      <a:r>
                        <a:rPr lang="zh-CN" sz="1600" b="1" kern="100" dirty="0" smtClean="0">
                          <a:solidFill>
                            <a:srgbClr val="002060"/>
                          </a:solidFill>
                          <a:latin typeface="Calibri"/>
                          <a:ea typeface="宋体"/>
                          <a:cs typeface="Times New Roman"/>
                        </a:rPr>
                        <a:t>实习</a:t>
                      </a:r>
                      <a:r>
                        <a:rPr lang="zh-CN" altLang="en-US" sz="1600" b="1" kern="100" dirty="0" smtClean="0">
                          <a:solidFill>
                            <a:srgbClr val="002060"/>
                          </a:solidFill>
                          <a:latin typeface="Calibri"/>
                          <a:ea typeface="宋体"/>
                          <a:cs typeface="Times New Roman"/>
                        </a:rPr>
                        <a:t>系列课程</a:t>
                      </a:r>
                      <a:r>
                        <a:rPr lang="zh-CN" sz="1600" b="1" kern="100" dirty="0" smtClean="0">
                          <a:solidFill>
                            <a:srgbClr val="002060"/>
                          </a:solidFill>
                          <a:latin typeface="Calibri"/>
                          <a:ea typeface="宋体"/>
                          <a:cs typeface="Times New Roman"/>
                        </a:rPr>
                        <a:t>：</a:t>
                      </a:r>
                      <a:r>
                        <a:rPr lang="zh-CN" sz="1600" b="1" kern="100" dirty="0">
                          <a:solidFill>
                            <a:srgbClr val="002060"/>
                          </a:solidFill>
                          <a:latin typeface="Calibri"/>
                          <a:ea typeface="宋体"/>
                          <a:cs typeface="Times New Roman"/>
                        </a:rPr>
                        <a:t>接纳约</a:t>
                      </a:r>
                      <a:r>
                        <a:rPr lang="en-US" sz="1600" b="1" kern="100" dirty="0">
                          <a:solidFill>
                            <a:srgbClr val="002060"/>
                          </a:solidFill>
                          <a:latin typeface="Calibri"/>
                          <a:ea typeface="宋体"/>
                          <a:cs typeface="Times New Roman"/>
                        </a:rPr>
                        <a:t>1500</a:t>
                      </a:r>
                      <a:r>
                        <a:rPr lang="zh-CN" sz="1600" b="1" kern="100" dirty="0">
                          <a:solidFill>
                            <a:srgbClr val="002060"/>
                          </a:solidFill>
                          <a:latin typeface="Calibri"/>
                          <a:ea typeface="宋体"/>
                          <a:cs typeface="Times New Roman"/>
                        </a:rPr>
                        <a:t>名学生；</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电子工艺</a:t>
                      </a:r>
                      <a:r>
                        <a:rPr lang="zh-CN" sz="1600" b="1" kern="100" dirty="0" smtClean="0">
                          <a:solidFill>
                            <a:srgbClr val="002060"/>
                          </a:solidFill>
                          <a:latin typeface="Calibri"/>
                          <a:ea typeface="宋体"/>
                          <a:cs typeface="Times New Roman"/>
                        </a:rPr>
                        <a:t>实习</a:t>
                      </a:r>
                      <a:r>
                        <a:rPr lang="zh-CN" altLang="en-US" sz="1600" b="1" kern="100" dirty="0" smtClean="0">
                          <a:solidFill>
                            <a:srgbClr val="002060"/>
                          </a:solidFill>
                          <a:latin typeface="Calibri"/>
                          <a:ea typeface="宋体"/>
                          <a:cs typeface="Times New Roman"/>
                        </a:rPr>
                        <a:t>系列课程</a:t>
                      </a:r>
                      <a:r>
                        <a:rPr lang="zh-CN" sz="1600" b="1" kern="100" dirty="0" smtClean="0">
                          <a:solidFill>
                            <a:srgbClr val="002060"/>
                          </a:solidFill>
                          <a:latin typeface="Calibri"/>
                          <a:ea typeface="宋体"/>
                          <a:cs typeface="Times New Roman"/>
                        </a:rPr>
                        <a:t>：</a:t>
                      </a:r>
                      <a:r>
                        <a:rPr lang="zh-CN" sz="1600" b="1" kern="100" dirty="0">
                          <a:solidFill>
                            <a:srgbClr val="002060"/>
                          </a:solidFill>
                          <a:latin typeface="Calibri"/>
                          <a:ea typeface="宋体"/>
                          <a:cs typeface="Times New Roman"/>
                        </a:rPr>
                        <a:t>接纳约</a:t>
                      </a:r>
                      <a:r>
                        <a:rPr lang="en-US" sz="1600" b="1" kern="100" dirty="0">
                          <a:solidFill>
                            <a:srgbClr val="002060"/>
                          </a:solidFill>
                          <a:latin typeface="Calibri"/>
                          <a:ea typeface="宋体"/>
                          <a:cs typeface="Times New Roman"/>
                        </a:rPr>
                        <a:t>900</a:t>
                      </a:r>
                      <a:r>
                        <a:rPr lang="zh-CN" sz="1600" b="1" kern="100" dirty="0">
                          <a:solidFill>
                            <a:srgbClr val="002060"/>
                          </a:solidFill>
                          <a:latin typeface="Calibri"/>
                          <a:ea typeface="宋体"/>
                          <a:cs typeface="Times New Roman"/>
                        </a:rPr>
                        <a:t>名本科生；</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altLang="en-US" sz="1600" b="1" kern="100" dirty="0" smtClean="0">
                          <a:solidFill>
                            <a:srgbClr val="002060"/>
                          </a:solidFill>
                          <a:latin typeface="Calibri"/>
                          <a:ea typeface="宋体"/>
                          <a:cs typeface="Times New Roman"/>
                        </a:rPr>
                        <a:t>其他</a:t>
                      </a:r>
                      <a:r>
                        <a:rPr lang="zh-CN" sz="1600" b="1" kern="100" dirty="0" smtClean="0">
                          <a:solidFill>
                            <a:srgbClr val="002060"/>
                          </a:solidFill>
                          <a:latin typeface="Calibri"/>
                          <a:ea typeface="宋体"/>
                          <a:cs typeface="Times New Roman"/>
                        </a:rPr>
                        <a:t>工程</a:t>
                      </a:r>
                      <a:r>
                        <a:rPr lang="zh-CN" sz="1600" b="1" kern="100" dirty="0">
                          <a:solidFill>
                            <a:srgbClr val="002060"/>
                          </a:solidFill>
                          <a:latin typeface="Calibri"/>
                          <a:ea typeface="宋体"/>
                          <a:cs typeface="Times New Roman"/>
                        </a:rPr>
                        <a:t>训练</a:t>
                      </a:r>
                      <a:r>
                        <a:rPr lang="zh-CN" sz="1600" b="1" kern="100" dirty="0" smtClean="0">
                          <a:solidFill>
                            <a:srgbClr val="002060"/>
                          </a:solidFill>
                          <a:latin typeface="Calibri"/>
                          <a:ea typeface="宋体"/>
                          <a:cs typeface="Times New Roman"/>
                        </a:rPr>
                        <a:t>系列课程</a:t>
                      </a:r>
                      <a:r>
                        <a:rPr lang="zh-CN" altLang="en-US" sz="1600" b="1" kern="100" dirty="0" smtClean="0">
                          <a:solidFill>
                            <a:srgbClr val="002060"/>
                          </a:solidFill>
                          <a:latin typeface="Calibri"/>
                          <a:ea typeface="宋体"/>
                          <a:cs typeface="Times New Roman"/>
                        </a:rPr>
                        <a:t>，</a:t>
                      </a:r>
                      <a:r>
                        <a:rPr lang="en-US" altLang="zh-CN" sz="1600" b="1" kern="100" dirty="0" smtClean="0">
                          <a:solidFill>
                            <a:srgbClr val="002060"/>
                          </a:solidFill>
                          <a:latin typeface="Calibri"/>
                          <a:ea typeface="宋体"/>
                          <a:cs typeface="Times New Roman"/>
                        </a:rPr>
                        <a:t>150</a:t>
                      </a:r>
                      <a:r>
                        <a:rPr lang="zh-CN" altLang="en-US"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solidFill>
                            <a:srgbClr val="002060"/>
                          </a:solidFill>
                          <a:latin typeface="Calibri"/>
                          <a:ea typeface="宋体"/>
                          <a:cs typeface="Times New Roman"/>
                        </a:rPr>
                        <a:t>每年</a:t>
                      </a:r>
                      <a:r>
                        <a:rPr lang="en-US" sz="1600" b="1" kern="100" dirty="0" smtClean="0">
                          <a:solidFill>
                            <a:srgbClr val="002060"/>
                          </a:solidFill>
                          <a:latin typeface="Calibri"/>
                          <a:ea typeface="宋体"/>
                          <a:cs typeface="Times New Roman"/>
                        </a:rPr>
                        <a:t>2550</a:t>
                      </a:r>
                      <a:r>
                        <a:rPr lang="zh-CN" sz="1600" b="1" kern="100" dirty="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3033">
                <a:tc vMerge="1">
                  <a:txBody>
                    <a:bodyPr/>
                    <a:lstStyle/>
                    <a:p>
                      <a:endParaRPr lang="zh-CN" altLang="en-US"/>
                    </a:p>
                  </a:txBody>
                  <a:tcPr/>
                </a:tc>
                <a:tc>
                  <a:txBody>
                    <a:bodyPr/>
                    <a:lstStyle/>
                    <a:p>
                      <a:pPr algn="just">
                        <a:spcAft>
                          <a:spcPts val="0"/>
                        </a:spcAft>
                      </a:pPr>
                      <a:r>
                        <a:rPr lang="zh-CN" sz="1600" b="1" kern="100" dirty="0">
                          <a:solidFill>
                            <a:srgbClr val="7030A0"/>
                          </a:solidFill>
                          <a:latin typeface="Calibri"/>
                          <a:ea typeface="宋体"/>
                          <a:cs typeface="Times New Roman"/>
                        </a:rPr>
                        <a:t>跨学科思维训练 </a:t>
                      </a:r>
                      <a:endParaRPr lang="zh-CN" sz="1400" b="1" kern="100" dirty="0">
                        <a:solidFill>
                          <a:srgbClr val="7030A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实验室科研探究：共接纳</a:t>
                      </a:r>
                      <a:r>
                        <a:rPr lang="en-US" sz="1600" b="1" kern="100" dirty="0">
                          <a:solidFill>
                            <a:srgbClr val="002060"/>
                          </a:solidFill>
                          <a:latin typeface="Calibri"/>
                          <a:ea typeface="宋体"/>
                          <a:cs typeface="Times New Roman"/>
                        </a:rPr>
                        <a:t>2505</a:t>
                      </a:r>
                      <a:r>
                        <a:rPr lang="zh-CN" sz="1600" b="1" kern="100" dirty="0">
                          <a:solidFill>
                            <a:srgbClr val="002060"/>
                          </a:solidFill>
                          <a:latin typeface="Calibri"/>
                          <a:ea typeface="宋体"/>
                          <a:cs typeface="Times New Roman"/>
                        </a:rPr>
                        <a:t>名本科生，其中中心</a:t>
                      </a:r>
                      <a:r>
                        <a:rPr lang="en-US" sz="1600" b="1" kern="100" dirty="0">
                          <a:solidFill>
                            <a:srgbClr val="002060"/>
                          </a:solidFill>
                          <a:latin typeface="Calibri"/>
                          <a:ea typeface="宋体"/>
                          <a:cs typeface="Times New Roman"/>
                        </a:rPr>
                        <a:t>16</a:t>
                      </a:r>
                      <a:r>
                        <a:rPr lang="zh-CN" sz="1600" b="1" kern="100" dirty="0">
                          <a:solidFill>
                            <a:srgbClr val="002060"/>
                          </a:solidFill>
                          <a:latin typeface="Calibri"/>
                          <a:ea typeface="宋体"/>
                          <a:cs typeface="Times New Roman"/>
                        </a:rPr>
                        <a:t>个单元</a:t>
                      </a:r>
                      <a:r>
                        <a:rPr lang="en-US" sz="1600" b="1" kern="100" dirty="0">
                          <a:solidFill>
                            <a:srgbClr val="002060"/>
                          </a:solidFill>
                          <a:latin typeface="Calibri"/>
                          <a:ea typeface="宋体"/>
                          <a:cs typeface="Times New Roman"/>
                        </a:rPr>
                        <a:t>2446</a:t>
                      </a:r>
                      <a:r>
                        <a:rPr lang="zh-CN" sz="1600" b="1" kern="100" dirty="0">
                          <a:solidFill>
                            <a:srgbClr val="002060"/>
                          </a:solidFill>
                          <a:latin typeface="Calibri"/>
                          <a:ea typeface="宋体"/>
                          <a:cs typeface="Times New Roman"/>
                        </a:rPr>
                        <a:t>人次。</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制造工程体验：每年近</a:t>
                      </a:r>
                      <a:r>
                        <a:rPr lang="en-US" sz="1600" b="1" kern="100" dirty="0">
                          <a:solidFill>
                            <a:srgbClr val="002060"/>
                          </a:solidFill>
                          <a:latin typeface="Calibri"/>
                          <a:ea typeface="宋体"/>
                          <a:cs typeface="Times New Roman"/>
                        </a:rPr>
                        <a:t>300</a:t>
                      </a:r>
                      <a:r>
                        <a:rPr lang="zh-CN" sz="1600" b="1" kern="100" dirty="0">
                          <a:solidFill>
                            <a:srgbClr val="002060"/>
                          </a:solidFill>
                          <a:latin typeface="Calibri"/>
                          <a:ea typeface="宋体"/>
                          <a:cs typeface="Times New Roman"/>
                        </a:rPr>
                        <a:t>名学生</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工业系统实践等其他公选实践类课程</a:t>
                      </a:r>
                      <a:r>
                        <a:rPr lang="en-US" sz="1600" b="1" kern="100" dirty="0">
                          <a:solidFill>
                            <a:srgbClr val="002060"/>
                          </a:solidFill>
                          <a:latin typeface="Calibri"/>
                          <a:ea typeface="宋体"/>
                          <a:cs typeface="Times New Roman"/>
                        </a:rPr>
                        <a:t>20</a:t>
                      </a:r>
                      <a:r>
                        <a:rPr lang="zh-CN" sz="1600" b="1" kern="100" dirty="0">
                          <a:solidFill>
                            <a:srgbClr val="002060"/>
                          </a:solidFill>
                          <a:latin typeface="Calibri"/>
                          <a:ea typeface="宋体"/>
                          <a:cs typeface="Times New Roman"/>
                        </a:rPr>
                        <a:t>门</a:t>
                      </a:r>
                      <a:r>
                        <a:rPr lang="zh-CN" sz="1600" b="1" kern="100" dirty="0" smtClean="0">
                          <a:solidFill>
                            <a:srgbClr val="002060"/>
                          </a:solidFill>
                          <a:latin typeface="Calibri"/>
                          <a:ea typeface="宋体"/>
                          <a:cs typeface="Times New Roman"/>
                        </a:rPr>
                        <a:t>次</a:t>
                      </a:r>
                      <a:r>
                        <a:rPr lang="zh-CN" altLang="en-US" sz="1600" b="1" kern="100" dirty="0" smtClean="0">
                          <a:solidFill>
                            <a:srgbClr val="002060"/>
                          </a:solidFill>
                          <a:latin typeface="Calibri"/>
                          <a:ea typeface="宋体"/>
                          <a:cs typeface="Times New Roman"/>
                        </a:rPr>
                        <a:t>，</a:t>
                      </a:r>
                      <a:r>
                        <a:rPr lang="en-US" altLang="zh-CN" sz="1600" b="1" kern="100" dirty="0" smtClean="0">
                          <a:solidFill>
                            <a:srgbClr val="002060"/>
                          </a:solidFill>
                          <a:latin typeface="Calibri"/>
                          <a:ea typeface="宋体"/>
                          <a:cs typeface="Times New Roman"/>
                        </a:rPr>
                        <a:t>200</a:t>
                      </a:r>
                      <a:r>
                        <a:rPr lang="zh-CN" altLang="en-US"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smtClean="0">
                          <a:solidFill>
                            <a:srgbClr val="002060"/>
                          </a:solidFill>
                          <a:latin typeface="Calibri"/>
                          <a:ea typeface="宋体"/>
                          <a:cs typeface="Times New Roman"/>
                        </a:rPr>
                        <a:t>每年</a:t>
                      </a:r>
                      <a:r>
                        <a:rPr lang="zh-CN" altLang="en-US" sz="1600" b="1" kern="100" dirty="0" smtClean="0">
                          <a:solidFill>
                            <a:srgbClr val="002060"/>
                          </a:solidFill>
                          <a:latin typeface="Calibri"/>
                          <a:ea typeface="宋体"/>
                          <a:cs typeface="Times New Roman"/>
                        </a:rPr>
                        <a:t>约</a:t>
                      </a:r>
                      <a:r>
                        <a:rPr lang="en-US" sz="1600" b="1" kern="100" dirty="0" smtClean="0">
                          <a:solidFill>
                            <a:srgbClr val="002060"/>
                          </a:solidFill>
                          <a:latin typeface="Calibri"/>
                          <a:ea typeface="宋体"/>
                          <a:cs typeface="Times New Roman"/>
                        </a:rPr>
                        <a:t>3000</a:t>
                      </a:r>
                      <a:r>
                        <a:rPr lang="zh-CN" sz="1600" b="1" kern="100" dirty="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7256">
                <a:tc vMerge="1">
                  <a:txBody>
                    <a:bodyPr/>
                    <a:lstStyle/>
                    <a:p>
                      <a:endParaRPr lang="zh-CN" altLang="en-US"/>
                    </a:p>
                  </a:txBody>
                  <a:tcPr/>
                </a:tc>
                <a:tc>
                  <a:txBody>
                    <a:bodyPr/>
                    <a:lstStyle/>
                    <a:p>
                      <a:pPr algn="just">
                        <a:spcAft>
                          <a:spcPts val="0"/>
                        </a:spcAft>
                      </a:pPr>
                      <a:r>
                        <a:rPr lang="zh-CN" sz="1600" b="1" kern="100" dirty="0">
                          <a:solidFill>
                            <a:srgbClr val="7030A0"/>
                          </a:solidFill>
                          <a:latin typeface="Calibri"/>
                          <a:ea typeface="宋体"/>
                          <a:cs typeface="Times New Roman"/>
                        </a:rPr>
                        <a:t>创新创业课程</a:t>
                      </a:r>
                      <a:endParaRPr lang="zh-CN" sz="1400" b="1" kern="100" dirty="0">
                        <a:solidFill>
                          <a:srgbClr val="7030A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创意设计与制作</a:t>
                      </a:r>
                      <a:r>
                        <a:rPr lang="zh-CN" sz="1600" b="1" kern="100" dirty="0" smtClean="0">
                          <a:solidFill>
                            <a:srgbClr val="002060"/>
                          </a:solidFill>
                          <a:latin typeface="Calibri"/>
                          <a:ea typeface="宋体"/>
                          <a:cs typeface="Times New Roman"/>
                        </a:rPr>
                        <a:t>：</a:t>
                      </a:r>
                      <a:r>
                        <a:rPr lang="en-US" altLang="zh-CN" sz="1600" b="1" kern="100" dirty="0" smtClean="0">
                          <a:solidFill>
                            <a:srgbClr val="002060"/>
                          </a:solidFill>
                          <a:latin typeface="Calibri"/>
                          <a:ea typeface="宋体"/>
                          <a:cs typeface="Times New Roman"/>
                        </a:rPr>
                        <a:t>80</a:t>
                      </a:r>
                      <a:r>
                        <a:rPr lang="zh-CN"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创业认识与实践</a:t>
                      </a:r>
                      <a:r>
                        <a:rPr lang="zh-CN" sz="1600" b="1" kern="100" dirty="0" smtClean="0">
                          <a:solidFill>
                            <a:srgbClr val="002060"/>
                          </a:solidFill>
                          <a:latin typeface="Calibri"/>
                          <a:ea typeface="宋体"/>
                          <a:cs typeface="Times New Roman"/>
                        </a:rPr>
                        <a:t>：</a:t>
                      </a:r>
                      <a:r>
                        <a:rPr lang="en-US" altLang="zh-CN" sz="1600" b="1" kern="100" dirty="0" smtClean="0">
                          <a:solidFill>
                            <a:srgbClr val="002060"/>
                          </a:solidFill>
                          <a:latin typeface="Calibri"/>
                          <a:ea typeface="宋体"/>
                          <a:cs typeface="Times New Roman"/>
                        </a:rPr>
                        <a:t>80</a:t>
                      </a:r>
                      <a:r>
                        <a:rPr lang="zh-CN"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创业导引</a:t>
                      </a:r>
                      <a:r>
                        <a:rPr lang="en-US" sz="1600" b="1" kern="100" dirty="0">
                          <a:solidFill>
                            <a:srgbClr val="002060"/>
                          </a:solidFill>
                          <a:latin typeface="Calibri"/>
                          <a:ea typeface="宋体"/>
                          <a:cs typeface="Times New Roman"/>
                        </a:rPr>
                        <a:t>-</a:t>
                      </a:r>
                      <a:r>
                        <a:rPr lang="zh-CN" sz="1600" b="1" kern="100" dirty="0">
                          <a:solidFill>
                            <a:srgbClr val="002060"/>
                          </a:solidFill>
                          <a:latin typeface="Calibri"/>
                          <a:ea typeface="宋体"/>
                          <a:cs typeface="Times New Roman"/>
                        </a:rPr>
                        <a:t>与创业名家面对面</a:t>
                      </a:r>
                      <a:r>
                        <a:rPr lang="zh-CN" sz="1600" b="1" kern="100" dirty="0" smtClean="0">
                          <a:solidFill>
                            <a:srgbClr val="002060"/>
                          </a:solidFill>
                          <a:latin typeface="Calibri"/>
                          <a:ea typeface="宋体"/>
                          <a:cs typeface="Times New Roman"/>
                        </a:rPr>
                        <a:t>：</a:t>
                      </a:r>
                      <a:r>
                        <a:rPr lang="en-US" sz="1600" b="1" kern="100" dirty="0" smtClean="0">
                          <a:solidFill>
                            <a:srgbClr val="002060"/>
                          </a:solidFill>
                          <a:latin typeface="Calibri"/>
                          <a:ea typeface="宋体"/>
                          <a:cs typeface="Times New Roman"/>
                        </a:rPr>
                        <a:t>300</a:t>
                      </a:r>
                      <a:r>
                        <a:rPr lang="zh-CN"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smtClean="0">
                          <a:solidFill>
                            <a:srgbClr val="002060"/>
                          </a:solidFill>
                          <a:latin typeface="Calibri"/>
                          <a:ea typeface="宋体"/>
                          <a:cs typeface="Times New Roman"/>
                        </a:rPr>
                        <a:t>每年</a:t>
                      </a:r>
                      <a:r>
                        <a:rPr lang="zh-CN" altLang="en-US" sz="1600" b="1" kern="100" dirty="0" smtClean="0">
                          <a:solidFill>
                            <a:srgbClr val="002060"/>
                          </a:solidFill>
                          <a:latin typeface="Calibri"/>
                          <a:ea typeface="宋体"/>
                          <a:cs typeface="Times New Roman"/>
                        </a:rPr>
                        <a:t>约</a:t>
                      </a:r>
                      <a:r>
                        <a:rPr lang="en-US" sz="1600" b="1" kern="100" dirty="0" smtClean="0">
                          <a:solidFill>
                            <a:srgbClr val="002060"/>
                          </a:solidFill>
                          <a:latin typeface="Calibri"/>
                          <a:ea typeface="宋体"/>
                          <a:cs typeface="Times New Roman"/>
                        </a:rPr>
                        <a:t>460</a:t>
                      </a:r>
                      <a:r>
                        <a:rPr lang="zh-CN"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4217">
                <a:tc rowSpan="3">
                  <a:txBody>
                    <a:bodyPr/>
                    <a:lstStyle/>
                    <a:p>
                      <a:pPr algn="ctr">
                        <a:spcAft>
                          <a:spcPts val="0"/>
                        </a:spcAft>
                      </a:pPr>
                      <a:r>
                        <a:rPr lang="zh-CN" sz="1600" b="1" kern="100" dirty="0">
                          <a:solidFill>
                            <a:srgbClr val="002060"/>
                          </a:solidFill>
                          <a:latin typeface="Calibri"/>
                          <a:ea typeface="宋体"/>
                          <a:cs typeface="Times New Roman"/>
                        </a:rPr>
                        <a:t>第二课堂</a:t>
                      </a:r>
                      <a:endParaRPr lang="zh-CN" sz="1400" b="1" kern="100" dirty="0">
                        <a:solidFill>
                          <a:srgbClr val="002060"/>
                        </a:solidFill>
                        <a:latin typeface="Calibri"/>
                        <a:ea typeface="宋体"/>
                        <a:cs typeface="Times New Roman"/>
                      </a:endParaRPr>
                    </a:p>
                  </a:txBody>
                  <a:tcPr marL="52185" marR="521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solidFill>
                            <a:srgbClr val="7030A0"/>
                          </a:solidFill>
                          <a:latin typeface="Calibri"/>
                          <a:ea typeface="宋体"/>
                          <a:cs typeface="Times New Roman"/>
                        </a:rPr>
                        <a:t>创新</a:t>
                      </a:r>
                      <a:r>
                        <a:rPr lang="zh-CN" sz="1600" b="1" kern="100" dirty="0" smtClean="0">
                          <a:solidFill>
                            <a:srgbClr val="7030A0"/>
                          </a:solidFill>
                          <a:latin typeface="Calibri"/>
                          <a:ea typeface="宋体"/>
                          <a:cs typeface="Times New Roman"/>
                        </a:rPr>
                        <a:t>竞赛</a:t>
                      </a:r>
                      <a:endParaRPr lang="zh-CN" sz="1400" b="1" kern="100" dirty="0">
                        <a:solidFill>
                          <a:srgbClr val="7030A0"/>
                        </a:solidFill>
                        <a:latin typeface="Calibri"/>
                        <a:ea typeface="宋体"/>
                        <a:cs typeface="Times New Roman"/>
                      </a:endParaRPr>
                    </a:p>
                    <a:p>
                      <a:pPr algn="just">
                        <a:spcAft>
                          <a:spcPts val="0"/>
                        </a:spcAft>
                      </a:pPr>
                      <a:r>
                        <a:rPr lang="zh-CN" sz="1600" b="1" kern="100" dirty="0">
                          <a:solidFill>
                            <a:srgbClr val="002060"/>
                          </a:solidFill>
                          <a:latin typeface="Calibri"/>
                          <a:ea typeface="宋体"/>
                          <a:cs typeface="Times New Roman"/>
                        </a:rPr>
                        <a:t>机械创新设计大赛、电子设计大赛、工程训练综合能力大赛、电机系和精仪系的新生科技大赛、校园生活杯创业实践大赛、虚拟仪器电子设计大赛、数字系统设计大赛、节能减排大赛</a:t>
                      </a:r>
                      <a:r>
                        <a:rPr lang="zh-CN" sz="1600" b="1" kern="100" dirty="0" smtClean="0">
                          <a:solidFill>
                            <a:srgbClr val="002060"/>
                          </a:solidFill>
                          <a:latin typeface="Calibri"/>
                          <a:ea typeface="宋体"/>
                          <a:cs typeface="Times New Roman"/>
                        </a:rPr>
                        <a:t>等</a:t>
                      </a:r>
                      <a:r>
                        <a:rPr lang="zh-CN" altLang="en-US" sz="1600" b="1" kern="100" dirty="0" smtClean="0">
                          <a:solidFill>
                            <a:srgbClr val="002060"/>
                          </a:solidFill>
                          <a:latin typeface="Calibri"/>
                          <a:ea typeface="宋体"/>
                          <a:cs typeface="Times New Roman"/>
                        </a:rPr>
                        <a:t>、</a:t>
                      </a:r>
                      <a:r>
                        <a:rPr lang="en-US" altLang="zh-CN" sz="1600" b="1" kern="100" dirty="0" smtClean="0">
                          <a:solidFill>
                            <a:srgbClr val="002060"/>
                          </a:solidFill>
                          <a:latin typeface="Calibri"/>
                          <a:ea typeface="宋体"/>
                          <a:cs typeface="Times New Roman"/>
                        </a:rPr>
                        <a:t>F1</a:t>
                      </a:r>
                      <a:r>
                        <a:rPr lang="zh-CN" altLang="en-US" sz="1600" b="1" kern="100" dirty="0" smtClean="0">
                          <a:solidFill>
                            <a:srgbClr val="002060"/>
                          </a:solidFill>
                          <a:latin typeface="Calibri"/>
                          <a:ea typeface="宋体"/>
                          <a:cs typeface="Times New Roman"/>
                        </a:rPr>
                        <a:t>方程式汽车大赛</a:t>
                      </a:r>
                      <a:r>
                        <a:rPr lang="zh-CN" sz="1600" b="1" kern="100" dirty="0" smtClean="0">
                          <a:solidFill>
                            <a:srgbClr val="002060"/>
                          </a:solidFill>
                          <a:latin typeface="Calibri"/>
                          <a:ea typeface="宋体"/>
                          <a:cs typeface="Times New Roman"/>
                        </a:rPr>
                        <a:t>。 </a:t>
                      </a:r>
                      <a:r>
                        <a:rPr lang="zh-CN" altLang="en-US" sz="1600" b="1" kern="100" dirty="0" smtClean="0">
                          <a:solidFill>
                            <a:srgbClr val="002060"/>
                          </a:solidFill>
                          <a:latin typeface="Calibri"/>
                          <a:ea typeface="宋体"/>
                          <a:cs typeface="Times New Roman"/>
                        </a:rPr>
                        <a:t>每年约</a:t>
                      </a:r>
                      <a:r>
                        <a:rPr lang="en-US" altLang="zh-CN" sz="1600" b="1" kern="100" dirty="0" smtClean="0">
                          <a:solidFill>
                            <a:srgbClr val="002060"/>
                          </a:solidFill>
                          <a:latin typeface="Calibri"/>
                          <a:ea typeface="宋体"/>
                          <a:cs typeface="Times New Roman"/>
                        </a:rPr>
                        <a:t>500</a:t>
                      </a:r>
                      <a:r>
                        <a:rPr lang="zh-CN" altLang="en-US"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spcAft>
                          <a:spcPts val="0"/>
                        </a:spcAft>
                      </a:pPr>
                      <a:r>
                        <a:rPr lang="zh-CN" sz="1600" b="1" kern="100" dirty="0">
                          <a:solidFill>
                            <a:srgbClr val="002060"/>
                          </a:solidFill>
                          <a:latin typeface="Calibri"/>
                          <a:ea typeface="宋体"/>
                          <a:cs typeface="Times New Roman"/>
                        </a:rPr>
                        <a:t>每年</a:t>
                      </a:r>
                      <a:r>
                        <a:rPr lang="zh-CN" sz="1600" b="1" kern="100" dirty="0" smtClean="0">
                          <a:solidFill>
                            <a:srgbClr val="002060"/>
                          </a:solidFill>
                          <a:latin typeface="Calibri"/>
                          <a:ea typeface="宋体"/>
                          <a:cs typeface="Times New Roman"/>
                        </a:rPr>
                        <a:t>近</a:t>
                      </a:r>
                      <a:r>
                        <a:rPr lang="en-US" altLang="zh-CN" sz="1600" b="1" kern="100" dirty="0" smtClean="0">
                          <a:solidFill>
                            <a:srgbClr val="002060"/>
                          </a:solidFill>
                          <a:latin typeface="Calibri"/>
                          <a:ea typeface="宋体"/>
                          <a:cs typeface="Times New Roman"/>
                        </a:rPr>
                        <a:t>7</a:t>
                      </a:r>
                      <a:r>
                        <a:rPr lang="en-US" sz="1600" b="1" kern="100" dirty="0" smtClean="0">
                          <a:solidFill>
                            <a:srgbClr val="002060"/>
                          </a:solidFill>
                          <a:latin typeface="Calibri"/>
                          <a:ea typeface="宋体"/>
                          <a:cs typeface="Times New Roman"/>
                        </a:rPr>
                        <a:t>00</a:t>
                      </a:r>
                      <a:r>
                        <a:rPr lang="zh-CN" sz="1600" b="1" kern="100" dirty="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08">
                <a:tc vMerge="1">
                  <a:txBody>
                    <a:bodyPr/>
                    <a:lstStyle/>
                    <a:p>
                      <a:endParaRPr lang="zh-CN" altLang="en-US"/>
                    </a:p>
                  </a:txBody>
                  <a:tcPr/>
                </a:tc>
                <a:tc>
                  <a:txBody>
                    <a:bodyPr/>
                    <a:lstStyle/>
                    <a:p>
                      <a:pPr algn="just">
                        <a:spcAft>
                          <a:spcPts val="0"/>
                        </a:spcAft>
                      </a:pPr>
                      <a:r>
                        <a:rPr lang="zh-CN" sz="1600" b="1" kern="100" dirty="0">
                          <a:solidFill>
                            <a:srgbClr val="002060"/>
                          </a:solidFill>
                          <a:latin typeface="Calibri"/>
                          <a:ea typeface="宋体"/>
                          <a:cs typeface="Times New Roman"/>
                        </a:rPr>
                        <a:t>北创、国创</a:t>
                      </a:r>
                      <a:r>
                        <a:rPr lang="zh-CN" sz="1600" b="1" kern="100" dirty="0" smtClean="0">
                          <a:solidFill>
                            <a:srgbClr val="002060"/>
                          </a:solidFill>
                          <a:latin typeface="Calibri"/>
                          <a:ea typeface="宋体"/>
                          <a:cs typeface="Times New Roman"/>
                        </a:rPr>
                        <a:t>等</a:t>
                      </a:r>
                      <a:r>
                        <a:rPr lang="en-US" altLang="zh-CN" sz="1600" b="1" kern="100" dirty="0" smtClean="0">
                          <a:solidFill>
                            <a:srgbClr val="002060"/>
                          </a:solidFill>
                          <a:latin typeface="Calibri"/>
                          <a:ea typeface="宋体"/>
                          <a:cs typeface="Times New Roman"/>
                        </a:rPr>
                        <a:t>45</a:t>
                      </a:r>
                      <a:r>
                        <a:rPr lang="zh-CN" altLang="en-US" sz="1600" b="1" kern="100" dirty="0" smtClean="0">
                          <a:solidFill>
                            <a:srgbClr val="002060"/>
                          </a:solidFill>
                          <a:latin typeface="Calibri"/>
                          <a:ea typeface="宋体"/>
                          <a:cs typeface="Times New Roman"/>
                        </a:rPr>
                        <a:t>个</a:t>
                      </a:r>
                      <a:r>
                        <a:rPr lang="zh-CN" sz="1600" b="1" kern="100" dirty="0" smtClean="0">
                          <a:solidFill>
                            <a:srgbClr val="002060"/>
                          </a:solidFill>
                          <a:latin typeface="Calibri"/>
                          <a:ea typeface="宋体"/>
                          <a:cs typeface="Times New Roman"/>
                        </a:rPr>
                        <a:t>项目</a:t>
                      </a:r>
                      <a:r>
                        <a:rPr lang="zh-CN" altLang="en-US" sz="1600" b="1" kern="100" dirty="0" smtClean="0">
                          <a:solidFill>
                            <a:srgbClr val="002060"/>
                          </a:solidFill>
                          <a:latin typeface="Calibri"/>
                          <a:ea typeface="宋体"/>
                          <a:cs typeface="Times New Roman"/>
                        </a:rPr>
                        <a:t>，</a:t>
                      </a:r>
                      <a:r>
                        <a:rPr lang="en-US" altLang="zh-CN" sz="1600" b="1" kern="100" dirty="0" smtClean="0">
                          <a:solidFill>
                            <a:srgbClr val="002060"/>
                          </a:solidFill>
                          <a:latin typeface="Calibri"/>
                          <a:ea typeface="宋体"/>
                          <a:cs typeface="Times New Roman"/>
                        </a:rPr>
                        <a:t>200</a:t>
                      </a:r>
                      <a:r>
                        <a:rPr lang="zh-CN" altLang="en-US"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61808">
                <a:tc vMerge="1">
                  <a:txBody>
                    <a:bodyPr/>
                    <a:lstStyle/>
                    <a:p>
                      <a:endParaRPr lang="zh-CN" altLang="en-US"/>
                    </a:p>
                  </a:txBody>
                  <a:tcPr/>
                </a:tc>
                <a:tc>
                  <a:txBody>
                    <a:bodyPr/>
                    <a:lstStyle/>
                    <a:p>
                      <a:pPr algn="just">
                        <a:spcAft>
                          <a:spcPts val="0"/>
                        </a:spcAft>
                      </a:pPr>
                      <a:r>
                        <a:rPr lang="en-US" sz="1600" b="1" kern="100" dirty="0">
                          <a:solidFill>
                            <a:srgbClr val="002060"/>
                          </a:solidFill>
                          <a:latin typeface="Calibri"/>
                          <a:ea typeface="宋体"/>
                          <a:cs typeface="Times New Roman"/>
                        </a:rPr>
                        <a:t>SRT</a:t>
                      </a:r>
                      <a:r>
                        <a:rPr lang="zh-CN" sz="1600" b="1" kern="100" dirty="0">
                          <a:solidFill>
                            <a:srgbClr val="002060"/>
                          </a:solidFill>
                          <a:latin typeface="Calibri"/>
                          <a:ea typeface="宋体"/>
                          <a:cs typeface="Times New Roman"/>
                        </a:rPr>
                        <a:t>约</a:t>
                      </a:r>
                      <a:r>
                        <a:rPr lang="en-US" sz="1600" b="1" kern="100" dirty="0">
                          <a:solidFill>
                            <a:srgbClr val="002060"/>
                          </a:solidFill>
                          <a:latin typeface="Calibri"/>
                          <a:ea typeface="宋体"/>
                          <a:cs typeface="Times New Roman"/>
                        </a:rPr>
                        <a:t>10</a:t>
                      </a:r>
                      <a:r>
                        <a:rPr lang="zh-CN" sz="1600" b="1" kern="100" dirty="0">
                          <a:solidFill>
                            <a:srgbClr val="002060"/>
                          </a:solidFill>
                          <a:latin typeface="Calibri"/>
                          <a:ea typeface="宋体"/>
                          <a:cs typeface="Times New Roman"/>
                        </a:rPr>
                        <a:t>余项</a:t>
                      </a:r>
                      <a:r>
                        <a:rPr lang="zh-CN" sz="1600" b="1" kern="100" dirty="0" smtClean="0">
                          <a:solidFill>
                            <a:srgbClr val="002060"/>
                          </a:solidFill>
                          <a:latin typeface="Calibri"/>
                          <a:ea typeface="宋体"/>
                          <a:cs typeface="Times New Roman"/>
                        </a:rPr>
                        <a:t>，</a:t>
                      </a:r>
                      <a:r>
                        <a:rPr lang="en-US" altLang="zh-CN" sz="1600" b="1" kern="100" dirty="0" smtClean="0">
                          <a:solidFill>
                            <a:srgbClr val="002060"/>
                          </a:solidFill>
                          <a:latin typeface="Calibri"/>
                          <a:ea typeface="宋体"/>
                          <a:cs typeface="Times New Roman"/>
                        </a:rPr>
                        <a:t>30</a:t>
                      </a:r>
                      <a:r>
                        <a:rPr lang="zh-CN"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785423">
                <a:tc>
                  <a:txBody>
                    <a:bodyPr/>
                    <a:lstStyle/>
                    <a:p>
                      <a:pPr algn="ctr">
                        <a:spcAft>
                          <a:spcPts val="0"/>
                        </a:spcAft>
                      </a:pPr>
                      <a:r>
                        <a:rPr lang="zh-CN" altLang="en-US" sz="1600" b="1" kern="100" dirty="0" smtClean="0">
                          <a:solidFill>
                            <a:srgbClr val="002060"/>
                          </a:solidFill>
                          <a:latin typeface="Calibri"/>
                          <a:ea typeface="宋体"/>
                          <a:cs typeface="Times New Roman"/>
                        </a:rPr>
                        <a:t>项目、</a:t>
                      </a:r>
                      <a:endParaRPr lang="en-US" altLang="zh-CN" sz="1600" b="1" kern="100" dirty="0" smtClean="0">
                        <a:solidFill>
                          <a:srgbClr val="002060"/>
                        </a:solidFill>
                        <a:latin typeface="Calibri"/>
                        <a:ea typeface="宋体"/>
                        <a:cs typeface="Times New Roman"/>
                      </a:endParaRPr>
                    </a:p>
                    <a:p>
                      <a:pPr algn="ctr">
                        <a:spcAft>
                          <a:spcPts val="0"/>
                        </a:spcAft>
                      </a:pPr>
                      <a:r>
                        <a:rPr lang="zh-CN" sz="1600" b="1" kern="100" dirty="0" smtClean="0">
                          <a:solidFill>
                            <a:srgbClr val="002060"/>
                          </a:solidFill>
                          <a:latin typeface="Calibri"/>
                          <a:ea typeface="宋体"/>
                          <a:cs typeface="Times New Roman"/>
                        </a:rPr>
                        <a:t>活动</a:t>
                      </a:r>
                      <a:endParaRPr lang="zh-CN" sz="1400" b="1" kern="100" dirty="0">
                        <a:solidFill>
                          <a:srgbClr val="002060"/>
                        </a:solidFill>
                        <a:latin typeface="Calibri"/>
                        <a:ea typeface="宋体"/>
                        <a:cs typeface="Times New Roman"/>
                      </a:endParaRPr>
                    </a:p>
                  </a:txBody>
                  <a:tcPr marL="52185" marR="521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solidFill>
                            <a:srgbClr val="002060"/>
                          </a:solidFill>
                          <a:latin typeface="Calibri"/>
                          <a:ea typeface="宋体"/>
                          <a:cs typeface="Times New Roman"/>
                        </a:rPr>
                        <a:t>中美青年创客</a:t>
                      </a:r>
                      <a:r>
                        <a:rPr lang="zh-CN" sz="1600" b="1" kern="100" dirty="0" smtClean="0">
                          <a:solidFill>
                            <a:srgbClr val="002060"/>
                          </a:solidFill>
                          <a:latin typeface="Calibri"/>
                          <a:ea typeface="宋体"/>
                          <a:cs typeface="Times New Roman"/>
                        </a:rPr>
                        <a:t>大赛</a:t>
                      </a:r>
                      <a:r>
                        <a:rPr lang="zh-CN" altLang="en-US" sz="1600" b="1" kern="100" dirty="0" smtClean="0">
                          <a:solidFill>
                            <a:srgbClr val="002060"/>
                          </a:solidFill>
                          <a:latin typeface="Calibri"/>
                          <a:ea typeface="宋体"/>
                          <a:cs typeface="Times New Roman"/>
                        </a:rPr>
                        <a:t>，</a:t>
                      </a:r>
                      <a:r>
                        <a:rPr lang="en-US" altLang="zh-CN" sz="1600" b="1" kern="100" dirty="0" smtClean="0">
                          <a:solidFill>
                            <a:srgbClr val="002060"/>
                          </a:solidFill>
                          <a:latin typeface="Calibri"/>
                          <a:ea typeface="宋体"/>
                          <a:cs typeface="Times New Roman"/>
                        </a:rPr>
                        <a:t>200</a:t>
                      </a:r>
                      <a:r>
                        <a:rPr lang="zh-CN" altLang="en-US"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p>
                      <a:pPr algn="just">
                        <a:spcAft>
                          <a:spcPts val="0"/>
                        </a:spcAft>
                      </a:pPr>
                      <a:r>
                        <a:rPr lang="zh-CN" sz="1600" b="1" kern="100" dirty="0">
                          <a:solidFill>
                            <a:srgbClr val="002060"/>
                          </a:solidFill>
                          <a:latin typeface="Calibri"/>
                          <a:ea typeface="宋体"/>
                          <a:cs typeface="Times New Roman"/>
                        </a:rPr>
                        <a:t>创客</a:t>
                      </a:r>
                      <a:r>
                        <a:rPr lang="zh-CN" sz="1600" b="1" kern="100" dirty="0" smtClean="0">
                          <a:solidFill>
                            <a:srgbClr val="002060"/>
                          </a:solidFill>
                          <a:latin typeface="Calibri"/>
                          <a:ea typeface="宋体"/>
                          <a:cs typeface="Times New Roman"/>
                        </a:rPr>
                        <a:t>马拉松</a:t>
                      </a:r>
                      <a:r>
                        <a:rPr lang="zh-CN" altLang="en-US" sz="1600" b="1" kern="100" dirty="0" smtClean="0">
                          <a:solidFill>
                            <a:srgbClr val="002060"/>
                          </a:solidFill>
                          <a:latin typeface="Calibri"/>
                          <a:ea typeface="宋体"/>
                          <a:cs typeface="Times New Roman"/>
                        </a:rPr>
                        <a:t>，</a:t>
                      </a:r>
                      <a:r>
                        <a:rPr lang="en-US" altLang="zh-CN" sz="1600" b="1" kern="100" dirty="0" smtClean="0">
                          <a:solidFill>
                            <a:srgbClr val="002060"/>
                          </a:solidFill>
                          <a:latin typeface="Calibri"/>
                          <a:ea typeface="宋体"/>
                          <a:cs typeface="Times New Roman"/>
                        </a:rPr>
                        <a:t>100</a:t>
                      </a:r>
                      <a:r>
                        <a:rPr lang="zh-CN" altLang="en-US"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p>
                      <a:pPr algn="just">
                        <a:spcAft>
                          <a:spcPts val="0"/>
                        </a:spcAft>
                      </a:pPr>
                      <a:r>
                        <a:rPr lang="zh-CN" sz="1600" b="1" kern="100" dirty="0">
                          <a:solidFill>
                            <a:srgbClr val="002060"/>
                          </a:solidFill>
                          <a:latin typeface="Calibri"/>
                          <a:ea typeface="宋体"/>
                          <a:cs typeface="Times New Roman"/>
                        </a:rPr>
                        <a:t>清华创客</a:t>
                      </a:r>
                      <a:r>
                        <a:rPr lang="zh-CN" sz="1600" b="1" kern="100" dirty="0" smtClean="0">
                          <a:solidFill>
                            <a:srgbClr val="002060"/>
                          </a:solidFill>
                          <a:latin typeface="Calibri"/>
                          <a:ea typeface="宋体"/>
                          <a:cs typeface="Times New Roman"/>
                        </a:rPr>
                        <a:t>日</a:t>
                      </a:r>
                      <a:r>
                        <a:rPr lang="zh-CN" altLang="en-US" sz="1600" b="1" kern="100" dirty="0" smtClean="0">
                          <a:solidFill>
                            <a:srgbClr val="002060"/>
                          </a:solidFill>
                          <a:latin typeface="Calibri"/>
                          <a:ea typeface="宋体"/>
                          <a:cs typeface="Times New Roman"/>
                        </a:rPr>
                        <a:t>，</a:t>
                      </a:r>
                      <a:r>
                        <a:rPr lang="en-US" altLang="zh-CN" sz="1600" b="1" kern="100" dirty="0" smtClean="0">
                          <a:solidFill>
                            <a:srgbClr val="002060"/>
                          </a:solidFill>
                          <a:latin typeface="Calibri"/>
                          <a:ea typeface="宋体"/>
                          <a:cs typeface="Times New Roman"/>
                        </a:rPr>
                        <a:t>200</a:t>
                      </a:r>
                      <a:r>
                        <a:rPr lang="zh-CN" altLang="en-US" sz="1600" b="1" kern="100" dirty="0" smtClean="0">
                          <a:solidFill>
                            <a:srgbClr val="002060"/>
                          </a:solidFill>
                          <a:latin typeface="Calibri"/>
                          <a:ea typeface="宋体"/>
                          <a:cs typeface="Times New Roman"/>
                        </a:rPr>
                        <a:t>人</a:t>
                      </a:r>
                      <a:endParaRPr lang="en-US" altLang="zh-CN" sz="1600" b="1" kern="100" dirty="0" smtClean="0">
                        <a:solidFill>
                          <a:srgbClr val="002060"/>
                        </a:solidFill>
                        <a:latin typeface="Calibri"/>
                        <a:ea typeface="宋体"/>
                        <a:cs typeface="Times New Roman"/>
                      </a:endParaRPr>
                    </a:p>
                    <a:p>
                      <a:pPr algn="just">
                        <a:spcAft>
                          <a:spcPts val="0"/>
                        </a:spcAft>
                      </a:pPr>
                      <a:r>
                        <a:rPr lang="zh-CN" altLang="en-US" sz="1600" b="1" kern="100" dirty="0" smtClean="0">
                          <a:solidFill>
                            <a:srgbClr val="002060"/>
                          </a:solidFill>
                          <a:latin typeface="Calibri"/>
                          <a:ea typeface="宋体"/>
                          <a:cs typeface="Times New Roman"/>
                        </a:rPr>
                        <a:t>学生自课程</a:t>
                      </a:r>
                      <a:endParaRPr lang="en-US" altLang="zh-CN" sz="1600" b="1" kern="100" dirty="0" smtClean="0">
                        <a:solidFill>
                          <a:srgbClr val="002060"/>
                        </a:solidFill>
                        <a:latin typeface="Calibri"/>
                        <a:ea typeface="宋体"/>
                        <a:cs typeface="Times New Roman"/>
                      </a:endParaRPr>
                    </a:p>
                    <a:p>
                      <a:pPr algn="just">
                        <a:spcAft>
                          <a:spcPts val="0"/>
                        </a:spcAft>
                      </a:pPr>
                      <a:r>
                        <a:rPr lang="zh-CN" altLang="en-US" sz="1400" b="1" kern="100" dirty="0" smtClean="0">
                          <a:solidFill>
                            <a:srgbClr val="002060"/>
                          </a:solidFill>
                          <a:latin typeface="Calibri"/>
                          <a:ea typeface="宋体"/>
                          <a:cs typeface="Times New Roman"/>
                        </a:rPr>
                        <a:t>开源硬件、软件企业技术讲座</a:t>
                      </a:r>
                      <a:endParaRPr lang="zh-CN" sz="14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600" b="1" kern="100" dirty="0" smtClean="0">
                          <a:solidFill>
                            <a:srgbClr val="002060"/>
                          </a:solidFill>
                          <a:latin typeface="Calibri"/>
                          <a:ea typeface="宋体"/>
                          <a:cs typeface="Times New Roman"/>
                        </a:rPr>
                        <a:t>每年约</a:t>
                      </a:r>
                      <a:r>
                        <a:rPr lang="en-US" sz="1600" b="1" kern="100" dirty="0" smtClean="0">
                          <a:solidFill>
                            <a:srgbClr val="002060"/>
                          </a:solidFill>
                          <a:latin typeface="Calibri"/>
                          <a:ea typeface="宋体"/>
                          <a:cs typeface="Times New Roman"/>
                        </a:rPr>
                        <a:t>500</a:t>
                      </a:r>
                      <a:r>
                        <a:rPr lang="zh-CN" altLang="en-US" sz="1600" b="1" kern="100" dirty="0" smtClean="0">
                          <a:solidFill>
                            <a:srgbClr val="002060"/>
                          </a:solidFill>
                          <a:latin typeface="Calibri"/>
                          <a:ea typeface="宋体"/>
                          <a:cs typeface="Times New Roman"/>
                        </a:rPr>
                        <a:t>人</a:t>
                      </a:r>
                      <a:endParaRPr lang="en-US" sz="1600" b="1" kern="100" dirty="0">
                        <a:solidFill>
                          <a:srgbClr val="002060"/>
                        </a:solidFill>
                        <a:latin typeface="Calibri"/>
                        <a:ea typeface="宋体"/>
                        <a:cs typeface="Times New Roman"/>
                      </a:endParaRPr>
                    </a:p>
                  </a:txBody>
                  <a:tcPr marL="52185" marR="52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85786" y="285728"/>
          <a:ext cx="7858179" cy="6325658"/>
        </p:xfrm>
        <a:graphic>
          <a:graphicData uri="http://schemas.openxmlformats.org/drawingml/2006/table">
            <a:tbl>
              <a:tblPr/>
              <a:tblGrid>
                <a:gridCol w="1428760"/>
                <a:gridCol w="5429288"/>
                <a:gridCol w="1000131"/>
              </a:tblGrid>
              <a:tr h="259433">
                <a:tc>
                  <a:txBody>
                    <a:bodyPr/>
                    <a:lstStyle/>
                    <a:p>
                      <a:pPr algn="just">
                        <a:spcAft>
                          <a:spcPts val="0"/>
                        </a:spcAft>
                      </a:pPr>
                      <a:endParaRPr lang="zh-CN" sz="1400" b="1" kern="100" dirty="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00" dirty="0" smtClean="0">
                          <a:solidFill>
                            <a:srgbClr val="002060"/>
                          </a:solidFill>
                          <a:latin typeface="+mn-lt"/>
                          <a:ea typeface="+mn-ea"/>
                          <a:cs typeface="Times New Roman"/>
                        </a:rPr>
                        <a:t>活动和项目</a:t>
                      </a:r>
                      <a:endParaRPr lang="zh-CN" altLang="en-US" sz="1400" b="1" kern="100" dirty="0" smtClean="0">
                        <a:solidFill>
                          <a:srgbClr val="002060"/>
                        </a:solidFill>
                        <a:latin typeface="+mn-lt"/>
                        <a:ea typeface="+mn-ea"/>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b="1" kern="10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865">
                <a:tc>
                  <a:txBody>
                    <a:bodyPr/>
                    <a:lstStyle/>
                    <a:p>
                      <a:pPr algn="just">
                        <a:spcAft>
                          <a:spcPts val="0"/>
                        </a:spcAft>
                      </a:pPr>
                      <a:r>
                        <a:rPr lang="zh-CN" sz="1600" b="1" kern="100">
                          <a:solidFill>
                            <a:srgbClr val="002060"/>
                          </a:solidFill>
                          <a:latin typeface="Calibri"/>
                          <a:ea typeface="宋体"/>
                          <a:cs typeface="Times New Roman"/>
                        </a:rPr>
                        <a:t>学生社团活动</a:t>
                      </a:r>
                      <a:endParaRPr lang="zh-CN" sz="1400" b="1" kern="10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solidFill>
                            <a:srgbClr val="002060"/>
                          </a:solidFill>
                          <a:latin typeface="Calibri"/>
                          <a:ea typeface="宋体"/>
                          <a:cs typeface="Times New Roman"/>
                        </a:rPr>
                        <a:t>创客</a:t>
                      </a:r>
                      <a:r>
                        <a:rPr lang="zh-CN" sz="1600" b="1" kern="100" dirty="0" smtClean="0">
                          <a:solidFill>
                            <a:srgbClr val="002060"/>
                          </a:solidFill>
                          <a:latin typeface="Calibri"/>
                          <a:ea typeface="宋体"/>
                          <a:cs typeface="Times New Roman"/>
                        </a:rPr>
                        <a:t>空间</a:t>
                      </a:r>
                      <a:r>
                        <a:rPr lang="zh-CN" altLang="en-US" sz="1600" b="1" kern="100" dirty="0" smtClean="0">
                          <a:solidFill>
                            <a:srgbClr val="002060"/>
                          </a:solidFill>
                          <a:latin typeface="Calibri"/>
                          <a:ea typeface="宋体"/>
                          <a:cs typeface="Times New Roman"/>
                        </a:rPr>
                        <a:t>，约</a:t>
                      </a:r>
                      <a:r>
                        <a:rPr lang="en-US" altLang="zh-CN" sz="1600" b="1" kern="100" dirty="0" smtClean="0">
                          <a:solidFill>
                            <a:srgbClr val="002060"/>
                          </a:solidFill>
                          <a:latin typeface="Calibri"/>
                          <a:ea typeface="宋体"/>
                          <a:cs typeface="Times New Roman"/>
                        </a:rPr>
                        <a:t>300</a:t>
                      </a:r>
                      <a:r>
                        <a:rPr lang="zh-CN" altLang="en-US" sz="1600" b="1" kern="100" dirty="0" smtClean="0">
                          <a:solidFill>
                            <a:srgbClr val="002060"/>
                          </a:solidFill>
                          <a:latin typeface="Calibri"/>
                          <a:ea typeface="宋体"/>
                          <a:cs typeface="Times New Roman"/>
                        </a:rPr>
                        <a:t>人</a:t>
                      </a:r>
                      <a:endParaRPr lang="en-US" altLang="zh-CN" sz="1600" b="1" kern="100" dirty="0" smtClean="0">
                        <a:solidFill>
                          <a:srgbClr val="002060"/>
                        </a:solidFill>
                        <a:latin typeface="Calibri"/>
                        <a:ea typeface="宋体"/>
                        <a:cs typeface="Times New Roman"/>
                      </a:endParaRPr>
                    </a:p>
                    <a:p>
                      <a:pPr algn="just">
                        <a:spcAft>
                          <a:spcPts val="0"/>
                        </a:spcAft>
                      </a:pPr>
                      <a:r>
                        <a:rPr lang="zh-CN" altLang="en-US" sz="1600" b="1" kern="100" dirty="0" smtClean="0">
                          <a:solidFill>
                            <a:srgbClr val="002060"/>
                          </a:solidFill>
                          <a:latin typeface="Calibri"/>
                          <a:ea typeface="宋体"/>
                          <a:cs typeface="Times New Roman"/>
                        </a:rPr>
                        <a:t>创新社，约</a:t>
                      </a:r>
                      <a:r>
                        <a:rPr lang="en-US" altLang="zh-CN" sz="1600" b="1" kern="100" dirty="0" smtClean="0">
                          <a:solidFill>
                            <a:srgbClr val="002060"/>
                          </a:solidFill>
                          <a:latin typeface="Calibri"/>
                          <a:ea typeface="宋体"/>
                          <a:cs typeface="Times New Roman"/>
                        </a:rPr>
                        <a:t>30</a:t>
                      </a:r>
                      <a:r>
                        <a:rPr lang="zh-CN" altLang="en-US"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p>
                      <a:pPr algn="just">
                        <a:spcAft>
                          <a:spcPts val="0"/>
                        </a:spcAft>
                      </a:pPr>
                      <a:r>
                        <a:rPr lang="zh-CN" sz="1600" b="1" kern="100" dirty="0">
                          <a:solidFill>
                            <a:srgbClr val="002060"/>
                          </a:solidFill>
                          <a:latin typeface="Calibri"/>
                          <a:ea typeface="宋体"/>
                          <a:cs typeface="Times New Roman"/>
                        </a:rPr>
                        <a:t>兴趣</a:t>
                      </a:r>
                      <a:r>
                        <a:rPr lang="zh-CN" sz="1600" b="1" kern="100" dirty="0" smtClean="0">
                          <a:solidFill>
                            <a:srgbClr val="002060"/>
                          </a:solidFill>
                          <a:latin typeface="Calibri"/>
                          <a:ea typeface="宋体"/>
                          <a:cs typeface="Times New Roman"/>
                        </a:rPr>
                        <a:t>团队</a:t>
                      </a:r>
                      <a:r>
                        <a:rPr lang="zh-CN" altLang="en-US" sz="1600" b="1" kern="100" dirty="0" smtClean="0">
                          <a:solidFill>
                            <a:srgbClr val="002060"/>
                          </a:solidFill>
                          <a:latin typeface="Calibri"/>
                          <a:ea typeface="宋体"/>
                          <a:cs typeface="Times New Roman"/>
                        </a:rPr>
                        <a:t>，约</a:t>
                      </a:r>
                      <a:r>
                        <a:rPr lang="en-US" altLang="zh-CN" sz="1600" b="1" kern="100" dirty="0" smtClean="0">
                          <a:solidFill>
                            <a:srgbClr val="002060"/>
                          </a:solidFill>
                          <a:latin typeface="Calibri"/>
                          <a:ea typeface="宋体"/>
                          <a:cs typeface="Times New Roman"/>
                        </a:rPr>
                        <a:t>50</a:t>
                      </a:r>
                      <a:r>
                        <a:rPr lang="zh-CN" altLang="en-US" sz="1600" b="1" kern="100" dirty="0" smtClean="0">
                          <a:solidFill>
                            <a:srgbClr val="002060"/>
                          </a:solidFill>
                          <a:latin typeface="Calibri"/>
                          <a:ea typeface="宋体"/>
                          <a:cs typeface="Times New Roman"/>
                        </a:rPr>
                        <a:t>人</a:t>
                      </a:r>
                      <a:endParaRPr lang="zh-CN" sz="1400" b="1" kern="100" dirty="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600" b="1" kern="100" dirty="0" smtClean="0">
                          <a:solidFill>
                            <a:srgbClr val="002060"/>
                          </a:solidFill>
                          <a:latin typeface="Calibri"/>
                          <a:ea typeface="宋体"/>
                          <a:cs typeface="Times New Roman"/>
                        </a:rPr>
                        <a:t>约</a:t>
                      </a:r>
                      <a:r>
                        <a:rPr lang="en-US" altLang="zh-CN" sz="1600" b="1" kern="100" dirty="0" smtClean="0">
                          <a:solidFill>
                            <a:srgbClr val="002060"/>
                          </a:solidFill>
                          <a:latin typeface="Calibri"/>
                          <a:ea typeface="宋体"/>
                          <a:cs typeface="Times New Roman"/>
                        </a:rPr>
                        <a:t>350</a:t>
                      </a:r>
                      <a:r>
                        <a:rPr lang="zh-CN" altLang="en-US" sz="1600" b="1" kern="100" dirty="0" smtClean="0">
                          <a:solidFill>
                            <a:srgbClr val="002060"/>
                          </a:solidFill>
                          <a:latin typeface="Calibri"/>
                          <a:ea typeface="宋体"/>
                          <a:cs typeface="Times New Roman"/>
                        </a:rPr>
                        <a:t>人</a:t>
                      </a:r>
                      <a:endParaRPr lang="en-US" sz="1600" b="1" kern="100" dirty="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5462">
                <a:tc rowSpan="2">
                  <a:txBody>
                    <a:bodyPr/>
                    <a:lstStyle/>
                    <a:p>
                      <a:pPr algn="just">
                        <a:spcAft>
                          <a:spcPts val="0"/>
                        </a:spcAft>
                      </a:pPr>
                      <a:r>
                        <a:rPr lang="zh-CN" sz="1600" b="1" kern="100" dirty="0">
                          <a:solidFill>
                            <a:srgbClr val="002060"/>
                          </a:solidFill>
                          <a:latin typeface="Calibri"/>
                          <a:ea typeface="宋体"/>
                          <a:cs typeface="Times New Roman"/>
                        </a:rPr>
                        <a:t>校内合作</a:t>
                      </a:r>
                      <a:endParaRPr lang="zh-CN" sz="1400" b="1" kern="100" dirty="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solidFill>
                            <a:srgbClr val="002060"/>
                          </a:solidFill>
                          <a:latin typeface="Calibri"/>
                          <a:ea typeface="宋体"/>
                          <a:cs typeface="Times New Roman"/>
                        </a:rPr>
                        <a:t>院系创新人才培养和挑战性课程 </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钱学森</a:t>
                      </a:r>
                      <a:r>
                        <a:rPr lang="zh-CN" sz="1600" b="1" kern="100" dirty="0" smtClean="0">
                          <a:solidFill>
                            <a:srgbClr val="002060"/>
                          </a:solidFill>
                          <a:latin typeface="Calibri"/>
                          <a:ea typeface="宋体"/>
                          <a:cs typeface="Times New Roman"/>
                        </a:rPr>
                        <a:t>力学</a:t>
                      </a:r>
                      <a:r>
                        <a:rPr lang="zh-CN" altLang="en-US" sz="1600" b="1" kern="100" dirty="0" smtClean="0">
                          <a:solidFill>
                            <a:srgbClr val="002060"/>
                          </a:solidFill>
                          <a:latin typeface="Calibri"/>
                          <a:ea typeface="宋体"/>
                          <a:cs typeface="Times New Roman"/>
                        </a:rPr>
                        <a:t>班</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smtClean="0">
                          <a:solidFill>
                            <a:srgbClr val="002060"/>
                          </a:solidFill>
                          <a:latin typeface="Calibri"/>
                          <a:ea typeface="宋体"/>
                          <a:cs typeface="Times New Roman"/>
                        </a:rPr>
                        <a:t>机械</a:t>
                      </a:r>
                      <a:r>
                        <a:rPr lang="zh-CN" altLang="en-US" sz="1600" b="1" kern="100" dirty="0" smtClean="0">
                          <a:solidFill>
                            <a:srgbClr val="002060"/>
                          </a:solidFill>
                          <a:latin typeface="Calibri"/>
                          <a:ea typeface="宋体"/>
                          <a:cs typeface="Times New Roman"/>
                        </a:rPr>
                        <a:t>系</a:t>
                      </a:r>
                      <a:r>
                        <a:rPr lang="zh-CN" sz="1600" b="1" kern="100" dirty="0" smtClean="0">
                          <a:solidFill>
                            <a:srgbClr val="002060"/>
                          </a:solidFill>
                          <a:latin typeface="Calibri"/>
                          <a:ea typeface="宋体"/>
                          <a:cs typeface="Times New Roman"/>
                        </a:rPr>
                        <a:t>创新</a:t>
                      </a:r>
                      <a:r>
                        <a:rPr lang="zh-CN" sz="1600" b="1" kern="100" dirty="0">
                          <a:solidFill>
                            <a:srgbClr val="002060"/>
                          </a:solidFill>
                          <a:latin typeface="Calibri"/>
                          <a:ea typeface="宋体"/>
                          <a:cs typeface="Times New Roman"/>
                        </a:rPr>
                        <a:t>实验班</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工业工程系</a:t>
                      </a:r>
                      <a:r>
                        <a:rPr lang="en-US" sz="1600" b="1" kern="100" dirty="0" err="1">
                          <a:solidFill>
                            <a:srgbClr val="002060"/>
                          </a:solidFill>
                          <a:latin typeface="Calibri"/>
                          <a:ea typeface="宋体"/>
                          <a:cs typeface="Times New Roman"/>
                        </a:rPr>
                        <a:t>Ipodia</a:t>
                      </a:r>
                      <a:r>
                        <a:rPr lang="en-US" sz="1600" b="1" kern="100" dirty="0">
                          <a:solidFill>
                            <a:srgbClr val="002060"/>
                          </a:solidFill>
                          <a:latin typeface="Calibri"/>
                          <a:ea typeface="宋体"/>
                          <a:cs typeface="Times New Roman"/>
                        </a:rPr>
                        <a:t> </a:t>
                      </a:r>
                      <a:r>
                        <a:rPr lang="zh-CN" sz="1600" b="1" kern="100" dirty="0">
                          <a:solidFill>
                            <a:srgbClr val="002060"/>
                          </a:solidFill>
                          <a:latin typeface="Calibri"/>
                          <a:ea typeface="宋体"/>
                          <a:cs typeface="Times New Roman"/>
                        </a:rPr>
                        <a:t>、</a:t>
                      </a:r>
                      <a:r>
                        <a:rPr lang="en-US" sz="1600" b="1" kern="100" dirty="0">
                          <a:solidFill>
                            <a:srgbClr val="002060"/>
                          </a:solidFill>
                          <a:latin typeface="Calibri"/>
                          <a:ea typeface="宋体"/>
                          <a:cs typeface="Times New Roman"/>
                        </a:rPr>
                        <a:t>XLP</a:t>
                      </a:r>
                      <a:r>
                        <a:rPr lang="zh-CN" sz="1600" b="1" kern="100" dirty="0">
                          <a:solidFill>
                            <a:srgbClr val="002060"/>
                          </a:solidFill>
                          <a:latin typeface="Calibri"/>
                          <a:ea typeface="宋体"/>
                          <a:cs typeface="Times New Roman"/>
                        </a:rPr>
                        <a:t>极限</a:t>
                      </a:r>
                      <a:r>
                        <a:rPr lang="zh-CN" sz="1600" b="1" kern="100" dirty="0" smtClean="0">
                          <a:solidFill>
                            <a:srgbClr val="002060"/>
                          </a:solidFill>
                          <a:latin typeface="Calibri"/>
                          <a:ea typeface="宋体"/>
                          <a:cs typeface="Times New Roman"/>
                        </a:rPr>
                        <a:t>学习</a:t>
                      </a:r>
                      <a:r>
                        <a:rPr lang="zh-CN" altLang="en-US" sz="1600" b="1" kern="100" dirty="0" smtClean="0">
                          <a:solidFill>
                            <a:srgbClr val="002060"/>
                          </a:solidFill>
                          <a:latin typeface="Calibri"/>
                          <a:ea typeface="宋体"/>
                          <a:cs typeface="Times New Roman"/>
                        </a:rPr>
                        <a:t>、新产品开发等</a:t>
                      </a:r>
                      <a:r>
                        <a:rPr lang="zh-CN" sz="1600" b="1" kern="100" dirty="0" smtClean="0">
                          <a:solidFill>
                            <a:srgbClr val="002060"/>
                          </a:solidFill>
                          <a:latin typeface="Calibri"/>
                          <a:ea typeface="宋体"/>
                          <a:cs typeface="Times New Roman"/>
                        </a:rPr>
                        <a:t>课程</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smtClean="0">
                          <a:solidFill>
                            <a:srgbClr val="002060"/>
                          </a:solidFill>
                          <a:latin typeface="Calibri"/>
                          <a:ea typeface="宋体"/>
                          <a:cs typeface="Times New Roman"/>
                        </a:rPr>
                        <a:t>机械</a:t>
                      </a:r>
                      <a:r>
                        <a:rPr lang="zh-CN" altLang="en-US" sz="1600" b="1" kern="100" dirty="0" smtClean="0">
                          <a:solidFill>
                            <a:srgbClr val="002060"/>
                          </a:solidFill>
                          <a:latin typeface="Calibri"/>
                          <a:ea typeface="宋体"/>
                          <a:cs typeface="Times New Roman"/>
                        </a:rPr>
                        <a:t>学院</a:t>
                      </a:r>
                      <a:r>
                        <a:rPr lang="zh-CN" sz="1600" b="1" kern="100" dirty="0" smtClean="0">
                          <a:solidFill>
                            <a:srgbClr val="002060"/>
                          </a:solidFill>
                          <a:latin typeface="Calibri"/>
                          <a:ea typeface="宋体"/>
                          <a:cs typeface="Times New Roman"/>
                        </a:rPr>
                        <a:t>机械</a:t>
                      </a:r>
                      <a:r>
                        <a:rPr lang="zh-CN" sz="1600" b="1" kern="100" dirty="0">
                          <a:solidFill>
                            <a:srgbClr val="002060"/>
                          </a:solidFill>
                          <a:latin typeface="Calibri"/>
                          <a:ea typeface="宋体"/>
                          <a:cs typeface="Times New Roman"/>
                        </a:rPr>
                        <a:t>原理、机械设计</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信息学院数字逻辑电路设计</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altLang="en-US" sz="1600" b="1" kern="100" dirty="0" smtClean="0">
                          <a:solidFill>
                            <a:srgbClr val="002060"/>
                          </a:solidFill>
                          <a:latin typeface="Calibri"/>
                          <a:ea typeface="宋体"/>
                          <a:cs typeface="Times New Roman"/>
                        </a:rPr>
                        <a:t>生命学院</a:t>
                      </a:r>
                      <a:r>
                        <a:rPr lang="zh-CN" sz="1600" b="1" kern="100" dirty="0" smtClean="0">
                          <a:solidFill>
                            <a:srgbClr val="002060"/>
                          </a:solidFill>
                          <a:latin typeface="Calibri"/>
                          <a:ea typeface="宋体"/>
                          <a:cs typeface="Times New Roman"/>
                        </a:rPr>
                        <a:t>生物医学测量</a:t>
                      </a:r>
                      <a:endParaRPr lang="en-US" altLang="zh-CN" sz="1600" b="1" kern="100" dirty="0" smtClean="0">
                        <a:solidFill>
                          <a:srgbClr val="002060"/>
                        </a:solidFill>
                        <a:latin typeface="Calibri"/>
                        <a:ea typeface="宋体"/>
                        <a:cs typeface="Times New Roman"/>
                      </a:endParaRPr>
                    </a:p>
                    <a:p>
                      <a:pPr marL="342900" lvl="0" indent="-342900" algn="just">
                        <a:spcAft>
                          <a:spcPts val="0"/>
                        </a:spcAft>
                        <a:buFont typeface="Wingdings"/>
                        <a:buChar char=""/>
                      </a:pPr>
                      <a:r>
                        <a:rPr lang="zh-CN" altLang="en-US" sz="1600" b="1" kern="100" dirty="0" smtClean="0">
                          <a:solidFill>
                            <a:srgbClr val="002060"/>
                          </a:solidFill>
                          <a:latin typeface="Calibri"/>
                          <a:ea typeface="宋体"/>
                          <a:cs typeface="Times New Roman"/>
                        </a:rPr>
                        <a:t>美术学院毕业设计</a:t>
                      </a:r>
                      <a:endParaRPr lang="en-US" altLang="zh-CN" sz="1600" b="1" kern="100" dirty="0" smtClean="0">
                        <a:solidFill>
                          <a:srgbClr val="002060"/>
                        </a:solidFill>
                        <a:latin typeface="Calibri"/>
                        <a:ea typeface="宋体"/>
                        <a:cs typeface="Times New Roman"/>
                      </a:endParaRPr>
                    </a:p>
                    <a:p>
                      <a:pPr marL="342900" lvl="0" indent="-342900" algn="just">
                        <a:spcAft>
                          <a:spcPts val="0"/>
                        </a:spcAft>
                        <a:buFont typeface="Wingdings"/>
                        <a:buChar char=""/>
                      </a:pPr>
                      <a:r>
                        <a:rPr lang="zh-CN" altLang="en-US" sz="1600" b="1" kern="100" dirty="0" smtClean="0">
                          <a:solidFill>
                            <a:srgbClr val="002060"/>
                          </a:solidFill>
                          <a:latin typeface="Calibri"/>
                          <a:ea typeface="宋体"/>
                          <a:cs typeface="Times New Roman"/>
                        </a:rPr>
                        <a:t>建筑学院毕业设计</a:t>
                      </a:r>
                      <a:endParaRPr lang="en-US" altLang="zh-CN" sz="1600" b="1" kern="100" dirty="0" smtClean="0">
                        <a:solidFill>
                          <a:srgbClr val="002060"/>
                        </a:solidFill>
                        <a:latin typeface="Calibri"/>
                        <a:ea typeface="宋体"/>
                        <a:cs typeface="Times New Roman"/>
                      </a:endParaRPr>
                    </a:p>
                    <a:p>
                      <a:pPr marL="342900" lvl="0" indent="-342900" algn="just">
                        <a:spcAft>
                          <a:spcPts val="0"/>
                        </a:spcAft>
                        <a:buFont typeface="Wingdings"/>
                        <a:buChar char=""/>
                      </a:pPr>
                      <a:r>
                        <a:rPr lang="en-US" altLang="zh-CN" sz="1600" b="1" kern="100" dirty="0" smtClean="0">
                          <a:solidFill>
                            <a:srgbClr val="002060"/>
                          </a:solidFill>
                          <a:latin typeface="Calibri"/>
                          <a:ea typeface="宋体"/>
                          <a:cs typeface="Times New Roman"/>
                        </a:rPr>
                        <a:t>……….</a:t>
                      </a:r>
                    </a:p>
                    <a:p>
                      <a:pPr marL="342900" lvl="0" indent="-342900" algn="just">
                        <a:spcAft>
                          <a:spcPts val="0"/>
                        </a:spcAft>
                        <a:buFont typeface="Wingdings"/>
                        <a:buChar char=""/>
                      </a:pPr>
                      <a:r>
                        <a:rPr lang="zh-CN" altLang="en-US" sz="1600" b="1" kern="100" dirty="0" smtClean="0">
                          <a:solidFill>
                            <a:srgbClr val="002060"/>
                          </a:solidFill>
                          <a:latin typeface="Calibri"/>
                          <a:ea typeface="宋体"/>
                          <a:cs typeface="Times New Roman"/>
                        </a:rPr>
                        <a:t>开放服务</a:t>
                      </a:r>
                      <a:endParaRPr lang="zh-CN" sz="1400" b="1" kern="100" dirty="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600" b="1" kern="100" dirty="0" smtClean="0">
                          <a:solidFill>
                            <a:srgbClr val="002060"/>
                          </a:solidFill>
                          <a:latin typeface="Calibri"/>
                          <a:ea typeface="宋体"/>
                          <a:cs typeface="Times New Roman"/>
                        </a:rPr>
                        <a:t>约</a:t>
                      </a:r>
                      <a:r>
                        <a:rPr lang="en-US" altLang="zh-CN" sz="1600" b="1" kern="100" dirty="0" smtClean="0">
                          <a:solidFill>
                            <a:srgbClr val="002060"/>
                          </a:solidFill>
                          <a:latin typeface="Calibri"/>
                          <a:ea typeface="宋体"/>
                          <a:cs typeface="Times New Roman"/>
                        </a:rPr>
                        <a:t>300</a:t>
                      </a:r>
                      <a:r>
                        <a:rPr lang="zh-CN" altLang="en-US" sz="1600" b="1" kern="100" dirty="0" smtClean="0">
                          <a:solidFill>
                            <a:srgbClr val="002060"/>
                          </a:solidFill>
                          <a:latin typeface="Calibri"/>
                          <a:ea typeface="宋体"/>
                          <a:cs typeface="Times New Roman"/>
                        </a:rPr>
                        <a:t>人</a:t>
                      </a:r>
                      <a:endParaRPr lang="en-US" sz="1600" b="1" kern="100" dirty="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865">
                <a:tc vMerge="1">
                  <a:txBody>
                    <a:bodyPr/>
                    <a:lstStyle/>
                    <a:p>
                      <a:endParaRPr lang="zh-CN" altLang="en-US"/>
                    </a:p>
                  </a:txBody>
                  <a:tcPr/>
                </a:tc>
                <a:tc>
                  <a:txBody>
                    <a:bodyPr/>
                    <a:lstStyle/>
                    <a:p>
                      <a:pPr algn="just">
                        <a:spcAft>
                          <a:spcPts val="0"/>
                        </a:spcAft>
                      </a:pPr>
                      <a:r>
                        <a:rPr lang="en-US" sz="1600" b="1" kern="100" dirty="0">
                          <a:solidFill>
                            <a:srgbClr val="002060"/>
                          </a:solidFill>
                          <a:latin typeface="Calibri"/>
                          <a:ea typeface="宋体"/>
                          <a:cs typeface="Times New Roman"/>
                        </a:rPr>
                        <a:t>X-lab</a:t>
                      </a:r>
                      <a:r>
                        <a:rPr lang="zh-CN" sz="1600" b="1" kern="100" dirty="0">
                          <a:solidFill>
                            <a:srgbClr val="002060"/>
                          </a:solidFill>
                          <a:latin typeface="Calibri"/>
                          <a:ea typeface="宋体"/>
                          <a:cs typeface="Times New Roman"/>
                        </a:rPr>
                        <a:t>：</a:t>
                      </a:r>
                      <a:r>
                        <a:rPr lang="en-US" sz="1600" b="1" kern="100" dirty="0">
                          <a:solidFill>
                            <a:srgbClr val="002060"/>
                          </a:solidFill>
                          <a:latin typeface="Calibri"/>
                          <a:ea typeface="宋体"/>
                          <a:cs typeface="Times New Roman"/>
                        </a:rPr>
                        <a:t>100</a:t>
                      </a:r>
                      <a:r>
                        <a:rPr lang="zh-CN" sz="1600" b="1" kern="100" dirty="0">
                          <a:solidFill>
                            <a:srgbClr val="002060"/>
                          </a:solidFill>
                          <a:latin typeface="Calibri"/>
                          <a:ea typeface="宋体"/>
                          <a:cs typeface="Times New Roman"/>
                        </a:rPr>
                        <a:t>平米的制作空间</a:t>
                      </a:r>
                      <a:endParaRPr lang="zh-CN" sz="1400" b="1" kern="100" dirty="0">
                        <a:solidFill>
                          <a:srgbClr val="002060"/>
                        </a:solidFill>
                        <a:latin typeface="Calibri"/>
                        <a:ea typeface="宋体"/>
                        <a:cs typeface="Times New Roman"/>
                      </a:endParaRPr>
                    </a:p>
                    <a:p>
                      <a:pPr algn="just">
                        <a:spcAft>
                          <a:spcPts val="0"/>
                        </a:spcAft>
                      </a:pPr>
                      <a:r>
                        <a:rPr lang="zh-CN" sz="1600" b="1" kern="100" dirty="0">
                          <a:solidFill>
                            <a:srgbClr val="002060"/>
                          </a:solidFill>
                          <a:latin typeface="Calibri"/>
                          <a:ea typeface="宋体"/>
                          <a:cs typeface="Times New Roman"/>
                        </a:rPr>
                        <a:t>校团委创业训练基地：</a:t>
                      </a:r>
                      <a:r>
                        <a:rPr lang="en-US" sz="1600" b="1" kern="100" dirty="0">
                          <a:solidFill>
                            <a:srgbClr val="002060"/>
                          </a:solidFill>
                          <a:latin typeface="Calibri"/>
                          <a:ea typeface="宋体"/>
                          <a:cs typeface="Times New Roman"/>
                        </a:rPr>
                        <a:t>100</a:t>
                      </a:r>
                      <a:r>
                        <a:rPr lang="zh-CN" sz="1600" b="1" kern="100" dirty="0">
                          <a:solidFill>
                            <a:srgbClr val="002060"/>
                          </a:solidFill>
                          <a:latin typeface="Calibri"/>
                          <a:ea typeface="宋体"/>
                          <a:cs typeface="Times New Roman"/>
                        </a:rPr>
                        <a:t>平米的空间</a:t>
                      </a:r>
                      <a:endParaRPr lang="zh-CN" sz="1400" b="1" kern="100" dirty="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b="1" kern="10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596">
                <a:tc>
                  <a:txBody>
                    <a:bodyPr/>
                    <a:lstStyle/>
                    <a:p>
                      <a:pPr algn="just">
                        <a:spcAft>
                          <a:spcPts val="0"/>
                        </a:spcAft>
                      </a:pPr>
                      <a:r>
                        <a:rPr lang="zh-CN" sz="1600" b="1" kern="100" dirty="0">
                          <a:solidFill>
                            <a:srgbClr val="002060"/>
                          </a:solidFill>
                          <a:latin typeface="Calibri"/>
                          <a:ea typeface="宋体"/>
                          <a:cs typeface="Times New Roman"/>
                        </a:rPr>
                        <a:t>社会服务</a:t>
                      </a:r>
                      <a:endParaRPr lang="zh-CN" sz="1400" b="1" kern="100" dirty="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Wingdings"/>
                        <a:buChar char=""/>
                      </a:pPr>
                      <a:r>
                        <a:rPr lang="zh-CN" sz="1600" b="1" kern="100" dirty="0" smtClean="0">
                          <a:solidFill>
                            <a:srgbClr val="002060"/>
                          </a:solidFill>
                          <a:latin typeface="Calibri"/>
                          <a:ea typeface="宋体"/>
                          <a:cs typeface="Times New Roman"/>
                        </a:rPr>
                        <a:t>招生办</a:t>
                      </a:r>
                      <a:r>
                        <a:rPr lang="zh-CN" altLang="en-US" sz="1600" b="1" kern="100" dirty="0" smtClean="0">
                          <a:solidFill>
                            <a:srgbClr val="002060"/>
                          </a:solidFill>
                          <a:latin typeface="Calibri"/>
                          <a:ea typeface="宋体"/>
                          <a:cs typeface="Times New Roman"/>
                        </a:rPr>
                        <a:t>：</a:t>
                      </a:r>
                      <a:r>
                        <a:rPr lang="zh-CN" sz="1600" b="1" kern="100" dirty="0" smtClean="0">
                          <a:solidFill>
                            <a:srgbClr val="002060"/>
                          </a:solidFill>
                          <a:latin typeface="Calibri"/>
                          <a:ea typeface="宋体"/>
                          <a:cs typeface="Times New Roman"/>
                        </a:rPr>
                        <a:t>暑期</a:t>
                      </a:r>
                      <a:r>
                        <a:rPr lang="zh-CN" sz="1600" b="1" kern="100" dirty="0">
                          <a:solidFill>
                            <a:srgbClr val="002060"/>
                          </a:solidFill>
                          <a:latin typeface="Calibri"/>
                          <a:ea typeface="宋体"/>
                          <a:cs typeface="Times New Roman"/>
                        </a:rPr>
                        <a:t>学校约</a:t>
                      </a:r>
                      <a:r>
                        <a:rPr lang="en-US" sz="1600" b="1" kern="100" dirty="0">
                          <a:solidFill>
                            <a:srgbClr val="002060"/>
                          </a:solidFill>
                          <a:latin typeface="Calibri"/>
                          <a:ea typeface="宋体"/>
                          <a:cs typeface="Times New Roman"/>
                        </a:rPr>
                        <a:t>1600</a:t>
                      </a:r>
                      <a:r>
                        <a:rPr lang="zh-CN" sz="1600" b="1" kern="100" dirty="0">
                          <a:solidFill>
                            <a:srgbClr val="002060"/>
                          </a:solidFill>
                          <a:latin typeface="Calibri"/>
                          <a:ea typeface="宋体"/>
                          <a:cs typeface="Times New Roman"/>
                        </a:rPr>
                        <a:t>名中学生的创新实践活动，天津新华中学约</a:t>
                      </a:r>
                      <a:r>
                        <a:rPr lang="en-US" sz="1600" b="1" kern="100" dirty="0">
                          <a:solidFill>
                            <a:srgbClr val="002060"/>
                          </a:solidFill>
                          <a:latin typeface="Calibri"/>
                          <a:ea typeface="宋体"/>
                          <a:cs typeface="Times New Roman"/>
                        </a:rPr>
                        <a:t>200</a:t>
                      </a:r>
                      <a:r>
                        <a:rPr lang="zh-CN" sz="1600" b="1" kern="100" dirty="0">
                          <a:solidFill>
                            <a:srgbClr val="002060"/>
                          </a:solidFill>
                          <a:latin typeface="Calibri"/>
                          <a:ea typeface="宋体"/>
                          <a:cs typeface="Times New Roman"/>
                        </a:rPr>
                        <a:t>名高中生创新活动考察，。</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校</a:t>
                      </a:r>
                      <a:r>
                        <a:rPr lang="zh-CN" sz="1600" b="1" kern="100" dirty="0" smtClean="0">
                          <a:solidFill>
                            <a:srgbClr val="002060"/>
                          </a:solidFill>
                          <a:latin typeface="Calibri"/>
                          <a:ea typeface="宋体"/>
                          <a:cs typeface="Times New Roman"/>
                        </a:rPr>
                        <a:t>团委</a:t>
                      </a:r>
                      <a:r>
                        <a:rPr lang="zh-CN" altLang="en-US" sz="1600" b="1" kern="100" dirty="0" smtClean="0">
                          <a:solidFill>
                            <a:srgbClr val="002060"/>
                          </a:solidFill>
                          <a:latin typeface="Calibri"/>
                          <a:ea typeface="宋体"/>
                          <a:cs typeface="Times New Roman"/>
                        </a:rPr>
                        <a:t>：</a:t>
                      </a:r>
                      <a:r>
                        <a:rPr lang="zh-CN" sz="1600" b="1" kern="100" dirty="0" smtClean="0">
                          <a:solidFill>
                            <a:srgbClr val="002060"/>
                          </a:solidFill>
                          <a:latin typeface="Calibri"/>
                          <a:ea typeface="宋体"/>
                          <a:cs typeface="Times New Roman"/>
                        </a:rPr>
                        <a:t>科技</a:t>
                      </a:r>
                      <a:r>
                        <a:rPr lang="zh-CN" sz="1600" b="1" kern="100" dirty="0">
                          <a:solidFill>
                            <a:srgbClr val="002060"/>
                          </a:solidFill>
                          <a:latin typeface="Calibri"/>
                          <a:ea typeface="宋体"/>
                          <a:cs typeface="Times New Roman"/>
                        </a:rPr>
                        <a:t>创新营约</a:t>
                      </a:r>
                      <a:r>
                        <a:rPr lang="en-US" sz="1600" b="1" kern="100" dirty="0">
                          <a:solidFill>
                            <a:srgbClr val="002060"/>
                          </a:solidFill>
                          <a:latin typeface="Calibri"/>
                          <a:ea typeface="宋体"/>
                          <a:cs typeface="Times New Roman"/>
                        </a:rPr>
                        <a:t>300</a:t>
                      </a:r>
                      <a:r>
                        <a:rPr lang="zh-CN" sz="1600" b="1" kern="100" dirty="0">
                          <a:solidFill>
                            <a:srgbClr val="002060"/>
                          </a:solidFill>
                          <a:latin typeface="Calibri"/>
                          <a:ea typeface="宋体"/>
                          <a:cs typeface="Times New Roman"/>
                        </a:rPr>
                        <a:t>名中学生的创新实践活动。</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smtClean="0">
                          <a:solidFill>
                            <a:srgbClr val="002060"/>
                          </a:solidFill>
                          <a:latin typeface="Calibri"/>
                          <a:ea typeface="宋体"/>
                          <a:cs typeface="Times New Roman"/>
                        </a:rPr>
                        <a:t>海淀</a:t>
                      </a:r>
                      <a:r>
                        <a:rPr lang="zh-CN" sz="1600" b="1" kern="100" dirty="0">
                          <a:solidFill>
                            <a:srgbClr val="002060"/>
                          </a:solidFill>
                          <a:latin typeface="Calibri"/>
                          <a:ea typeface="宋体"/>
                          <a:cs typeface="Times New Roman"/>
                        </a:rPr>
                        <a:t>区教委校外大</a:t>
                      </a:r>
                      <a:r>
                        <a:rPr lang="zh-CN" sz="1600" b="1" kern="100" dirty="0" smtClean="0">
                          <a:solidFill>
                            <a:srgbClr val="002060"/>
                          </a:solidFill>
                          <a:latin typeface="Calibri"/>
                          <a:ea typeface="宋体"/>
                          <a:cs typeface="Times New Roman"/>
                        </a:rPr>
                        <a:t>课堂</a:t>
                      </a:r>
                      <a:r>
                        <a:rPr lang="zh-CN" altLang="en-US" sz="1600" b="1" kern="100" dirty="0" smtClean="0">
                          <a:solidFill>
                            <a:srgbClr val="002060"/>
                          </a:solidFill>
                          <a:latin typeface="Calibri"/>
                          <a:ea typeface="宋体"/>
                          <a:cs typeface="Times New Roman"/>
                        </a:rPr>
                        <a:t>：</a:t>
                      </a:r>
                      <a:r>
                        <a:rPr lang="zh-CN" sz="1600" b="1" kern="100" dirty="0" smtClean="0">
                          <a:solidFill>
                            <a:srgbClr val="002060"/>
                          </a:solidFill>
                          <a:latin typeface="Calibri"/>
                          <a:ea typeface="宋体"/>
                          <a:cs typeface="Times New Roman"/>
                        </a:rPr>
                        <a:t>每年</a:t>
                      </a:r>
                      <a:r>
                        <a:rPr lang="zh-CN" sz="1600" b="1" kern="100" dirty="0">
                          <a:solidFill>
                            <a:srgbClr val="002060"/>
                          </a:solidFill>
                          <a:latin typeface="Calibri"/>
                          <a:ea typeface="宋体"/>
                          <a:cs typeface="Times New Roman"/>
                        </a:rPr>
                        <a:t>开设</a:t>
                      </a:r>
                      <a:r>
                        <a:rPr lang="en-US" sz="1600" b="1" kern="100" dirty="0">
                          <a:solidFill>
                            <a:srgbClr val="002060"/>
                          </a:solidFill>
                          <a:latin typeface="Calibri"/>
                          <a:ea typeface="宋体"/>
                          <a:cs typeface="Times New Roman"/>
                        </a:rPr>
                        <a:t>4</a:t>
                      </a:r>
                      <a:r>
                        <a:rPr lang="zh-CN" sz="1600" b="1" kern="100" dirty="0">
                          <a:solidFill>
                            <a:srgbClr val="002060"/>
                          </a:solidFill>
                          <a:latin typeface="Calibri"/>
                          <a:ea typeface="宋体"/>
                          <a:cs typeface="Times New Roman"/>
                        </a:rPr>
                        <a:t>个创新实践项目，约</a:t>
                      </a:r>
                      <a:r>
                        <a:rPr lang="en-US" sz="1600" b="1" kern="100" dirty="0">
                          <a:solidFill>
                            <a:srgbClr val="002060"/>
                          </a:solidFill>
                          <a:latin typeface="Calibri"/>
                          <a:ea typeface="宋体"/>
                          <a:cs typeface="Times New Roman"/>
                        </a:rPr>
                        <a:t>40</a:t>
                      </a:r>
                      <a:r>
                        <a:rPr lang="zh-CN" sz="1600" b="1" kern="100" dirty="0">
                          <a:solidFill>
                            <a:srgbClr val="002060"/>
                          </a:solidFill>
                          <a:latin typeface="Calibri"/>
                          <a:ea typeface="宋体"/>
                          <a:cs typeface="Times New Roman"/>
                        </a:rPr>
                        <a:t>名中小学生参加</a:t>
                      </a:r>
                      <a:r>
                        <a:rPr lang="zh-CN" sz="1600" b="1" kern="100" dirty="0" smtClean="0">
                          <a:solidFill>
                            <a:srgbClr val="002060"/>
                          </a:solidFill>
                          <a:latin typeface="Calibri"/>
                          <a:ea typeface="宋体"/>
                          <a:cs typeface="Times New Roman"/>
                        </a:rPr>
                        <a:t>。</a:t>
                      </a:r>
                      <a:endParaRPr lang="en-US" altLang="zh-CN" sz="1600" b="1" kern="100" dirty="0" smtClean="0">
                        <a:solidFill>
                          <a:srgbClr val="002060"/>
                        </a:solidFill>
                        <a:latin typeface="Calibri"/>
                        <a:ea typeface="宋体"/>
                        <a:cs typeface="Times New Roman"/>
                      </a:endParaRPr>
                    </a:p>
                    <a:p>
                      <a:pPr marL="342900" lvl="0" indent="-342900" algn="just">
                        <a:spcAft>
                          <a:spcPts val="0"/>
                        </a:spcAft>
                        <a:buFont typeface="Wingdings"/>
                        <a:buChar char=""/>
                      </a:pPr>
                      <a:r>
                        <a:rPr lang="zh-CN" altLang="en-US" sz="1400" b="1" kern="100" dirty="0" smtClean="0">
                          <a:solidFill>
                            <a:srgbClr val="002060"/>
                          </a:solidFill>
                          <a:latin typeface="+mn-lt"/>
                          <a:ea typeface="+mn-ea"/>
                          <a:cs typeface="Times New Roman"/>
                        </a:rPr>
                        <a:t>北京市 科普基地科普行活动，共计接待</a:t>
                      </a:r>
                      <a:r>
                        <a:rPr lang="en-US" altLang="zh-CN" sz="1400" b="1" kern="100" dirty="0" smtClean="0">
                          <a:solidFill>
                            <a:srgbClr val="002060"/>
                          </a:solidFill>
                          <a:latin typeface="+mn-lt"/>
                          <a:ea typeface="+mn-ea"/>
                          <a:cs typeface="Times New Roman"/>
                        </a:rPr>
                        <a:t>28</a:t>
                      </a:r>
                      <a:r>
                        <a:rPr lang="zh-CN" altLang="en-US" sz="1400" b="1" kern="100" dirty="0" smtClean="0">
                          <a:solidFill>
                            <a:srgbClr val="002060"/>
                          </a:solidFill>
                          <a:latin typeface="+mn-lt"/>
                          <a:ea typeface="+mn-ea"/>
                          <a:cs typeface="Times New Roman"/>
                        </a:rPr>
                        <a:t>批次，</a:t>
                      </a:r>
                      <a:r>
                        <a:rPr lang="en-US" altLang="zh-CN" sz="1400" b="1" kern="100" dirty="0" smtClean="0">
                          <a:solidFill>
                            <a:srgbClr val="002060"/>
                          </a:solidFill>
                          <a:latin typeface="+mn-lt"/>
                          <a:ea typeface="+mn-ea"/>
                          <a:cs typeface="Times New Roman"/>
                        </a:rPr>
                        <a:t>980</a:t>
                      </a:r>
                      <a:r>
                        <a:rPr lang="zh-CN" altLang="en-US" sz="1400" b="1" kern="100" dirty="0" smtClean="0">
                          <a:solidFill>
                            <a:srgbClr val="002060"/>
                          </a:solidFill>
                          <a:latin typeface="+mn-lt"/>
                          <a:ea typeface="+mn-ea"/>
                          <a:cs typeface="Times New Roman"/>
                        </a:rPr>
                        <a:t>人。</a:t>
                      </a:r>
                    </a:p>
                    <a:p>
                      <a:pPr marL="342900" lvl="0" indent="-342900" algn="just">
                        <a:spcAft>
                          <a:spcPts val="0"/>
                        </a:spcAft>
                        <a:buFont typeface="Wingdings"/>
                        <a:buChar char=""/>
                      </a:pPr>
                      <a:r>
                        <a:rPr lang="zh-CN" altLang="en-US" sz="1400" b="1" kern="100" dirty="0" smtClean="0">
                          <a:solidFill>
                            <a:srgbClr val="002060"/>
                          </a:solidFill>
                          <a:latin typeface="+mn-lt"/>
                          <a:ea typeface="+mn-ea"/>
                          <a:cs typeface="Times New Roman"/>
                        </a:rPr>
                        <a:t>市教委科技周活动，共计接待人数约</a:t>
                      </a:r>
                      <a:r>
                        <a:rPr lang="en-US" altLang="zh-CN" sz="1400" b="1" kern="100" dirty="0" smtClean="0">
                          <a:solidFill>
                            <a:srgbClr val="002060"/>
                          </a:solidFill>
                          <a:latin typeface="+mn-lt"/>
                          <a:ea typeface="+mn-ea"/>
                          <a:cs typeface="Times New Roman"/>
                        </a:rPr>
                        <a:t>900</a:t>
                      </a:r>
                      <a:r>
                        <a:rPr lang="zh-CN" altLang="en-US" sz="1400" b="1" kern="100" dirty="0" smtClean="0">
                          <a:solidFill>
                            <a:srgbClr val="002060"/>
                          </a:solidFill>
                          <a:latin typeface="+mn-lt"/>
                          <a:ea typeface="+mn-ea"/>
                          <a:cs typeface="Times New Roman"/>
                        </a:rPr>
                        <a:t>人。</a:t>
                      </a:r>
                      <a:endParaRPr lang="zh-CN" sz="1400" b="1" kern="100" dirty="0">
                        <a:solidFill>
                          <a:srgbClr val="002060"/>
                        </a:solidFill>
                        <a:latin typeface="Calibri"/>
                        <a:ea typeface="宋体"/>
                        <a:cs typeface="Times New Roman"/>
                      </a:endParaRPr>
                    </a:p>
                    <a:p>
                      <a:pPr marL="342900" lvl="0" indent="-342900" algn="just">
                        <a:spcAft>
                          <a:spcPts val="0"/>
                        </a:spcAft>
                        <a:buFont typeface="Wingdings"/>
                        <a:buChar char=""/>
                      </a:pPr>
                      <a:r>
                        <a:rPr lang="zh-CN" sz="1600" b="1" kern="100" dirty="0">
                          <a:solidFill>
                            <a:srgbClr val="002060"/>
                          </a:solidFill>
                          <a:latin typeface="Calibri"/>
                          <a:ea typeface="宋体"/>
                          <a:cs typeface="Times New Roman"/>
                        </a:rPr>
                        <a:t>清华附中、清华附小、人大附中等课外活动</a:t>
                      </a:r>
                      <a:r>
                        <a:rPr lang="zh-CN" sz="1600" b="1" kern="100" dirty="0" smtClean="0">
                          <a:solidFill>
                            <a:srgbClr val="002060"/>
                          </a:solidFill>
                          <a:latin typeface="Calibri"/>
                          <a:ea typeface="宋体"/>
                          <a:cs typeface="Times New Roman"/>
                        </a:rPr>
                        <a:t>基地</a:t>
                      </a:r>
                      <a:endParaRPr lang="en-US" altLang="zh-CN" sz="1600" b="1" kern="100" dirty="0" smtClean="0">
                        <a:solidFill>
                          <a:srgbClr val="002060"/>
                        </a:solidFill>
                        <a:latin typeface="Calibri"/>
                        <a:ea typeface="宋体"/>
                        <a:cs typeface="Times New Roman"/>
                      </a:endParaRPr>
                    </a:p>
                    <a:p>
                      <a:pPr marL="342900" lvl="0" indent="-342900" algn="just">
                        <a:spcAft>
                          <a:spcPts val="0"/>
                        </a:spcAft>
                        <a:buFont typeface="Wingdings"/>
                        <a:buChar char=""/>
                      </a:pPr>
                      <a:r>
                        <a:rPr lang="zh-CN" altLang="en-US" sz="1600" b="1" kern="100" dirty="0" smtClean="0">
                          <a:solidFill>
                            <a:srgbClr val="002060"/>
                          </a:solidFill>
                          <a:latin typeface="Calibri"/>
                          <a:ea typeface="宋体"/>
                          <a:cs typeface="Times New Roman"/>
                        </a:rPr>
                        <a:t>创客教育基地联盟</a:t>
                      </a:r>
                      <a:endParaRPr lang="zh-CN" sz="1400" b="1" kern="100" dirty="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smtClean="0">
                          <a:solidFill>
                            <a:srgbClr val="002060"/>
                          </a:solidFill>
                          <a:latin typeface="Calibri"/>
                          <a:ea typeface="宋体"/>
                          <a:cs typeface="Times New Roman"/>
                        </a:rPr>
                        <a:t>4000</a:t>
                      </a:r>
                      <a:r>
                        <a:rPr lang="zh-CN" altLang="en-US" sz="1600" b="1" kern="100" dirty="0" smtClean="0">
                          <a:solidFill>
                            <a:srgbClr val="002060"/>
                          </a:solidFill>
                          <a:latin typeface="Calibri"/>
                          <a:ea typeface="宋体"/>
                          <a:cs typeface="Times New Roman"/>
                        </a:rPr>
                        <a:t>余人</a:t>
                      </a:r>
                      <a:endParaRPr lang="en-US" sz="1600" b="1" kern="100" dirty="0">
                        <a:solidFill>
                          <a:srgbClr val="002060"/>
                        </a:solidFill>
                        <a:latin typeface="Calibri"/>
                        <a:ea typeface="宋体"/>
                        <a:cs typeface="Times New Roman"/>
                      </a:endParaRPr>
                    </a:p>
                  </a:txBody>
                  <a:tcPr marL="53387" marR="53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072082" y="3000372"/>
            <a:ext cx="2571752" cy="954107"/>
          </a:xfrm>
          <a:prstGeom prst="rect">
            <a:avLst/>
          </a:prstGeom>
        </p:spPr>
        <p:txBody>
          <a:bodyPr wrap="square">
            <a:spAutoFit/>
          </a:bodyPr>
          <a:lstStyle/>
          <a:p>
            <a:r>
              <a:rPr lang="zh-CN" altLang="en-US" sz="1400" b="1" dirty="0" smtClean="0">
                <a:solidFill>
                  <a:srgbClr val="7030A0"/>
                </a:solidFill>
              </a:rPr>
              <a:t>创新实验室</a:t>
            </a:r>
            <a:r>
              <a:rPr lang="en-US" altLang="zh-CN" sz="1400" b="1" dirty="0" smtClean="0">
                <a:solidFill>
                  <a:srgbClr val="7030A0"/>
                </a:solidFill>
              </a:rPr>
              <a:t>3~5</a:t>
            </a:r>
            <a:r>
              <a:rPr lang="zh-CN" altLang="en-US" sz="1400" b="1" dirty="0" smtClean="0">
                <a:solidFill>
                  <a:srgbClr val="7030A0"/>
                </a:solidFill>
              </a:rPr>
              <a:t>月份统计数据，包括三创选修课程、创新指导、科研服务、创业孵化等在内的活动，接待学生数为</a:t>
            </a:r>
            <a:r>
              <a:rPr lang="en-US" altLang="zh-CN" sz="1400" b="1" dirty="0" smtClean="0">
                <a:solidFill>
                  <a:srgbClr val="7030A0"/>
                </a:solidFill>
              </a:rPr>
              <a:t>3896</a:t>
            </a:r>
            <a:r>
              <a:rPr lang="zh-CN" altLang="en-US" sz="1400" b="1" dirty="0" smtClean="0">
                <a:solidFill>
                  <a:srgbClr val="7030A0"/>
                </a:solidFill>
              </a:rPr>
              <a:t>人次。</a:t>
            </a:r>
            <a:endParaRPr lang="zh-CN" altLang="en-US" sz="1400" b="1" dirty="0">
              <a:solidFill>
                <a:srgbClr val="7030A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1203348"/>
          </a:xfrm>
        </p:spPr>
        <p:txBody>
          <a:bodyPr>
            <a:noAutofit/>
          </a:bodyPr>
          <a:lstStyle/>
          <a:p>
            <a:r>
              <a:rPr lang="zh-CN" altLang="en-US" sz="3200" b="1" dirty="0" smtClean="0">
                <a:solidFill>
                  <a:srgbClr val="7030A0"/>
                </a:solidFill>
                <a:latin typeface="微软雅黑" pitchFamily="34" charset="-122"/>
                <a:ea typeface="微软雅黑" pitchFamily="34" charset="-122"/>
              </a:rPr>
              <a:t>清华大学本科生创新创业辅修专业</a:t>
            </a:r>
            <a:r>
              <a:rPr lang="en-US" altLang="zh-CN" sz="3200" b="1" dirty="0" smtClean="0">
                <a:solidFill>
                  <a:srgbClr val="002060"/>
                </a:solidFill>
              </a:rPr>
              <a:t/>
            </a:r>
            <a:br>
              <a:rPr lang="en-US" altLang="zh-CN" sz="3200" b="1" dirty="0" smtClean="0">
                <a:solidFill>
                  <a:srgbClr val="002060"/>
                </a:solidFill>
              </a:rPr>
            </a:br>
            <a:r>
              <a:rPr lang="en-US" altLang="zh-CN" sz="1800" b="1" dirty="0" smtClean="0">
                <a:solidFill>
                  <a:srgbClr val="C00000"/>
                </a:solidFill>
              </a:rPr>
              <a:t>2014</a:t>
            </a:r>
            <a:r>
              <a:rPr lang="zh-CN" altLang="en-US" sz="1800" b="1" dirty="0" smtClean="0">
                <a:solidFill>
                  <a:srgbClr val="C00000"/>
                </a:solidFill>
              </a:rPr>
              <a:t>年</a:t>
            </a:r>
            <a:r>
              <a:rPr lang="en-US" altLang="zh-CN" sz="1800" b="1" dirty="0" smtClean="0">
                <a:solidFill>
                  <a:srgbClr val="C00000"/>
                </a:solidFill>
              </a:rPr>
              <a:t>11</a:t>
            </a:r>
            <a:r>
              <a:rPr lang="zh-CN" altLang="en-US" sz="1800" b="1" dirty="0" smtClean="0">
                <a:solidFill>
                  <a:srgbClr val="C00000"/>
                </a:solidFill>
              </a:rPr>
              <a:t>月清华创客日上，讨论开设的必要性和可行性。此后，训练中心、美院、工业工程系、经管学院等院系老师多次研讨。申请</a:t>
            </a:r>
            <a:r>
              <a:rPr lang="en-US" altLang="zh-CN" sz="1800" b="1" dirty="0" smtClean="0">
                <a:solidFill>
                  <a:srgbClr val="C00000"/>
                </a:solidFill>
              </a:rPr>
              <a:t>2015</a:t>
            </a:r>
            <a:r>
              <a:rPr lang="zh-CN" altLang="en-US" sz="1800" b="1" dirty="0" smtClean="0">
                <a:solidFill>
                  <a:srgbClr val="C00000"/>
                </a:solidFill>
              </a:rPr>
              <a:t>年秋季学期招生。</a:t>
            </a:r>
            <a:endParaRPr lang="zh-CN" altLang="en-US" sz="2800" dirty="0">
              <a:solidFill>
                <a:srgbClr val="C00000"/>
              </a:solidFill>
            </a:endParaRPr>
          </a:p>
        </p:txBody>
      </p:sp>
      <p:sp>
        <p:nvSpPr>
          <p:cNvPr id="3" name="内容占位符 2"/>
          <p:cNvSpPr>
            <a:spLocks noGrp="1"/>
          </p:cNvSpPr>
          <p:nvPr>
            <p:ph idx="1"/>
          </p:nvPr>
        </p:nvSpPr>
        <p:spPr>
          <a:xfrm>
            <a:off x="457200" y="1428736"/>
            <a:ext cx="8472518" cy="5000660"/>
          </a:xfrm>
        </p:spPr>
        <p:txBody>
          <a:bodyPr>
            <a:noAutofit/>
          </a:bodyPr>
          <a:lstStyle/>
          <a:p>
            <a:pPr>
              <a:buNone/>
            </a:pPr>
            <a:r>
              <a:rPr lang="zh-CN" altLang="en-US" sz="1400" b="1" dirty="0" smtClean="0">
                <a:solidFill>
                  <a:srgbClr val="002060"/>
                </a:solidFill>
                <a:latin typeface="微软雅黑" pitchFamily="34" charset="-122"/>
                <a:ea typeface="微软雅黑" pitchFamily="34" charset="-122"/>
              </a:rPr>
              <a:t>一、培养目标</a:t>
            </a:r>
          </a:p>
          <a:p>
            <a:r>
              <a:rPr lang="zh-CN" altLang="en-US" sz="1400" b="1" dirty="0" smtClean="0">
                <a:solidFill>
                  <a:srgbClr val="002060"/>
                </a:solidFill>
                <a:latin typeface="微软雅黑" pitchFamily="34" charset="-122"/>
                <a:ea typeface="微软雅黑" pitchFamily="34" charset="-122"/>
              </a:rPr>
              <a:t>本辅修专业面向社会需求，通过跨界学习和实践，使学生掌握全球化背景下的创新创业理论、方法和工具，拓展学生的创新力和领导力，培养学生的首创精神与企业家精神。</a:t>
            </a:r>
          </a:p>
          <a:p>
            <a:pPr>
              <a:buNone/>
            </a:pPr>
            <a:r>
              <a:rPr lang="zh-CN" altLang="en-US" sz="1400" b="1" dirty="0" smtClean="0">
                <a:solidFill>
                  <a:srgbClr val="002060"/>
                </a:solidFill>
                <a:latin typeface="微软雅黑" pitchFamily="34" charset="-122"/>
                <a:ea typeface="微软雅黑" pitchFamily="34" charset="-122"/>
              </a:rPr>
              <a:t>二、基本要求</a:t>
            </a:r>
          </a:p>
          <a:p>
            <a:pPr>
              <a:buFont typeface="+mj-ea"/>
              <a:buAutoNum type="circleNumDbPlain"/>
            </a:pPr>
            <a:r>
              <a:rPr lang="zh-CN" altLang="en-US" sz="1400" b="1" dirty="0" smtClean="0">
                <a:solidFill>
                  <a:srgbClr val="002060"/>
                </a:solidFill>
                <a:latin typeface="微软雅黑" pitchFamily="34" charset="-122"/>
                <a:ea typeface="微软雅黑" pitchFamily="34" charset="-122"/>
              </a:rPr>
              <a:t>掌握创新创业领域的基础理论、方法和工具，具备从创新创业角度理解当代社会和科技热点问题的能力。</a:t>
            </a:r>
          </a:p>
          <a:p>
            <a:pPr>
              <a:buFont typeface="+mj-ea"/>
              <a:buAutoNum type="circleNumDbPlain"/>
            </a:pPr>
            <a:r>
              <a:rPr lang="zh-CN" altLang="en-US" sz="1400" b="1" dirty="0" smtClean="0">
                <a:solidFill>
                  <a:srgbClr val="002060"/>
                </a:solidFill>
                <a:latin typeface="微软雅黑" pitchFamily="34" charset="-122"/>
                <a:ea typeface="微软雅黑" pitchFamily="34" charset="-122"/>
              </a:rPr>
              <a:t>具备考虑经济、社会、环境等多方面因素，定义、分析复杂问题的批判性思维与统筹资源的综合设计能力。</a:t>
            </a:r>
          </a:p>
          <a:p>
            <a:pPr>
              <a:buFont typeface="+mj-ea"/>
              <a:buAutoNum type="circleNumDbPlain"/>
            </a:pPr>
            <a:r>
              <a:rPr lang="zh-CN" altLang="en-US" sz="1400" b="1" dirty="0" smtClean="0">
                <a:solidFill>
                  <a:srgbClr val="002060"/>
                </a:solidFill>
                <a:latin typeface="微软雅黑" pitchFamily="34" charset="-122"/>
                <a:ea typeface="微软雅黑" pitchFamily="34" charset="-122"/>
              </a:rPr>
              <a:t>具备在团队中从不同学科角度发挥作用的能力和有效沟通的能力，具有良好的团队领导能力和合作精神。</a:t>
            </a:r>
          </a:p>
          <a:p>
            <a:pPr>
              <a:buFont typeface="+mj-ea"/>
              <a:buAutoNum type="circleNumDbPlain"/>
            </a:pPr>
            <a:r>
              <a:rPr lang="zh-CN" altLang="en-US" sz="1400" b="1" dirty="0" smtClean="0">
                <a:solidFill>
                  <a:srgbClr val="002060"/>
                </a:solidFill>
                <a:latin typeface="微软雅黑" pitchFamily="34" charset="-122"/>
                <a:ea typeface="微软雅黑" pitchFamily="34" charset="-122"/>
              </a:rPr>
              <a:t>具备定义产品、建立商业模式、设计融资方案的能力。</a:t>
            </a:r>
          </a:p>
          <a:p>
            <a:pPr>
              <a:buFont typeface="+mj-ea"/>
              <a:buAutoNum type="circleNumDbPlain"/>
            </a:pPr>
            <a:r>
              <a:rPr lang="zh-CN" altLang="en-US" sz="1400" b="1" dirty="0" smtClean="0">
                <a:solidFill>
                  <a:srgbClr val="002060"/>
                </a:solidFill>
                <a:latin typeface="微软雅黑" pitchFamily="34" charset="-122"/>
                <a:ea typeface="微软雅黑" pitchFamily="34" charset="-122"/>
              </a:rPr>
              <a:t>具备国际视野和跨文化环境下的交流、竞争与合作的能力。</a:t>
            </a:r>
          </a:p>
          <a:p>
            <a:pPr>
              <a:buNone/>
            </a:pPr>
            <a:r>
              <a:rPr lang="zh-CN" altLang="en-US" sz="1400" b="1" dirty="0" smtClean="0">
                <a:solidFill>
                  <a:srgbClr val="002060"/>
                </a:solidFill>
                <a:latin typeface="微软雅黑" pitchFamily="34" charset="-122"/>
                <a:ea typeface="微软雅黑" pitchFamily="34" charset="-122"/>
              </a:rPr>
              <a:t>三、学制与辅修专业授予</a:t>
            </a:r>
          </a:p>
          <a:p>
            <a:r>
              <a:rPr lang="zh-CN" altLang="en-US" sz="1400" b="1" dirty="0" smtClean="0">
                <a:solidFill>
                  <a:srgbClr val="002060"/>
                </a:solidFill>
                <a:latin typeface="微软雅黑" pitchFamily="34" charset="-122"/>
                <a:ea typeface="微软雅黑" pitchFamily="34" charset="-122"/>
              </a:rPr>
              <a:t>本辅修专业面向清华大学在校本科生二年级及以上，学科专业不限。</a:t>
            </a:r>
          </a:p>
          <a:p>
            <a:r>
              <a:rPr lang="zh-CN" altLang="en-US" sz="1400" b="1" dirty="0" smtClean="0">
                <a:solidFill>
                  <a:srgbClr val="002060"/>
                </a:solidFill>
                <a:latin typeface="微软雅黑" pitchFamily="34" charset="-122"/>
                <a:ea typeface="微软雅黑" pitchFamily="34" charset="-122"/>
              </a:rPr>
              <a:t>学制：本科学制三学期，按照学分制管理。第一、二学期以课程为主，第三学期以项目综合训练为重点。</a:t>
            </a:r>
          </a:p>
          <a:p>
            <a:r>
              <a:rPr lang="zh-CN" altLang="en-US" sz="1400" b="1" dirty="0" smtClean="0">
                <a:solidFill>
                  <a:srgbClr val="002060"/>
                </a:solidFill>
                <a:latin typeface="微软雅黑" pitchFamily="34" charset="-122"/>
                <a:ea typeface="微软雅黑" pitchFamily="34" charset="-122"/>
              </a:rPr>
              <a:t>辅修专业授予：创新创业辅修专业。</a:t>
            </a:r>
          </a:p>
          <a:p>
            <a:pPr>
              <a:buNone/>
            </a:pPr>
            <a:r>
              <a:rPr lang="zh-CN" altLang="en-US" sz="1400" b="1" dirty="0" smtClean="0">
                <a:solidFill>
                  <a:srgbClr val="002060"/>
                </a:solidFill>
                <a:latin typeface="微软雅黑" pitchFamily="34" charset="-122"/>
                <a:ea typeface="微软雅黑" pitchFamily="34" charset="-122"/>
              </a:rPr>
              <a:t>四、学分要求</a:t>
            </a:r>
          </a:p>
          <a:p>
            <a:r>
              <a:rPr lang="zh-CN" altLang="en-US" sz="1400" b="1" dirty="0" smtClean="0">
                <a:solidFill>
                  <a:srgbClr val="002060"/>
                </a:solidFill>
                <a:latin typeface="微软雅黑" pitchFamily="34" charset="-122"/>
                <a:ea typeface="微软雅黑" pitchFamily="34" charset="-122"/>
              </a:rPr>
              <a:t>创新创业辅修学位实行学分制，必须修满培养方案规定的</a:t>
            </a:r>
            <a:r>
              <a:rPr lang="en-US" sz="1400" b="1" dirty="0" smtClean="0">
                <a:solidFill>
                  <a:srgbClr val="002060"/>
                </a:solidFill>
                <a:latin typeface="微软雅黑" pitchFamily="34" charset="-122"/>
                <a:ea typeface="微软雅黑" pitchFamily="34" charset="-122"/>
              </a:rPr>
              <a:t>22</a:t>
            </a:r>
            <a:r>
              <a:rPr lang="zh-CN" altLang="en-US" sz="1400" b="1" dirty="0" smtClean="0">
                <a:solidFill>
                  <a:srgbClr val="002060"/>
                </a:solidFill>
                <a:latin typeface="微软雅黑" pitchFamily="34" charset="-122"/>
                <a:ea typeface="微软雅黑" pitchFamily="34" charset="-122"/>
              </a:rPr>
              <a:t>学分，其中：必修课</a:t>
            </a:r>
            <a:r>
              <a:rPr lang="en-US" sz="1400" b="1" dirty="0" smtClean="0">
                <a:solidFill>
                  <a:srgbClr val="002060"/>
                </a:solidFill>
                <a:latin typeface="微软雅黑" pitchFamily="34" charset="-122"/>
                <a:ea typeface="微软雅黑" pitchFamily="34" charset="-122"/>
              </a:rPr>
              <a:t>5</a:t>
            </a:r>
            <a:r>
              <a:rPr lang="zh-CN" altLang="en-US" sz="1400" b="1" dirty="0" smtClean="0">
                <a:solidFill>
                  <a:srgbClr val="002060"/>
                </a:solidFill>
                <a:latin typeface="微软雅黑" pitchFamily="34" charset="-122"/>
                <a:ea typeface="微软雅黑" pitchFamily="34" charset="-122"/>
              </a:rPr>
              <a:t>门共</a:t>
            </a:r>
            <a:r>
              <a:rPr lang="en-US" sz="1400" b="1" dirty="0" smtClean="0">
                <a:solidFill>
                  <a:srgbClr val="002060"/>
                </a:solidFill>
                <a:latin typeface="微软雅黑" pitchFamily="34" charset="-122"/>
                <a:ea typeface="微软雅黑" pitchFamily="34" charset="-122"/>
              </a:rPr>
              <a:t>12</a:t>
            </a:r>
            <a:r>
              <a:rPr lang="zh-CN" altLang="en-US" sz="1400" b="1" dirty="0" smtClean="0">
                <a:solidFill>
                  <a:srgbClr val="002060"/>
                </a:solidFill>
                <a:latin typeface="微软雅黑" pitchFamily="34" charset="-122"/>
                <a:ea typeface="微软雅黑" pitchFamily="34" charset="-122"/>
              </a:rPr>
              <a:t>学分；选修课</a:t>
            </a:r>
            <a:r>
              <a:rPr lang="en-US" sz="1400" b="1" dirty="0" smtClean="0">
                <a:solidFill>
                  <a:srgbClr val="002060"/>
                </a:solidFill>
                <a:latin typeface="微软雅黑" pitchFamily="34" charset="-122"/>
                <a:ea typeface="微软雅黑" pitchFamily="34" charset="-122"/>
              </a:rPr>
              <a:t>4</a:t>
            </a:r>
            <a:r>
              <a:rPr lang="zh-CN" altLang="en-US" sz="1400" b="1" dirty="0" smtClean="0">
                <a:solidFill>
                  <a:srgbClr val="002060"/>
                </a:solidFill>
                <a:latin typeface="微软雅黑" pitchFamily="34" charset="-122"/>
                <a:ea typeface="微软雅黑" pitchFamily="34" charset="-122"/>
              </a:rPr>
              <a:t>学分，原则上可以从培养方案所列的选修课程中任意选择；暑期课程</a:t>
            </a:r>
            <a:r>
              <a:rPr lang="en-US" sz="1400" b="1" dirty="0" smtClean="0">
                <a:solidFill>
                  <a:srgbClr val="002060"/>
                </a:solidFill>
                <a:latin typeface="微软雅黑" pitchFamily="34" charset="-122"/>
                <a:ea typeface="微软雅黑" pitchFamily="34" charset="-122"/>
              </a:rPr>
              <a:t>2</a:t>
            </a:r>
            <a:r>
              <a:rPr lang="zh-CN" altLang="en-US" sz="1400" b="1" dirty="0" smtClean="0">
                <a:solidFill>
                  <a:srgbClr val="002060"/>
                </a:solidFill>
                <a:latin typeface="微软雅黑" pitchFamily="34" charset="-122"/>
                <a:ea typeface="微软雅黑" pitchFamily="34" charset="-122"/>
              </a:rPr>
              <a:t>学分；项目综合训练</a:t>
            </a:r>
            <a:r>
              <a:rPr lang="en-US" sz="1400" b="1" dirty="0" smtClean="0">
                <a:solidFill>
                  <a:srgbClr val="002060"/>
                </a:solidFill>
                <a:latin typeface="微软雅黑" pitchFamily="34" charset="-122"/>
                <a:ea typeface="微软雅黑" pitchFamily="34" charset="-122"/>
              </a:rPr>
              <a:t>4</a:t>
            </a:r>
            <a:r>
              <a:rPr lang="zh-CN" altLang="en-US" sz="1400" b="1" dirty="0" smtClean="0">
                <a:solidFill>
                  <a:srgbClr val="002060"/>
                </a:solidFill>
                <a:latin typeface="微软雅黑" pitchFamily="34" charset="-122"/>
                <a:ea typeface="微软雅黑" pitchFamily="34" charset="-122"/>
              </a:rPr>
              <a:t>学分。</a:t>
            </a:r>
          </a:p>
          <a:p>
            <a:endParaRPr lang="zh-CN" altLang="en-US" sz="1400" b="1"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952" y="214291"/>
            <a:ext cx="7886700" cy="571503"/>
          </a:xfrm>
        </p:spPr>
        <p:txBody>
          <a:bodyPr>
            <a:normAutofit fontScale="90000"/>
          </a:bodyPr>
          <a:lstStyle/>
          <a:p>
            <a:r>
              <a:rPr lang="zh-CN" altLang="en-US" sz="3200" b="1" dirty="0" smtClean="0"/>
              <a:t>创新创业辅修学位课程</a:t>
            </a:r>
            <a:r>
              <a:rPr lang="zh-CN" altLang="en-US" sz="3200" b="1" dirty="0"/>
              <a:t>设置</a:t>
            </a:r>
          </a:p>
        </p:txBody>
      </p:sp>
      <p:graphicFrame>
        <p:nvGraphicFramePr>
          <p:cNvPr id="3" name="表格 2"/>
          <p:cNvGraphicFramePr>
            <a:graphicFrameLocks noGrp="1"/>
          </p:cNvGraphicFramePr>
          <p:nvPr>
            <p:extLst>
              <p:ext uri="{D42A27DB-BD31-4B8C-83A1-F6EECF244321}">
                <p14:modId xmlns:p14="http://schemas.microsoft.com/office/powerpoint/2010/main" xmlns="" val="198731954"/>
              </p:ext>
            </p:extLst>
          </p:nvPr>
        </p:nvGraphicFramePr>
        <p:xfrm>
          <a:off x="477107" y="785794"/>
          <a:ext cx="8166859" cy="5734874"/>
        </p:xfrm>
        <a:graphic>
          <a:graphicData uri="http://schemas.openxmlformats.org/drawingml/2006/table">
            <a:tbl>
              <a:tblPr firstRow="1" bandRow="1">
                <a:tableStyleId>{5C22544A-7EE6-4342-B048-85BDC9FD1C3A}</a:tableStyleId>
              </a:tblPr>
              <a:tblGrid>
                <a:gridCol w="1126079"/>
                <a:gridCol w="1769895"/>
                <a:gridCol w="1764216"/>
                <a:gridCol w="1595331"/>
                <a:gridCol w="888279"/>
                <a:gridCol w="1023059"/>
              </a:tblGrid>
              <a:tr h="250596">
                <a:tc>
                  <a:txBody>
                    <a:bodyPr/>
                    <a:lstStyle/>
                    <a:p>
                      <a:pPr algn="ctr"/>
                      <a:r>
                        <a:rPr lang="zh-CN" altLang="en-US" sz="1600" b="1" dirty="0" smtClean="0">
                          <a:solidFill>
                            <a:schemeClr val="bg1"/>
                          </a:solidFill>
                        </a:rPr>
                        <a:t>分类</a:t>
                      </a:r>
                      <a:endParaRPr lang="zh-CN" altLang="en-US" sz="1600" b="1" dirty="0">
                        <a:solidFill>
                          <a:schemeClr val="bg1"/>
                        </a:solidFill>
                      </a:endParaRPr>
                    </a:p>
                  </a:txBody>
                  <a:tcPr/>
                </a:tc>
                <a:tc>
                  <a:txBody>
                    <a:bodyPr/>
                    <a:lstStyle/>
                    <a:p>
                      <a:pPr algn="ctr"/>
                      <a:r>
                        <a:rPr lang="zh-CN" altLang="en-US" sz="1600" b="1" dirty="0" smtClean="0">
                          <a:solidFill>
                            <a:schemeClr val="bg1"/>
                          </a:solidFill>
                        </a:rPr>
                        <a:t>课程名称</a:t>
                      </a:r>
                      <a:endParaRPr lang="zh-CN" altLang="en-US" sz="1600" b="1" dirty="0">
                        <a:solidFill>
                          <a:schemeClr val="bg1"/>
                        </a:solidFill>
                      </a:endParaRPr>
                    </a:p>
                  </a:txBody>
                  <a:tcPr/>
                </a:tc>
                <a:tc>
                  <a:txBody>
                    <a:bodyPr/>
                    <a:lstStyle/>
                    <a:p>
                      <a:pPr algn="ctr"/>
                      <a:r>
                        <a:rPr lang="zh-CN" altLang="en-US" sz="1600" b="1" dirty="0" smtClean="0">
                          <a:solidFill>
                            <a:schemeClr val="bg1"/>
                          </a:solidFill>
                        </a:rPr>
                        <a:t>开课院系</a:t>
                      </a:r>
                      <a:endParaRPr lang="zh-CN" altLang="en-US" sz="1600" b="1" dirty="0">
                        <a:solidFill>
                          <a:schemeClr val="bg1"/>
                        </a:solidFill>
                      </a:endParaRPr>
                    </a:p>
                  </a:txBody>
                  <a:tcPr/>
                </a:tc>
                <a:tc>
                  <a:txBody>
                    <a:bodyPr/>
                    <a:lstStyle/>
                    <a:p>
                      <a:pPr algn="ctr"/>
                      <a:r>
                        <a:rPr lang="zh-CN" altLang="en-US" sz="1600" b="1" dirty="0" smtClean="0">
                          <a:solidFill>
                            <a:schemeClr val="bg1"/>
                          </a:solidFill>
                        </a:rPr>
                        <a:t>教师</a:t>
                      </a:r>
                      <a:endParaRPr lang="zh-CN" altLang="en-US" sz="1600" b="1" dirty="0">
                        <a:solidFill>
                          <a:schemeClr val="bg1"/>
                        </a:solidFill>
                      </a:endParaRPr>
                    </a:p>
                  </a:txBody>
                  <a:tcPr/>
                </a:tc>
                <a:tc>
                  <a:txBody>
                    <a:bodyPr/>
                    <a:lstStyle/>
                    <a:p>
                      <a:pPr algn="ctr"/>
                      <a:r>
                        <a:rPr lang="zh-CN" altLang="en-US" sz="1600" b="1" dirty="0" smtClean="0">
                          <a:solidFill>
                            <a:schemeClr val="bg1"/>
                          </a:solidFill>
                        </a:rPr>
                        <a:t>学分</a:t>
                      </a:r>
                      <a:endParaRPr lang="zh-CN" altLang="en-US" sz="1600" b="1" dirty="0">
                        <a:solidFill>
                          <a:schemeClr val="bg1"/>
                        </a:solidFill>
                      </a:endParaRPr>
                    </a:p>
                  </a:txBody>
                  <a:tcPr/>
                </a:tc>
                <a:tc>
                  <a:txBody>
                    <a:bodyPr/>
                    <a:lstStyle/>
                    <a:p>
                      <a:pPr algn="ctr"/>
                      <a:r>
                        <a:rPr lang="zh-CN" altLang="en-US" sz="1600" b="1" dirty="0" smtClean="0">
                          <a:solidFill>
                            <a:schemeClr val="bg1"/>
                          </a:solidFill>
                        </a:rPr>
                        <a:t>开课学期</a:t>
                      </a:r>
                      <a:endParaRPr lang="zh-CN" altLang="en-US" sz="1600" b="1" dirty="0">
                        <a:solidFill>
                          <a:schemeClr val="bg1"/>
                        </a:solidFill>
                      </a:endParaRPr>
                    </a:p>
                  </a:txBody>
                  <a:tcPr/>
                </a:tc>
              </a:tr>
              <a:tr h="250596">
                <a:tc rowSpan="7">
                  <a:txBody>
                    <a:bodyPr/>
                    <a:lstStyle/>
                    <a:p>
                      <a:r>
                        <a:rPr lang="zh-CN" altLang="en-US" sz="1050" b="1" dirty="0" smtClean="0">
                          <a:solidFill>
                            <a:srgbClr val="002060"/>
                          </a:solidFill>
                        </a:rPr>
                        <a:t>必修课</a:t>
                      </a:r>
                      <a:endParaRPr lang="en-US" altLang="zh-CN" sz="1050" b="1" dirty="0" smtClean="0">
                        <a:solidFill>
                          <a:srgbClr val="002060"/>
                        </a:solidFill>
                      </a:endParaRPr>
                    </a:p>
                    <a:p>
                      <a:r>
                        <a:rPr lang="zh-CN" altLang="en-US" sz="1050" b="1" dirty="0" smtClean="0">
                          <a:solidFill>
                            <a:srgbClr val="002060"/>
                          </a:solidFill>
                        </a:rPr>
                        <a:t>（</a:t>
                      </a:r>
                      <a:r>
                        <a:rPr lang="en-US" altLang="zh-CN" sz="1050" b="1" dirty="0" smtClean="0">
                          <a:solidFill>
                            <a:srgbClr val="002060"/>
                          </a:solidFill>
                        </a:rPr>
                        <a:t>12</a:t>
                      </a:r>
                      <a:r>
                        <a:rPr lang="zh-CN" altLang="en-US" sz="1050" b="1" dirty="0" smtClean="0">
                          <a:solidFill>
                            <a:srgbClr val="002060"/>
                          </a:solidFill>
                        </a:rPr>
                        <a:t>学分）</a:t>
                      </a:r>
                      <a:endParaRPr lang="zh-CN" altLang="en-US" sz="1050" b="1" dirty="0">
                        <a:solidFill>
                          <a:srgbClr val="002060"/>
                        </a:solidFill>
                      </a:endParaRPr>
                    </a:p>
                  </a:txBody>
                  <a:tcPr/>
                </a:tc>
                <a:tc gridSpan="5">
                  <a:txBody>
                    <a:bodyPr/>
                    <a:lstStyle/>
                    <a:p>
                      <a:pPr algn="l"/>
                      <a:r>
                        <a:rPr lang="zh-CN" altLang="en-US" sz="1050" b="1" dirty="0" smtClean="0">
                          <a:solidFill>
                            <a:srgbClr val="C00000"/>
                          </a:solidFill>
                        </a:rPr>
                        <a:t>基础课：</a:t>
                      </a:r>
                      <a:endParaRPr lang="zh-CN" altLang="en-US" sz="1050" b="1" dirty="0">
                        <a:solidFill>
                          <a:srgbClr val="C00000"/>
                        </a:solidFill>
                      </a:endParaRPr>
                    </a:p>
                  </a:txBody>
                  <a:tcPr/>
                </a:tc>
                <a:tc hMerge="1">
                  <a:txBody>
                    <a:bodyPr/>
                    <a:lstStyle/>
                    <a:p>
                      <a:endParaRPr lang="zh-CN" altLang="en-US"/>
                    </a:p>
                  </a:txBody>
                  <a:tcPr/>
                </a:tc>
                <a:tc hMerge="1">
                  <a:txBody>
                    <a:bodyPr/>
                    <a:lstStyle/>
                    <a:p>
                      <a:endParaRPr lang="zh-CN" altLang="en-US" sz="1000" dirty="0"/>
                    </a:p>
                  </a:txBody>
                  <a:tcPr/>
                </a:tc>
                <a:tc hMerge="1">
                  <a:txBody>
                    <a:bodyPr/>
                    <a:lstStyle/>
                    <a:p>
                      <a:endParaRPr lang="zh-CN" altLang="en-US"/>
                    </a:p>
                  </a:txBody>
                  <a:tcPr/>
                </a:tc>
                <a:tc hMerge="1">
                  <a:txBody>
                    <a:bodyPr/>
                    <a:lstStyle/>
                    <a:p>
                      <a:endParaRPr lang="zh-CN" altLang="en-US"/>
                    </a:p>
                  </a:txBody>
                  <a:tcPr/>
                </a:tc>
              </a:tr>
              <a:tr h="341407">
                <a:tc vMerge="1">
                  <a:txBody>
                    <a:bodyPr/>
                    <a:lstStyle/>
                    <a:p>
                      <a:endParaRPr lang="zh-CN" altLang="en-US" sz="1000" dirty="0"/>
                    </a:p>
                  </a:txBody>
                  <a:tcPr/>
                </a:tc>
                <a:tc>
                  <a:txBody>
                    <a:bodyPr/>
                    <a:lstStyle/>
                    <a:p>
                      <a:r>
                        <a:rPr lang="zh-CN" altLang="en-US" sz="1050" b="1" dirty="0" smtClean="0">
                          <a:solidFill>
                            <a:srgbClr val="002060"/>
                          </a:solidFill>
                        </a:rPr>
                        <a:t>创业导引</a:t>
                      </a:r>
                      <a:r>
                        <a:rPr lang="en-US" altLang="zh-CN" sz="1050" b="1" dirty="0" smtClean="0">
                          <a:solidFill>
                            <a:srgbClr val="002060"/>
                          </a:solidFill>
                        </a:rPr>
                        <a:t>—</a:t>
                      </a:r>
                      <a:r>
                        <a:rPr lang="zh-CN" altLang="en-US" sz="1050" b="1" dirty="0" smtClean="0">
                          <a:solidFill>
                            <a:srgbClr val="002060"/>
                          </a:solidFill>
                        </a:rPr>
                        <a:t>与创业名家面对面</a:t>
                      </a:r>
                      <a:endParaRPr lang="zh-CN" altLang="en-US" sz="1050" b="1" dirty="0">
                        <a:solidFill>
                          <a:srgbClr val="002060"/>
                        </a:solidFill>
                      </a:endParaRPr>
                    </a:p>
                  </a:txBody>
                  <a:tcPr/>
                </a:tc>
                <a:tc>
                  <a:txBody>
                    <a:bodyPr/>
                    <a:lstStyle/>
                    <a:p>
                      <a:r>
                        <a:rPr lang="zh-CN" altLang="en-US" sz="1050" b="1" dirty="0" smtClean="0">
                          <a:solidFill>
                            <a:srgbClr val="002060"/>
                          </a:solidFill>
                        </a:rPr>
                        <a:t>训练</a:t>
                      </a:r>
                      <a:r>
                        <a:rPr lang="zh-CN" altLang="en-US" sz="1050" b="1" dirty="0" smtClean="0">
                          <a:solidFill>
                            <a:srgbClr val="002060"/>
                          </a:solidFill>
                        </a:rPr>
                        <a:t>中心、水木清华理事会</a:t>
                      </a:r>
                      <a:endParaRPr lang="zh-CN" altLang="en-US" sz="1050" b="1" dirty="0">
                        <a:solidFill>
                          <a:srgbClr val="002060"/>
                        </a:solidFill>
                      </a:endParaRPr>
                    </a:p>
                  </a:txBody>
                  <a:tcPr/>
                </a:tc>
                <a:tc>
                  <a:txBody>
                    <a:bodyPr/>
                    <a:lstStyle/>
                    <a:p>
                      <a:r>
                        <a:rPr lang="zh-CN" altLang="en-US" sz="1050" b="1" dirty="0" smtClean="0">
                          <a:solidFill>
                            <a:srgbClr val="002060"/>
                          </a:solidFill>
                        </a:rPr>
                        <a:t>孙宏斌、李双寿</a:t>
                      </a:r>
                      <a:endParaRPr lang="zh-CN" altLang="en-US" sz="1050" b="1" dirty="0">
                        <a:solidFill>
                          <a:srgbClr val="002060"/>
                        </a:solidFill>
                      </a:endParaRPr>
                    </a:p>
                  </a:txBody>
                  <a:tcPr/>
                </a:tc>
                <a:tc>
                  <a:txBody>
                    <a:bodyPr/>
                    <a:lstStyle/>
                    <a:p>
                      <a:pPr algn="ctr"/>
                      <a:r>
                        <a:rPr lang="en-US" altLang="zh-CN" sz="1050" b="1" dirty="0" smtClean="0">
                          <a:solidFill>
                            <a:srgbClr val="002060"/>
                          </a:solidFill>
                        </a:rPr>
                        <a:t>2</a:t>
                      </a:r>
                      <a:endParaRPr lang="zh-CN" altLang="en-US" sz="1050" b="1" dirty="0">
                        <a:solidFill>
                          <a:srgbClr val="002060"/>
                        </a:solidFill>
                      </a:endParaRPr>
                    </a:p>
                  </a:txBody>
                  <a:tcPr/>
                </a:tc>
                <a:tc>
                  <a:txBody>
                    <a:bodyPr/>
                    <a:lstStyle/>
                    <a:p>
                      <a:r>
                        <a:rPr lang="zh-CN" altLang="en-US" sz="1050" b="1" dirty="0" smtClean="0">
                          <a:solidFill>
                            <a:srgbClr val="002060"/>
                          </a:solidFill>
                        </a:rPr>
                        <a:t>第一学期</a:t>
                      </a:r>
                      <a:endParaRPr lang="zh-CN" altLang="en-US" sz="1050" b="1" dirty="0">
                        <a:solidFill>
                          <a:srgbClr val="002060"/>
                        </a:solidFill>
                      </a:endParaRPr>
                    </a:p>
                  </a:txBody>
                  <a:tcPr/>
                </a:tc>
              </a:tr>
              <a:tr h="341407">
                <a:tc vMerge="1">
                  <a:txBody>
                    <a:bodyPr/>
                    <a:lstStyle/>
                    <a:p>
                      <a:endParaRPr lang="zh-CN" altLang="en-US" sz="1000" dirty="0"/>
                    </a:p>
                  </a:txBody>
                  <a:tcPr/>
                </a:tc>
                <a:tc>
                  <a:txBody>
                    <a:bodyPr/>
                    <a:lstStyle/>
                    <a:p>
                      <a:r>
                        <a:rPr lang="zh-CN" altLang="en-US" sz="1050" b="1" dirty="0" smtClean="0">
                          <a:solidFill>
                            <a:srgbClr val="002060"/>
                          </a:solidFill>
                        </a:rPr>
                        <a:t>跨学科系统集成设计挑战</a:t>
                      </a:r>
                      <a:endParaRPr lang="zh-CN" altLang="en-US" sz="1050" b="1" dirty="0">
                        <a:solidFill>
                          <a:srgbClr val="002060"/>
                        </a:solidFill>
                      </a:endParaRPr>
                    </a:p>
                  </a:txBody>
                  <a:tcPr/>
                </a:tc>
                <a:tc>
                  <a:txBody>
                    <a:bodyPr/>
                    <a:lstStyle/>
                    <a:p>
                      <a:r>
                        <a:rPr lang="zh-CN" altLang="en-US" sz="1050" b="1" dirty="0" smtClean="0">
                          <a:solidFill>
                            <a:srgbClr val="002060"/>
                          </a:solidFill>
                        </a:rPr>
                        <a:t>工业工程系</a:t>
                      </a:r>
                      <a:endParaRPr lang="zh-CN" altLang="en-US" sz="1050" b="1" dirty="0">
                        <a:solidFill>
                          <a:srgbClr val="002060"/>
                        </a:solidFill>
                      </a:endParaRPr>
                    </a:p>
                  </a:txBody>
                  <a:tcPr/>
                </a:tc>
                <a:tc>
                  <a:txBody>
                    <a:bodyPr/>
                    <a:lstStyle/>
                    <a:p>
                      <a:r>
                        <a:rPr lang="zh-CN" altLang="en-US" sz="1050" b="1" dirty="0" smtClean="0">
                          <a:solidFill>
                            <a:srgbClr val="002060"/>
                          </a:solidFill>
                        </a:rPr>
                        <a:t>顾学雍</a:t>
                      </a:r>
                      <a:endParaRPr lang="zh-CN" altLang="en-US" sz="1050" b="1" dirty="0">
                        <a:solidFill>
                          <a:srgbClr val="002060"/>
                        </a:solidFill>
                      </a:endParaRPr>
                    </a:p>
                  </a:txBody>
                  <a:tcPr/>
                </a:tc>
                <a:tc>
                  <a:txBody>
                    <a:bodyPr/>
                    <a:lstStyle/>
                    <a:p>
                      <a:pPr algn="ctr"/>
                      <a:r>
                        <a:rPr lang="en-US" altLang="zh-CN" sz="1050" b="1" dirty="0" smtClean="0">
                          <a:solidFill>
                            <a:srgbClr val="002060"/>
                          </a:solidFill>
                        </a:rPr>
                        <a:t>2</a:t>
                      </a:r>
                      <a:endParaRPr lang="zh-CN" altLang="en-US" sz="1050" b="1" dirty="0">
                        <a:solidFill>
                          <a:srgbClr val="002060"/>
                        </a:solidFill>
                      </a:endParaRPr>
                    </a:p>
                  </a:txBody>
                  <a:tcPr/>
                </a:tc>
                <a:tc>
                  <a:txBody>
                    <a:bodyPr/>
                    <a:lstStyle/>
                    <a:p>
                      <a:r>
                        <a:rPr lang="zh-CN" altLang="en-US" sz="1050" b="1" dirty="0" smtClean="0">
                          <a:solidFill>
                            <a:srgbClr val="002060"/>
                          </a:solidFill>
                        </a:rPr>
                        <a:t>第一学期</a:t>
                      </a:r>
                      <a:endParaRPr lang="zh-CN" altLang="en-US" sz="1050" b="1" dirty="0">
                        <a:solidFill>
                          <a:srgbClr val="002060"/>
                        </a:solidFill>
                      </a:endParaRPr>
                    </a:p>
                  </a:txBody>
                  <a:tcPr/>
                </a:tc>
              </a:tr>
              <a:tr h="341407">
                <a:tc vMerge="1">
                  <a:txBody>
                    <a:bodyPr/>
                    <a:lstStyle/>
                    <a:p>
                      <a:endParaRPr lang="zh-CN" altLang="en-US" sz="1000" dirty="0"/>
                    </a:p>
                  </a:txBody>
                  <a:tcPr/>
                </a:tc>
                <a:tc>
                  <a:txBody>
                    <a:bodyPr/>
                    <a:lstStyle/>
                    <a:p>
                      <a:r>
                        <a:rPr lang="zh-CN" altLang="en-US" sz="1050" b="1" dirty="0" smtClean="0">
                          <a:solidFill>
                            <a:srgbClr val="002060"/>
                          </a:solidFill>
                        </a:rPr>
                        <a:t>创造性思维与创新方法</a:t>
                      </a:r>
                      <a:endParaRPr lang="zh-CN" altLang="en-US" sz="1050" b="1" dirty="0">
                        <a:solidFill>
                          <a:srgbClr val="002060"/>
                        </a:solidFill>
                      </a:endParaRPr>
                    </a:p>
                  </a:txBody>
                  <a:tcPr/>
                </a:tc>
                <a:tc>
                  <a:txBody>
                    <a:bodyPr/>
                    <a:lstStyle/>
                    <a:p>
                      <a:r>
                        <a:rPr lang="zh-CN" altLang="en-US" sz="1050" b="1" dirty="0" smtClean="0">
                          <a:solidFill>
                            <a:srgbClr val="002060"/>
                          </a:solidFill>
                        </a:rPr>
                        <a:t>美术学院、工业工程系</a:t>
                      </a:r>
                      <a:endParaRPr lang="zh-CN" altLang="en-US" sz="1050" b="1" dirty="0">
                        <a:solidFill>
                          <a:srgbClr val="002060"/>
                        </a:solidFill>
                      </a:endParaRPr>
                    </a:p>
                  </a:txBody>
                  <a:tcPr/>
                </a:tc>
                <a:tc>
                  <a:txBody>
                    <a:bodyPr/>
                    <a:lstStyle/>
                    <a:p>
                      <a:r>
                        <a:rPr lang="zh-CN" altLang="en-US" sz="1050" b="1" dirty="0" smtClean="0">
                          <a:solidFill>
                            <a:srgbClr val="002060"/>
                          </a:solidFill>
                        </a:rPr>
                        <a:t>张伟、徐迎庆、付志勇</a:t>
                      </a:r>
                      <a:endParaRPr lang="zh-CN" altLang="en-US" sz="1050" b="1" dirty="0">
                        <a:solidFill>
                          <a:srgbClr val="002060"/>
                        </a:solidFill>
                      </a:endParaRPr>
                    </a:p>
                  </a:txBody>
                  <a:tcPr/>
                </a:tc>
                <a:tc>
                  <a:txBody>
                    <a:bodyPr/>
                    <a:lstStyle/>
                    <a:p>
                      <a:pPr algn="ctr"/>
                      <a:r>
                        <a:rPr lang="en-US" altLang="zh-CN" sz="1050" b="1" dirty="0" smtClean="0">
                          <a:solidFill>
                            <a:srgbClr val="002060"/>
                          </a:solidFill>
                        </a:rPr>
                        <a:t>2</a:t>
                      </a:r>
                      <a:endParaRPr lang="zh-CN" altLang="en-US" sz="1050" b="1" dirty="0">
                        <a:solidFill>
                          <a:srgbClr val="002060"/>
                        </a:solidFill>
                      </a:endParaRPr>
                    </a:p>
                  </a:txBody>
                  <a:tcPr/>
                </a:tc>
                <a:tc>
                  <a:txBody>
                    <a:bodyPr/>
                    <a:lstStyle/>
                    <a:p>
                      <a:r>
                        <a:rPr lang="zh-CN" altLang="en-US" sz="1050" b="1" dirty="0" smtClean="0">
                          <a:solidFill>
                            <a:srgbClr val="002060"/>
                          </a:solidFill>
                        </a:rPr>
                        <a:t>第一学期</a:t>
                      </a:r>
                      <a:endParaRPr lang="zh-CN" altLang="en-US" sz="1050" b="1" dirty="0">
                        <a:solidFill>
                          <a:srgbClr val="002060"/>
                        </a:solidFill>
                      </a:endParaRPr>
                    </a:p>
                  </a:txBody>
                  <a:tcPr/>
                </a:tc>
              </a:tr>
              <a:tr h="250596">
                <a:tc vMerge="1">
                  <a:txBody>
                    <a:bodyPr/>
                    <a:lstStyle/>
                    <a:p>
                      <a:endParaRPr lang="zh-CN" altLang="en-US" sz="1000" dirty="0"/>
                    </a:p>
                  </a:txBody>
                  <a:tcPr/>
                </a:tc>
                <a:tc gridSpan="5">
                  <a:txBody>
                    <a:bodyPr/>
                    <a:lstStyle/>
                    <a:p>
                      <a:pPr algn="l"/>
                      <a:r>
                        <a:rPr lang="zh-CN" altLang="en-US" sz="1050" b="1" dirty="0" smtClean="0">
                          <a:solidFill>
                            <a:srgbClr val="C00000"/>
                          </a:solidFill>
                        </a:rPr>
                        <a:t>专业课：</a:t>
                      </a:r>
                      <a:endParaRPr lang="zh-CN" altLang="en-US" sz="1050" b="1" dirty="0">
                        <a:solidFill>
                          <a:srgbClr val="C00000"/>
                        </a:solidFill>
                      </a:endParaRPr>
                    </a:p>
                  </a:txBody>
                  <a:tcPr/>
                </a:tc>
                <a:tc hMerge="1">
                  <a:txBody>
                    <a:bodyPr/>
                    <a:lstStyle/>
                    <a:p>
                      <a:endParaRPr lang="zh-CN" altLang="en-US"/>
                    </a:p>
                  </a:txBody>
                  <a:tcPr/>
                </a:tc>
                <a:tc hMerge="1">
                  <a:txBody>
                    <a:bodyPr/>
                    <a:lstStyle/>
                    <a:p>
                      <a:endParaRPr lang="zh-CN" altLang="en-US" sz="1000" dirty="0"/>
                    </a:p>
                  </a:txBody>
                  <a:tcPr/>
                </a:tc>
                <a:tc hMerge="1">
                  <a:txBody>
                    <a:bodyPr/>
                    <a:lstStyle/>
                    <a:p>
                      <a:endParaRPr lang="zh-CN" altLang="en-US"/>
                    </a:p>
                  </a:txBody>
                  <a:tcPr/>
                </a:tc>
                <a:tc hMerge="1">
                  <a:txBody>
                    <a:bodyPr/>
                    <a:lstStyle/>
                    <a:p>
                      <a:endParaRPr lang="zh-CN" altLang="en-US"/>
                    </a:p>
                  </a:txBody>
                  <a:tcPr/>
                </a:tc>
              </a:tr>
              <a:tr h="250596">
                <a:tc vMerge="1">
                  <a:txBody>
                    <a:bodyPr/>
                    <a:lstStyle/>
                    <a:p>
                      <a:endParaRPr lang="zh-CN" altLang="en-US" sz="1000" dirty="0"/>
                    </a:p>
                  </a:txBody>
                  <a:tcPr/>
                </a:tc>
                <a:tc>
                  <a:txBody>
                    <a:bodyPr/>
                    <a:lstStyle/>
                    <a:p>
                      <a:r>
                        <a:rPr lang="zh-CN" altLang="en-US" sz="1050" b="1" dirty="0" smtClean="0">
                          <a:solidFill>
                            <a:srgbClr val="002060"/>
                          </a:solidFill>
                        </a:rPr>
                        <a:t>设计与实现</a:t>
                      </a:r>
                      <a:endParaRPr lang="zh-CN" altLang="en-US" sz="1050" b="1" dirty="0">
                        <a:solidFill>
                          <a:srgbClr val="002060"/>
                        </a:solidFill>
                      </a:endParaRPr>
                    </a:p>
                  </a:txBody>
                  <a:tcPr/>
                </a:tc>
                <a:tc>
                  <a:txBody>
                    <a:bodyPr/>
                    <a:lstStyle/>
                    <a:p>
                      <a:r>
                        <a:rPr lang="zh-CN" altLang="en-US" sz="1050" b="1" dirty="0" smtClean="0">
                          <a:solidFill>
                            <a:srgbClr val="002060"/>
                          </a:solidFill>
                        </a:rPr>
                        <a:t>美术学院、训练中心、各院系</a:t>
                      </a:r>
                      <a:endParaRPr lang="zh-CN" altLang="en-US" sz="1050" b="1" dirty="0">
                        <a:solidFill>
                          <a:srgbClr val="002060"/>
                        </a:solidFill>
                      </a:endParaRPr>
                    </a:p>
                  </a:txBody>
                  <a:tcPr/>
                </a:tc>
                <a:tc>
                  <a:txBody>
                    <a:bodyPr/>
                    <a:lstStyle/>
                    <a:p>
                      <a:r>
                        <a:rPr lang="zh-CN" altLang="en-US" sz="1050" b="1" dirty="0" smtClean="0">
                          <a:solidFill>
                            <a:srgbClr val="002060"/>
                          </a:solidFill>
                        </a:rPr>
                        <a:t>付志勇、杨建新</a:t>
                      </a:r>
                      <a:endParaRPr lang="zh-CN" altLang="en-US" sz="1050" b="1" dirty="0">
                        <a:solidFill>
                          <a:srgbClr val="002060"/>
                        </a:solidFill>
                      </a:endParaRPr>
                    </a:p>
                  </a:txBody>
                  <a:tcPr/>
                </a:tc>
                <a:tc>
                  <a:txBody>
                    <a:bodyPr/>
                    <a:lstStyle/>
                    <a:p>
                      <a:pPr algn="ctr"/>
                      <a:r>
                        <a:rPr lang="en-US" altLang="zh-CN" sz="1050" b="1" dirty="0" smtClean="0">
                          <a:solidFill>
                            <a:srgbClr val="002060"/>
                          </a:solidFill>
                        </a:rPr>
                        <a:t>3</a:t>
                      </a:r>
                      <a:endParaRPr lang="zh-CN" altLang="en-US" sz="1050" b="1" dirty="0">
                        <a:solidFill>
                          <a:srgbClr val="002060"/>
                        </a:solidFill>
                      </a:endParaRPr>
                    </a:p>
                  </a:txBody>
                  <a:tcPr/>
                </a:tc>
                <a:tc>
                  <a:txBody>
                    <a:bodyPr/>
                    <a:lstStyle/>
                    <a:p>
                      <a:r>
                        <a:rPr lang="zh-CN" altLang="en-US" sz="1050" b="1" dirty="0" smtClean="0">
                          <a:solidFill>
                            <a:srgbClr val="002060"/>
                          </a:solidFill>
                        </a:rPr>
                        <a:t>第二学期</a:t>
                      </a:r>
                      <a:endParaRPr lang="zh-CN" altLang="en-US" sz="1050" b="1" dirty="0">
                        <a:solidFill>
                          <a:srgbClr val="002060"/>
                        </a:solidFill>
                      </a:endParaRPr>
                    </a:p>
                  </a:txBody>
                  <a:tcPr/>
                </a:tc>
              </a:tr>
              <a:tr h="250596">
                <a:tc vMerge="1">
                  <a:txBody>
                    <a:bodyPr/>
                    <a:lstStyle/>
                    <a:p>
                      <a:endParaRPr lang="zh-CN" altLang="en-US" sz="1000" dirty="0"/>
                    </a:p>
                  </a:txBody>
                  <a:tcPr/>
                </a:tc>
                <a:tc>
                  <a:txBody>
                    <a:bodyPr/>
                    <a:lstStyle/>
                    <a:p>
                      <a:r>
                        <a:rPr lang="zh-CN" altLang="en-US" sz="1050" b="1" dirty="0" smtClean="0">
                          <a:solidFill>
                            <a:srgbClr val="002060"/>
                          </a:solidFill>
                        </a:rPr>
                        <a:t>创业基础</a:t>
                      </a:r>
                      <a:endParaRPr lang="zh-CN" altLang="en-US" sz="1050" b="1" dirty="0">
                        <a:solidFill>
                          <a:srgbClr val="002060"/>
                        </a:solidFill>
                      </a:endParaRPr>
                    </a:p>
                  </a:txBody>
                  <a:tcPr/>
                </a:tc>
                <a:tc>
                  <a:txBody>
                    <a:bodyPr/>
                    <a:lstStyle/>
                    <a:p>
                      <a:r>
                        <a:rPr lang="zh-CN" altLang="en-US" sz="1050" b="1" dirty="0" smtClean="0">
                          <a:solidFill>
                            <a:srgbClr val="002060"/>
                          </a:solidFill>
                        </a:rPr>
                        <a:t>经管学院、各院系</a:t>
                      </a:r>
                      <a:endParaRPr lang="zh-CN" altLang="en-US" sz="1050" b="1" dirty="0">
                        <a:solidFill>
                          <a:srgbClr val="002060"/>
                        </a:solidFill>
                      </a:endParaRPr>
                    </a:p>
                  </a:txBody>
                  <a:tcPr/>
                </a:tc>
                <a:tc>
                  <a:txBody>
                    <a:bodyPr/>
                    <a:lstStyle/>
                    <a:p>
                      <a:r>
                        <a:rPr lang="zh-CN" altLang="en-US" sz="1050" b="1" dirty="0" smtClean="0">
                          <a:solidFill>
                            <a:srgbClr val="002060"/>
                          </a:solidFill>
                        </a:rPr>
                        <a:t>朱恒源</a:t>
                      </a:r>
                      <a:endParaRPr lang="zh-CN" altLang="en-US" sz="1050" b="1" dirty="0">
                        <a:solidFill>
                          <a:srgbClr val="002060"/>
                        </a:solidFill>
                      </a:endParaRPr>
                    </a:p>
                  </a:txBody>
                  <a:tcPr/>
                </a:tc>
                <a:tc>
                  <a:txBody>
                    <a:bodyPr/>
                    <a:lstStyle/>
                    <a:p>
                      <a:pPr algn="ctr"/>
                      <a:r>
                        <a:rPr lang="en-US" altLang="zh-CN" sz="1050" b="1" dirty="0" smtClean="0">
                          <a:solidFill>
                            <a:srgbClr val="002060"/>
                          </a:solidFill>
                        </a:rPr>
                        <a:t>3</a:t>
                      </a:r>
                      <a:endParaRPr lang="zh-CN" altLang="en-US" sz="1050" b="1" dirty="0">
                        <a:solidFill>
                          <a:srgbClr val="002060"/>
                        </a:solidFill>
                      </a:endParaRPr>
                    </a:p>
                  </a:txBody>
                  <a:tcPr/>
                </a:tc>
                <a:tc>
                  <a:txBody>
                    <a:bodyPr/>
                    <a:lstStyle/>
                    <a:p>
                      <a:r>
                        <a:rPr lang="zh-CN" altLang="en-US" sz="1050" b="1" dirty="0" smtClean="0">
                          <a:solidFill>
                            <a:srgbClr val="002060"/>
                          </a:solidFill>
                        </a:rPr>
                        <a:t>第二学期</a:t>
                      </a:r>
                      <a:endParaRPr lang="zh-CN" altLang="en-US" sz="1050" b="1" dirty="0">
                        <a:solidFill>
                          <a:srgbClr val="002060"/>
                        </a:solidFill>
                      </a:endParaRPr>
                    </a:p>
                  </a:txBody>
                  <a:tcPr/>
                </a:tc>
              </a:tr>
              <a:tr h="250596">
                <a:tc rowSpan="6">
                  <a:txBody>
                    <a:bodyPr/>
                    <a:lstStyle/>
                    <a:p>
                      <a:r>
                        <a:rPr lang="zh-CN" altLang="en-US" sz="1050" b="1" dirty="0" smtClean="0">
                          <a:solidFill>
                            <a:srgbClr val="002060"/>
                          </a:solidFill>
                        </a:rPr>
                        <a:t>选修课</a:t>
                      </a:r>
                      <a:endParaRPr lang="en-US" altLang="zh-CN" sz="1050" b="1" dirty="0" smtClean="0">
                        <a:solidFill>
                          <a:srgbClr val="002060"/>
                        </a:solidFill>
                      </a:endParaRPr>
                    </a:p>
                    <a:p>
                      <a:r>
                        <a:rPr lang="zh-CN" altLang="en-US" sz="1050" b="1" dirty="0" smtClean="0">
                          <a:solidFill>
                            <a:srgbClr val="002060"/>
                          </a:solidFill>
                        </a:rPr>
                        <a:t>（</a:t>
                      </a:r>
                      <a:r>
                        <a:rPr lang="en-US" altLang="zh-CN" sz="1050" b="1" dirty="0" smtClean="0">
                          <a:solidFill>
                            <a:srgbClr val="002060"/>
                          </a:solidFill>
                        </a:rPr>
                        <a:t>4</a:t>
                      </a:r>
                      <a:r>
                        <a:rPr lang="zh-CN" altLang="en-US" sz="1050" b="1" dirty="0" smtClean="0">
                          <a:solidFill>
                            <a:srgbClr val="002060"/>
                          </a:solidFill>
                        </a:rPr>
                        <a:t>学分）</a:t>
                      </a:r>
                      <a:endParaRPr lang="zh-CN" altLang="en-US" sz="1050" b="1" dirty="0">
                        <a:solidFill>
                          <a:srgbClr val="002060"/>
                        </a:solidFill>
                      </a:endParaRPr>
                    </a:p>
                  </a:txBody>
                  <a:tcPr/>
                </a:tc>
                <a:tc>
                  <a:txBody>
                    <a:bodyPr/>
                    <a:lstStyle/>
                    <a:p>
                      <a:r>
                        <a:rPr lang="zh-CN" altLang="en-US" sz="1050" b="1" dirty="0" smtClean="0">
                          <a:solidFill>
                            <a:srgbClr val="002060"/>
                          </a:solidFill>
                        </a:rPr>
                        <a:t>知识产权实务</a:t>
                      </a:r>
                      <a:endParaRPr lang="zh-CN" altLang="en-US" sz="1050" b="1" dirty="0">
                        <a:solidFill>
                          <a:srgbClr val="002060"/>
                        </a:solidFill>
                      </a:endParaRPr>
                    </a:p>
                  </a:txBody>
                  <a:tcPr/>
                </a:tc>
                <a:tc>
                  <a:txBody>
                    <a:bodyPr/>
                    <a:lstStyle/>
                    <a:p>
                      <a:r>
                        <a:rPr lang="zh-CN" altLang="en-US" sz="1050" b="1" dirty="0" smtClean="0">
                          <a:solidFill>
                            <a:srgbClr val="002060"/>
                          </a:solidFill>
                        </a:rPr>
                        <a:t>法学院</a:t>
                      </a:r>
                      <a:endParaRPr lang="zh-CN" altLang="en-US" sz="1050" b="1" dirty="0">
                        <a:solidFill>
                          <a:srgbClr val="002060"/>
                        </a:solidFill>
                      </a:endParaRPr>
                    </a:p>
                  </a:txBody>
                  <a:tcPr/>
                </a:tc>
                <a:tc>
                  <a:txBody>
                    <a:bodyPr/>
                    <a:lstStyle/>
                    <a:p>
                      <a:r>
                        <a:rPr lang="zh-CN" altLang="en-US" sz="1050" b="1" dirty="0" smtClean="0">
                          <a:solidFill>
                            <a:srgbClr val="002060"/>
                          </a:solidFill>
                        </a:rPr>
                        <a:t>陈建民</a:t>
                      </a:r>
                      <a:endParaRPr lang="zh-CN" altLang="en-US" sz="1050" b="1" dirty="0">
                        <a:solidFill>
                          <a:srgbClr val="002060"/>
                        </a:solidFill>
                      </a:endParaRPr>
                    </a:p>
                  </a:txBody>
                  <a:tcPr/>
                </a:tc>
                <a:tc>
                  <a:txBody>
                    <a:bodyPr/>
                    <a:lstStyle/>
                    <a:p>
                      <a:pPr algn="ctr"/>
                      <a:r>
                        <a:rPr lang="en-US" altLang="zh-CN" sz="1050" b="1" dirty="0" smtClean="0">
                          <a:solidFill>
                            <a:srgbClr val="002060"/>
                          </a:solidFill>
                        </a:rPr>
                        <a:t>2</a:t>
                      </a:r>
                      <a:endParaRPr lang="zh-CN" altLang="en-US" sz="1050" b="1" dirty="0">
                        <a:solidFill>
                          <a:srgbClr val="002060"/>
                        </a:solidFill>
                      </a:endParaRPr>
                    </a:p>
                  </a:txBody>
                  <a:tcPr/>
                </a:tc>
                <a:tc>
                  <a:txBody>
                    <a:bodyPr/>
                    <a:lstStyle/>
                    <a:p>
                      <a:endParaRPr lang="zh-CN" altLang="en-US"/>
                    </a:p>
                  </a:txBody>
                  <a:tcPr/>
                </a:tc>
              </a:tr>
              <a:tr h="250596">
                <a:tc vMerge="1">
                  <a:txBody>
                    <a:bodyPr/>
                    <a:lstStyle/>
                    <a:p>
                      <a:endParaRPr lang="zh-CN" altLang="en-US" sz="1000" dirty="0"/>
                    </a:p>
                  </a:txBody>
                  <a:tcPr/>
                </a:tc>
                <a:tc>
                  <a:txBody>
                    <a:bodyPr/>
                    <a:lstStyle/>
                    <a:p>
                      <a:r>
                        <a:rPr lang="zh-CN" altLang="en-US" sz="1050" b="1" dirty="0" smtClean="0">
                          <a:solidFill>
                            <a:srgbClr val="002060"/>
                          </a:solidFill>
                        </a:rPr>
                        <a:t>品牌形象传播与管理</a:t>
                      </a:r>
                      <a:endParaRPr lang="zh-CN" altLang="en-US" sz="1050" b="1" dirty="0">
                        <a:solidFill>
                          <a:srgbClr val="002060"/>
                        </a:solidFill>
                      </a:endParaRPr>
                    </a:p>
                  </a:txBody>
                  <a:tcPr/>
                </a:tc>
                <a:tc>
                  <a:txBody>
                    <a:bodyPr/>
                    <a:lstStyle/>
                    <a:p>
                      <a:r>
                        <a:rPr lang="zh-CN" altLang="en-US" sz="1050" b="1" dirty="0" smtClean="0">
                          <a:solidFill>
                            <a:srgbClr val="002060"/>
                          </a:solidFill>
                        </a:rPr>
                        <a:t>美术学院</a:t>
                      </a:r>
                      <a:endParaRPr lang="zh-CN" altLang="en-US" sz="1050" b="1" dirty="0">
                        <a:solidFill>
                          <a:srgbClr val="002060"/>
                        </a:solidFill>
                      </a:endParaRPr>
                    </a:p>
                  </a:txBody>
                  <a:tcPr/>
                </a:tc>
                <a:tc>
                  <a:txBody>
                    <a:bodyPr/>
                    <a:lstStyle/>
                    <a:p>
                      <a:r>
                        <a:rPr lang="zh-CN" altLang="en-US" sz="1050" b="1" dirty="0" smtClean="0">
                          <a:solidFill>
                            <a:srgbClr val="002060"/>
                          </a:solidFill>
                        </a:rPr>
                        <a:t>聂晓梅 </a:t>
                      </a:r>
                      <a:endParaRPr lang="zh-CN" altLang="en-US" sz="1050" b="1" dirty="0">
                        <a:solidFill>
                          <a:srgbClr val="002060"/>
                        </a:solidFill>
                      </a:endParaRPr>
                    </a:p>
                  </a:txBody>
                  <a:tcPr/>
                </a:tc>
                <a:tc>
                  <a:txBody>
                    <a:bodyPr/>
                    <a:lstStyle/>
                    <a:p>
                      <a:pPr algn="ctr"/>
                      <a:r>
                        <a:rPr lang="en-US" altLang="zh-CN" sz="1050" b="1" dirty="0" smtClean="0">
                          <a:solidFill>
                            <a:srgbClr val="002060"/>
                          </a:solidFill>
                        </a:rPr>
                        <a:t>2</a:t>
                      </a:r>
                      <a:endParaRPr lang="zh-CN" altLang="en-US" sz="1050" b="1" dirty="0">
                        <a:solidFill>
                          <a:srgbClr val="002060"/>
                        </a:solidFill>
                      </a:endParaRPr>
                    </a:p>
                  </a:txBody>
                  <a:tcPr/>
                </a:tc>
                <a:tc>
                  <a:txBody>
                    <a:bodyPr/>
                    <a:lstStyle/>
                    <a:p>
                      <a:endParaRPr lang="zh-CN" altLang="en-US"/>
                    </a:p>
                  </a:txBody>
                  <a:tcPr/>
                </a:tc>
              </a:tr>
              <a:tr h="250596">
                <a:tc vMerge="1">
                  <a:txBody>
                    <a:bodyPr/>
                    <a:lstStyle/>
                    <a:p>
                      <a:endParaRPr lang="zh-CN" altLang="en-US" sz="1000" dirty="0"/>
                    </a:p>
                  </a:txBody>
                  <a:tcPr/>
                </a:tc>
                <a:tc>
                  <a:txBody>
                    <a:bodyPr/>
                    <a:lstStyle/>
                    <a:p>
                      <a:r>
                        <a:rPr lang="zh-CN" altLang="en-US" sz="1050" b="1" dirty="0" smtClean="0">
                          <a:solidFill>
                            <a:srgbClr val="002060"/>
                          </a:solidFill>
                        </a:rPr>
                        <a:t>全球创新战略</a:t>
                      </a:r>
                      <a:endParaRPr lang="zh-CN" altLang="en-US" sz="1050" b="1" dirty="0">
                        <a:solidFill>
                          <a:srgbClr val="002060"/>
                        </a:solidFill>
                      </a:endParaRPr>
                    </a:p>
                  </a:txBody>
                  <a:tcPr/>
                </a:tc>
                <a:tc>
                  <a:txBody>
                    <a:bodyPr/>
                    <a:lstStyle/>
                    <a:p>
                      <a:r>
                        <a:rPr lang="zh-CN" altLang="en-US" sz="1050" b="1" dirty="0" smtClean="0">
                          <a:solidFill>
                            <a:srgbClr val="002060"/>
                          </a:solidFill>
                        </a:rPr>
                        <a:t>工业工程系</a:t>
                      </a:r>
                      <a:endParaRPr lang="zh-CN" altLang="en-US" sz="1050" b="1" dirty="0">
                        <a:solidFill>
                          <a:srgbClr val="002060"/>
                        </a:solidFill>
                      </a:endParaRPr>
                    </a:p>
                  </a:txBody>
                  <a:tcPr/>
                </a:tc>
                <a:tc>
                  <a:txBody>
                    <a:bodyPr/>
                    <a:lstStyle/>
                    <a:p>
                      <a:r>
                        <a:rPr lang="zh-CN" altLang="en-US" sz="1050" b="1" dirty="0" smtClean="0">
                          <a:solidFill>
                            <a:srgbClr val="002060"/>
                          </a:solidFill>
                        </a:rPr>
                        <a:t>顾学雍</a:t>
                      </a:r>
                      <a:endParaRPr lang="zh-CN" altLang="en-US" sz="1050" b="1" dirty="0">
                        <a:solidFill>
                          <a:srgbClr val="002060"/>
                        </a:solidFill>
                      </a:endParaRPr>
                    </a:p>
                  </a:txBody>
                  <a:tcPr/>
                </a:tc>
                <a:tc>
                  <a:txBody>
                    <a:bodyPr/>
                    <a:lstStyle/>
                    <a:p>
                      <a:pPr algn="ctr"/>
                      <a:r>
                        <a:rPr lang="en-US" altLang="zh-CN" sz="1050" b="1" dirty="0" smtClean="0">
                          <a:solidFill>
                            <a:srgbClr val="002060"/>
                          </a:solidFill>
                        </a:rPr>
                        <a:t>2</a:t>
                      </a:r>
                      <a:endParaRPr lang="zh-CN" altLang="en-US" sz="1050" b="1" dirty="0">
                        <a:solidFill>
                          <a:srgbClr val="002060"/>
                        </a:solidFill>
                      </a:endParaRPr>
                    </a:p>
                  </a:txBody>
                  <a:tcPr/>
                </a:tc>
                <a:tc>
                  <a:txBody>
                    <a:bodyPr/>
                    <a:lstStyle/>
                    <a:p>
                      <a:endParaRPr lang="zh-CN" altLang="en-US"/>
                    </a:p>
                  </a:txBody>
                  <a:tcPr/>
                </a:tc>
              </a:tr>
              <a:tr h="250596">
                <a:tc vMerge="1">
                  <a:txBody>
                    <a:bodyPr/>
                    <a:lstStyle/>
                    <a:p>
                      <a:endParaRPr lang="zh-CN" altLang="en-US" sz="1000" dirty="0"/>
                    </a:p>
                  </a:txBody>
                  <a:tcPr/>
                </a:tc>
                <a:tc>
                  <a:txBody>
                    <a:bodyPr/>
                    <a:lstStyle/>
                    <a:p>
                      <a:r>
                        <a:rPr lang="zh-CN" altLang="en-US" sz="1050" b="1" dirty="0" smtClean="0">
                          <a:solidFill>
                            <a:srgbClr val="002060"/>
                          </a:solidFill>
                        </a:rPr>
                        <a:t>产品开发管理</a:t>
                      </a:r>
                      <a:endParaRPr lang="zh-CN" altLang="en-US" sz="1050" b="1" dirty="0">
                        <a:solidFill>
                          <a:srgbClr val="002060"/>
                        </a:solidFill>
                      </a:endParaRPr>
                    </a:p>
                  </a:txBody>
                  <a:tcPr/>
                </a:tc>
                <a:tc>
                  <a:txBody>
                    <a:bodyPr/>
                    <a:lstStyle/>
                    <a:p>
                      <a:r>
                        <a:rPr lang="zh-CN" altLang="en-US" sz="1050" b="1" dirty="0" smtClean="0">
                          <a:solidFill>
                            <a:srgbClr val="002060"/>
                          </a:solidFill>
                        </a:rPr>
                        <a:t>工业工程系</a:t>
                      </a:r>
                      <a:endParaRPr lang="zh-CN" altLang="en-US" sz="1050" b="1" dirty="0">
                        <a:solidFill>
                          <a:srgbClr val="002060"/>
                        </a:solidFill>
                      </a:endParaRPr>
                    </a:p>
                  </a:txBody>
                  <a:tcPr/>
                </a:tc>
                <a:tc>
                  <a:txBody>
                    <a:bodyPr/>
                    <a:lstStyle/>
                    <a:p>
                      <a:r>
                        <a:rPr lang="zh-CN" altLang="en-US" sz="1050" b="1" dirty="0" smtClean="0">
                          <a:solidFill>
                            <a:srgbClr val="002060"/>
                          </a:solidFill>
                        </a:rPr>
                        <a:t>张伟</a:t>
                      </a:r>
                      <a:endParaRPr lang="zh-CN" altLang="en-US" sz="1050" b="1" dirty="0">
                        <a:solidFill>
                          <a:srgbClr val="002060"/>
                        </a:solidFill>
                      </a:endParaRPr>
                    </a:p>
                  </a:txBody>
                  <a:tcPr/>
                </a:tc>
                <a:tc>
                  <a:txBody>
                    <a:bodyPr/>
                    <a:lstStyle/>
                    <a:p>
                      <a:pPr algn="ctr"/>
                      <a:r>
                        <a:rPr lang="en-US" altLang="zh-CN" sz="1050" b="1" dirty="0" smtClean="0">
                          <a:solidFill>
                            <a:srgbClr val="002060"/>
                          </a:solidFill>
                        </a:rPr>
                        <a:t>2</a:t>
                      </a:r>
                      <a:endParaRPr lang="zh-CN" altLang="en-US" sz="1050" b="1" dirty="0">
                        <a:solidFill>
                          <a:srgbClr val="002060"/>
                        </a:solidFill>
                      </a:endParaRPr>
                    </a:p>
                  </a:txBody>
                  <a:tcPr/>
                </a:tc>
                <a:tc>
                  <a:txBody>
                    <a:bodyPr/>
                    <a:lstStyle/>
                    <a:p>
                      <a:endParaRPr lang="zh-CN" altLang="en-US"/>
                    </a:p>
                  </a:txBody>
                  <a:tcPr/>
                </a:tc>
              </a:tr>
              <a:tr h="250596">
                <a:tc vMerge="1">
                  <a:txBody>
                    <a:bodyPr/>
                    <a:lstStyle/>
                    <a:p>
                      <a:endParaRPr lang="zh-CN" altLang="en-US" sz="1000" dirty="0"/>
                    </a:p>
                  </a:txBody>
                  <a:tcPr/>
                </a:tc>
                <a:tc>
                  <a:txBody>
                    <a:bodyPr/>
                    <a:lstStyle/>
                    <a:p>
                      <a:r>
                        <a:rPr lang="zh-CN" altLang="en-US" sz="1050" b="1" dirty="0" smtClean="0">
                          <a:solidFill>
                            <a:srgbClr val="002060"/>
                          </a:solidFill>
                        </a:rPr>
                        <a:t>服务运作管理</a:t>
                      </a:r>
                      <a:endParaRPr lang="zh-CN" altLang="en-US" sz="1050" b="1" dirty="0">
                        <a:solidFill>
                          <a:srgbClr val="002060"/>
                        </a:solidFill>
                      </a:endParaRPr>
                    </a:p>
                  </a:txBody>
                  <a:tcPr/>
                </a:tc>
                <a:tc>
                  <a:txBody>
                    <a:bodyPr/>
                    <a:lstStyle/>
                    <a:p>
                      <a:r>
                        <a:rPr lang="zh-CN" altLang="en-US" sz="1050" b="1" dirty="0" smtClean="0">
                          <a:solidFill>
                            <a:srgbClr val="002060"/>
                          </a:solidFill>
                        </a:rPr>
                        <a:t>工业工程系</a:t>
                      </a:r>
                      <a:endParaRPr lang="zh-CN" altLang="en-US" sz="1050" b="1" dirty="0">
                        <a:solidFill>
                          <a:srgbClr val="002060"/>
                        </a:solidFill>
                      </a:endParaRPr>
                    </a:p>
                  </a:txBody>
                  <a:tcPr/>
                </a:tc>
                <a:tc>
                  <a:txBody>
                    <a:bodyPr/>
                    <a:lstStyle/>
                    <a:p>
                      <a:r>
                        <a:rPr lang="zh-CN" altLang="en-US" sz="1050" b="1" dirty="0" smtClean="0">
                          <a:solidFill>
                            <a:srgbClr val="002060"/>
                          </a:solidFill>
                        </a:rPr>
                        <a:t>李乐飞</a:t>
                      </a:r>
                      <a:endParaRPr lang="zh-CN" altLang="en-US" sz="1050" b="1" dirty="0">
                        <a:solidFill>
                          <a:srgbClr val="002060"/>
                        </a:solidFill>
                      </a:endParaRPr>
                    </a:p>
                  </a:txBody>
                  <a:tcPr/>
                </a:tc>
                <a:tc>
                  <a:txBody>
                    <a:bodyPr/>
                    <a:lstStyle/>
                    <a:p>
                      <a:pPr algn="ctr"/>
                      <a:r>
                        <a:rPr lang="en-US" altLang="zh-CN" sz="1050" b="1" dirty="0" smtClean="0">
                          <a:solidFill>
                            <a:srgbClr val="002060"/>
                          </a:solidFill>
                        </a:rPr>
                        <a:t>2</a:t>
                      </a:r>
                      <a:endParaRPr lang="zh-CN" altLang="en-US" sz="1050" b="1" dirty="0">
                        <a:solidFill>
                          <a:srgbClr val="002060"/>
                        </a:solidFill>
                      </a:endParaRPr>
                    </a:p>
                  </a:txBody>
                  <a:tcPr/>
                </a:tc>
                <a:tc>
                  <a:txBody>
                    <a:bodyPr/>
                    <a:lstStyle/>
                    <a:p>
                      <a:endParaRPr lang="zh-CN" altLang="en-US"/>
                    </a:p>
                  </a:txBody>
                  <a:tcPr/>
                </a:tc>
              </a:tr>
              <a:tr h="250596">
                <a:tc vMerge="1">
                  <a:txBody>
                    <a:bodyPr/>
                    <a:lstStyle/>
                    <a:p>
                      <a:endParaRPr lang="zh-CN" altLang="en-US" sz="1000" dirty="0"/>
                    </a:p>
                  </a:txBody>
                  <a:tcPr/>
                </a:tc>
                <a:tc>
                  <a:txBody>
                    <a:bodyPr/>
                    <a:lstStyle/>
                    <a:p>
                      <a:r>
                        <a:rPr lang="en-US" altLang="zh-CN" sz="1050" b="1" dirty="0" smtClean="0">
                          <a:solidFill>
                            <a:srgbClr val="002060"/>
                          </a:solidFill>
                        </a:rPr>
                        <a:t>…</a:t>
                      </a:r>
                      <a:endParaRPr lang="zh-CN" altLang="en-US" sz="1050" b="1" dirty="0">
                        <a:solidFill>
                          <a:srgbClr val="002060"/>
                        </a:solidFill>
                      </a:endParaRPr>
                    </a:p>
                  </a:txBody>
                  <a:tcPr/>
                </a:tc>
                <a:tc>
                  <a:txBody>
                    <a:bodyPr/>
                    <a:lstStyle/>
                    <a:p>
                      <a:endParaRPr lang="zh-CN" altLang="en-US" sz="2000" b="1">
                        <a:solidFill>
                          <a:srgbClr val="002060"/>
                        </a:solidFill>
                      </a:endParaRPr>
                    </a:p>
                  </a:txBody>
                  <a:tcPr/>
                </a:tc>
                <a:tc>
                  <a:txBody>
                    <a:bodyPr/>
                    <a:lstStyle/>
                    <a:p>
                      <a:endParaRPr lang="zh-CN" altLang="en-US" sz="1050" b="1" dirty="0">
                        <a:solidFill>
                          <a:srgbClr val="002060"/>
                        </a:solidFill>
                      </a:endParaRPr>
                    </a:p>
                  </a:txBody>
                  <a:tcPr/>
                </a:tc>
                <a:tc>
                  <a:txBody>
                    <a:bodyPr/>
                    <a:lstStyle/>
                    <a:p>
                      <a:endParaRPr lang="zh-CN" altLang="en-US" sz="2000" b="1">
                        <a:solidFill>
                          <a:srgbClr val="002060"/>
                        </a:solidFill>
                      </a:endParaRPr>
                    </a:p>
                  </a:txBody>
                  <a:tcPr/>
                </a:tc>
                <a:tc>
                  <a:txBody>
                    <a:bodyPr/>
                    <a:lstStyle/>
                    <a:p>
                      <a:endParaRPr lang="zh-CN" altLang="en-US"/>
                    </a:p>
                  </a:txBody>
                  <a:tcPr/>
                </a:tc>
              </a:tr>
              <a:tr h="250596">
                <a:tc>
                  <a:txBody>
                    <a:bodyPr/>
                    <a:lstStyle/>
                    <a:p>
                      <a:r>
                        <a:rPr lang="zh-CN" altLang="en-US" sz="1050" b="1" dirty="0" smtClean="0">
                          <a:solidFill>
                            <a:srgbClr val="002060"/>
                          </a:solidFill>
                        </a:rPr>
                        <a:t>暑期</a:t>
                      </a:r>
                      <a:r>
                        <a:rPr lang="zh-CN" altLang="en-US" sz="1050" b="1" dirty="0" smtClean="0">
                          <a:solidFill>
                            <a:srgbClr val="002060"/>
                          </a:solidFill>
                        </a:rPr>
                        <a:t>课程</a:t>
                      </a:r>
                      <a:endParaRPr lang="en-US" altLang="zh-CN" sz="1050" b="1" dirty="0" smtClean="0">
                        <a:solidFill>
                          <a:srgbClr val="002060"/>
                        </a:solidFill>
                      </a:endParaRPr>
                    </a:p>
                    <a:p>
                      <a:r>
                        <a:rPr lang="zh-CN" altLang="en-US" sz="1050" b="1" dirty="0" smtClean="0">
                          <a:solidFill>
                            <a:srgbClr val="002060"/>
                          </a:solidFill>
                        </a:rPr>
                        <a:t>（</a:t>
                      </a:r>
                      <a:r>
                        <a:rPr lang="en-US" altLang="zh-CN" sz="1050" b="1" dirty="0" smtClean="0">
                          <a:solidFill>
                            <a:srgbClr val="002060"/>
                          </a:solidFill>
                        </a:rPr>
                        <a:t>2</a:t>
                      </a:r>
                      <a:r>
                        <a:rPr lang="zh-CN" altLang="en-US" sz="1050" b="1" dirty="0" smtClean="0">
                          <a:solidFill>
                            <a:srgbClr val="002060"/>
                          </a:solidFill>
                        </a:rPr>
                        <a:t>学分）</a:t>
                      </a:r>
                      <a:endParaRPr lang="zh-CN" altLang="en-US" sz="1050" b="1" dirty="0">
                        <a:solidFill>
                          <a:srgbClr val="002060"/>
                        </a:solidFill>
                      </a:endParaRPr>
                    </a:p>
                  </a:txBody>
                  <a:tcPr/>
                </a:tc>
                <a:tc>
                  <a:txBody>
                    <a:bodyPr/>
                    <a:lstStyle/>
                    <a:p>
                      <a:r>
                        <a:rPr lang="zh-CN" altLang="en-US" sz="1050" b="1" dirty="0" smtClean="0">
                          <a:solidFill>
                            <a:srgbClr val="002060"/>
                          </a:solidFill>
                        </a:rPr>
                        <a:t>国际创新工作坊</a:t>
                      </a:r>
                      <a:endParaRPr lang="zh-CN" altLang="en-US" sz="1050" b="1" dirty="0">
                        <a:solidFill>
                          <a:srgbClr val="002060"/>
                        </a:solidFill>
                      </a:endParaRPr>
                    </a:p>
                  </a:txBody>
                  <a:tcPr/>
                </a:tc>
                <a:tc>
                  <a:txBody>
                    <a:bodyPr/>
                    <a:lstStyle/>
                    <a:p>
                      <a:r>
                        <a:rPr lang="zh-CN" altLang="en-US" sz="1050" b="1" dirty="0" smtClean="0">
                          <a:solidFill>
                            <a:srgbClr val="002060"/>
                          </a:solidFill>
                        </a:rPr>
                        <a:t>训练中心、美院、工业工程系</a:t>
                      </a:r>
                      <a:endParaRPr lang="zh-CN" altLang="en-US" sz="1050" b="1" dirty="0">
                        <a:solidFill>
                          <a:srgbClr val="002060"/>
                        </a:solidFill>
                      </a:endParaRPr>
                    </a:p>
                  </a:txBody>
                  <a:tcPr/>
                </a:tc>
                <a:tc>
                  <a:txBody>
                    <a:bodyPr/>
                    <a:lstStyle/>
                    <a:p>
                      <a:endParaRPr lang="zh-CN" altLang="en-US" sz="1050" b="1" dirty="0">
                        <a:solidFill>
                          <a:srgbClr val="002060"/>
                        </a:solidFill>
                      </a:endParaRPr>
                    </a:p>
                  </a:txBody>
                  <a:tcPr/>
                </a:tc>
                <a:tc>
                  <a:txBody>
                    <a:bodyPr/>
                    <a:lstStyle/>
                    <a:p>
                      <a:pPr algn="ctr"/>
                      <a:r>
                        <a:rPr lang="en-US" altLang="zh-CN" sz="1050" b="1" dirty="0" smtClean="0">
                          <a:solidFill>
                            <a:srgbClr val="002060"/>
                          </a:solidFill>
                        </a:rPr>
                        <a:t>2</a:t>
                      </a:r>
                      <a:endParaRPr lang="zh-CN" altLang="en-US" sz="1050" b="1" dirty="0">
                        <a:solidFill>
                          <a:srgbClr val="002060"/>
                        </a:solidFill>
                      </a:endParaRPr>
                    </a:p>
                  </a:txBody>
                  <a:tcPr/>
                </a:tc>
                <a:tc>
                  <a:txBody>
                    <a:bodyPr/>
                    <a:lstStyle/>
                    <a:p>
                      <a:r>
                        <a:rPr lang="zh-CN" altLang="en-US" sz="1050" b="1" dirty="0" smtClean="0">
                          <a:solidFill>
                            <a:srgbClr val="002060"/>
                          </a:solidFill>
                        </a:rPr>
                        <a:t>暑期</a:t>
                      </a:r>
                      <a:endParaRPr lang="zh-CN" altLang="en-US" sz="1050" b="1" dirty="0">
                        <a:solidFill>
                          <a:srgbClr val="002060"/>
                        </a:solidFill>
                      </a:endParaRPr>
                    </a:p>
                  </a:txBody>
                  <a:tcPr/>
                </a:tc>
              </a:tr>
              <a:tr h="250596">
                <a:tc rowSpan="2">
                  <a:txBody>
                    <a:bodyPr/>
                    <a:lstStyle/>
                    <a:p>
                      <a:r>
                        <a:rPr lang="zh-CN" altLang="en-US" sz="1050" b="1" dirty="0" smtClean="0">
                          <a:solidFill>
                            <a:srgbClr val="002060"/>
                          </a:solidFill>
                        </a:rPr>
                        <a:t>项目综合训练</a:t>
                      </a:r>
                      <a:endParaRPr lang="en-US" altLang="zh-CN" sz="1050" b="1" dirty="0" smtClean="0">
                        <a:solidFill>
                          <a:srgbClr val="002060"/>
                        </a:solidFill>
                      </a:endParaRPr>
                    </a:p>
                    <a:p>
                      <a:r>
                        <a:rPr lang="zh-CN" altLang="en-US" sz="1050" b="1" dirty="0" smtClean="0">
                          <a:solidFill>
                            <a:srgbClr val="002060"/>
                          </a:solidFill>
                        </a:rPr>
                        <a:t>（</a:t>
                      </a:r>
                      <a:r>
                        <a:rPr lang="en-US" altLang="zh-CN" sz="1050" b="1" dirty="0" smtClean="0">
                          <a:solidFill>
                            <a:srgbClr val="002060"/>
                          </a:solidFill>
                        </a:rPr>
                        <a:t>4</a:t>
                      </a:r>
                      <a:r>
                        <a:rPr lang="zh-CN" altLang="en-US" sz="1050" b="1" dirty="0" smtClean="0">
                          <a:solidFill>
                            <a:srgbClr val="002060"/>
                          </a:solidFill>
                        </a:rPr>
                        <a:t>学分）</a:t>
                      </a:r>
                      <a:endParaRPr lang="zh-CN" altLang="en-US" sz="1050" b="1" dirty="0">
                        <a:solidFill>
                          <a:srgbClr val="002060"/>
                        </a:solidFill>
                      </a:endParaRPr>
                    </a:p>
                  </a:txBody>
                  <a:tcPr/>
                </a:tc>
                <a:tc>
                  <a:txBody>
                    <a:bodyPr/>
                    <a:lstStyle/>
                    <a:p>
                      <a:r>
                        <a:rPr lang="zh-CN" altLang="en-US" sz="1050" b="1" dirty="0" smtClean="0">
                          <a:solidFill>
                            <a:srgbClr val="002060"/>
                          </a:solidFill>
                        </a:rPr>
                        <a:t>创新产品开发</a:t>
                      </a:r>
                      <a:endParaRPr lang="zh-CN" altLang="en-US" sz="1050" b="1" dirty="0">
                        <a:solidFill>
                          <a:srgbClr val="002060"/>
                        </a:solidFill>
                      </a:endParaRPr>
                    </a:p>
                  </a:txBody>
                  <a:tcPr/>
                </a:tc>
                <a:tc>
                  <a:txBody>
                    <a:bodyPr/>
                    <a:lstStyle/>
                    <a:p>
                      <a:r>
                        <a:rPr lang="zh-CN" altLang="en-US" sz="1050" b="1" dirty="0" smtClean="0">
                          <a:solidFill>
                            <a:srgbClr val="002060"/>
                          </a:solidFill>
                        </a:rPr>
                        <a:t>训练</a:t>
                      </a:r>
                      <a:r>
                        <a:rPr lang="zh-CN" altLang="en-US" sz="1050" b="1" dirty="0" smtClean="0">
                          <a:solidFill>
                            <a:srgbClr val="002060"/>
                          </a:solidFill>
                        </a:rPr>
                        <a:t>中心、工业工程系</a:t>
                      </a:r>
                      <a:endParaRPr lang="zh-CN" altLang="en-US" sz="1050" b="1" dirty="0">
                        <a:solidFill>
                          <a:srgbClr val="002060"/>
                        </a:solidFill>
                      </a:endParaRPr>
                    </a:p>
                  </a:txBody>
                  <a:tcPr/>
                </a:tc>
                <a:tc>
                  <a:txBody>
                    <a:bodyPr/>
                    <a:lstStyle/>
                    <a:p>
                      <a:endParaRPr lang="zh-CN" altLang="en-US" sz="1050" b="1">
                        <a:solidFill>
                          <a:srgbClr val="002060"/>
                        </a:solidFill>
                      </a:endParaRPr>
                    </a:p>
                  </a:txBody>
                  <a:tcPr/>
                </a:tc>
                <a:tc>
                  <a:txBody>
                    <a:bodyPr/>
                    <a:lstStyle/>
                    <a:p>
                      <a:pPr algn="ctr"/>
                      <a:r>
                        <a:rPr lang="en-US" altLang="zh-CN" sz="1050" b="1" dirty="0" smtClean="0">
                          <a:solidFill>
                            <a:srgbClr val="002060"/>
                          </a:solidFill>
                        </a:rPr>
                        <a:t>4</a:t>
                      </a:r>
                      <a:endParaRPr lang="zh-CN" altLang="en-US" sz="1050" b="1" dirty="0">
                        <a:solidFill>
                          <a:srgbClr val="002060"/>
                        </a:solidFill>
                      </a:endParaRPr>
                    </a:p>
                  </a:txBody>
                  <a:tcPr/>
                </a:tc>
                <a:tc>
                  <a:txBody>
                    <a:bodyPr/>
                    <a:lstStyle/>
                    <a:p>
                      <a:r>
                        <a:rPr lang="zh-CN" altLang="en-US" sz="1050" b="1" dirty="0" smtClean="0">
                          <a:solidFill>
                            <a:srgbClr val="002060"/>
                          </a:solidFill>
                        </a:rPr>
                        <a:t>第三学期</a:t>
                      </a:r>
                      <a:endParaRPr lang="zh-CN" altLang="en-US" sz="1050" b="1" dirty="0">
                        <a:solidFill>
                          <a:srgbClr val="002060"/>
                        </a:solidFill>
                      </a:endParaRPr>
                    </a:p>
                  </a:txBody>
                  <a:tcPr/>
                </a:tc>
              </a:tr>
              <a:tr h="250596">
                <a:tc vMerge="1">
                  <a:txBody>
                    <a:bodyPr/>
                    <a:lstStyle/>
                    <a:p>
                      <a:endParaRPr lang="zh-CN" altLang="en-US" sz="1000" dirty="0"/>
                    </a:p>
                  </a:txBody>
                  <a:tcPr/>
                </a:tc>
                <a:tc>
                  <a:txBody>
                    <a:bodyPr/>
                    <a:lstStyle/>
                    <a:p>
                      <a:r>
                        <a:rPr lang="zh-CN" altLang="en-US" sz="1050" b="1" dirty="0" smtClean="0">
                          <a:solidFill>
                            <a:srgbClr val="002060"/>
                          </a:solidFill>
                        </a:rPr>
                        <a:t>创业训练</a:t>
                      </a:r>
                      <a:endParaRPr lang="zh-CN" altLang="en-US" sz="1050" b="1" dirty="0">
                        <a:solidFill>
                          <a:srgbClr val="002060"/>
                        </a:solidFill>
                      </a:endParaRPr>
                    </a:p>
                  </a:txBody>
                  <a:tcPr/>
                </a:tc>
                <a:tc>
                  <a:txBody>
                    <a:bodyPr/>
                    <a:lstStyle/>
                    <a:p>
                      <a:r>
                        <a:rPr lang="zh-CN" altLang="en-US" sz="1050" b="1" dirty="0" smtClean="0">
                          <a:solidFill>
                            <a:srgbClr val="002060"/>
                          </a:solidFill>
                        </a:rPr>
                        <a:t>训练中心</a:t>
                      </a:r>
                      <a:endParaRPr lang="zh-CN" altLang="en-US" sz="1050" b="1" dirty="0">
                        <a:solidFill>
                          <a:srgbClr val="002060"/>
                        </a:solidFill>
                      </a:endParaRPr>
                    </a:p>
                  </a:txBody>
                  <a:tcPr/>
                </a:tc>
                <a:tc>
                  <a:txBody>
                    <a:bodyPr/>
                    <a:lstStyle/>
                    <a:p>
                      <a:endParaRPr lang="zh-CN" altLang="en-US" sz="1050" b="1" dirty="0">
                        <a:solidFill>
                          <a:srgbClr val="002060"/>
                        </a:solidFill>
                      </a:endParaRPr>
                    </a:p>
                  </a:txBody>
                  <a:tcPr/>
                </a:tc>
                <a:tc>
                  <a:txBody>
                    <a:bodyPr/>
                    <a:lstStyle/>
                    <a:p>
                      <a:pPr algn="ctr"/>
                      <a:r>
                        <a:rPr lang="en-US" altLang="zh-CN" sz="1050" b="1" dirty="0" smtClean="0">
                          <a:solidFill>
                            <a:srgbClr val="002060"/>
                          </a:solidFill>
                        </a:rPr>
                        <a:t>4</a:t>
                      </a:r>
                      <a:endParaRPr lang="zh-CN" altLang="en-US" sz="1050" b="1" dirty="0">
                        <a:solidFill>
                          <a:srgbClr val="002060"/>
                        </a:solidFill>
                      </a:endParaRPr>
                    </a:p>
                  </a:txBody>
                  <a:tcPr/>
                </a:tc>
                <a:tc>
                  <a:txBody>
                    <a:bodyPr/>
                    <a:lstStyle/>
                    <a:p>
                      <a:r>
                        <a:rPr lang="zh-CN" altLang="en-US" sz="1050" b="1" dirty="0" smtClean="0">
                          <a:solidFill>
                            <a:srgbClr val="002060"/>
                          </a:solidFill>
                        </a:rPr>
                        <a:t>第三学期</a:t>
                      </a:r>
                      <a:endParaRPr lang="zh-CN" altLang="en-US" sz="1050" b="1" dirty="0">
                        <a:solidFill>
                          <a:srgbClr val="002060"/>
                        </a:solidFill>
                      </a:endParaRPr>
                    </a:p>
                  </a:txBody>
                  <a:tcPr/>
                </a:tc>
              </a:tr>
            </a:tbl>
          </a:graphicData>
        </a:graphic>
      </p:graphicFrame>
    </p:spTree>
    <p:extLst>
      <p:ext uri="{BB962C8B-B14F-4D97-AF65-F5344CB8AC3E}">
        <p14:creationId xmlns:p14="http://schemas.microsoft.com/office/powerpoint/2010/main" xmlns="" val="595451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438" y="331753"/>
            <a:ext cx="9001156" cy="954107"/>
          </a:xfrm>
          <a:prstGeom prst="rect">
            <a:avLst/>
          </a:prstGeom>
        </p:spPr>
        <p:txBody>
          <a:bodyPr wrap="square">
            <a:spAutoFit/>
          </a:bodyPr>
          <a:lstStyle/>
          <a:p>
            <a:pPr algn="ctr"/>
            <a:r>
              <a:rPr lang="zh-CN" altLang="en-US" sz="2800" b="1" dirty="0" smtClean="0">
                <a:solidFill>
                  <a:srgbClr val="002060"/>
                </a:solidFill>
                <a:latin typeface="楷体" pitchFamily="49" charset="-122"/>
                <a:ea typeface="楷体" pitchFamily="49" charset="-122"/>
              </a:rPr>
              <a:t>今年</a:t>
            </a:r>
            <a:r>
              <a:rPr lang="en-US" altLang="zh-CN" sz="2800" b="1" dirty="0" smtClean="0">
                <a:solidFill>
                  <a:srgbClr val="002060"/>
                </a:solidFill>
                <a:latin typeface="楷体" pitchFamily="49" charset="-122"/>
                <a:ea typeface="楷体" pitchFamily="49" charset="-122"/>
              </a:rPr>
              <a:t>9</a:t>
            </a:r>
            <a:r>
              <a:rPr lang="zh-CN" altLang="en-US" sz="2800" b="1" dirty="0" smtClean="0">
                <a:solidFill>
                  <a:srgbClr val="002060"/>
                </a:solidFill>
                <a:latin typeface="楷体" pitchFamily="49" charset="-122"/>
                <a:ea typeface="楷体" pitchFamily="49" charset="-122"/>
              </a:rPr>
              <a:t>月，开始整体迁入李兆基科技大楼，打造</a:t>
            </a:r>
            <a:endParaRPr lang="en-US" altLang="zh-CN" sz="2800" b="1" dirty="0" smtClean="0">
              <a:solidFill>
                <a:srgbClr val="002060"/>
              </a:solidFill>
              <a:latin typeface="楷体" pitchFamily="49" charset="-122"/>
              <a:ea typeface="楷体" pitchFamily="49" charset="-122"/>
            </a:endParaRPr>
          </a:p>
          <a:p>
            <a:pPr algn="ctr"/>
            <a:r>
              <a:rPr lang="zh-CN" altLang="en-US" sz="2800" b="1" dirty="0" smtClean="0">
                <a:solidFill>
                  <a:srgbClr val="FF0000"/>
                </a:solidFill>
                <a:latin typeface="华文琥珀" pitchFamily="2" charset="-122"/>
                <a:ea typeface="华文琥珀" pitchFamily="2" charset="-122"/>
              </a:rPr>
              <a:t>国内领先、世界知名的工程实践和创新创业教育基地</a:t>
            </a:r>
            <a:endParaRPr lang="zh-CN" altLang="en-US" sz="2800" b="1" dirty="0">
              <a:solidFill>
                <a:srgbClr val="FF0000"/>
              </a:solidFill>
              <a:latin typeface="华文琥珀" pitchFamily="2" charset="-122"/>
              <a:ea typeface="华文琥珀" pitchFamily="2" charset="-122"/>
            </a:endParaRPr>
          </a:p>
        </p:txBody>
      </p:sp>
      <p:pic>
        <p:nvPicPr>
          <p:cNvPr id="5" name="Picture 2"/>
          <p:cNvPicPr>
            <a:picLocks noChangeAspect="1" noChangeArrowheads="1"/>
          </p:cNvPicPr>
          <p:nvPr/>
        </p:nvPicPr>
        <p:blipFill>
          <a:blip r:embed="rId2"/>
          <a:srcRect/>
          <a:stretch>
            <a:fillRect/>
          </a:stretch>
        </p:blipFill>
        <p:spPr bwMode="auto">
          <a:xfrm>
            <a:off x="1857356" y="1271602"/>
            <a:ext cx="4941525" cy="2728902"/>
          </a:xfrm>
          <a:prstGeom prst="rect">
            <a:avLst/>
          </a:prstGeom>
          <a:noFill/>
          <a:ln w="9525">
            <a:noFill/>
            <a:miter lim="800000"/>
            <a:headEnd/>
            <a:tailEnd/>
          </a:ln>
          <a:effectLst/>
        </p:spPr>
      </p:pic>
      <p:graphicFrame>
        <p:nvGraphicFramePr>
          <p:cNvPr id="4" name="Group 124"/>
          <p:cNvGraphicFramePr>
            <a:graphicFrameLocks noGrp="1"/>
          </p:cNvGraphicFramePr>
          <p:nvPr/>
        </p:nvGraphicFramePr>
        <p:xfrm>
          <a:off x="500035" y="4000504"/>
          <a:ext cx="8215369" cy="1425480"/>
        </p:xfrm>
        <a:graphic>
          <a:graphicData uri="http://schemas.openxmlformats.org/drawingml/2006/table">
            <a:tbl>
              <a:tblPr/>
              <a:tblGrid>
                <a:gridCol w="1444757"/>
                <a:gridCol w="1251554"/>
                <a:gridCol w="894982"/>
                <a:gridCol w="1064035"/>
                <a:gridCol w="853784"/>
                <a:gridCol w="909189"/>
                <a:gridCol w="853785"/>
                <a:gridCol w="943283"/>
              </a:tblGrid>
              <a:tr h="428644">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项目</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总面积（平方米）</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公摊面积 </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地上总面积（平方米）</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gridSpan="4">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地下面积（平方米）</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9841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地下总面积</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7.8</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米层高（接地）</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7.0</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米层高</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4.5</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米层高</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r>
              <a:tr h="49841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Times New Roman" pitchFamily="18" charset="0"/>
                          <a:ea typeface="宋体" pitchFamily="2" charset="-122"/>
                          <a:cs typeface="Times New Roman" pitchFamily="18" charset="0"/>
                        </a:rPr>
                        <a:t>工业训练中心</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2060"/>
                          </a:solidFill>
                          <a:effectLst/>
                          <a:latin typeface="Times New Roman" pitchFamily="18" charset="0"/>
                          <a:ea typeface="宋体" pitchFamily="2" charset="-122"/>
                          <a:cs typeface="Times New Roman" pitchFamily="18" charset="0"/>
                        </a:rPr>
                        <a:t>16499</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2060"/>
                          </a:solidFill>
                          <a:effectLst/>
                          <a:latin typeface="Times New Roman" pitchFamily="18" charset="0"/>
                          <a:ea typeface="宋体" pitchFamily="2" charset="-122"/>
                          <a:cs typeface="Times New Roman" pitchFamily="18" charset="0"/>
                        </a:rPr>
                        <a:t>3971 </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2060"/>
                          </a:solidFill>
                          <a:effectLst/>
                          <a:latin typeface="Times New Roman" pitchFamily="18" charset="0"/>
                          <a:ea typeface="宋体" pitchFamily="2" charset="-122"/>
                          <a:cs typeface="Times New Roman" pitchFamily="18" charset="0"/>
                        </a:rPr>
                        <a:t>6134</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2060"/>
                          </a:solidFill>
                          <a:effectLst/>
                          <a:latin typeface="Times New Roman" pitchFamily="18" charset="0"/>
                          <a:ea typeface="宋体" pitchFamily="2" charset="-122"/>
                          <a:cs typeface="Times New Roman" pitchFamily="18" charset="0"/>
                        </a:rPr>
                        <a:t>6394</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2060"/>
                          </a:solidFill>
                          <a:effectLst/>
                          <a:latin typeface="Times New Roman" pitchFamily="18" charset="0"/>
                          <a:ea typeface="宋体" pitchFamily="2" charset="-122"/>
                          <a:cs typeface="Times New Roman" pitchFamily="18" charset="0"/>
                        </a:rPr>
                        <a:t>423</a:t>
                      </a:r>
                      <a:r>
                        <a:rPr kumimoji="0" lang="zh-CN" altLang="en-US" sz="2000" b="1" i="0" u="none" strike="noStrike" cap="none" normalizeH="0" baseline="0" dirty="0" smtClean="0">
                          <a:ln>
                            <a:noFill/>
                          </a:ln>
                          <a:solidFill>
                            <a:srgbClr val="002060"/>
                          </a:solidFill>
                          <a:effectLst/>
                          <a:latin typeface="Times New Roman" pitchFamily="18" charset="0"/>
                          <a:ea typeface="宋体" pitchFamily="2" charset="-122"/>
                          <a:cs typeface="Times New Roman" pitchFamily="18" charset="0"/>
                        </a:rPr>
                        <a:t>　</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2060"/>
                          </a:solidFill>
                          <a:effectLst/>
                          <a:latin typeface="Times New Roman" pitchFamily="18" charset="0"/>
                          <a:ea typeface="宋体" pitchFamily="2" charset="-122"/>
                          <a:cs typeface="Times New Roman" pitchFamily="18" charset="0"/>
                        </a:rPr>
                        <a:t>4793</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2060"/>
                          </a:solidFill>
                          <a:effectLst/>
                          <a:latin typeface="Times New Roman" pitchFamily="18" charset="0"/>
                          <a:ea typeface="宋体" pitchFamily="2" charset="-122"/>
                          <a:cs typeface="Times New Roman" pitchFamily="18" charset="0"/>
                        </a:rPr>
                        <a:t>1178</a:t>
                      </a:r>
                    </a:p>
                  </a:txBody>
                  <a:tcPr marL="10716" marR="10716" marT="1071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tr>
            </a:tbl>
          </a:graphicData>
        </a:graphic>
      </p:graphicFrame>
      <p:sp>
        <p:nvSpPr>
          <p:cNvPr id="6" name="Text Box 125"/>
          <p:cNvSpPr txBox="1">
            <a:spLocks noChangeArrowheads="1"/>
          </p:cNvSpPr>
          <p:nvPr/>
        </p:nvSpPr>
        <p:spPr bwMode="auto">
          <a:xfrm>
            <a:off x="1142976" y="5475289"/>
            <a:ext cx="7286676" cy="954107"/>
          </a:xfrm>
          <a:prstGeom prst="rect">
            <a:avLst/>
          </a:prstGeom>
          <a:noFill/>
          <a:ln w="9525">
            <a:noFill/>
            <a:miter lim="800000"/>
            <a:headEnd/>
            <a:tailEnd/>
          </a:ln>
        </p:spPr>
        <p:txBody>
          <a:bodyPr wrap="square">
            <a:spAutoFit/>
          </a:bodyPr>
          <a:lstStyle/>
          <a:p>
            <a:pPr eaLnBrk="1" hangingPunct="1">
              <a:spcBef>
                <a:spcPct val="50000"/>
              </a:spcBef>
            </a:pPr>
            <a:r>
              <a:rPr lang="zh-CN" altLang="en-US" sz="1400" dirty="0">
                <a:solidFill>
                  <a:srgbClr val="002060"/>
                </a:solidFill>
                <a:ea typeface="黑体" pitchFamily="49" charset="-122"/>
              </a:rPr>
              <a:t>注：</a:t>
            </a:r>
            <a:r>
              <a:rPr lang="zh-CN" altLang="en-US" sz="1400" dirty="0" smtClean="0">
                <a:solidFill>
                  <a:srgbClr val="002060"/>
                </a:solidFill>
                <a:ea typeface="黑体" pitchFamily="49" charset="-122"/>
              </a:rPr>
              <a:t>总面积 </a:t>
            </a:r>
            <a:r>
              <a:rPr lang="en-US" altLang="zh-CN" sz="1400" dirty="0" smtClean="0">
                <a:solidFill>
                  <a:srgbClr val="002060"/>
                </a:solidFill>
                <a:ea typeface="黑体" pitchFamily="49" charset="-122"/>
              </a:rPr>
              <a:t>= </a:t>
            </a:r>
            <a:r>
              <a:rPr lang="zh-CN" altLang="en-US" sz="1400" dirty="0" smtClean="0">
                <a:solidFill>
                  <a:srgbClr val="002060"/>
                </a:solidFill>
                <a:ea typeface="黑体" pitchFamily="49" charset="-122"/>
              </a:rPr>
              <a:t>地上总面积 </a:t>
            </a:r>
            <a:r>
              <a:rPr lang="en-US" altLang="zh-CN" sz="1400" dirty="0" smtClean="0">
                <a:solidFill>
                  <a:srgbClr val="002060"/>
                </a:solidFill>
                <a:ea typeface="黑体" pitchFamily="49" charset="-122"/>
              </a:rPr>
              <a:t>+ </a:t>
            </a:r>
            <a:r>
              <a:rPr lang="zh-CN" altLang="en-US" sz="1400" dirty="0" smtClean="0">
                <a:solidFill>
                  <a:srgbClr val="002060"/>
                </a:solidFill>
                <a:ea typeface="黑体" pitchFamily="49" charset="-122"/>
              </a:rPr>
              <a:t>地下总面积 </a:t>
            </a:r>
            <a:r>
              <a:rPr lang="en-US" altLang="zh-CN" sz="1400" dirty="0" smtClean="0">
                <a:solidFill>
                  <a:srgbClr val="002060"/>
                </a:solidFill>
                <a:ea typeface="黑体" pitchFamily="49" charset="-122"/>
              </a:rPr>
              <a:t>+ </a:t>
            </a:r>
            <a:r>
              <a:rPr lang="zh-CN" altLang="en-US" sz="1400" dirty="0" smtClean="0">
                <a:solidFill>
                  <a:srgbClr val="002060"/>
                </a:solidFill>
                <a:ea typeface="黑体" pitchFamily="49" charset="-122"/>
              </a:rPr>
              <a:t>公摊面积</a:t>
            </a:r>
            <a:endParaRPr lang="en-US" altLang="zh-CN" sz="1400" dirty="0" smtClean="0">
              <a:solidFill>
                <a:srgbClr val="002060"/>
              </a:solidFill>
              <a:ea typeface="黑体" pitchFamily="49" charset="-122"/>
            </a:endParaRPr>
          </a:p>
          <a:p>
            <a:pPr>
              <a:spcBef>
                <a:spcPct val="50000"/>
              </a:spcBef>
            </a:pPr>
            <a:r>
              <a:rPr lang="zh-CN" altLang="en-US" sz="1400" dirty="0" smtClean="0">
                <a:solidFill>
                  <a:srgbClr val="002060"/>
                </a:solidFill>
                <a:ea typeface="黑体" pitchFamily="49" charset="-122"/>
              </a:rPr>
              <a:t>地下</a:t>
            </a:r>
            <a:r>
              <a:rPr lang="zh-CN" altLang="en-US" sz="1400" dirty="0">
                <a:solidFill>
                  <a:srgbClr val="002060"/>
                </a:solidFill>
                <a:ea typeface="黑体" pitchFamily="49" charset="-122"/>
              </a:rPr>
              <a:t>总面积</a:t>
            </a:r>
            <a:r>
              <a:rPr lang="en-US" altLang="zh-CN" sz="1400" dirty="0">
                <a:solidFill>
                  <a:srgbClr val="002060"/>
                </a:solidFill>
                <a:ea typeface="黑体" pitchFamily="49" charset="-122"/>
              </a:rPr>
              <a:t>=7.8</a:t>
            </a:r>
            <a:r>
              <a:rPr lang="zh-CN" altLang="en-US" sz="1400" dirty="0">
                <a:solidFill>
                  <a:srgbClr val="002060"/>
                </a:solidFill>
                <a:ea typeface="黑体" pitchFamily="49" charset="-122"/>
              </a:rPr>
              <a:t>米层高（接地）</a:t>
            </a:r>
            <a:r>
              <a:rPr lang="en-US" altLang="zh-CN" sz="1400" dirty="0" smtClean="0">
                <a:solidFill>
                  <a:srgbClr val="002060"/>
                </a:solidFill>
                <a:ea typeface="黑体" pitchFamily="49" charset="-122"/>
              </a:rPr>
              <a:t>+ 7.0</a:t>
            </a:r>
            <a:r>
              <a:rPr lang="zh-CN" altLang="en-US" sz="1400" dirty="0">
                <a:solidFill>
                  <a:srgbClr val="002060"/>
                </a:solidFill>
                <a:ea typeface="黑体" pitchFamily="49" charset="-122"/>
              </a:rPr>
              <a:t>米层高</a:t>
            </a:r>
            <a:r>
              <a:rPr lang="en-US" altLang="zh-CN" sz="1400" dirty="0" smtClean="0">
                <a:solidFill>
                  <a:srgbClr val="002060"/>
                </a:solidFill>
                <a:ea typeface="黑体" pitchFamily="49" charset="-122"/>
              </a:rPr>
              <a:t>+ 4.5 </a:t>
            </a:r>
            <a:r>
              <a:rPr lang="zh-CN" altLang="en-US" sz="1400" dirty="0" smtClean="0">
                <a:solidFill>
                  <a:srgbClr val="002060"/>
                </a:solidFill>
                <a:ea typeface="黑体" pitchFamily="49" charset="-122"/>
              </a:rPr>
              <a:t>米</a:t>
            </a:r>
            <a:r>
              <a:rPr lang="zh-CN" altLang="en-US" sz="1400" dirty="0">
                <a:solidFill>
                  <a:srgbClr val="002060"/>
                </a:solidFill>
                <a:ea typeface="黑体" pitchFamily="49" charset="-122"/>
              </a:rPr>
              <a:t>层高</a:t>
            </a:r>
          </a:p>
          <a:p>
            <a:pPr eaLnBrk="1" hangingPunct="1">
              <a:spcBef>
                <a:spcPct val="50000"/>
              </a:spcBef>
            </a:pPr>
            <a:r>
              <a:rPr lang="zh-CN" altLang="en-US" sz="1400" dirty="0">
                <a:solidFill>
                  <a:srgbClr val="002060"/>
                </a:solidFill>
                <a:ea typeface="黑体" pitchFamily="49" charset="-122"/>
              </a:rPr>
              <a:t>       目前地上各单位分区以防火分区为主，实际面积分配可自行调整。</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Content Placeholder 2"/>
          <p:cNvSpPr>
            <a:spLocks noGrp="1"/>
          </p:cNvSpPr>
          <p:nvPr>
            <p:ph idx="4294967295"/>
          </p:nvPr>
        </p:nvSpPr>
        <p:spPr>
          <a:xfrm>
            <a:off x="549800" y="1285860"/>
            <a:ext cx="8229600" cy="5028428"/>
          </a:xfrm>
        </p:spPr>
        <p:txBody>
          <a:bodyPr>
            <a:normAutofit/>
          </a:bodyPr>
          <a:lstStyle/>
          <a:p>
            <a:pPr>
              <a:lnSpc>
                <a:spcPct val="120000"/>
              </a:lnSpc>
              <a:spcBef>
                <a:spcPts val="600"/>
              </a:spcBef>
            </a:pPr>
            <a:r>
              <a:rPr lang="zh-CN" altLang="en-US" sz="1800" b="1" dirty="0" smtClean="0">
                <a:solidFill>
                  <a:srgbClr val="002060"/>
                </a:solidFill>
                <a:latin typeface="微软雅黑" pitchFamily="34" charset="-122"/>
                <a:ea typeface="微软雅黑" pitchFamily="34" charset="-122"/>
                <a:cs typeface="Heiti SC Light"/>
              </a:rPr>
              <a:t>人</a:t>
            </a:r>
            <a:r>
              <a:rPr lang="en-US" altLang="zh-CN" sz="1800" b="1" dirty="0" smtClean="0">
                <a:solidFill>
                  <a:srgbClr val="002060"/>
                </a:solidFill>
                <a:latin typeface="微软雅黑" pitchFamily="34" charset="-122"/>
                <a:ea typeface="微软雅黑" pitchFamily="34" charset="-122"/>
                <a:cs typeface="Heiti SC Light"/>
              </a:rPr>
              <a:t>——</a:t>
            </a:r>
            <a:r>
              <a:rPr lang="zh-CN" altLang="en-US" sz="1800" b="1" dirty="0" smtClean="0">
                <a:solidFill>
                  <a:srgbClr val="002060"/>
                </a:solidFill>
                <a:latin typeface="微软雅黑" pitchFamily="34" charset="-122"/>
                <a:ea typeface="微软雅黑" pitchFamily="34" charset="-122"/>
                <a:cs typeface="Heiti SC Light"/>
              </a:rPr>
              <a:t>队伍架构</a:t>
            </a:r>
            <a:endParaRPr lang="en-US" altLang="zh-CN" sz="1800" b="1" dirty="0" smtClean="0">
              <a:solidFill>
                <a:srgbClr val="002060"/>
              </a:solidFill>
              <a:latin typeface="微软雅黑" pitchFamily="34" charset="-122"/>
              <a:ea typeface="微软雅黑" pitchFamily="34" charset="-122"/>
              <a:cs typeface="Heiti SC Light"/>
            </a:endParaRPr>
          </a:p>
          <a:p>
            <a:pPr lvl="1">
              <a:lnSpc>
                <a:spcPct val="120000"/>
              </a:lnSpc>
              <a:spcBef>
                <a:spcPts val="600"/>
              </a:spcBef>
            </a:pPr>
            <a:r>
              <a:rPr lang="zh-CN" altLang="en-US" sz="1400" dirty="0" smtClean="0">
                <a:solidFill>
                  <a:srgbClr val="002060"/>
                </a:solidFill>
                <a:latin typeface="微软雅黑" pitchFamily="34" charset="-122"/>
                <a:ea typeface="微软雅黑" pitchFamily="34" charset="-122"/>
                <a:cs typeface="Heiti SC Light"/>
              </a:rPr>
              <a:t>学生</a:t>
            </a:r>
            <a:r>
              <a:rPr lang="en-US" altLang="zh-CN" sz="1400" dirty="0" smtClean="0">
                <a:solidFill>
                  <a:srgbClr val="002060"/>
                </a:solidFill>
                <a:latin typeface="微软雅黑" pitchFamily="34" charset="-122"/>
                <a:ea typeface="微软雅黑" pitchFamily="34" charset="-122"/>
                <a:cs typeface="Heiti SC Light"/>
              </a:rPr>
              <a:t>+</a:t>
            </a:r>
            <a:r>
              <a:rPr lang="zh-CN" altLang="en-US" sz="1400" dirty="0" smtClean="0">
                <a:solidFill>
                  <a:srgbClr val="002060"/>
                </a:solidFill>
                <a:latin typeface="微软雅黑" pitchFamily="34" charset="-122"/>
                <a:ea typeface="微软雅黑" pitchFamily="34" charset="-122"/>
                <a:cs typeface="Heiti SC Light"/>
              </a:rPr>
              <a:t>驻校创客、导师团、指导教师、工程师、信息技术、志愿者</a:t>
            </a:r>
            <a:endParaRPr lang="en-US" altLang="zh-CN" sz="1400" dirty="0" smtClean="0">
              <a:solidFill>
                <a:srgbClr val="002060"/>
              </a:solidFill>
              <a:latin typeface="微软雅黑" pitchFamily="34" charset="-122"/>
              <a:ea typeface="微软雅黑" pitchFamily="34" charset="-122"/>
              <a:cs typeface="Heiti SC Light"/>
            </a:endParaRPr>
          </a:p>
          <a:p>
            <a:pPr>
              <a:lnSpc>
                <a:spcPct val="120000"/>
              </a:lnSpc>
              <a:spcBef>
                <a:spcPts val="600"/>
              </a:spcBef>
            </a:pPr>
            <a:r>
              <a:rPr lang="zh-CN" altLang="en-US" sz="1800" b="1" dirty="0" smtClean="0">
                <a:solidFill>
                  <a:srgbClr val="002060"/>
                </a:solidFill>
                <a:latin typeface="微软雅黑" pitchFamily="34" charset="-122"/>
                <a:ea typeface="微软雅黑" pitchFamily="34" charset="-122"/>
                <a:cs typeface="Heiti SC Light"/>
              </a:rPr>
              <a:t>机</a:t>
            </a:r>
            <a:r>
              <a:rPr lang="en-US" altLang="zh-CN" sz="1800" b="1" dirty="0" smtClean="0">
                <a:solidFill>
                  <a:srgbClr val="002060"/>
                </a:solidFill>
                <a:latin typeface="微软雅黑" pitchFamily="34" charset="-122"/>
                <a:ea typeface="微软雅黑" pitchFamily="34" charset="-122"/>
                <a:cs typeface="Heiti SC Light"/>
              </a:rPr>
              <a:t>——</a:t>
            </a:r>
            <a:r>
              <a:rPr lang="zh-CN" altLang="en-US" sz="1800" b="1" dirty="0" smtClean="0">
                <a:solidFill>
                  <a:srgbClr val="002060"/>
                </a:solidFill>
                <a:latin typeface="微软雅黑" pitchFamily="34" charset="-122"/>
                <a:ea typeface="微软雅黑" pitchFamily="34" charset="-122"/>
                <a:cs typeface="Heiti SC Light"/>
              </a:rPr>
              <a:t>基础设施</a:t>
            </a:r>
            <a:endParaRPr lang="en-US" altLang="zh-CN" sz="1800" b="1" dirty="0" smtClean="0">
              <a:solidFill>
                <a:srgbClr val="002060"/>
              </a:solidFill>
              <a:latin typeface="微软雅黑" pitchFamily="34" charset="-122"/>
              <a:ea typeface="微软雅黑" pitchFamily="34" charset="-122"/>
              <a:cs typeface="Heiti SC Light"/>
            </a:endParaRPr>
          </a:p>
          <a:p>
            <a:pPr lvl="1">
              <a:lnSpc>
                <a:spcPct val="120000"/>
              </a:lnSpc>
              <a:spcBef>
                <a:spcPts val="600"/>
              </a:spcBef>
            </a:pPr>
            <a:r>
              <a:rPr lang="zh-CN" altLang="en-US" sz="1400" dirty="0" smtClean="0">
                <a:solidFill>
                  <a:srgbClr val="002060"/>
                </a:solidFill>
                <a:latin typeface="微软雅黑" pitchFamily="34" charset="-122"/>
                <a:ea typeface="微软雅黑" pitchFamily="34" charset="-122"/>
                <a:cs typeface="Heiti SC Light"/>
              </a:rPr>
              <a:t>先进制造设备群、原型制造设备群</a:t>
            </a:r>
            <a:endParaRPr lang="en-US" altLang="zh-CN" sz="1400" dirty="0" smtClean="0">
              <a:solidFill>
                <a:srgbClr val="002060"/>
              </a:solidFill>
              <a:latin typeface="微软雅黑" pitchFamily="34" charset="-122"/>
              <a:ea typeface="微软雅黑" pitchFamily="34" charset="-122"/>
              <a:cs typeface="Heiti SC Light"/>
            </a:endParaRPr>
          </a:p>
          <a:p>
            <a:pPr>
              <a:lnSpc>
                <a:spcPct val="120000"/>
              </a:lnSpc>
              <a:spcBef>
                <a:spcPts val="600"/>
              </a:spcBef>
            </a:pPr>
            <a:r>
              <a:rPr lang="zh-CN" altLang="en-US" sz="1800" b="1" dirty="0" smtClean="0">
                <a:solidFill>
                  <a:srgbClr val="002060"/>
                </a:solidFill>
                <a:latin typeface="微软雅黑" pitchFamily="34" charset="-122"/>
                <a:ea typeface="微软雅黑" pitchFamily="34" charset="-122"/>
                <a:cs typeface="Heiti SC Light"/>
              </a:rPr>
              <a:t>料</a:t>
            </a:r>
            <a:r>
              <a:rPr lang="en-US" altLang="zh-CN" sz="1800" b="1" dirty="0" smtClean="0">
                <a:solidFill>
                  <a:srgbClr val="002060"/>
                </a:solidFill>
                <a:latin typeface="微软雅黑" pitchFamily="34" charset="-122"/>
                <a:ea typeface="微软雅黑" pitchFamily="34" charset="-122"/>
                <a:cs typeface="Heiti SC Light"/>
              </a:rPr>
              <a:t>——</a:t>
            </a:r>
            <a:r>
              <a:rPr lang="zh-CN" altLang="en-US" sz="1800" b="1" dirty="0" smtClean="0">
                <a:solidFill>
                  <a:srgbClr val="002060"/>
                </a:solidFill>
                <a:latin typeface="微软雅黑" pitchFamily="34" charset="-122"/>
                <a:ea typeface="微软雅黑" pitchFamily="34" charset="-122"/>
                <a:cs typeface="Heiti SC Light"/>
              </a:rPr>
              <a:t>教学内容</a:t>
            </a:r>
            <a:endParaRPr lang="en-US" altLang="zh-CN" sz="1800" b="1" dirty="0" smtClean="0">
              <a:solidFill>
                <a:srgbClr val="002060"/>
              </a:solidFill>
              <a:latin typeface="微软雅黑" pitchFamily="34" charset="-122"/>
              <a:ea typeface="微软雅黑" pitchFamily="34" charset="-122"/>
              <a:cs typeface="Heiti SC Light"/>
            </a:endParaRPr>
          </a:p>
          <a:p>
            <a:pPr lvl="1">
              <a:lnSpc>
                <a:spcPct val="120000"/>
              </a:lnSpc>
              <a:spcBef>
                <a:spcPts val="600"/>
              </a:spcBef>
            </a:pPr>
            <a:r>
              <a:rPr lang="zh-CN" altLang="en-US" sz="1400" dirty="0" smtClean="0">
                <a:solidFill>
                  <a:srgbClr val="002060"/>
                </a:solidFill>
                <a:latin typeface="微软雅黑" pitchFamily="34" charset="-122"/>
                <a:ea typeface="微软雅黑" pitchFamily="34" charset="-122"/>
                <a:cs typeface="Heiti SC Light"/>
              </a:rPr>
              <a:t>课程、活动、项目</a:t>
            </a:r>
            <a:endParaRPr lang="en-US" altLang="zh-CN" sz="1400" dirty="0" smtClean="0">
              <a:solidFill>
                <a:srgbClr val="002060"/>
              </a:solidFill>
              <a:latin typeface="微软雅黑" pitchFamily="34" charset="-122"/>
              <a:ea typeface="微软雅黑" pitchFamily="34" charset="-122"/>
              <a:cs typeface="Heiti SC Light"/>
            </a:endParaRPr>
          </a:p>
          <a:p>
            <a:pPr lvl="1">
              <a:lnSpc>
                <a:spcPct val="120000"/>
              </a:lnSpc>
              <a:spcBef>
                <a:spcPts val="600"/>
              </a:spcBef>
            </a:pPr>
            <a:r>
              <a:rPr lang="zh-CN" altLang="en-US" sz="1400" dirty="0" smtClean="0">
                <a:solidFill>
                  <a:srgbClr val="002060"/>
                </a:solidFill>
                <a:latin typeface="微软雅黑" pitchFamily="34" charset="-122"/>
                <a:ea typeface="微软雅黑" pitchFamily="34" charset="-122"/>
                <a:cs typeface="Heiti SC Light"/>
              </a:rPr>
              <a:t>基础训练内容、学生自产内容、学科创新内容、校外产业内容、全球化内容</a:t>
            </a:r>
            <a:endParaRPr lang="en-US" altLang="zh-CN" sz="1400" dirty="0" smtClean="0">
              <a:solidFill>
                <a:srgbClr val="002060"/>
              </a:solidFill>
              <a:latin typeface="微软雅黑" pitchFamily="34" charset="-122"/>
              <a:ea typeface="微软雅黑" pitchFamily="34" charset="-122"/>
              <a:cs typeface="Heiti SC Light"/>
            </a:endParaRPr>
          </a:p>
          <a:p>
            <a:pPr>
              <a:lnSpc>
                <a:spcPct val="120000"/>
              </a:lnSpc>
              <a:spcBef>
                <a:spcPts val="600"/>
              </a:spcBef>
            </a:pPr>
            <a:r>
              <a:rPr lang="zh-CN" altLang="en-US" sz="1800" b="1" dirty="0" smtClean="0">
                <a:solidFill>
                  <a:srgbClr val="002060"/>
                </a:solidFill>
                <a:latin typeface="微软雅黑" pitchFamily="34" charset="-122"/>
                <a:ea typeface="微软雅黑" pitchFamily="34" charset="-122"/>
                <a:cs typeface="Heiti SC Light"/>
              </a:rPr>
              <a:t>法</a:t>
            </a:r>
            <a:r>
              <a:rPr lang="en-US" altLang="zh-CN" sz="1800" b="1" dirty="0" smtClean="0">
                <a:solidFill>
                  <a:srgbClr val="002060"/>
                </a:solidFill>
                <a:latin typeface="微软雅黑" pitchFamily="34" charset="-122"/>
                <a:ea typeface="微软雅黑" pitchFamily="34" charset="-122"/>
                <a:cs typeface="Heiti SC Light"/>
              </a:rPr>
              <a:t>——</a:t>
            </a:r>
            <a:r>
              <a:rPr lang="zh-CN" altLang="en-US" sz="1800" b="1" dirty="0" smtClean="0">
                <a:solidFill>
                  <a:srgbClr val="002060"/>
                </a:solidFill>
                <a:latin typeface="微软雅黑" pitchFamily="34" charset="-122"/>
                <a:ea typeface="微软雅黑" pitchFamily="34" charset="-122"/>
                <a:cs typeface="Heiti SC Light"/>
              </a:rPr>
              <a:t>运作机制</a:t>
            </a:r>
            <a:endParaRPr lang="en-US" altLang="zh-CN" sz="1800" b="1" dirty="0" smtClean="0">
              <a:solidFill>
                <a:srgbClr val="002060"/>
              </a:solidFill>
              <a:latin typeface="微软雅黑" pitchFamily="34" charset="-122"/>
              <a:ea typeface="微软雅黑" pitchFamily="34" charset="-122"/>
              <a:cs typeface="Heiti SC Light"/>
            </a:endParaRPr>
          </a:p>
          <a:p>
            <a:pPr lvl="1">
              <a:lnSpc>
                <a:spcPct val="120000"/>
              </a:lnSpc>
              <a:spcBef>
                <a:spcPts val="600"/>
              </a:spcBef>
            </a:pPr>
            <a:r>
              <a:rPr lang="zh-CN" altLang="en-US" sz="1400" dirty="0" smtClean="0">
                <a:solidFill>
                  <a:srgbClr val="002060"/>
                </a:solidFill>
                <a:latin typeface="微软雅黑" pitchFamily="34" charset="-122"/>
                <a:ea typeface="微软雅黑" pitchFamily="34" charset="-122"/>
                <a:cs typeface="Heiti SC Light"/>
              </a:rPr>
              <a:t>群体协作约束力；创意创新驱动力</a:t>
            </a:r>
            <a:endParaRPr lang="en-US" altLang="zh-CN" sz="1000" dirty="0" smtClean="0">
              <a:solidFill>
                <a:srgbClr val="002060"/>
              </a:solidFill>
              <a:latin typeface="微软雅黑" pitchFamily="34" charset="-122"/>
              <a:ea typeface="微软雅黑" pitchFamily="34" charset="-122"/>
              <a:cs typeface="Heiti SC Light"/>
            </a:endParaRPr>
          </a:p>
          <a:p>
            <a:pPr>
              <a:lnSpc>
                <a:spcPct val="120000"/>
              </a:lnSpc>
              <a:spcBef>
                <a:spcPts val="600"/>
              </a:spcBef>
            </a:pPr>
            <a:r>
              <a:rPr lang="zh-CN" altLang="en-US" sz="1800" b="1" dirty="0" smtClean="0">
                <a:solidFill>
                  <a:srgbClr val="002060"/>
                </a:solidFill>
                <a:latin typeface="微软雅黑" pitchFamily="34" charset="-122"/>
                <a:ea typeface="微软雅黑" pitchFamily="34" charset="-122"/>
                <a:cs typeface="Heiti SC Light"/>
              </a:rPr>
              <a:t>环</a:t>
            </a:r>
            <a:r>
              <a:rPr lang="en-US" altLang="zh-CN" sz="1800" b="1" dirty="0" smtClean="0">
                <a:solidFill>
                  <a:srgbClr val="002060"/>
                </a:solidFill>
                <a:latin typeface="微软雅黑" pitchFamily="34" charset="-122"/>
                <a:ea typeface="微软雅黑" pitchFamily="34" charset="-122"/>
                <a:cs typeface="Heiti SC Light"/>
              </a:rPr>
              <a:t>——</a:t>
            </a:r>
            <a:r>
              <a:rPr lang="zh-CN" altLang="en-US" sz="1800" b="1" dirty="0" smtClean="0">
                <a:solidFill>
                  <a:srgbClr val="002060"/>
                </a:solidFill>
                <a:latin typeface="微软雅黑" pitchFamily="34" charset="-122"/>
                <a:ea typeface="微软雅黑" pitchFamily="34" charset="-122"/>
                <a:cs typeface="Heiti SC Light"/>
              </a:rPr>
              <a:t>空间规划</a:t>
            </a:r>
            <a:endParaRPr lang="en-US" altLang="zh-CN" sz="1800" b="1" dirty="0" smtClean="0">
              <a:solidFill>
                <a:srgbClr val="002060"/>
              </a:solidFill>
              <a:latin typeface="微软雅黑" pitchFamily="34" charset="-122"/>
              <a:ea typeface="微软雅黑" pitchFamily="34" charset="-122"/>
              <a:cs typeface="Heiti SC Light"/>
            </a:endParaRPr>
          </a:p>
          <a:p>
            <a:pPr lvl="1">
              <a:lnSpc>
                <a:spcPct val="120000"/>
              </a:lnSpc>
              <a:spcBef>
                <a:spcPts val="600"/>
              </a:spcBef>
            </a:pPr>
            <a:r>
              <a:rPr lang="zh-CN" altLang="en-US" sz="1400" dirty="0" smtClean="0">
                <a:solidFill>
                  <a:srgbClr val="002060"/>
                </a:solidFill>
                <a:latin typeface="微软雅黑" pitchFamily="34" charset="-122"/>
                <a:ea typeface="微软雅黑" pitchFamily="34" charset="-122"/>
                <a:cs typeface="Heiti SC Light"/>
              </a:rPr>
              <a:t>面向学生全开放；多层次功能分区</a:t>
            </a:r>
            <a:endParaRPr lang="en-US" altLang="zh-CN" sz="1400" dirty="0" smtClean="0">
              <a:solidFill>
                <a:srgbClr val="002060"/>
              </a:solidFill>
              <a:latin typeface="微软雅黑" pitchFamily="34" charset="-122"/>
              <a:ea typeface="微软雅黑" pitchFamily="34" charset="-122"/>
              <a:cs typeface="Heiti SC Light"/>
            </a:endParaRPr>
          </a:p>
          <a:p>
            <a:pPr>
              <a:lnSpc>
                <a:spcPct val="120000"/>
              </a:lnSpc>
              <a:spcBef>
                <a:spcPts val="600"/>
              </a:spcBef>
            </a:pPr>
            <a:r>
              <a:rPr lang="zh-CN" altLang="en-US" sz="1800" b="1" dirty="0" smtClean="0">
                <a:solidFill>
                  <a:srgbClr val="002060"/>
                </a:solidFill>
                <a:latin typeface="微软雅黑" pitchFamily="34" charset="-122"/>
                <a:ea typeface="微软雅黑" pitchFamily="34" charset="-122"/>
                <a:cs typeface="Heiti SC Light"/>
              </a:rPr>
              <a:t>测</a:t>
            </a:r>
            <a:r>
              <a:rPr lang="en-US" altLang="zh-CN" sz="1800" b="1" dirty="0" smtClean="0">
                <a:solidFill>
                  <a:srgbClr val="002060"/>
                </a:solidFill>
                <a:latin typeface="微软雅黑" pitchFamily="34" charset="-122"/>
                <a:ea typeface="微软雅黑" pitchFamily="34" charset="-122"/>
                <a:cs typeface="Heiti SC Light"/>
              </a:rPr>
              <a:t>——</a:t>
            </a:r>
            <a:r>
              <a:rPr lang="zh-CN" altLang="en-US" sz="1800" b="1" dirty="0" smtClean="0">
                <a:solidFill>
                  <a:srgbClr val="002060"/>
                </a:solidFill>
                <a:latin typeface="微软雅黑" pitchFamily="34" charset="-122"/>
                <a:ea typeface="微软雅黑" pitchFamily="34" charset="-122"/>
                <a:cs typeface="Heiti SC Light"/>
              </a:rPr>
              <a:t>过程度量</a:t>
            </a:r>
            <a:endParaRPr lang="en-US" altLang="zh-CN" sz="1800" b="1" dirty="0" smtClean="0">
              <a:solidFill>
                <a:srgbClr val="002060"/>
              </a:solidFill>
              <a:latin typeface="微软雅黑" pitchFamily="34" charset="-122"/>
              <a:ea typeface="微软雅黑" pitchFamily="34" charset="-122"/>
              <a:cs typeface="Heiti SC Light"/>
            </a:endParaRPr>
          </a:p>
          <a:p>
            <a:pPr lvl="1">
              <a:lnSpc>
                <a:spcPct val="120000"/>
              </a:lnSpc>
              <a:spcBef>
                <a:spcPts val="600"/>
              </a:spcBef>
            </a:pPr>
            <a:r>
              <a:rPr lang="zh-CN" altLang="en-US" sz="1400" dirty="0" smtClean="0">
                <a:solidFill>
                  <a:srgbClr val="002060"/>
                </a:solidFill>
                <a:latin typeface="微软雅黑" pitchFamily="34" charset="-122"/>
                <a:ea typeface="微软雅黑" pitchFamily="34" charset="-122"/>
                <a:cs typeface="Heiti SC Light"/>
              </a:rPr>
              <a:t>数字化过程记录、以过程及成果为依据的学习成效评价机制</a:t>
            </a:r>
            <a:endParaRPr lang="en-US" altLang="zh-CN" sz="1400" dirty="0" smtClean="0">
              <a:solidFill>
                <a:srgbClr val="002060"/>
              </a:solidFill>
              <a:latin typeface="微软雅黑" pitchFamily="34" charset="-122"/>
              <a:ea typeface="微软雅黑" pitchFamily="34" charset="-122"/>
              <a:cs typeface="Heiti SC Light"/>
            </a:endParaRPr>
          </a:p>
        </p:txBody>
      </p:sp>
      <p:pic>
        <p:nvPicPr>
          <p:cNvPr id="102402" name="Picture 9" descr="shouyea5"/>
          <p:cNvPicPr>
            <a:picLocks noChangeAspect="1" noChangeArrowheads="1"/>
          </p:cNvPicPr>
          <p:nvPr/>
        </p:nvPicPr>
        <p:blipFill>
          <a:blip r:embed="rId3"/>
          <a:srcRect/>
          <a:stretch>
            <a:fillRect/>
          </a:stretch>
        </p:blipFill>
        <p:spPr bwMode="auto">
          <a:xfrm>
            <a:off x="7164388" y="333375"/>
            <a:ext cx="1366837" cy="485775"/>
          </a:xfrm>
          <a:prstGeom prst="rect">
            <a:avLst/>
          </a:prstGeom>
          <a:noFill/>
          <a:ln w="9525">
            <a:noFill/>
            <a:miter lim="800000"/>
            <a:headEnd/>
            <a:tailEnd/>
          </a:ln>
        </p:spPr>
      </p:pic>
      <p:sp>
        <p:nvSpPr>
          <p:cNvPr id="102403" name="Slide Number Placeholder 1"/>
          <p:cNvSpPr>
            <a:spLocks noGrp="1"/>
          </p:cNvSpPr>
          <p:nvPr>
            <p:ph type="sldNum" sz="quarter" idx="12"/>
          </p:nvPr>
        </p:nvSpPr>
        <p:spPr>
          <a:noFill/>
        </p:spPr>
        <p:txBody>
          <a:bodyPr/>
          <a:lstStyle/>
          <a:p>
            <a:pPr fontAlgn="base">
              <a:spcBef>
                <a:spcPct val="0"/>
              </a:spcBef>
              <a:spcAft>
                <a:spcPct val="0"/>
              </a:spcAft>
            </a:pPr>
            <a:fld id="{33004897-2A09-4FBF-ABC8-12B9BD826BFE}" type="slidenum">
              <a:rPr lang="en-US" altLang="zh-CN" smtClean="0">
                <a:ea typeface="宋体" charset="-122"/>
              </a:rPr>
              <a:pPr fontAlgn="base">
                <a:spcBef>
                  <a:spcPct val="0"/>
                </a:spcBef>
                <a:spcAft>
                  <a:spcPct val="0"/>
                </a:spcAft>
              </a:pPr>
              <a:t>9</a:t>
            </a:fld>
            <a:endParaRPr lang="en-US" altLang="zh-CN" smtClean="0">
              <a:ea typeface="宋体" charset="-122"/>
            </a:endParaRPr>
          </a:p>
        </p:txBody>
      </p:sp>
      <p:sp>
        <p:nvSpPr>
          <p:cNvPr id="8" name="Rectangle 2"/>
          <p:cNvSpPr txBox="1">
            <a:spLocks noChangeArrowheads="1"/>
          </p:cNvSpPr>
          <p:nvPr/>
        </p:nvSpPr>
        <p:spPr bwMode="auto">
          <a:xfrm>
            <a:off x="571472" y="642918"/>
            <a:ext cx="6879622" cy="5381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fontAlgn="base" hangingPunct="0">
              <a:spcBef>
                <a:spcPct val="0"/>
              </a:spcBef>
              <a:spcAft>
                <a:spcPct val="0"/>
              </a:spcAft>
              <a:defRPr/>
            </a:pPr>
            <a:r>
              <a:rPr lang="en-US" altLang="zh-CN" sz="2800" b="1" kern="0" dirty="0" err="1" smtClean="0">
                <a:solidFill>
                  <a:srgbClr val="C00000"/>
                </a:solidFill>
                <a:ea typeface="微软雅黑" pitchFamily="34" charset="-122"/>
              </a:rPr>
              <a:t>i.Center</a:t>
            </a:r>
            <a:r>
              <a:rPr kumimoji="0" lang="zh-CN" altLang="en-US" sz="2800" b="1" i="0" u="none" strike="noStrike" kern="0" cap="none" spc="0" normalizeH="0" baseline="0" noProof="0" dirty="0" smtClean="0">
                <a:ln>
                  <a:noFill/>
                </a:ln>
                <a:solidFill>
                  <a:srgbClr val="C00000"/>
                </a:solidFill>
                <a:effectLst/>
                <a:uLnTx/>
                <a:uFillTx/>
                <a:latin typeface="+mj-lt"/>
                <a:ea typeface="微软雅黑" pitchFamily="34" charset="-122"/>
                <a:cs typeface="+mj-cs"/>
              </a:rPr>
              <a:t>建设</a:t>
            </a:r>
            <a:r>
              <a:rPr lang="zh-CN" altLang="en-US" sz="2800" b="1" kern="0" dirty="0" smtClean="0">
                <a:solidFill>
                  <a:srgbClr val="C00000"/>
                </a:solidFill>
                <a:latin typeface="+mj-lt"/>
                <a:ea typeface="微软雅黑" pitchFamily="34" charset="-122"/>
                <a:cs typeface="+mj-cs"/>
              </a:rPr>
              <a:t>思路</a:t>
            </a:r>
            <a:endParaRPr kumimoji="0" lang="zh-CN" altLang="en-US" sz="2800" b="1" i="0" u="none" strike="noStrike" kern="0" cap="none" spc="0" normalizeH="0" baseline="0" noProof="0" dirty="0" smtClean="0">
              <a:ln>
                <a:noFill/>
              </a:ln>
              <a:solidFill>
                <a:srgbClr val="C00000"/>
              </a:solidFill>
              <a:effectLst/>
              <a:uLnTx/>
              <a:uFillTx/>
              <a:latin typeface="+mj-lt"/>
              <a:ea typeface="微软雅黑" pitchFamily="34" charset="-122"/>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accent1"/>
          </a:solidFill>
          <a:miter lim="800000"/>
          <a:headEnd/>
          <a:tailEnd/>
        </a:ln>
      </a:spPr>
      <a:bodyPr wrap="square">
        <a:spAutoFit/>
      </a:bodyPr>
      <a:lstStyle>
        <a:defPPr algn="just">
          <a:defRPr b="1" dirty="0">
            <a:solidFill>
              <a:srgbClr val="C00000"/>
            </a:solidFill>
            <a:latin typeface="微软雅黑" pitchFamily="34" charset="-122"/>
            <a:ea typeface="微软雅黑" pitchFamily="34"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1767</TotalTime>
  <Words>3548</Words>
  <Application>Microsoft Office PowerPoint</Application>
  <PresentationFormat>全屏显示(4:3)</PresentationFormat>
  <Paragraphs>673</Paragraphs>
  <Slides>27</Slides>
  <Notes>11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i.Center建设规划</vt:lpstr>
      <vt:lpstr>i.Center现状</vt:lpstr>
      <vt:lpstr>幻灯片 3</vt:lpstr>
      <vt:lpstr>幻灯片 4</vt:lpstr>
      <vt:lpstr>幻灯片 5</vt:lpstr>
      <vt:lpstr>清华大学本科生创新创业辅修专业 2014年11月清华创客日上，讨论开设的必要性和可行性。此后，训练中心、美院、工业工程系、经管学院等院系老师多次研讨。申请2015年秋季学期招生。</vt:lpstr>
      <vt:lpstr>创新创业辅修学位课程设置</vt:lpstr>
      <vt:lpstr>幻灯片 8</vt:lpstr>
      <vt:lpstr>幻灯片 9</vt:lpstr>
      <vt:lpstr>新空间规划设计原则</vt:lpstr>
      <vt:lpstr>幻灯片 11</vt:lpstr>
      <vt:lpstr>各层功能与内容列表</vt:lpstr>
      <vt:lpstr>新空间规划及教学活动</vt:lpstr>
      <vt:lpstr>新空间规划及学生覆盖</vt:lpstr>
      <vt:lpstr>幻灯片 15</vt:lpstr>
      <vt:lpstr>幻灯片 16</vt:lpstr>
      <vt:lpstr>幻灯片 17</vt:lpstr>
      <vt:lpstr>幻灯片 18</vt:lpstr>
      <vt:lpstr>幻灯片 19</vt:lpstr>
      <vt:lpstr>幻灯片 20</vt:lpstr>
      <vt:lpstr>幻灯片 21</vt:lpstr>
      <vt:lpstr>幻灯片 22</vt:lpstr>
      <vt:lpstr>幻灯片 23</vt:lpstr>
      <vt:lpstr>设备搬迁费150万元</vt:lpstr>
      <vt:lpstr>幻灯片 25</vt:lpstr>
      <vt:lpstr>幻灯片 26</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pro</dc:creator>
  <cp:lastModifiedBy>pro</cp:lastModifiedBy>
  <cp:revision>190</cp:revision>
  <dcterms:created xsi:type="dcterms:W3CDTF">2015-02-26T13:05:35Z</dcterms:created>
  <dcterms:modified xsi:type="dcterms:W3CDTF">2015-06-28T13:39:00Z</dcterms:modified>
</cp:coreProperties>
</file>