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75" r:id="rId3"/>
    <p:sldId id="272" r:id="rId4"/>
    <p:sldId id="27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/>
    <p:restoredTop sz="95266"/>
  </p:normalViewPr>
  <p:slideViewPr>
    <p:cSldViewPr snapToGrid="0" snapToObjects="1">
      <p:cViewPr varScale="1">
        <p:scale>
          <a:sx n="105" d="100"/>
          <a:sy n="105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905B9-5A77-3949-9D50-CC0ACDE72614}" type="datetimeFigureOut">
              <a:rPr lang="en-US" smtClean="0"/>
              <a:t>2/18/16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8007E-1794-874A-9E09-187CBAA0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C28A-37E9-1048-8179-C6852B53B05F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99114" y="6041362"/>
            <a:ext cx="317583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0024870" y="6041362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+mn-ea"/>
                <a:ea typeface="+mn-ea"/>
                <a:cs typeface="Lantinghei SC Demibold" charset="-122"/>
              </a:rPr>
              <a:t>基础工业训练中心</a:t>
            </a:r>
            <a:endParaRPr lang="en-US" dirty="0">
              <a:latin typeface="+mn-ea"/>
              <a:ea typeface="+mn-ea"/>
              <a:cs typeface="Lantinghei SC Demibold" charset="-122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556" y="406000"/>
            <a:ext cx="864000" cy="86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42F3-E89F-8442-9824-6E2934AE199B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AE23-18CE-EB49-A6BF-DD68F4559AB5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AAB9-29E7-0B45-9CE2-D7D92F914521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8FDA-579C-6048-85D3-8F243976ED3E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C4DA-9631-2F4B-806C-401BBC1410A7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A988-FB2F-9345-9DC8-382DFD0EE0ED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0F06-281F-6E47-BC04-F2052671E916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1A75-638B-EA49-A2E0-32073B2DE532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7D37-7B62-2748-AC42-D51A2864EB98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65-4278-1544-8C0D-543EEE240DB0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E81E-9A2B-6844-A2DD-8678792AA303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2B6F-48A5-7E4A-9B80-F827833063D4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3E29-6941-664D-8421-8F03E029149B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94B7-C092-164E-9BB7-F99445E79879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9F34-5D05-9B43-9CEB-449A57FC61E4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0663" y="6406487"/>
            <a:ext cx="68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DEFD7-D3F8-E149-BC67-AB616DFAE7C0}" type="datetime1">
              <a:rPr lang="en-US" smtClean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27844" y="6406487"/>
            <a:ext cx="6612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024870" y="6041362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+mn-ea"/>
                <a:ea typeface="+mn-ea"/>
                <a:cs typeface="Lantinghei SC Demibold" charset="-122"/>
              </a:rPr>
              <a:t>基础工业训练中心</a:t>
            </a:r>
            <a:endParaRPr lang="en-US" dirty="0">
              <a:latin typeface="+mn-ea"/>
              <a:ea typeface="+mn-ea"/>
              <a:cs typeface="Lantinghei SC Demibold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77333" y="6041363"/>
            <a:ext cx="7910155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altLang="zh-CN" dirty="0" smtClean="0"/>
              <a:t>De-Yu Wang, FITC,</a:t>
            </a:r>
            <a:r>
              <a:rPr lang="en-US" altLang="zh-CN" baseline="0" dirty="0" smtClean="0"/>
              <a:t> Tsinghua University		Basics of Industrial Systems	Lecture 01 Introduction to manufacturing systems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556" y="406000"/>
            <a:ext cx="864000" cy="86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Microsoft YaHei" charset="0"/>
          <a:ea typeface="Microsoft YaHei" charset="0"/>
          <a:cs typeface="Microsoft YaHei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Microsoft YaHei" charset="0"/>
          <a:ea typeface="Microsoft YaHei" charset="0"/>
          <a:cs typeface="Microsoft YaHei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Microsoft YaHei" charset="0"/>
          <a:ea typeface="Microsoft YaHei" charset="0"/>
          <a:cs typeface="Microsoft YaHei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Microsoft YaHei" charset="0"/>
          <a:ea typeface="Microsoft YaHei" charset="0"/>
          <a:cs typeface="Microsoft YaHei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Microsoft YaHei" charset="0"/>
          <a:ea typeface="Microsoft YaHei" charset="0"/>
          <a:cs typeface="Microsoft YaHei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Microsoft YaHei" charset="0"/>
          <a:ea typeface="Microsoft YaHei" charset="0"/>
          <a:cs typeface="Microsoft YaHei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0971" y="2404534"/>
            <a:ext cx="8033032" cy="1646302"/>
          </a:xfrm>
        </p:spPr>
        <p:txBody>
          <a:bodyPr/>
          <a:lstStyle/>
          <a:p>
            <a:r>
              <a:rPr kumimoji="1" lang="zh-CN" altLang="en-US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工业系统沙盘</a:t>
            </a:r>
            <a:r>
              <a:rPr kumimoji="1" lang="en-US" altLang="zh-CN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/>
            </a:r>
            <a:br>
              <a:rPr kumimoji="1" lang="en-US" altLang="zh-CN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</a:br>
            <a:r>
              <a:rPr kumimoji="1" lang="en-US" altLang="zh-CN" sz="36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Building a miniature</a:t>
            </a:r>
            <a:br>
              <a:rPr kumimoji="1" lang="en-US" altLang="zh-CN" sz="36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</a:br>
            <a:r>
              <a:rPr kumimoji="1" lang="en-US" altLang="zh-CN" sz="36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manufacturing system</a:t>
            </a:r>
            <a:endParaRPr kumimoji="1" lang="zh-CN" alt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4803187"/>
            <a:ext cx="7766936" cy="1096899"/>
          </a:xfrm>
        </p:spPr>
        <p:txBody>
          <a:bodyPr/>
          <a:lstStyle/>
          <a:p>
            <a:r>
              <a:rPr kumimoji="1" lang="zh-CN" altLang="en-US" smtClean="0"/>
              <a:t>王德宇  清华大学基础工业训练中心</a:t>
            </a:r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476983" y="529435"/>
            <a:ext cx="6797020" cy="7751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kumimoji="1" lang="zh-CN" altLang="en-US" sz="3000" dirty="0" smtClean="0">
                <a:solidFill>
                  <a:schemeClr val="bg1">
                    <a:lumMod val="50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工业系统基础</a:t>
            </a:r>
            <a:r>
              <a:rPr kumimoji="1" lang="zh-CN" altLang="en-US" sz="3000" dirty="0">
                <a:solidFill>
                  <a:schemeClr val="bg1">
                    <a:lumMod val="50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3000" dirty="0" smtClean="0">
                <a:solidFill>
                  <a:schemeClr val="bg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Basics of Industrial </a:t>
            </a:r>
            <a:r>
              <a:rPr kumimoji="1" lang="en-US" altLang="zh-CN" sz="3000" dirty="0" smtClean="0">
                <a:solidFill>
                  <a:schemeClr val="bg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Systems</a:t>
            </a:r>
            <a:endParaRPr kumimoji="1" lang="en-US" altLang="zh-CN" sz="3000" dirty="0" smtClean="0">
              <a:solidFill>
                <a:schemeClr val="bg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7" t="4979" r="23066" b="356"/>
          <a:stretch/>
        </p:blipFill>
        <p:spPr>
          <a:xfrm>
            <a:off x="490872" y="2316480"/>
            <a:ext cx="3972222" cy="39684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008" y="4606465"/>
            <a:ext cx="1466991" cy="965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97" y="3133362"/>
            <a:ext cx="1473103" cy="14731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97" y="1824754"/>
            <a:ext cx="1473105" cy="130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7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课程主要内容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通过智能工厂沙盘，了解常见制造业系统中的主要环节</a:t>
            </a:r>
            <a:endParaRPr lang="en-US" dirty="0"/>
          </a:p>
          <a:p>
            <a:r>
              <a:rPr lang="zh-CN" altLang="en-US" dirty="0" smtClean="0"/>
              <a:t>了解工厂布局的主要形式及其利弊</a:t>
            </a:r>
            <a:endParaRPr lang="en-US" dirty="0" smtClean="0"/>
          </a:p>
          <a:p>
            <a:r>
              <a:rPr lang="zh-CN" altLang="en-US" dirty="0" smtClean="0"/>
              <a:t>了解系统效率优化的基本原理</a:t>
            </a:r>
            <a:endParaRPr lang="en-US" dirty="0" smtClean="0"/>
          </a:p>
          <a:p>
            <a:pPr lvl="1"/>
            <a:r>
              <a:rPr lang="zh-CN" altLang="en-US" dirty="0" smtClean="0"/>
              <a:t>生产线布局对效率的影响</a:t>
            </a:r>
            <a:endParaRPr lang="en-US" dirty="0" smtClean="0"/>
          </a:p>
          <a:p>
            <a:pPr lvl="1"/>
            <a:r>
              <a:rPr lang="zh-CN" altLang="en-US" dirty="0" smtClean="0"/>
              <a:t>局部最优与全局最</a:t>
            </a:r>
            <a:r>
              <a:rPr lang="zh-CN" altLang="en-US" smtClean="0"/>
              <a:t>优的关系</a:t>
            </a:r>
            <a:endParaRPr lang="en-US" dirty="0" smtClean="0"/>
          </a:p>
          <a:p>
            <a:r>
              <a:rPr lang="zh-CN" altLang="en-US" dirty="0" smtClean="0"/>
              <a:t>讨论未来提高制造业系统效率的途径</a:t>
            </a:r>
            <a:endParaRPr lang="en-US" dirty="0" smtClean="0"/>
          </a:p>
          <a:p>
            <a:pPr lvl="1"/>
            <a:r>
              <a:rPr lang="zh-CN" altLang="en-US" dirty="0" smtClean="0"/>
              <a:t>自动化</a:t>
            </a:r>
            <a:r>
              <a:rPr lang="zh-CN" altLang="en-US" dirty="0"/>
              <a:t>（</a:t>
            </a:r>
            <a:r>
              <a:rPr lang="zh-CN" altLang="en-US" dirty="0" smtClean="0"/>
              <a:t>无人化</a:t>
            </a:r>
            <a:r>
              <a:rPr lang="zh-CN" altLang="en-US" dirty="0"/>
              <a:t>）</a:t>
            </a:r>
            <a:r>
              <a:rPr lang="zh-CN" altLang="en-US" dirty="0" smtClean="0"/>
              <a:t>的利与弊</a:t>
            </a:r>
            <a:endParaRPr lang="en-US" dirty="0" smtClean="0"/>
          </a:p>
          <a:p>
            <a:r>
              <a:rPr lang="zh-CN" altLang="en-US" dirty="0" smtClean="0"/>
              <a:t>讨论提高制造业系统效率的意义</a:t>
            </a:r>
            <a:endParaRPr lang="en-US" dirty="0" smtClean="0"/>
          </a:p>
          <a:p>
            <a:pPr lvl="1"/>
            <a:r>
              <a:rPr lang="zh-CN" altLang="en-US" dirty="0" smtClean="0"/>
              <a:t>效率、成本、节能与环保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6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5216"/>
          </a:xfrm>
        </p:spPr>
        <p:txBody>
          <a:bodyPr/>
          <a:lstStyle/>
          <a:p>
            <a:r>
              <a:rPr lang="zh-CN" altLang="en-US" dirty="0" smtClean="0"/>
              <a:t>课程教学安排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04543"/>
            <a:ext cx="4184035" cy="432316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dirty="0" smtClean="0"/>
              <a:t>课程内容</a:t>
            </a:r>
            <a:endParaRPr lang="en-US" altLang="zh-CN" dirty="0" smtClean="0"/>
          </a:p>
          <a:p>
            <a:r>
              <a:rPr lang="zh-CN" altLang="en-US" dirty="0" smtClean="0"/>
              <a:t>第一节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制造系统导言，</a:t>
            </a:r>
            <a:r>
              <a:rPr lang="en-US" altLang="zh-CN" dirty="0" smtClean="0"/>
              <a:t>1’</a:t>
            </a:r>
          </a:p>
          <a:p>
            <a:r>
              <a:rPr lang="zh-CN" altLang="en-US" dirty="0" smtClean="0"/>
              <a:t>第二节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系统组件纵览，</a:t>
            </a:r>
            <a:r>
              <a:rPr lang="en-US" altLang="zh-CN" dirty="0" smtClean="0"/>
              <a:t>1’</a:t>
            </a:r>
          </a:p>
          <a:p>
            <a:pPr lvl="1"/>
            <a:endParaRPr lang="en-US" dirty="0"/>
          </a:p>
          <a:p>
            <a:r>
              <a:rPr lang="zh-CN" altLang="en-US" dirty="0" smtClean="0"/>
              <a:t>第三节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布局、持续改善与信息化，</a:t>
            </a:r>
            <a:r>
              <a:rPr lang="en-US" altLang="zh-CN" dirty="0" smtClean="0"/>
              <a:t>1’</a:t>
            </a:r>
          </a:p>
          <a:p>
            <a:r>
              <a:rPr lang="zh-CN" altLang="en-US" dirty="0" smtClean="0"/>
              <a:t>第四节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人因学与人机工程，</a:t>
            </a:r>
            <a:r>
              <a:rPr lang="en-US" altLang="zh-CN" dirty="0" smtClean="0"/>
              <a:t>1’</a:t>
            </a:r>
          </a:p>
          <a:p>
            <a:r>
              <a:rPr lang="zh-CN" altLang="en-US" dirty="0" smtClean="0"/>
              <a:t>第五节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向更高效的未来制造迈进，</a:t>
            </a:r>
            <a:r>
              <a:rPr lang="en-US" altLang="zh-CN" dirty="0" smtClean="0"/>
              <a:t>1’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04543"/>
            <a:ext cx="4184034" cy="432316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dirty="0" smtClean="0"/>
              <a:t>实践环节</a:t>
            </a:r>
            <a:endParaRPr lang="en-US" altLang="zh-CN" dirty="0" smtClean="0"/>
          </a:p>
          <a:p>
            <a:r>
              <a:rPr lang="zh-CN" altLang="en-US" dirty="0" smtClean="0"/>
              <a:t>第一节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认识各类工业系统组件，</a:t>
            </a:r>
            <a:r>
              <a:rPr lang="en-US" altLang="zh-CN" dirty="0" smtClean="0"/>
              <a:t>2’</a:t>
            </a:r>
          </a:p>
          <a:p>
            <a:r>
              <a:rPr lang="zh-CN" altLang="en-US" dirty="0" smtClean="0"/>
              <a:t>第二节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认识中心拥有的各类设备，</a:t>
            </a:r>
            <a:r>
              <a:rPr lang="en-US" altLang="zh-CN" dirty="0" smtClean="0"/>
              <a:t>1’</a:t>
            </a:r>
          </a:p>
          <a:p>
            <a:pPr lvl="1"/>
            <a:r>
              <a:rPr lang="zh-CN" altLang="en-US" dirty="0" smtClean="0"/>
              <a:t>开始搭建工业系统沙盘，</a:t>
            </a:r>
            <a:r>
              <a:rPr lang="en-US" altLang="zh-CN" dirty="0" smtClean="0"/>
              <a:t>1’</a:t>
            </a:r>
          </a:p>
          <a:p>
            <a:r>
              <a:rPr lang="zh-CN" altLang="en-US" dirty="0" smtClean="0"/>
              <a:t>第三节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继续搭建沙盘，</a:t>
            </a:r>
            <a:r>
              <a:rPr lang="en-US" altLang="zh-CN" dirty="0" smtClean="0"/>
              <a:t>2’</a:t>
            </a:r>
          </a:p>
          <a:p>
            <a:r>
              <a:rPr lang="zh-CN" altLang="en-US" dirty="0" smtClean="0"/>
              <a:t>第四节</a:t>
            </a:r>
            <a:endParaRPr lang="en-US" altLang="zh-CN" dirty="0" smtClean="0"/>
          </a:p>
          <a:p>
            <a:pPr lvl="1"/>
            <a:r>
              <a:rPr lang="zh-CN" altLang="en-US" dirty="0"/>
              <a:t>尝试不同布局，计算系统效率，</a:t>
            </a:r>
            <a:r>
              <a:rPr lang="en-US" altLang="zh-CN" dirty="0"/>
              <a:t>2’</a:t>
            </a:r>
            <a:endParaRPr lang="en-US" altLang="zh-CN" dirty="0" smtClean="0"/>
          </a:p>
          <a:p>
            <a:r>
              <a:rPr lang="zh-CN" altLang="en-US" dirty="0" smtClean="0"/>
              <a:t>第五节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讨论及成果展示，</a:t>
            </a:r>
            <a:r>
              <a:rPr lang="en-US" altLang="zh-CN" dirty="0" smtClean="0"/>
              <a:t>2’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5837516"/>
            <a:ext cx="1569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Microsoft YaHei" charset="-122"/>
                <a:ea typeface="Microsoft YaHei" charset="-122"/>
                <a:cs typeface="Microsoft YaHei" charset="-122"/>
              </a:rPr>
              <a:t>＊</a:t>
            </a:r>
            <a:r>
              <a:rPr lang="zh-CN" altLang="en-US" sz="900" dirty="0" smtClean="0">
                <a:latin typeface="Microsoft YaHei" charset="-122"/>
                <a:ea typeface="Microsoft YaHei" charset="-122"/>
                <a:cs typeface="Microsoft YaHei" charset="-122"/>
              </a:rPr>
              <a:t>内容后的数字代表课时数</a:t>
            </a:r>
            <a:endParaRPr lang="en-US" sz="9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0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本课程中，你将会学到</a:t>
            </a:r>
            <a:r>
              <a:rPr lang="en-US" altLang="zh-CN" dirty="0" smtClean="0"/>
              <a:t>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关于制造系统的基本知识</a:t>
            </a:r>
            <a:endParaRPr lang="en-US" altLang="zh-CN" dirty="0" smtClean="0"/>
          </a:p>
          <a:p>
            <a:r>
              <a:rPr lang="zh-CN" altLang="en-US" dirty="0" smtClean="0"/>
              <a:t>制造企业管理与业务改善的主要手段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其他技能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机电系统搭建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Wiki</a:t>
            </a:r>
            <a:r>
              <a:rPr lang="zh-CN" altLang="en-US" dirty="0" smtClean="0"/>
              <a:t>格式文档的编辑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团队研讨方法</a:t>
            </a:r>
            <a:endParaRPr lang="en-US" altLang="zh-CN" dirty="0"/>
          </a:p>
          <a:p>
            <a:pPr lvl="1"/>
            <a:r>
              <a:rPr lang="en-US" altLang="zh-CN" dirty="0" smtClean="0"/>
              <a:t>……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0270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1436</TotalTime>
  <Words>258</Words>
  <Application>Microsoft Macintosh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Abadi MT Condensed Extra Bold</vt:lpstr>
      <vt:lpstr>Calibri</vt:lpstr>
      <vt:lpstr>Lantinghei SC Demibold</vt:lpstr>
      <vt:lpstr>Microsoft YaHei</vt:lpstr>
      <vt:lpstr>Trebuchet MS</vt:lpstr>
      <vt:lpstr>Wingdings 3</vt:lpstr>
      <vt:lpstr>华文新魏</vt:lpstr>
      <vt:lpstr>Arial</vt:lpstr>
      <vt:lpstr>平面</vt:lpstr>
      <vt:lpstr>工业系统沙盘 Building a miniature manufacturing system</vt:lpstr>
      <vt:lpstr>课程主要内容</vt:lpstr>
      <vt:lpstr>课程教学安排</vt:lpstr>
      <vt:lpstr>本课程中，你将会学到……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工业系统基础</dc:title>
  <dc:creator>Woody Wang</dc:creator>
  <cp:lastModifiedBy>Woody Wang</cp:lastModifiedBy>
  <cp:revision>95</cp:revision>
  <dcterms:created xsi:type="dcterms:W3CDTF">2015-11-03T12:35:43Z</dcterms:created>
  <dcterms:modified xsi:type="dcterms:W3CDTF">2016-02-18T05:51:52Z</dcterms:modified>
</cp:coreProperties>
</file>