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759450" cy="9720263"/>
  <p:notesSz cx="6858000" cy="9144000"/>
  <p:defaultTextStyle>
    <a:defPPr>
      <a:defRPr lang="zh-CN"/>
    </a:defPPr>
    <a:lvl1pPr marL="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19A0"/>
    <a:srgbClr val="7E36B4"/>
    <a:srgbClr val="C8A0E1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>
      <p:cViewPr varScale="1">
        <p:scale>
          <a:sx n="75" d="100"/>
          <a:sy n="75" d="100"/>
        </p:scale>
        <p:origin x="17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590794"/>
            <a:ext cx="4895533" cy="338409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105389"/>
            <a:ext cx="4319588" cy="23468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399540"/>
            <a:ext cx="2915722" cy="690768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3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17514"/>
            <a:ext cx="1241881" cy="823747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17514"/>
            <a:ext cx="3653651" cy="823747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423318"/>
            <a:ext cx="4967526" cy="404335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504929"/>
            <a:ext cx="4967526" cy="212630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17516"/>
            <a:ext cx="4967526" cy="187880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382815"/>
            <a:ext cx="2436517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550596"/>
            <a:ext cx="2436517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382815"/>
            <a:ext cx="2448516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550596"/>
            <a:ext cx="2448516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4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40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399540"/>
            <a:ext cx="2915722" cy="690768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17516"/>
            <a:ext cx="4967526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587570"/>
            <a:ext cx="4967526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60D7-4791-449E-B0C3-A5F2790DD3B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9009246"/>
            <a:ext cx="194381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1846218" y="4372580"/>
            <a:ext cx="3806206" cy="1212415"/>
            <a:chOff x="1639853" y="4372580"/>
            <a:chExt cx="3806206" cy="1212415"/>
          </a:xfrm>
        </p:grpSpPr>
        <p:grpSp>
          <p:nvGrpSpPr>
            <p:cNvPr id="10" name="Group 9"/>
            <p:cNvGrpSpPr/>
            <p:nvPr/>
          </p:nvGrpSpPr>
          <p:grpSpPr>
            <a:xfrm>
              <a:off x="2659341" y="4372580"/>
              <a:ext cx="2786718" cy="1212415"/>
              <a:chOff x="2541495" y="4507050"/>
              <a:chExt cx="2786718" cy="121241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41495" y="5257800"/>
                <a:ext cx="2786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创客交叉融合项目</a:t>
                </a:r>
                <a:endParaRPr lang="zh-CN" altLang="en-US" sz="24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1836" y="4507050"/>
                <a:ext cx="27463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b="1" spc="600" dirty="0">
                    <a:solidFill>
                      <a:srgbClr val="6B19A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清华大学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53" y="4479128"/>
              <a:ext cx="1080000" cy="1080000"/>
            </a:xfrm>
            <a:prstGeom prst="rect">
              <a:avLst/>
            </a:prstGeom>
          </p:spPr>
        </p:pic>
      </p:grpSp>
      <p:pic>
        <p:nvPicPr>
          <p:cNvPr id="15" name="Picture 14" descr="1-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16230" r="7519" b="23867"/>
          <a:stretch/>
        </p:blipFill>
        <p:spPr bwMode="auto">
          <a:xfrm>
            <a:off x="1338875" y="1956395"/>
            <a:ext cx="4420575" cy="220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49968" y="6229197"/>
            <a:ext cx="4072500" cy="2614645"/>
            <a:chOff x="698135" y="6466265"/>
            <a:chExt cx="4072500" cy="261464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8875" y="7324003"/>
              <a:ext cx="1782431" cy="94690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42218" y="6898265"/>
              <a:ext cx="1196417" cy="139148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t="621" r="25000" b="19"/>
            <a:stretch/>
          </p:blipFill>
          <p:spPr>
            <a:xfrm>
              <a:off x="2311306" y="7460910"/>
              <a:ext cx="1620000" cy="1620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5" r="39375"/>
            <a:stretch/>
          </p:blipFill>
          <p:spPr>
            <a:xfrm>
              <a:off x="698135" y="6676003"/>
              <a:ext cx="1296000" cy="1296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0" r="4450"/>
            <a:stretch/>
          </p:blipFill>
          <p:spPr>
            <a:xfrm>
              <a:off x="3906635" y="6466265"/>
              <a:ext cx="864000" cy="864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3989595" y="8435818"/>
            <a:ext cx="1662829" cy="1029911"/>
            <a:chOff x="3989595" y="8435818"/>
            <a:chExt cx="1662829" cy="1029911"/>
          </a:xfrm>
        </p:grpSpPr>
        <p:grpSp>
          <p:nvGrpSpPr>
            <p:cNvPr id="2" name="Group 1"/>
            <p:cNvGrpSpPr/>
            <p:nvPr/>
          </p:nvGrpSpPr>
          <p:grpSpPr>
            <a:xfrm>
              <a:off x="3989595" y="8435818"/>
              <a:ext cx="1662829" cy="1029911"/>
              <a:chOff x="3715995" y="8449265"/>
              <a:chExt cx="1662829" cy="10299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715995" y="9016253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基础工业训练中心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15995" y="9202177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8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1922 - 2014</a:t>
                </a:r>
                <a:endParaRPr lang="zh-CN" altLang="en-US" sz="1200" spc="8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50284" y="8765119"/>
                <a:ext cx="1096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YEARS</a:t>
                </a:r>
                <a:endParaRPr lang="zh-CN" altLang="en-US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1029" y="8449265"/>
                <a:ext cx="722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80" dirty="0">
                    <a:solidFill>
                      <a:srgbClr val="7E36B4"/>
                    </a:solidFill>
                    <a:latin typeface="Agency FB" panose="020B0503020202020204" pitchFamily="34" charset="0"/>
                    <a:ea typeface="黑体" panose="02010609060101010101" pitchFamily="49" charset="-122"/>
                  </a:rPr>
                  <a:t>92</a:t>
                </a:r>
                <a:endParaRPr lang="zh-CN" altLang="en-US" sz="3600" b="1" spc="80" dirty="0">
                  <a:solidFill>
                    <a:srgbClr val="7E36B4"/>
                  </a:solidFill>
                  <a:latin typeface="Agency FB" panose="020B0503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236244" y="8969482"/>
              <a:ext cx="1157287" cy="67712"/>
              <a:chOff x="4236244" y="8969482"/>
              <a:chExt cx="1157287" cy="6771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2362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8839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5-Point Star 13"/>
              <p:cNvSpPr/>
              <p:nvPr/>
            </p:nvSpPr>
            <p:spPr>
              <a:xfrm>
                <a:off x="4781031" y="8969482"/>
                <a:ext cx="67712" cy="67712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5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28" y="659839"/>
            <a:ext cx="133592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在线平台与服务板块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154" y="1574800"/>
            <a:ext cx="2705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在线课程服务模块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知识产权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媒体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154" y="3332553"/>
            <a:ext cx="38234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数据信息平台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项目管理系统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版本控制系统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调度与活动管理系统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5016500"/>
            <a:ext cx="34678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创客系列活动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创客培训与马拉松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讲座与演讲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主题赛事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154" y="7213600"/>
            <a:ext cx="3467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融合空间团队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驻校创客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跨学科课程管理人员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技术服务与支持人员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0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3264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实体空间建设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2121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驻校创客计划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支持方案与支持者回报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创客观察员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客之友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创作之友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创行之友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28" y="659839"/>
            <a:ext cx="12076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项目建设支持方案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288929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运行与管理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</p:spTree>
    <p:extLst>
      <p:ext uri="{BB962C8B-B14F-4D97-AF65-F5344CB8AC3E}">
        <p14:creationId xmlns:p14="http://schemas.microsoft.com/office/powerpoint/2010/main" val="3291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55695"/>
            <a:ext cx="4267200" cy="3186206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88000" bIns="0" rtlCol="0" anchor="ctr"/>
          <a:lstStyle/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zh-CN" altLang="en-US" sz="4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自強不息</a:t>
            </a:r>
            <a:endParaRPr lang="en-US" altLang="zh-CN" sz="4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厚德載物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6300" y="1855694"/>
            <a:ext cx="1073150" cy="4989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25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55694"/>
            <a:ext cx="2476500" cy="4989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00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9450" y="731520"/>
            <a:ext cx="144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319450" cy="731520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839519"/>
            <a:ext cx="4319450" cy="8880743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6502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5625" y="1855694"/>
            <a:ext cx="2663826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1-0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t="18519" r="7619" b="17081"/>
          <a:stretch/>
        </p:blipFill>
        <p:spPr bwMode="auto">
          <a:xfrm>
            <a:off x="445807" y="3284811"/>
            <a:ext cx="3999866" cy="215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7827" y="5434813"/>
            <a:ext cx="3467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 smtClean="0">
                <a:solidFill>
                  <a:srgbClr val="7E36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创客交叉融合空间位于清华大学李兆基科技大楼</a:t>
            </a:r>
            <a:endParaRPr lang="en-US" altLang="zh-CN" sz="900" dirty="0" smtClean="0">
              <a:solidFill>
                <a:srgbClr val="7E36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0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5694"/>
            <a:ext cx="1156447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519517" y="1855694"/>
            <a:ext cx="4239933" cy="22456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9517" y="4292600"/>
            <a:ext cx="128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6B19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en-US" altLang="zh-CN" sz="2400" b="1" dirty="0" smtClean="0">
              <a:solidFill>
                <a:srgbClr val="6B19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6700" y="4368800"/>
            <a:ext cx="2952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2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创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客交叉融合空间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4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创新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教学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体系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0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231900"/>
            <a:ext cx="1562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战略定位</a:t>
            </a:r>
            <a:endParaRPr lang="zh-CN" altLang="en-US" sz="1600" b="1" dirty="0">
              <a:solidFill>
                <a:srgbClr val="6B19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154" y="383544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核心价值</a:t>
            </a:r>
            <a:endParaRPr lang="en-US" altLang="zh-CN" b="1" dirty="0" smtClean="0">
              <a:solidFill>
                <a:srgbClr val="6B19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528" y="659839"/>
            <a:ext cx="12076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客交叉融合空间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154" y="1593742"/>
            <a:ext cx="3467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年代以来，世界各国的高等教育都非常重视创新人才的培养，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英、德、日等国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相互效仿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中形成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了各自的特色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我国十七大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提高自主创新能力，建设创新型国家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”和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“促进以创业带动就业”的发展战略。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教育部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也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相应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大力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推进高等学校创新创业教育和大学生自主创业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的开展。结合清华大学关于</a:t>
            </a:r>
            <a:r>
              <a:rPr lang="zh-CN" altLang="zh-CN" sz="1000" dirty="0" smtClean="0"/>
              <a:t>提高</a:t>
            </a:r>
            <a:r>
              <a:rPr lang="zh-CN" altLang="zh-CN" sz="1000" dirty="0"/>
              <a:t>实践能力、创新能力和综合</a:t>
            </a:r>
            <a:r>
              <a:rPr lang="zh-CN" altLang="zh-CN" sz="1000" dirty="0" smtClean="0"/>
              <a:t>素质</a:t>
            </a:r>
            <a:r>
              <a:rPr lang="zh-CN" altLang="en-US" sz="1000" dirty="0" smtClean="0"/>
              <a:t>的学生培养要求，基础工业训练中心作为面向全校各个院系</a:t>
            </a:r>
            <a:r>
              <a:rPr lang="zh-CN" altLang="en-US" sz="1000" dirty="0"/>
              <a:t>理工文法</a:t>
            </a:r>
            <a:r>
              <a:rPr lang="zh-CN" altLang="en-US" sz="1000" dirty="0" smtClean="0"/>
              <a:t>商等专业的实践教学基地，将联合工业工程系、美术学院、校团委、科协等单位，</a:t>
            </a:r>
            <a:r>
              <a:rPr lang="zh-CN" altLang="zh-CN" sz="1000" dirty="0" smtClean="0"/>
              <a:t>汇聚</a:t>
            </a:r>
            <a:r>
              <a:rPr lang="zh-CN" altLang="zh-CN" sz="1000" dirty="0"/>
              <a:t>现有资源建设创客交叉融合空间</a:t>
            </a:r>
            <a:r>
              <a:rPr lang="zh-CN" altLang="zh-CN" sz="1000" dirty="0" smtClean="0"/>
              <a:t>项目</a:t>
            </a:r>
            <a:r>
              <a:rPr lang="zh-CN" altLang="en-US" sz="1000" dirty="0" smtClean="0"/>
              <a:t>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4161254"/>
            <a:ext cx="3467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年代以来，世界各国的高等教育都非常重视创新人才的培养，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英、德、日等国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相互效仿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中形成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了各自的特色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我国十七大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提高自主创新能力，建设创新型国家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”和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“促进以创业带动就业”的发展战略。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教育部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也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相应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大力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推进高等学校创新创业教育和大学生自主创业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的开展。结合清华大学关于</a:t>
            </a:r>
            <a:r>
              <a:rPr lang="zh-CN" altLang="zh-CN" sz="1000" dirty="0" smtClean="0"/>
              <a:t>提高</a:t>
            </a:r>
            <a:r>
              <a:rPr lang="zh-CN" altLang="zh-CN" sz="1000" dirty="0"/>
              <a:t>实践能力、创新能力和综合</a:t>
            </a:r>
            <a:r>
              <a:rPr lang="zh-CN" altLang="zh-CN" sz="1000" dirty="0" smtClean="0"/>
              <a:t>素质</a:t>
            </a:r>
            <a:r>
              <a:rPr lang="zh-CN" altLang="en-US" sz="1000" dirty="0" smtClean="0"/>
              <a:t>的学生培养要求，基础工业训练中心作为面向全校各个院系</a:t>
            </a:r>
            <a:r>
              <a:rPr lang="zh-CN" altLang="en-US" sz="1000" dirty="0"/>
              <a:t>理工文法</a:t>
            </a:r>
            <a:r>
              <a:rPr lang="zh-CN" altLang="en-US" sz="1000" dirty="0" smtClean="0"/>
              <a:t>商等专业的实践教学基地，将联合工业工程系、美术学院、校团委、科协等单位，</a:t>
            </a:r>
            <a:r>
              <a:rPr lang="zh-CN" altLang="zh-CN" sz="1000" dirty="0" smtClean="0"/>
              <a:t>汇聚</a:t>
            </a:r>
            <a:r>
              <a:rPr lang="zh-CN" altLang="zh-CN" sz="1000" dirty="0"/>
              <a:t>现有资源建设创客交叉融合空间</a:t>
            </a:r>
            <a:r>
              <a:rPr lang="zh-CN" altLang="zh-CN" sz="1000" dirty="0" smtClean="0"/>
              <a:t>项目</a:t>
            </a:r>
            <a:r>
              <a:rPr lang="zh-CN" altLang="en-US" sz="1000" dirty="0" smtClean="0"/>
              <a:t>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9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154" y="5026025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愿景</a:t>
            </a:r>
            <a:r>
              <a:rPr lang="en-US" altLang="zh-CN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承载清华派创客文化</a:t>
            </a:r>
            <a:endParaRPr lang="en-US" altLang="zh-CN" b="1" dirty="0" smtClean="0">
              <a:solidFill>
                <a:srgbClr val="6B19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53" y="5362513"/>
            <a:ext cx="4871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000" dirty="0"/>
              <a:t>⑴ 理念上：致力于“让学生做梦想的实现家”，以志趣为导引，以创新实践活动为手段，理工、人文、社会学科相融合，知识传授、能力培养和价值塑造协调发展。</a:t>
            </a:r>
          </a:p>
          <a:p>
            <a:r>
              <a:rPr lang="zh-CN" altLang="zh-CN" sz="1000" dirty="0"/>
              <a:t>⑵ 体系上</a:t>
            </a:r>
            <a:r>
              <a:rPr lang="zh-CN" altLang="zh-CN" sz="1000" dirty="0" smtClean="0"/>
              <a:t>：建设</a:t>
            </a:r>
            <a:r>
              <a:rPr lang="zh-CN" altLang="zh-CN" sz="1000" dirty="0"/>
              <a:t>开放的创客活动服务平台和教学体系，面向全校学生，提供孵化场地、技术培训、产品开发、加工制作、管理咨询等方面的支撑条件，让同学们了解并运用最新的技术工具及创新方法，实现跨领域合作，鼓励不同学科同学的思想碰撞，运用和发展现有的开源和学术研究成果将想法变成现实，成为我校学生“三创（创意、创新、创业）”实践中心之一。</a:t>
            </a:r>
          </a:p>
          <a:p>
            <a:r>
              <a:rPr lang="zh-CN" altLang="zh-CN" sz="1000" dirty="0"/>
              <a:t>⑶ 模式上：以学生为主体，通过创客活动作为开展创新思维教育、培养学生动手实践能力的重要载体，通过教育模式的创新，激发学生的内在动力，在校园里营造良好的创意、创新、创业氛围。通过创客活动，为同学们提供动手学习的机会，提高解决问题的能力，同时改变同学们的学习方式，提高学习效率；使同学们接触到最前沿的科学技术，产生新的创业机会；同时促进跨学科的互动，有利于知识创新，将充分释放学生巨大的创新潜力，形成人人参与创新的学习氛围。</a:t>
            </a:r>
          </a:p>
          <a:p>
            <a:r>
              <a:rPr lang="zh-CN" altLang="zh-CN" sz="1000" dirty="0"/>
              <a:t>⑷ 规模效益上：通过一系列的创客空间基础建设，以及常态性的三创活动，让全校超过三分之一的同学</a:t>
            </a:r>
            <a:r>
              <a:rPr lang="en-US" altLang="zh-CN" sz="1000" dirty="0"/>
              <a:t>(</a:t>
            </a:r>
            <a:r>
              <a:rPr lang="zh-CN" altLang="zh-CN" sz="1000" dirty="0"/>
              <a:t>每年</a:t>
            </a:r>
            <a:r>
              <a:rPr lang="en-US" altLang="zh-CN" sz="1000" dirty="0"/>
              <a:t>800</a:t>
            </a:r>
            <a:r>
              <a:rPr lang="zh-CN" altLang="zh-CN" sz="1000" dirty="0"/>
              <a:t>～</a:t>
            </a:r>
            <a:r>
              <a:rPr lang="en-US" altLang="zh-CN" sz="1000" dirty="0"/>
              <a:t>1000</a:t>
            </a:r>
            <a:r>
              <a:rPr lang="zh-CN" altLang="zh-CN" sz="1000" dirty="0"/>
              <a:t>人次</a:t>
            </a:r>
            <a:r>
              <a:rPr lang="en-US" altLang="zh-CN" sz="1000" dirty="0"/>
              <a:t>) </a:t>
            </a:r>
            <a:r>
              <a:rPr lang="zh-CN" altLang="zh-CN" sz="1000" dirty="0"/>
              <a:t>直接参与符合创客精神的正式学习活动。这些正式的“创客”学习活动，将以创造实物、服务或内容系统为导向，搭配针对性的创客教学基础建设， 其中包括：科学化地记录学习过程与分析学习产出效应的信息平台，分布于校园多处的创客交流与创作空间，集聚世界一流的创客人才的常态性国际文化交流活动，基于“创客”活动所产生的过程数据，授予个人学分或能力证书。</a:t>
            </a:r>
          </a:p>
          <a:p>
            <a:r>
              <a:rPr lang="zh-CN" altLang="zh-CN" sz="1000" dirty="0"/>
              <a:t>⑸ 机制上：形成开放的建设机制，在此平台上通过学校相关部处、院系、教师、学生，国内外企业以及全球创客社群等的主动性参与，激活清华校园成为一个更具创造力的学习型空间。在课程规模及教学内容深度上，让由清华首创的创客教学模式成为世界一流大学仿效的对象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0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528" y="659839"/>
            <a:ext cx="95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创新教学体系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154" y="1574800"/>
            <a:ext cx="2705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清华派创客课程体系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跨学科导引课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实验室探究课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战略规划课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系统设计开发课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54" y="3619459"/>
            <a:ext cx="32646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客在线平台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课程模块化服务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在线作品发布平台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校创客与产业交流平台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54" y="4864097"/>
            <a:ext cx="4560046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创新创业辅修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导引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课程：《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导引课》、《创业认识与实践》、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《设计思维》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课程：《全球制造战略》、《实验室科研探究》、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《工程训练系列课程》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驱动：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《设计与科技创业实验室》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特色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课程：各院系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《创业类课程》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类课程： 《创业管理》、《创业计划》、《创业领导力》等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01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3264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交叉融合实践空间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2121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全球视频会议终端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展演大厅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28" y="659839"/>
            <a:ext cx="107943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全周期资源配套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288929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创客制造坊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6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</p:spTree>
    <p:extLst>
      <p:ext uri="{BB962C8B-B14F-4D97-AF65-F5344CB8AC3E}">
        <p14:creationId xmlns:p14="http://schemas.microsoft.com/office/powerpoint/2010/main" val="18709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1041</Words>
  <Application>Microsoft Office PowerPoint</Application>
  <PresentationFormat>Custom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黑体</vt:lpstr>
      <vt:lpstr>隶书</vt:lpstr>
      <vt:lpstr>宋体</vt:lpstr>
      <vt:lpstr>幼圆</vt:lpstr>
      <vt:lpstr>Agency FB</vt:lpstr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85</cp:revision>
  <dcterms:created xsi:type="dcterms:W3CDTF">2014-05-16T04:57:45Z</dcterms:created>
  <dcterms:modified xsi:type="dcterms:W3CDTF">2014-05-26T01:59:28Z</dcterms:modified>
</cp:coreProperties>
</file>