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3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动态项目控制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DPC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主要企业（项目）用户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800" dirty="0" smtClean="0"/>
              <a:t>以下列举出的</a:t>
            </a:r>
            <a:r>
              <a:rPr lang="en-US" altLang="zh-CN" sz="1800" dirty="0" smtClean="0"/>
              <a:t>12</a:t>
            </a:r>
            <a:r>
              <a:rPr lang="zh-CN" altLang="en-US" sz="1800" dirty="0" smtClean="0"/>
              <a:t>家主要企业，接受了基于</a:t>
            </a:r>
            <a:r>
              <a:rPr lang="en-US" altLang="zh-CN" sz="1800" dirty="0" smtClean="0"/>
              <a:t>DPC</a:t>
            </a:r>
            <a:r>
              <a:rPr lang="zh-CN" altLang="en-US" sz="1800" dirty="0" smtClean="0"/>
              <a:t>的项目管理咨询服务</a:t>
            </a:r>
            <a:endParaRPr lang="en-US" altLang="zh-CN" sz="1800" dirty="0" smtClean="0"/>
          </a:p>
          <a:p>
            <a:r>
              <a:rPr lang="en-US" altLang="zh-CN" sz="1800" dirty="0" smtClean="0"/>
              <a:t>1</a:t>
            </a:r>
            <a:r>
              <a:rPr lang="en-US" altLang="zh-CN" sz="1800" dirty="0" smtClean="0"/>
              <a:t>. </a:t>
            </a:r>
            <a:r>
              <a:rPr lang="en-US" altLang="zh-CN" sz="1800" dirty="0" err="1" smtClean="0"/>
              <a:t>Electrabel</a:t>
            </a:r>
            <a:r>
              <a:rPr lang="zh-CN" altLang="en-US" sz="1800" dirty="0" smtClean="0"/>
              <a:t>：比利时主要电力供应企业，拥有多个核能反应堆</a:t>
            </a:r>
            <a:endParaRPr lang="en-US" altLang="zh-CN" sz="1800" dirty="0" smtClean="0"/>
          </a:p>
          <a:p>
            <a:r>
              <a:rPr lang="fr-FR" altLang="zh-CN" sz="1800" dirty="0" smtClean="0"/>
              <a:t>2. Jan De </a:t>
            </a:r>
            <a:r>
              <a:rPr lang="fr-FR" altLang="zh-CN" sz="1800" dirty="0" smtClean="0"/>
              <a:t>Nul</a:t>
            </a:r>
            <a:r>
              <a:rPr lang="zh-CN" altLang="en-US" sz="1800" dirty="0" smtClean="0"/>
              <a:t>（杨德诺）：疏浚工程</a:t>
            </a:r>
            <a:endParaRPr lang="fr-FR" altLang="zh-CN" sz="1800" dirty="0" smtClean="0"/>
          </a:p>
          <a:p>
            <a:r>
              <a:rPr lang="en-US" altLang="zh-CN" sz="1800" dirty="0" smtClean="0"/>
              <a:t>3. </a:t>
            </a:r>
            <a:r>
              <a:rPr lang="en-US" altLang="zh-CN" sz="1800" dirty="0" smtClean="0"/>
              <a:t>Coca-Cola</a:t>
            </a:r>
            <a:r>
              <a:rPr lang="zh-CN" altLang="en-US" sz="1800" dirty="0" smtClean="0"/>
              <a:t>（可口可乐）：饮料灌装流水线</a:t>
            </a:r>
            <a:endParaRPr lang="en-US" altLang="zh-CN" sz="1800" dirty="0" smtClean="0"/>
          </a:p>
          <a:p>
            <a:r>
              <a:rPr lang="en-US" altLang="zh-CN" sz="1800" dirty="0" smtClean="0"/>
              <a:t>4. </a:t>
            </a:r>
            <a:r>
              <a:rPr lang="en-US" altLang="zh-CN" sz="1800" dirty="0" err="1" smtClean="0"/>
              <a:t>Waterleau</a:t>
            </a:r>
            <a:r>
              <a:rPr lang="zh-CN" altLang="en-US" sz="1800" dirty="0" smtClean="0"/>
              <a:t>：水、垃圾、空气综合处理及能源回收利用解决方案</a:t>
            </a:r>
            <a:endParaRPr lang="en-US" altLang="zh-CN" sz="1800" dirty="0" smtClean="0"/>
          </a:p>
          <a:p>
            <a:r>
              <a:rPr lang="en-US" altLang="zh-CN" sz="1800" dirty="0" smtClean="0"/>
              <a:t>5. </a:t>
            </a:r>
            <a:r>
              <a:rPr lang="en-US" altLang="zh-CN" sz="1800" dirty="0" err="1" smtClean="0"/>
              <a:t>Genzyme</a:t>
            </a:r>
            <a:r>
              <a:rPr lang="zh-CN" altLang="en-US" sz="1800" dirty="0" smtClean="0"/>
              <a:t>（健赞）：制药业</a:t>
            </a:r>
            <a:endParaRPr lang="en-US" altLang="zh-CN" sz="1800" dirty="0" smtClean="0"/>
          </a:p>
          <a:p>
            <a:r>
              <a:rPr lang="en-US" altLang="zh-CN" sz="1800" dirty="0" smtClean="0"/>
              <a:t>6. </a:t>
            </a:r>
            <a:r>
              <a:rPr lang="en-US" altLang="zh-CN" sz="1800" dirty="0" smtClean="0"/>
              <a:t>DSM Food</a:t>
            </a:r>
            <a:r>
              <a:rPr lang="zh-CN" altLang="en-US" sz="1800" dirty="0" smtClean="0"/>
              <a:t>（</a:t>
            </a:r>
            <a:r>
              <a:rPr lang="zh-CN" altLang="en-US" sz="1800" dirty="0" smtClean="0"/>
              <a:t>荷兰皇家帝斯曼集团</a:t>
            </a:r>
            <a:r>
              <a:rPr lang="zh-CN" altLang="en-US" sz="1800" dirty="0" smtClean="0"/>
              <a:t>）：健康、营养、材料等领域</a:t>
            </a:r>
            <a:endParaRPr lang="en-US" altLang="zh-CN" sz="1800" dirty="0" smtClean="0"/>
          </a:p>
          <a:p>
            <a:r>
              <a:rPr lang="en-US" altLang="zh-CN" sz="1800" dirty="0" smtClean="0"/>
              <a:t>7. </a:t>
            </a:r>
            <a:r>
              <a:rPr lang="en-US" altLang="zh-CN" sz="1800" dirty="0" err="1" smtClean="0"/>
              <a:t>Arcelec</a:t>
            </a:r>
            <a:r>
              <a:rPr lang="zh-CN" altLang="en-US" sz="1800" dirty="0" smtClean="0"/>
              <a:t>（哥伦比亚）：建筑业</a:t>
            </a:r>
            <a:endParaRPr lang="en-US" altLang="zh-CN" sz="1800" dirty="0" smtClean="0"/>
          </a:p>
          <a:p>
            <a:r>
              <a:rPr lang="en-US" altLang="zh-CN" sz="1800" dirty="0" smtClean="0"/>
              <a:t>8. </a:t>
            </a:r>
            <a:r>
              <a:rPr lang="en-US" altLang="zh-CN" sz="1800" dirty="0" err="1" smtClean="0"/>
              <a:t>Grontmij</a:t>
            </a:r>
            <a:r>
              <a:rPr lang="zh-CN" altLang="en-US" sz="1800" dirty="0" smtClean="0"/>
              <a:t>：建筑业</a:t>
            </a:r>
            <a:endParaRPr lang="en-US" altLang="zh-CN" sz="1800" dirty="0" smtClean="0"/>
          </a:p>
          <a:p>
            <a:r>
              <a:rPr lang="en-US" altLang="zh-CN" sz="1800" dirty="0" smtClean="0"/>
              <a:t>9. </a:t>
            </a:r>
            <a:r>
              <a:rPr lang="en-US" altLang="zh-CN" sz="1800" dirty="0" err="1" smtClean="0"/>
              <a:t>Camtech</a:t>
            </a:r>
            <a:r>
              <a:rPr lang="zh-CN" altLang="en-US" sz="1800" dirty="0" smtClean="0"/>
              <a:t>：</a:t>
            </a:r>
            <a:r>
              <a:rPr lang="zh-CN" altLang="en-US" sz="1800" dirty="0" smtClean="0"/>
              <a:t>建筑业</a:t>
            </a:r>
            <a:endParaRPr lang="en-US" altLang="zh-CN" sz="1800" dirty="0" smtClean="0"/>
          </a:p>
          <a:p>
            <a:r>
              <a:rPr lang="en-US" altLang="zh-CN" sz="1800" dirty="0" smtClean="0"/>
              <a:t>10. </a:t>
            </a:r>
            <a:r>
              <a:rPr lang="en-US" altLang="zh-CN" sz="1800" dirty="0" err="1" smtClean="0"/>
              <a:t>Gyproc</a:t>
            </a:r>
            <a:r>
              <a:rPr lang="zh-CN" altLang="en-US" sz="1800" dirty="0" smtClean="0"/>
              <a:t>（圣戈班石膏建材）：建筑建材</a:t>
            </a:r>
            <a:endParaRPr lang="en-US" altLang="zh-CN" sz="1800" dirty="0" smtClean="0"/>
          </a:p>
          <a:p>
            <a:r>
              <a:rPr lang="en-US" altLang="zh-CN" sz="1800" dirty="0" smtClean="0"/>
              <a:t>11. </a:t>
            </a:r>
            <a:r>
              <a:rPr lang="en-US" altLang="zh-CN" sz="1800" dirty="0" smtClean="0"/>
              <a:t>Gates</a:t>
            </a:r>
            <a:r>
              <a:rPr lang="zh-CN" altLang="en-US" sz="1800" dirty="0" smtClean="0"/>
              <a:t>（盖茨液压）：工业及车用液压设备制造商</a:t>
            </a:r>
            <a:endParaRPr lang="en-US" altLang="zh-CN" sz="1800" dirty="0" smtClean="0"/>
          </a:p>
          <a:p>
            <a:r>
              <a:rPr lang="en-US" altLang="zh-CN" sz="1800" dirty="0" smtClean="0"/>
              <a:t>12. Rio </a:t>
            </a:r>
            <a:r>
              <a:rPr lang="en-US" altLang="zh-CN" sz="1800" dirty="0" smtClean="0"/>
              <a:t>Tinto</a:t>
            </a:r>
            <a:r>
              <a:rPr lang="zh-CN" altLang="en-US" sz="1800" dirty="0" smtClean="0"/>
              <a:t>（力拓）：矿业集团，世界铁矿石三巨头之一</a:t>
            </a:r>
            <a:endParaRPr lang="en-US" altLang="zh-CN" sz="1800" dirty="0" smtClean="0"/>
          </a:p>
          <a:p>
            <a:r>
              <a:rPr lang="zh-CN" altLang="en-US" sz="1800" dirty="0" smtClean="0"/>
              <a:t>这些企业的很多以往项目或当前项目，都采用了</a:t>
            </a:r>
            <a:r>
              <a:rPr lang="en-US" altLang="zh-CN" sz="1800" dirty="0" smtClean="0"/>
              <a:t>DPC</a:t>
            </a:r>
            <a:r>
              <a:rPr lang="zh-CN" altLang="en-US" sz="1800" dirty="0" smtClean="0"/>
              <a:t>进行项目管理。</a:t>
            </a:r>
            <a:endParaRPr lang="zh-CN" altLang="en-US" sz="1800" dirty="0"/>
          </a:p>
        </p:txBody>
      </p:sp>
      <p:pic>
        <p:nvPicPr>
          <p:cNvPr id="1027" name="Picture 3" descr="C:\Users\wyj\Downloads\electrab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6743" y="1603150"/>
            <a:ext cx="900000" cy="397090"/>
          </a:xfrm>
          <a:prstGeom prst="rect">
            <a:avLst/>
          </a:prstGeom>
          <a:noFill/>
        </p:spPr>
      </p:pic>
      <p:pic>
        <p:nvPicPr>
          <p:cNvPr id="1028" name="Picture 4" descr="C:\Users\wyj\Downloads\Jan De Nu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6743" y="2190098"/>
            <a:ext cx="900000" cy="316240"/>
          </a:xfrm>
          <a:prstGeom prst="rect">
            <a:avLst/>
          </a:prstGeom>
          <a:noFill/>
        </p:spPr>
      </p:pic>
      <p:pic>
        <p:nvPicPr>
          <p:cNvPr id="1029" name="Picture 5" descr="C:\Users\wyj\Downloads\DSM-Food-Specialties-CP-Food-2009-2013_scale_xxl.jpg"/>
          <p:cNvPicPr>
            <a:picLocks noChangeAspect="1" noChangeArrowheads="1"/>
          </p:cNvPicPr>
          <p:nvPr/>
        </p:nvPicPr>
        <p:blipFill>
          <a:blip r:embed="rId4" cstate="print"/>
          <a:srcRect l="14754" t="26201" r="15163" b="31160"/>
          <a:stretch>
            <a:fillRect/>
          </a:stretch>
        </p:blipFill>
        <p:spPr bwMode="auto">
          <a:xfrm>
            <a:off x="8036743" y="3513862"/>
            <a:ext cx="900000" cy="307895"/>
          </a:xfrm>
          <a:prstGeom prst="rect">
            <a:avLst/>
          </a:prstGeom>
          <a:noFill/>
        </p:spPr>
      </p:pic>
      <p:pic>
        <p:nvPicPr>
          <p:cNvPr id="1030" name="Picture 6" descr="C:\Users\wyj\Downloads\genzyme-sanofi_rgb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36743" y="3099242"/>
            <a:ext cx="900000" cy="224762"/>
          </a:xfrm>
          <a:prstGeom prst="rect">
            <a:avLst/>
          </a:prstGeom>
          <a:noFill/>
        </p:spPr>
      </p:pic>
      <p:pic>
        <p:nvPicPr>
          <p:cNvPr id="1031" name="Picture 7" descr="C:\Users\wyj\Downloads\Waterleau_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36743" y="2696196"/>
            <a:ext cx="900000" cy="213188"/>
          </a:xfrm>
          <a:prstGeom prst="rect">
            <a:avLst/>
          </a:prstGeom>
          <a:noFill/>
        </p:spPr>
      </p:pic>
      <p:pic>
        <p:nvPicPr>
          <p:cNvPr id="1033" name="Picture 9" descr="C:\Users\wyj\Downloads\Arcelec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036743" y="4011615"/>
            <a:ext cx="900000" cy="253125"/>
          </a:xfrm>
          <a:prstGeom prst="rect">
            <a:avLst/>
          </a:prstGeom>
          <a:noFill/>
        </p:spPr>
      </p:pic>
      <p:pic>
        <p:nvPicPr>
          <p:cNvPr id="1034" name="Picture 10" descr="C:\Users\wyj\Downloads\gates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36743" y="5039210"/>
            <a:ext cx="900000" cy="628821"/>
          </a:xfrm>
          <a:prstGeom prst="rect">
            <a:avLst/>
          </a:prstGeom>
          <a:noFill/>
        </p:spPr>
      </p:pic>
      <p:pic>
        <p:nvPicPr>
          <p:cNvPr id="1035" name="Picture 11" descr="C:\Users\wyj\Downloads\RioTinto_RGB_HiRes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36743" y="5857892"/>
            <a:ext cx="900000" cy="185236"/>
          </a:xfrm>
          <a:prstGeom prst="rect">
            <a:avLst/>
          </a:prstGeom>
          <a:noFill/>
        </p:spPr>
      </p:pic>
      <p:pic>
        <p:nvPicPr>
          <p:cNvPr id="1036" name="Picture 12" descr="C:\Users\wyj\Downloads\Gyproc.jpg"/>
          <p:cNvPicPr>
            <a:picLocks noChangeAspect="1" noChangeArrowheads="1"/>
          </p:cNvPicPr>
          <p:nvPr/>
        </p:nvPicPr>
        <p:blipFill>
          <a:blip r:embed="rId10"/>
          <a:srcRect l="1575" r="64910"/>
          <a:stretch>
            <a:fillRect/>
          </a:stretch>
        </p:blipFill>
        <p:spPr bwMode="auto">
          <a:xfrm>
            <a:off x="8036743" y="4454598"/>
            <a:ext cx="900000" cy="3947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185</Words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动态项目控制DPC主要企业（项目）用户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动态项目控制DPC主要企业（项目）用户</dc:title>
  <dc:creator>wyj</dc:creator>
  <cp:lastModifiedBy>WANG</cp:lastModifiedBy>
  <cp:revision>6</cp:revision>
  <dcterms:created xsi:type="dcterms:W3CDTF">2014-09-16T13:00:15Z</dcterms:created>
  <dcterms:modified xsi:type="dcterms:W3CDTF">2014-09-16T14:04:44Z</dcterms:modified>
</cp:coreProperties>
</file>