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30" autoAdjust="0"/>
  </p:normalViewPr>
  <p:slideViewPr>
    <p:cSldViewPr snapToGrid="0" snapToObjects="1">
      <p:cViewPr varScale="1">
        <p:scale>
          <a:sx n="195" d="100"/>
          <a:sy n="195" d="100"/>
        </p:scale>
        <p:origin x="-2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2015年10月16日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 descr="i.Center 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79" y="580941"/>
            <a:ext cx="1945227" cy="1080000"/>
          </a:xfrm>
          <a:prstGeom prst="rect">
            <a:avLst/>
          </a:prstGeom>
        </p:spPr>
      </p:pic>
      <p:sp>
        <p:nvSpPr>
          <p:cNvPr id="74" name="文本框 73"/>
          <p:cNvSpPr txBox="1"/>
          <p:nvPr userDrawn="1"/>
        </p:nvSpPr>
        <p:spPr>
          <a:xfrm>
            <a:off x="567166" y="260094"/>
            <a:ext cx="34941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800" dirty="0" smtClean="0">
                <a:solidFill>
                  <a:schemeClr val="accent1">
                    <a:lumMod val="50000"/>
                  </a:schemeClr>
                </a:solidFill>
              </a:rPr>
              <a:t>2015</a:t>
            </a:r>
            <a:r>
              <a:rPr kumimoji="1"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国际创客中国行</a:t>
            </a:r>
            <a:endParaRPr kumimoji="1" lang="en-US" altLang="zh-CN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dist"/>
            <a:r>
              <a:rPr kumimoji="1" lang="zh-CN" altLang="en-US" sz="3600" dirty="0" smtClean="0">
                <a:solidFill>
                  <a:schemeClr val="accent1">
                    <a:lumMod val="50000"/>
                  </a:schemeClr>
                </a:solidFill>
              </a:rPr>
              <a:t>清华大学交流会</a:t>
            </a:r>
            <a:endParaRPr kumimoji="1" lang="en-US" altLang="zh-CN" sz="36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>
            <a:off x="567166" y="1486966"/>
            <a:ext cx="3494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Noisebridge China Trip 2015</a:t>
            </a:r>
          </a:p>
          <a:p>
            <a:pPr algn="dist"/>
            <a:r>
              <a:rPr kumimoji="1" lang="en-US" altLang="zh-CN" sz="2200" dirty="0" smtClean="0">
                <a:solidFill>
                  <a:schemeClr val="accent1">
                    <a:lumMod val="50000"/>
                  </a:schemeClr>
                </a:solidFill>
                <a:latin typeface="Gill Sans"/>
                <a:cs typeface="Gill Sans"/>
              </a:rPr>
              <a:t>Tsinghua University Meet-Up</a:t>
            </a:r>
          </a:p>
        </p:txBody>
      </p:sp>
      <p:pic>
        <p:nvPicPr>
          <p:cNvPr id="82" name="图片 81" descr="Tsinghua Logo transpare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64" y="3471862"/>
            <a:ext cx="1415308" cy="14153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Tsinghua Logo transpar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660" y="6298214"/>
            <a:ext cx="1324288" cy="1324288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2015年10月16日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" name="图片 60" descr="i.Center Transpar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98097"/>
            <a:ext cx="778091" cy="432000"/>
          </a:xfrm>
          <a:prstGeom prst="rect">
            <a:avLst/>
          </a:prstGeom>
        </p:spPr>
      </p:pic>
      <p:grpSp>
        <p:nvGrpSpPr>
          <p:cNvPr id="7" name="组 6"/>
          <p:cNvGrpSpPr/>
          <p:nvPr userDrawn="1"/>
        </p:nvGrpSpPr>
        <p:grpSpPr>
          <a:xfrm>
            <a:off x="924456" y="6561433"/>
            <a:ext cx="7295089" cy="278275"/>
            <a:chOff x="1348083" y="6561433"/>
            <a:chExt cx="7295089" cy="278275"/>
          </a:xfrm>
        </p:grpSpPr>
        <p:sp>
          <p:nvSpPr>
            <p:cNvPr id="63" name="文本框 62"/>
            <p:cNvSpPr txBox="1"/>
            <p:nvPr userDrawn="1"/>
          </p:nvSpPr>
          <p:spPr>
            <a:xfrm>
              <a:off x="1348083" y="6562709"/>
              <a:ext cx="2875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rPr>
                <a:t>2015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国际创客中国行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zh-CN" alt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清华大学交流会</a:t>
              </a:r>
              <a:endPara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 userDrawn="1"/>
          </p:nvSpPr>
          <p:spPr>
            <a:xfrm>
              <a:off x="4561242" y="6561433"/>
              <a:ext cx="4081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Noisebridge China Trip 2015,</a:t>
              </a:r>
              <a:r>
                <a:rPr kumimoji="1" lang="en-US" altLang="zh-CN" sz="1200" baseline="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 </a:t>
              </a:r>
              <a:r>
                <a: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  <a:latin typeface="Gill Sans"/>
                  <a:cs typeface="Gill Sans"/>
                </a:rPr>
                <a:t>Tsinghua University Meet-Up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jpeg"/><Relationship Id="rId13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服务于思维质量提升的创新创业课程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韩芳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9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凭什么能做到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培养新人</a:t>
            </a:r>
          </a:p>
          <a:p>
            <a:endParaRPr kumimoji="1" lang="zh-CN" altLang="en-US" dirty="0"/>
          </a:p>
          <a:p>
            <a:pPr lvl="1"/>
            <a:r>
              <a:rPr kumimoji="1" lang="zh-CN" altLang="en-US" dirty="0" smtClean="0"/>
              <a:t>团队若可得到融资，信心增多，相互参股</a:t>
            </a:r>
          </a:p>
          <a:p>
            <a:pPr lvl="1"/>
            <a:r>
              <a:rPr kumimoji="1" lang="zh-CN" altLang="en-US" dirty="0" smtClean="0"/>
              <a:t>可分可合，不影响项目进行</a:t>
            </a:r>
          </a:p>
          <a:p>
            <a:pPr lvl="1"/>
            <a:r>
              <a:rPr kumimoji="1" lang="zh-CN" altLang="en-US" dirty="0" smtClean="0"/>
              <a:t>项目可拆分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3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凭什么能做到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商业模式</a:t>
            </a:r>
          </a:p>
          <a:p>
            <a:endParaRPr kumimoji="1" lang="zh-CN" altLang="en-US" dirty="0"/>
          </a:p>
          <a:p>
            <a:pPr lvl="1"/>
            <a:r>
              <a:rPr kumimoji="1" lang="zh-CN" altLang="en-US" dirty="0"/>
              <a:t>年度总结，前进的脚印都是一个市场，如未成人教育、多种投标</a:t>
            </a:r>
          </a:p>
          <a:p>
            <a:pPr lvl="1"/>
            <a:r>
              <a:rPr kumimoji="1" lang="zh-CN" altLang="en-US" dirty="0"/>
              <a:t>经验</a:t>
            </a:r>
            <a:r>
              <a:rPr kumimoji="1" lang="en-US" altLang="zh-CN" dirty="0"/>
              <a:t>--</a:t>
            </a:r>
            <a:r>
              <a:rPr kumimoji="1" lang="zh-CN" altLang="en-US" dirty="0"/>
              <a:t>架构、广告、承诺、预见和骨干培养</a:t>
            </a:r>
          </a:p>
          <a:p>
            <a:pPr lvl="1"/>
            <a:r>
              <a:rPr kumimoji="1" lang="zh-CN" altLang="en-US" dirty="0"/>
              <a:t>不断复制放大</a:t>
            </a:r>
            <a:r>
              <a:rPr kumimoji="1" lang="en-US" altLang="zh-CN" dirty="0"/>
              <a:t>--</a:t>
            </a:r>
            <a:r>
              <a:rPr kumimoji="1" lang="zh-CN" altLang="en-US" dirty="0" smtClean="0"/>
              <a:t>多种投标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64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凭什么能做到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想思考的机制</a:t>
            </a:r>
          </a:p>
          <a:p>
            <a:endParaRPr kumimoji="1" lang="zh-CN" altLang="en-US" dirty="0"/>
          </a:p>
          <a:p>
            <a:pPr lvl="1"/>
            <a:r>
              <a:rPr kumimoji="1" lang="zh-CN" altLang="en-US" dirty="0"/>
              <a:t>一年的创业，规划总结难，思考是决定力量</a:t>
            </a:r>
          </a:p>
          <a:p>
            <a:pPr lvl="1"/>
            <a:r>
              <a:rPr kumimoji="1" lang="zh-CN" altLang="en-US" dirty="0"/>
              <a:t>无形的思考有形的评价</a:t>
            </a:r>
          </a:p>
          <a:p>
            <a:pPr lvl="2"/>
            <a:r>
              <a:rPr kumimoji="1" lang="zh-CN" altLang="en-US" dirty="0"/>
              <a:t>周会、月报、年规划、年总结</a:t>
            </a:r>
          </a:p>
          <a:p>
            <a:pPr lvl="2"/>
            <a:r>
              <a:rPr kumimoji="1" lang="zh-CN" altLang="en-US" dirty="0"/>
              <a:t>围绕使命、重点工作、工作背景的贡献、对团队的承诺、对体制机制的建设，</a:t>
            </a:r>
            <a:r>
              <a:rPr kumimoji="1" lang="zh-CN" altLang="en-US" dirty="0" smtClean="0"/>
              <a:t>一个小时两次思考记录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6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：永续生活工作营</a:t>
            </a:r>
            <a:endParaRPr kumimoji="1"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006600"/>
              </a:buClr>
              <a:buSzPct val="76000"/>
              <a:buFont typeface="Wingdings" pitchFamily="2" charset="2"/>
              <a:buChar char="l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6600"/>
              </a:buClr>
              <a:buSzPct val="76000"/>
              <a:buFont typeface="Wingdings" pitchFamily="2" charset="2"/>
              <a:buChar char="l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6600"/>
              </a:buClr>
              <a:buSzPct val="76000"/>
              <a:buFont typeface="Wingdings" pitchFamily="2" charset="2"/>
              <a:buChar char="l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zh-CN" altLang="en-US" dirty="0" smtClean="0">
              <a:solidFill>
                <a:srgbClr val="339933"/>
              </a:solidFill>
              <a:sym typeface="Arial" charset="0"/>
            </a:endParaRPr>
          </a:p>
          <a:p>
            <a:pPr>
              <a:buClr>
                <a:srgbClr val="006600"/>
              </a:buClr>
              <a:buFont typeface="Wingdings" pitchFamily="2" charset="2"/>
              <a:buChar char="l"/>
            </a:pPr>
            <a:endParaRPr lang="en-US" altLang="zh-CN" sz="2000" dirty="0" smtClean="0">
              <a:solidFill>
                <a:srgbClr val="339933"/>
              </a:solidFill>
            </a:endParaRPr>
          </a:p>
          <a:p>
            <a:pPr>
              <a:buClr>
                <a:srgbClr val="006600"/>
              </a:buClr>
              <a:buFont typeface="Wingdings" pitchFamily="2" charset="2"/>
              <a:buChar char="l"/>
              <a:defRPr/>
            </a:pPr>
            <a:endParaRPr lang="zh-CN" altLang="en-US" sz="2000" dirty="0" smtClean="0">
              <a:solidFill>
                <a:srgbClr val="339933"/>
              </a:solidFill>
              <a:latin typeface="Arial" pitchFamily="34" charset="0"/>
              <a:ea typeface="宋体" pitchFamily="2" charset="-122"/>
            </a:endParaRPr>
          </a:p>
          <a:p>
            <a:pPr>
              <a:buClr>
                <a:srgbClr val="006600"/>
              </a:buClr>
              <a:buFont typeface="Wingdings" pitchFamily="2" charset="2"/>
              <a:buChar char="l"/>
              <a:defRPr/>
            </a:pPr>
            <a:endParaRPr lang="en-US" dirty="0"/>
          </a:p>
        </p:txBody>
      </p:sp>
      <p:pic>
        <p:nvPicPr>
          <p:cNvPr id="5" name="Picture 11" descr="做水池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3788" y="3710141"/>
            <a:ext cx="1474787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做鸡窝3"/>
          <p:cNvPicPr>
            <a:picLocks noChangeAspect="1" noChangeArrowheads="1"/>
          </p:cNvPicPr>
          <p:nvPr/>
        </p:nvPicPr>
        <p:blipFill>
          <a:blip r:embed="rId3"/>
          <a:srcRect t="7686" b="7596"/>
          <a:stretch>
            <a:fillRect/>
          </a:stretch>
        </p:blipFill>
        <p:spPr bwMode="auto">
          <a:xfrm>
            <a:off x="7443788" y="2089304"/>
            <a:ext cx="146526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铺地砖1"/>
          <p:cNvPicPr>
            <a:picLocks noChangeAspect="1" noChangeArrowheads="1"/>
          </p:cNvPicPr>
          <p:nvPr/>
        </p:nvPicPr>
        <p:blipFill>
          <a:blip r:embed="rId4"/>
          <a:srcRect l="7832" r="7390"/>
          <a:stretch>
            <a:fillRect/>
          </a:stretch>
        </p:blipFill>
        <p:spPr bwMode="auto">
          <a:xfrm>
            <a:off x="676275" y="2737004"/>
            <a:ext cx="1979613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7"/>
          <p:cNvPicPr>
            <a:picLocks noChangeAspect="1" noChangeArrowheads="1"/>
          </p:cNvPicPr>
          <p:nvPr/>
        </p:nvPicPr>
        <p:blipFill>
          <a:blip r:embed="rId5"/>
          <a:srcRect r="43311"/>
          <a:stretch>
            <a:fillRect/>
          </a:stretch>
        </p:blipFill>
        <p:spPr bwMode="auto">
          <a:xfrm>
            <a:off x="423863" y="4959504"/>
            <a:ext cx="13255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8"/>
          <p:cNvPicPr>
            <a:picLocks noChangeAspect="1" noChangeArrowheads="1"/>
          </p:cNvPicPr>
          <p:nvPr/>
        </p:nvPicPr>
        <p:blipFill>
          <a:blip r:embed="rId6"/>
          <a:srcRect l="56058"/>
          <a:stretch>
            <a:fillRect/>
          </a:stretch>
        </p:blipFill>
        <p:spPr bwMode="auto">
          <a:xfrm>
            <a:off x="2139950" y="4943629"/>
            <a:ext cx="10271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06800" y="4973791"/>
            <a:ext cx="13493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0"/>
          <p:cNvPicPr>
            <a:picLocks noChangeAspect="1" noChangeArrowheads="1"/>
          </p:cNvPicPr>
          <p:nvPr/>
        </p:nvPicPr>
        <p:blipFill>
          <a:blip r:embed="rId8"/>
          <a:srcRect l="-2637" b="-6592"/>
          <a:stretch>
            <a:fillRect/>
          </a:stretch>
        </p:blipFill>
        <p:spPr bwMode="auto">
          <a:xfrm>
            <a:off x="5121275" y="5151591"/>
            <a:ext cx="1301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43788" y="4897591"/>
            <a:ext cx="14747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00"/>
          <p:cNvSpPr>
            <a:spLocks noChangeArrowheads="1"/>
          </p:cNvSpPr>
          <p:nvPr/>
        </p:nvSpPr>
        <p:spPr bwMode="auto">
          <a:xfrm>
            <a:off x="774700" y="4753129"/>
            <a:ext cx="4940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9933"/>
                </a:solidFill>
                <a:latin typeface="Gulim" pitchFamily="34" charset="-127"/>
                <a:sym typeface="Aharoni" pitchFamily="2" charset="-79"/>
              </a:rPr>
              <a:t>老师  白领  学生  企业家  自由职业者</a:t>
            </a:r>
            <a:endParaRPr lang="zh-CN" altLang="en-US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165725" y="2816379"/>
            <a:ext cx="203200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728" tIns="54864" rIns="109728" bIns="54864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39933"/>
                </a:solidFill>
                <a:latin typeface="Aharoni" pitchFamily="2" charset="-79"/>
                <a:ea typeface="Gulim" pitchFamily="34" charset="-127"/>
                <a:sym typeface="Aharoni" pitchFamily="2" charset="-79"/>
              </a:rPr>
              <a:t>20天</a:t>
            </a:r>
          </a:p>
          <a:p>
            <a:pPr algn="ctr"/>
            <a:r>
              <a:rPr lang="zh-CN" altLang="en-US" sz="2400" b="1" dirty="0">
                <a:solidFill>
                  <a:srgbClr val="339933"/>
                </a:solidFill>
                <a:latin typeface="Aharoni" pitchFamily="2" charset="-79"/>
                <a:ea typeface="Gulim" pitchFamily="34" charset="-127"/>
                <a:sym typeface="Aharoni" pitchFamily="2" charset="-79"/>
              </a:rPr>
              <a:t>18人</a:t>
            </a:r>
          </a:p>
        </p:txBody>
      </p:sp>
      <p:sp>
        <p:nvSpPr>
          <p:cNvPr id="15" name="椭圆 47"/>
          <p:cNvSpPr>
            <a:spLocks noChangeArrowheads="1"/>
          </p:cNvSpPr>
          <p:nvPr/>
        </p:nvSpPr>
        <p:spPr bwMode="auto">
          <a:xfrm>
            <a:off x="2978150" y="2738591"/>
            <a:ext cx="1868488" cy="1868488"/>
          </a:xfrm>
          <a:prstGeom prst="ellipse">
            <a:avLst/>
          </a:prstGeom>
          <a:solidFill>
            <a:srgbClr val="BD818C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 sz="2200">
              <a:solidFill>
                <a:srgbClr val="FFFFFF"/>
              </a:solidFill>
            </a:endParaRPr>
          </a:p>
        </p:txBody>
      </p:sp>
      <p:sp>
        <p:nvSpPr>
          <p:cNvPr id="16" name="文本框 101"/>
          <p:cNvSpPr>
            <a:spLocks noChangeArrowheads="1"/>
          </p:cNvSpPr>
          <p:nvPr/>
        </p:nvSpPr>
        <p:spPr bwMode="auto">
          <a:xfrm>
            <a:off x="5645150" y="3954616"/>
            <a:ext cx="127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339933"/>
                </a:solidFill>
                <a:latin typeface="Gulim" pitchFamily="34" charset="-127"/>
                <a:ea typeface="Gulim" pitchFamily="34" charset="-127"/>
                <a:sym typeface="Aharoni" pitchFamily="2" charset="-79"/>
              </a:rPr>
              <a:t>V型反转</a:t>
            </a:r>
          </a:p>
        </p:txBody>
      </p:sp>
      <p:sp>
        <p:nvSpPr>
          <p:cNvPr id="17" name="文本框 103"/>
          <p:cNvSpPr>
            <a:spLocks noChangeArrowheads="1"/>
          </p:cNvSpPr>
          <p:nvPr/>
        </p:nvSpPr>
        <p:spPr bwMode="auto">
          <a:xfrm>
            <a:off x="5203825" y="4780116"/>
            <a:ext cx="2232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339933"/>
                </a:solidFill>
                <a:latin typeface="Gulim" pitchFamily="34" charset="-127"/>
                <a:ea typeface="Gulim" pitchFamily="34" charset="-127"/>
                <a:sym typeface="Aharoni" pitchFamily="2" charset="-79"/>
              </a:rPr>
              <a:t>尊重梦想</a:t>
            </a:r>
          </a:p>
        </p:txBody>
      </p:sp>
    </p:spTree>
    <p:extLst>
      <p:ext uri="{BB962C8B-B14F-4D97-AF65-F5344CB8AC3E}">
        <p14:creationId xmlns:p14="http://schemas.microsoft.com/office/powerpoint/2010/main" val="195971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：我们一起造房子</a:t>
            </a:r>
            <a:endParaRPr kumimoji="1" lang="zh-CN" altLang="en-US" dirty="0"/>
          </a:p>
        </p:txBody>
      </p:sp>
      <p:pic>
        <p:nvPicPr>
          <p:cNvPr id="4" name="Picture 47"/>
          <p:cNvPicPr>
            <a:picLocks noChangeAspect="1" noChangeArrowheads="1"/>
          </p:cNvPicPr>
          <p:nvPr/>
        </p:nvPicPr>
        <p:blipFill>
          <a:blip r:embed="rId2"/>
          <a:srcRect r="43311"/>
          <a:stretch>
            <a:fillRect/>
          </a:stretch>
        </p:blipFill>
        <p:spPr bwMode="auto">
          <a:xfrm>
            <a:off x="423863" y="4959504"/>
            <a:ext cx="13255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8"/>
          <p:cNvPicPr>
            <a:picLocks noChangeAspect="1" noChangeArrowheads="1"/>
          </p:cNvPicPr>
          <p:nvPr/>
        </p:nvPicPr>
        <p:blipFill>
          <a:blip r:embed="rId3"/>
          <a:srcRect l="56058"/>
          <a:stretch>
            <a:fillRect/>
          </a:stretch>
        </p:blipFill>
        <p:spPr bwMode="auto">
          <a:xfrm>
            <a:off x="2139950" y="4943629"/>
            <a:ext cx="10271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6800" y="4973791"/>
            <a:ext cx="13493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5"/>
          <a:srcRect l="-2637" b="-6592"/>
          <a:stretch>
            <a:fillRect/>
          </a:stretch>
        </p:blipFill>
        <p:spPr bwMode="auto">
          <a:xfrm>
            <a:off x="5121275" y="5151591"/>
            <a:ext cx="1301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38"/>
          <p:cNvPicPr>
            <a:picLocks noChangeAspect="1" noChangeArrowheads="1"/>
          </p:cNvPicPr>
          <p:nvPr/>
        </p:nvPicPr>
        <p:blipFill>
          <a:blip r:embed="rId6">
            <a:lum bright="20000"/>
          </a:blip>
          <a:srcRect/>
          <a:stretch>
            <a:fillRect/>
          </a:stretch>
        </p:blipFill>
        <p:spPr bwMode="auto">
          <a:xfrm>
            <a:off x="6827044" y="4968875"/>
            <a:ext cx="1697037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3231" y="2611437"/>
            <a:ext cx="1697038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88931" y="1511300"/>
            <a:ext cx="1697038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G:\Design\AURA\03 幸福之家\20141001-1004 curry毕设学生热身幸福之家\selected\IMG_0034.JPG"/>
          <p:cNvPicPr>
            <a:picLocks noChangeAspect="1" noChangeArrowheads="1"/>
          </p:cNvPicPr>
          <p:nvPr/>
        </p:nvPicPr>
        <p:blipFill>
          <a:blip r:embed="rId9"/>
          <a:srcRect l="4204" r="6908"/>
          <a:stretch>
            <a:fillRect/>
          </a:stretch>
        </p:blipFill>
        <p:spPr bwMode="auto">
          <a:xfrm>
            <a:off x="6809581" y="3711575"/>
            <a:ext cx="1701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G:\Design\AURA\20150131 哈佛ilab\ppt 素材\畅畅妈妈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53510" y="2543175"/>
            <a:ext cx="1800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53510" y="3711575"/>
            <a:ext cx="1335087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2"/>
          <a:srcRect b="39230"/>
          <a:stretch>
            <a:fillRect/>
          </a:stretch>
        </p:blipFill>
        <p:spPr bwMode="auto">
          <a:xfrm>
            <a:off x="952960" y="2541587"/>
            <a:ext cx="193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5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94535" y="2430462"/>
            <a:ext cx="1958975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675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49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创新创业教育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创新创业的课程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成功人士谈创业对创业者的影响，但是具体的想法怎么萌生 </a:t>
            </a:r>
          </a:p>
          <a:p>
            <a:pPr lvl="0"/>
            <a:endParaRPr kumimoji="1" lang="zh-CN" altLang="en-US" dirty="0"/>
          </a:p>
          <a:p>
            <a:pPr lvl="0"/>
            <a:r>
              <a:rPr kumimoji="1" lang="zh-CN" altLang="en-US" dirty="0"/>
              <a:t>思想变化的过程最有意义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9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创新课程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线上、线下互动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借助</a:t>
            </a:r>
            <a:r>
              <a:rPr kumimoji="1" lang="en-US" altLang="zh-CN" dirty="0"/>
              <a:t>APP</a:t>
            </a:r>
            <a:r>
              <a:rPr kumimoji="1" lang="zh-CN" altLang="en-US" dirty="0"/>
              <a:t>、微信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课程的持续性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提供理解课</a:t>
            </a:r>
            <a:r>
              <a:rPr kumimoji="1" lang="zh-CN" altLang="en-US" dirty="0" smtClean="0"/>
              <a:t>程的实践项目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支撑课程的</a:t>
            </a:r>
            <a:r>
              <a:rPr lang="en-US" altLang="zh-CN" dirty="0"/>
              <a:t>6</a:t>
            </a:r>
            <a:r>
              <a:rPr lang="zh-CN" altLang="en-US" dirty="0"/>
              <a:t>个阶段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认定未成年人教育必须脱胎现有的体制、必须超越机构的运营，形成</a:t>
            </a:r>
            <a:r>
              <a:rPr kumimoji="1" lang="en-US" altLang="zh-CN" dirty="0"/>
              <a:t>20</a:t>
            </a:r>
            <a:r>
              <a:rPr kumimoji="1" lang="zh-CN" altLang="en-US" dirty="0"/>
              <a:t>多款产品，构筑了未成年人教育的蓝图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呼应九月习大大的讲话</a:t>
            </a:r>
            <a:r>
              <a:rPr kumimoji="1" lang="en-US" altLang="zh-CN" dirty="0"/>
              <a:t>--</a:t>
            </a:r>
            <a:r>
              <a:rPr kumimoji="1" lang="zh-CN" altLang="en-US" dirty="0"/>
              <a:t>师德和梦想，确认与大学生一起创业的方向，将大学生的创业教育与未成年教育融合在一起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借因投标鼓楼和哈佛</a:t>
            </a:r>
            <a:r>
              <a:rPr kumimoji="1" lang="en-US" altLang="zh-CN" dirty="0" err="1"/>
              <a:t>ilab</a:t>
            </a:r>
            <a:r>
              <a:rPr kumimoji="1" lang="zh-CN" altLang="en-US" dirty="0"/>
              <a:t>形成有形的课程和产品，从而放大未成人教育和</a:t>
            </a:r>
            <a:r>
              <a:rPr kumimoji="1" lang="zh-CN" altLang="en-US" dirty="0" smtClean="0"/>
              <a:t>大学生的互动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01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支撑课程的</a:t>
            </a:r>
            <a:r>
              <a:rPr lang="en-US" altLang="zh-CN" dirty="0"/>
              <a:t>6</a:t>
            </a:r>
            <a:r>
              <a:rPr lang="zh-CN" altLang="en-US" dirty="0"/>
              <a:t>个阶段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与中小企业互动，形成混龄教育的雏形，即未成年人的教育借助成人是否想承诺、承诺之后是否想兑现的环境向前推动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大项目大策划不断助推项目发展，大企业大机构愿意创新，并将思考和想法落地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想见大领导才会要求自己随时提高格局，要求自己不断学习。现在见正国、正部是主要线索，</a:t>
            </a:r>
            <a:r>
              <a:rPr kumimoji="1" lang="zh-CN" altLang="en-US" dirty="0" smtClean="0"/>
              <a:t>并贯穿始终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63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大学生的创业形式</a:t>
            </a:r>
            <a:r>
              <a:rPr kumimoji="1" lang="en-US" altLang="zh-CN" dirty="0"/>
              <a:t>--</a:t>
            </a:r>
            <a:r>
              <a:rPr kumimoji="1" lang="zh-CN" altLang="en-US" dirty="0"/>
              <a:t>技术类、互联网、网络编程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大学生创业的冲动</a:t>
            </a:r>
            <a:r>
              <a:rPr kumimoji="1" lang="en-US" altLang="zh-CN" dirty="0"/>
              <a:t>--</a:t>
            </a:r>
            <a:r>
              <a:rPr kumimoji="1" lang="zh-CN" altLang="en-US" dirty="0"/>
              <a:t>商业活动、商业成功，产生联想去尝试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放在历史和政策层面，关注年轻人的年龄特点及所学专业</a:t>
            </a:r>
            <a:r>
              <a:rPr kumimoji="1" lang="zh-CN" altLang="en-US" dirty="0" smtClean="0"/>
              <a:t>的分类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0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未成年人教育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强化的文史哲设计和教育先导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残疾人创业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多视角、多层次的总结，有起点</a:t>
            </a:r>
            <a:r>
              <a:rPr kumimoji="1" lang="zh-CN" altLang="en-US" dirty="0" smtClean="0"/>
              <a:t>有行动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打造平台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使命入大实践，担负着国家使命的更大胆的实践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更愿意发动被教育者成为教育者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师生新关</a:t>
            </a:r>
            <a:r>
              <a:rPr kumimoji="1" lang="zh-CN" altLang="en-US" dirty="0" smtClean="0"/>
              <a:t>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3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凭什么能做到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成果</a:t>
            </a:r>
          </a:p>
          <a:p>
            <a:endParaRPr kumimoji="1" lang="zh-CN" altLang="en-US" dirty="0"/>
          </a:p>
          <a:p>
            <a:pPr lvl="1"/>
            <a:r>
              <a:rPr kumimoji="1" lang="en-US" altLang="zh-CN" dirty="0"/>
              <a:t>180vs100</a:t>
            </a:r>
          </a:p>
          <a:p>
            <a:pPr lvl="1"/>
            <a:r>
              <a:rPr kumimoji="1" lang="zh-CN" altLang="en-US" dirty="0"/>
              <a:t>种子</a:t>
            </a:r>
            <a:r>
              <a:rPr kumimoji="1" lang="en-US" altLang="zh-CN" dirty="0"/>
              <a:t>--</a:t>
            </a:r>
            <a:r>
              <a:rPr kumimoji="1" lang="zh-CN" altLang="en-US" dirty="0"/>
              <a:t>苗儿</a:t>
            </a:r>
          </a:p>
          <a:p>
            <a:pPr lvl="1"/>
            <a:r>
              <a:rPr kumimoji="1" lang="zh-CN" altLang="en-US" dirty="0"/>
              <a:t>与大学的互动</a:t>
            </a:r>
          </a:p>
          <a:p>
            <a:pPr lvl="1"/>
            <a:r>
              <a:rPr kumimoji="1" lang="zh-CN" altLang="en-US" dirty="0"/>
              <a:t>已得钱</a:t>
            </a:r>
            <a:r>
              <a:rPr kumimoji="1" lang="zh-CN" altLang="en-US" dirty="0" smtClean="0"/>
              <a:t>的项目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56</TotalTime>
  <Words>309</Words>
  <Application>Microsoft Macintosh PowerPoint</Application>
  <PresentationFormat>全屏显示(4:3)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奥斯汀</vt:lpstr>
      <vt:lpstr>服务于思维质量提升的创新创业课程</vt:lpstr>
      <vt:lpstr>背景</vt:lpstr>
      <vt:lpstr>创新课程</vt:lpstr>
      <vt:lpstr>支撑课程的6个阶段</vt:lpstr>
      <vt:lpstr>支撑课程的6个阶段</vt:lpstr>
      <vt:lpstr>课程的开发</vt:lpstr>
      <vt:lpstr>课程的开发</vt:lpstr>
      <vt:lpstr>课程的开发</vt:lpstr>
      <vt:lpstr>凭什么能做到</vt:lpstr>
      <vt:lpstr>凭什么能做到</vt:lpstr>
      <vt:lpstr>凭什么能做到</vt:lpstr>
      <vt:lpstr>凭什么能做到</vt:lpstr>
      <vt:lpstr>案例1：永续生活工作营</vt:lpstr>
      <vt:lpstr>案例1：我们一起造房子</vt:lpstr>
      <vt:lpstr>谢谢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展演项目名称</dc:title>
  <dc:creator>媒体工作室 i.Center</dc:creator>
  <cp:lastModifiedBy>媒体工作室 i.Center</cp:lastModifiedBy>
  <cp:revision>13</cp:revision>
  <dcterms:created xsi:type="dcterms:W3CDTF">2015-10-12T00:57:08Z</dcterms:created>
  <dcterms:modified xsi:type="dcterms:W3CDTF">2015-10-16T11:52:06Z</dcterms:modified>
</cp:coreProperties>
</file>