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558" y="16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A7F1-9A3A-4847-800D-142EAFEC01CE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C66C4-1FE9-4DCA-BA39-C1097E1BD6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C66C4-1FE9-4DCA-BA39-C1097E1BD6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gif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48680" y="1745009"/>
            <a:ext cx="5787096" cy="7920245"/>
            <a:chOff x="548680" y="1476861"/>
            <a:chExt cx="5787096" cy="7920245"/>
          </a:xfrm>
        </p:grpSpPr>
        <p:sp>
          <p:nvSpPr>
            <p:cNvPr id="47" name="矩形 46"/>
            <p:cNvSpPr/>
            <p:nvPr/>
          </p:nvSpPr>
          <p:spPr>
            <a:xfrm>
              <a:off x="1727264" y="1476861"/>
              <a:ext cx="4608512" cy="7920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Mitchell </a:t>
              </a: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Altman</a:t>
              </a:r>
              <a:r>
                <a:rPr lang="en-US" altLang="zh-CN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全球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创客空间运动发起人，</a:t>
              </a:r>
              <a:r>
                <a:rPr lang="en-US" altLang="zh-CN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Cornfield Electronics 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首席科学家，</a:t>
              </a:r>
              <a:r>
                <a:rPr lang="en-US" altLang="zh-CN" sz="1200" dirty="0" err="1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NoiseBridge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客空间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创始人。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Mitch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是全球创客圈的教父级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人物，具有非常强的号召力。在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他的推动下，全球越来越多地区开设新的创客空间</a:t>
              </a:r>
              <a:endParaRPr lang="zh-CN" altLang="en-US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Adam </a:t>
              </a:r>
              <a:r>
                <a:rPr lang="en-US" altLang="zh-CN" sz="14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Williams</a:t>
              </a:r>
              <a:r>
                <a:rPr lang="en-US" altLang="zh-CN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国际创客马拉松会议组织者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，美国密歇根大学</a:t>
              </a:r>
              <a:r>
                <a:rPr lang="en-US" altLang="zh-CN" sz="1200" dirty="0" err="1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MHacks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创客马拉松活动创始人。曾在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NASA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空间物理研究实验室参与研究项目</a:t>
              </a:r>
              <a:endParaRPr lang="en-US" altLang="zh-CN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err="1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ArisKnight</a:t>
              </a: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 </a:t>
              </a:r>
              <a:r>
                <a:rPr lang="en-US" altLang="zh-CN" sz="1400" dirty="0" err="1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Winfree</a:t>
              </a:r>
              <a:r>
                <a:rPr lang="en-US" altLang="zh-CN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国际创客马拉松会议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组织者，具有丰富的创客马拉松推广与跨国企业赞助管理经验。密歇根大学</a:t>
              </a:r>
              <a:r>
                <a:rPr lang="en-US" altLang="zh-CN" sz="1200" dirty="0" err="1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SpartaHack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赞助总监兼创始人。</a:t>
              </a:r>
              <a:r>
                <a:rPr lang="en-US" altLang="zh-CN" sz="1200" dirty="0" err="1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HackShanghai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创客马拉松大使</a:t>
              </a:r>
              <a:endParaRPr lang="zh-CN" altLang="en-US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Luis Felipe Rosado Murillo</a:t>
              </a:r>
              <a:r>
                <a:rPr lang="en-US" altLang="zh-CN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哈佛大学</a:t>
              </a:r>
              <a:r>
                <a:rPr lang="en-US" altLang="zh-CN" sz="1200" dirty="0" err="1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Berkman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互联网与社会研究中心研究员，马萨诸塞大学人种学理论期刊编辑助理。加州大学洛杉矶分校人类学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博士</a:t>
              </a:r>
              <a:endParaRPr lang="en-US" altLang="zh-CN" sz="1200" dirty="0" smtClean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Zimmer Barnes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——ATX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创客空间会员。曾作为受纪录对象参与艾美奖提名纪录片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《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超级英雄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》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。致力于开发降低犯罪、人道主义用途的技术</a:t>
              </a:r>
              <a:r>
                <a:rPr lang="zh-CN" altLang="en-US" sz="120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产品，完成了新型防弹衣等产品的开发</a:t>
              </a:r>
              <a:endParaRPr lang="zh-CN" altLang="en-US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Jeffrey Putney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——Urbana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创客空间负责人之一，致力于以创客空间为中心，辐射图书馆、学校等公共机构举办创客活动</a:t>
              </a:r>
              <a:endParaRPr lang="en-US" altLang="zh-CN" sz="1200" dirty="0" smtClean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Rachel McConnell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——Ace Monster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 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Toys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创客空间负责人，曾帮助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Mitch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建立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Noisebridge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创客空间。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Instructables.com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网站主要开发者之一</a:t>
              </a:r>
              <a:endParaRPr lang="en-US" altLang="zh-CN" sz="1200" dirty="0" smtClean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Elizabeth Cole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美国校园创意活动组织者</a:t>
              </a: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Tully </a:t>
              </a:r>
              <a:r>
                <a:rPr lang="en-US" altLang="zh-CN" sz="1400" dirty="0" err="1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Gehan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——OpenIron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发明者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，模块化机电系统设计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发明人</a:t>
              </a:r>
              <a:endParaRPr lang="zh-CN" altLang="en-US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Cedric </a:t>
              </a:r>
              <a:r>
                <a:rPr lang="en-US" altLang="zh-CN" sz="1400" dirty="0" err="1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Honnet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——Noisebridge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创客空间会员</a:t>
              </a:r>
              <a:endParaRPr lang="en-US" altLang="zh-CN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Rachael </a:t>
              </a:r>
              <a:r>
                <a:rPr lang="en-US" altLang="zh-CN" sz="14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Turner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奥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特克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公司（</a:t>
              </a:r>
              <a:r>
                <a:rPr lang="en-US" altLang="zh-CN" sz="1200" dirty="0" err="1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AutoDesk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）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特聘艺术家，</a:t>
              </a:r>
              <a:r>
                <a:rPr lang="en-US" altLang="zh-CN" sz="1200" dirty="0" err="1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NoiseBridge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客空间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创始人</a:t>
              </a:r>
              <a:endParaRPr lang="zh-CN" altLang="en-US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err="1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Asa</a:t>
              </a: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 </a:t>
              </a:r>
              <a:r>
                <a:rPr lang="en-US" altLang="zh-CN" sz="1400" dirty="0" err="1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Calow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英国</a:t>
              </a:r>
              <a:r>
                <a: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创客空间运动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发起人</a:t>
              </a:r>
              <a:endParaRPr lang="zh-CN" altLang="en-US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  <a:p>
              <a:pPr marL="360000" indent="-360000">
                <a:lnSpc>
                  <a:spcPct val="136000"/>
                </a:lnSpc>
              </a:pPr>
              <a:r>
                <a:rPr lang="en-US" altLang="zh-CN" sz="14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Johannes </a:t>
              </a:r>
              <a:r>
                <a:rPr lang="en-US" altLang="zh-CN" sz="1400" dirty="0" err="1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Schneemann</a:t>
              </a:r>
              <a:r>
                <a: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——</a:t>
              </a:r>
              <a:r>
                <a:rPr lang="zh-CN" altLang="en-US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分布式系统专家，专攻“电子和字节”，以及群体协同中人与人之间的接口</a:t>
              </a:r>
              <a:endParaRPr lang="en-US" altLang="zh-CN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48680" y="1515008"/>
              <a:ext cx="1080000" cy="1628267"/>
              <a:chOff x="548680" y="1515008"/>
              <a:chExt cx="1080000" cy="1628267"/>
            </a:xfrm>
          </p:grpSpPr>
          <p:pic>
            <p:nvPicPr>
              <p:cNvPr id="2050" name="Picture 2" descr="E:\Downloads\Mitch Altman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25" t="1385" r="125" b="12543"/>
              <a:stretch/>
            </p:blipFill>
            <p:spPr bwMode="auto">
              <a:xfrm>
                <a:off x="620688" y="1515008"/>
                <a:ext cx="955199" cy="1239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矩形 18"/>
              <p:cNvSpPr/>
              <p:nvPr/>
            </p:nvSpPr>
            <p:spPr>
              <a:xfrm>
                <a:off x="548680" y="2761889"/>
                <a:ext cx="1080000" cy="381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algn="ctr">
                  <a:lnSpc>
                    <a:spcPct val="130000"/>
                  </a:lnSpc>
                </a:pPr>
                <a:r>
                  <a:rPr lang="en-US" altLang="zh-CN" sz="1600" dirty="0" smtClean="0">
                    <a:latin typeface="Gill Sans MT" pitchFamily="34" charset="0"/>
                    <a:ea typeface="微软雅黑" pitchFamily="34" charset="-122"/>
                    <a:cs typeface="Helvetica" pitchFamily="34" charset="0"/>
                  </a:rPr>
                  <a:t>Mitch</a:t>
                </a:r>
                <a:endPara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48680" y="3207198"/>
              <a:ext cx="1080000" cy="1324832"/>
              <a:chOff x="548680" y="3145458"/>
              <a:chExt cx="1080000" cy="1324832"/>
            </a:xfrm>
          </p:grpSpPr>
          <p:pic>
            <p:nvPicPr>
              <p:cNvPr id="1026" name="Picture 2" descr="E:\Downloads\788339211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688" y="3145458"/>
                <a:ext cx="954000" cy="95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矩形 19"/>
              <p:cNvSpPr/>
              <p:nvPr/>
            </p:nvSpPr>
            <p:spPr>
              <a:xfrm>
                <a:off x="548680" y="4088904"/>
                <a:ext cx="1080000" cy="381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algn="ctr">
                  <a:lnSpc>
                    <a:spcPct val="130000"/>
                  </a:lnSpc>
                </a:pPr>
                <a:r>
                  <a:rPr lang="en-US" altLang="zh-CN" sz="1600" dirty="0" smtClean="0">
                    <a:latin typeface="Gill Sans MT" pitchFamily="34" charset="0"/>
                    <a:ea typeface="微软雅黑" pitchFamily="34" charset="-122"/>
                    <a:cs typeface="Helvetica" pitchFamily="34" charset="0"/>
                  </a:rPr>
                  <a:t>Adam</a:t>
                </a:r>
                <a:endParaRPr lang="en-US" altLang="zh-CN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48680" y="4595953"/>
              <a:ext cx="1080000" cy="1294980"/>
              <a:chOff x="548680" y="4490504"/>
              <a:chExt cx="1080000" cy="1294980"/>
            </a:xfrm>
          </p:grpSpPr>
          <p:pic>
            <p:nvPicPr>
              <p:cNvPr id="1027" name="Picture 3" descr="E:\Downloads\367483377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688" y="4490504"/>
                <a:ext cx="954000" cy="921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矩形 20"/>
              <p:cNvSpPr/>
              <p:nvPr/>
            </p:nvSpPr>
            <p:spPr>
              <a:xfrm>
                <a:off x="548680" y="5404098"/>
                <a:ext cx="1080000" cy="381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algn="ctr">
                  <a:lnSpc>
                    <a:spcPct val="130000"/>
                  </a:lnSpc>
                </a:pPr>
                <a:r>
                  <a:rPr lang="en-US" altLang="zh-CN" sz="1600" dirty="0" err="1" smtClean="0">
                    <a:latin typeface="Gill Sans MT" pitchFamily="34" charset="0"/>
                    <a:ea typeface="微软雅黑" pitchFamily="34" charset="-122"/>
                    <a:cs typeface="Helvetica" pitchFamily="34" charset="0"/>
                  </a:rPr>
                  <a:t>ArisKnight</a:t>
                </a:r>
                <a:endParaRPr lang="zh-CN" altLang="en-US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48680" y="5954856"/>
              <a:ext cx="1080000" cy="1454500"/>
              <a:chOff x="548680" y="5802756"/>
              <a:chExt cx="1080000" cy="1454500"/>
            </a:xfrm>
          </p:grpSpPr>
          <p:pic>
            <p:nvPicPr>
              <p:cNvPr id="12" name="Picture 2" descr="C:\Users\wyj\Downloads\IMG_251010751136411 (1).jpe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20688" y="5802756"/>
                <a:ext cx="954000" cy="1063455"/>
              </a:xfrm>
              <a:prstGeom prst="rect">
                <a:avLst/>
              </a:prstGeom>
              <a:noFill/>
            </p:spPr>
          </p:pic>
          <p:sp>
            <p:nvSpPr>
              <p:cNvPr id="22" name="矩形 21"/>
              <p:cNvSpPr/>
              <p:nvPr/>
            </p:nvSpPr>
            <p:spPr>
              <a:xfrm>
                <a:off x="548680" y="6875870"/>
                <a:ext cx="1080000" cy="381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algn="ctr">
                  <a:lnSpc>
                    <a:spcPct val="130000"/>
                  </a:lnSpc>
                </a:pPr>
                <a:r>
                  <a:rPr lang="en-US" altLang="zh-CN" sz="1600" dirty="0" smtClean="0">
                    <a:latin typeface="Gill Sans MT" pitchFamily="34" charset="0"/>
                    <a:ea typeface="微软雅黑" pitchFamily="34" charset="-122"/>
                    <a:cs typeface="Helvetica" pitchFamily="34" charset="0"/>
                  </a:rPr>
                  <a:t>Jeff</a:t>
                </a:r>
                <a:endParaRPr lang="en-US" altLang="zh-CN" sz="12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48680" y="7473280"/>
              <a:ext cx="1080000" cy="1512168"/>
              <a:chOff x="548680" y="7257256"/>
              <a:chExt cx="1080000" cy="1512168"/>
            </a:xfrm>
          </p:grpSpPr>
          <p:pic>
            <p:nvPicPr>
              <p:cNvPr id="14" name="Picture 3" descr="C:\Users\wyj\Downloads\image1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t="11322"/>
              <a:stretch>
                <a:fillRect/>
              </a:stretch>
            </p:blipFill>
            <p:spPr bwMode="auto">
              <a:xfrm>
                <a:off x="620688" y="7257256"/>
                <a:ext cx="954000" cy="1127984"/>
              </a:xfrm>
              <a:prstGeom prst="rect">
                <a:avLst/>
              </a:prstGeom>
              <a:noFill/>
            </p:spPr>
          </p:pic>
          <p:sp>
            <p:nvSpPr>
              <p:cNvPr id="23" name="矩形 22"/>
              <p:cNvSpPr/>
              <p:nvPr/>
            </p:nvSpPr>
            <p:spPr>
              <a:xfrm>
                <a:off x="548680" y="8388038"/>
                <a:ext cx="1080000" cy="381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algn="ctr">
                  <a:lnSpc>
                    <a:spcPct val="130000"/>
                  </a:lnSpc>
                </a:pPr>
                <a:r>
                  <a:rPr lang="en-US" altLang="zh-CN" sz="1600" dirty="0" smtClean="0">
                    <a:latin typeface="Gill Sans MT" pitchFamily="34" charset="0"/>
                    <a:ea typeface="微软雅黑" pitchFamily="34" charset="-122"/>
                    <a:cs typeface="Helvetica" pitchFamily="34" charset="0"/>
                  </a:rPr>
                  <a:t>Rachel</a:t>
                </a:r>
                <a:endParaRPr lang="en-US" altLang="zh-CN" sz="1200" dirty="0">
                  <a:latin typeface="Gill Sans MT" pitchFamily="34" charset="0"/>
                  <a:ea typeface="微软雅黑" pitchFamily="34" charset="-122"/>
                  <a:cs typeface="Helvetica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48680" y="560591"/>
            <a:ext cx="6010679" cy="1083274"/>
            <a:chOff x="548680" y="560591"/>
            <a:chExt cx="6010679" cy="1083274"/>
          </a:xfrm>
        </p:grpSpPr>
        <p:grpSp>
          <p:nvGrpSpPr>
            <p:cNvPr id="9" name="组合 8"/>
            <p:cNvGrpSpPr/>
            <p:nvPr/>
          </p:nvGrpSpPr>
          <p:grpSpPr>
            <a:xfrm>
              <a:off x="2238879" y="584623"/>
              <a:ext cx="4320480" cy="984001"/>
              <a:chOff x="2228341" y="376466"/>
              <a:chExt cx="4320480" cy="98400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228341" y="376466"/>
                <a:ext cx="432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清华大学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驻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校创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客项目国际创客名录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2542142" y="892467"/>
                <a:ext cx="3692878" cy="468000"/>
                <a:chOff x="1682426" y="938369"/>
                <a:chExt cx="3692878" cy="468000"/>
              </a:xfrm>
            </p:grpSpPr>
            <p:pic>
              <p:nvPicPr>
                <p:cNvPr id="4" name="Picture 2" descr="E:\Downloads\toyhouse 2.pn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0000"/>
                <a:stretch/>
              </p:blipFill>
              <p:spPr bwMode="auto">
                <a:xfrm>
                  <a:off x="1682426" y="1006226"/>
                  <a:ext cx="1744476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3" descr="E:\Downloads\recombination_white-text.png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7140" t="-18848" r="-7097" b="-11150"/>
                <a:stretch/>
              </p:blipFill>
              <p:spPr bwMode="auto">
                <a:xfrm>
                  <a:off x="3683304" y="938369"/>
                  <a:ext cx="1692000" cy="468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softEdge rad="25400"/>
                </a:effectLst>
              </p:spPr>
            </p:pic>
          </p:grpSp>
        </p:grpSp>
        <p:grpSp>
          <p:nvGrpSpPr>
            <p:cNvPr id="8" name="组合 7"/>
            <p:cNvGrpSpPr/>
            <p:nvPr/>
          </p:nvGrpSpPr>
          <p:grpSpPr>
            <a:xfrm>
              <a:off x="548680" y="560591"/>
              <a:ext cx="1828062" cy="720002"/>
              <a:chOff x="420491" y="328606"/>
              <a:chExt cx="1153178" cy="454191"/>
            </a:xfrm>
          </p:grpSpPr>
          <p:pic>
            <p:nvPicPr>
              <p:cNvPr id="7" name="Picture 2" descr="E:\Downloads\xbhs1.gif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00" r="28275" b="58493"/>
              <a:stretch/>
            </p:blipFill>
            <p:spPr bwMode="auto">
              <a:xfrm>
                <a:off x="420491" y="328606"/>
                <a:ext cx="451572" cy="454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E:\Downloads\xbhs1.gif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80" t="45659" r="24080" b="22605"/>
              <a:stretch/>
            </p:blipFill>
            <p:spPr bwMode="auto">
              <a:xfrm>
                <a:off x="899662" y="328607"/>
                <a:ext cx="674007" cy="454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矩形 29"/>
            <p:cNvSpPr/>
            <p:nvPr/>
          </p:nvSpPr>
          <p:spPr>
            <a:xfrm>
              <a:off x="836712" y="1231444"/>
              <a:ext cx="122413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0000" indent="-360000" algn="ctr">
                <a:lnSpc>
                  <a:spcPct val="130000"/>
                </a:lnSpc>
              </a:pPr>
              <a:r>
                <a:rPr lang="en-US" altLang="zh-CN" sz="16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2014</a:t>
              </a:r>
              <a:r>
                <a:rPr lang="zh-CN" altLang="en-US" sz="16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年</a:t>
              </a:r>
              <a:r>
                <a:rPr lang="en-US" altLang="zh-CN" sz="16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11</a:t>
              </a:r>
              <a:r>
                <a:rPr lang="zh-CN" altLang="en-US" sz="1600" dirty="0" smtClean="0">
                  <a:latin typeface="Gill Sans MT" pitchFamily="34" charset="0"/>
                  <a:ea typeface="微软雅黑" pitchFamily="34" charset="-122"/>
                  <a:cs typeface="Helvetica" pitchFamily="34" charset="0"/>
                </a:rPr>
                <a:t>月</a:t>
              </a:r>
              <a:endParaRPr lang="zh-CN" altLang="en-US" sz="1200" dirty="0">
                <a:latin typeface="Gill Sans MT" pitchFamily="34" charset="0"/>
                <a:ea typeface="微软雅黑" pitchFamily="34" charset="-122"/>
                <a:cs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2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336</Words>
  <Application>Microsoft Office PowerPoint</Application>
  <PresentationFormat>A4 纸张(210x297 毫米)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32</cp:revision>
  <dcterms:created xsi:type="dcterms:W3CDTF">2014-11-14T06:34:37Z</dcterms:created>
  <dcterms:modified xsi:type="dcterms:W3CDTF">2014-11-17T02:35:58Z</dcterms:modified>
</cp:coreProperties>
</file>