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</p:sldIdLst>
  <p:sldSz cx="15119350" cy="21240750"/>
  <p:notesSz cx="6858000" cy="9144000"/>
  <p:defaultTextStyle>
    <a:defPPr>
      <a:defRPr lang="zh-CN"/>
    </a:defPPr>
    <a:lvl1pPr marL="0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1pPr>
    <a:lvl2pPr marL="872612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2pPr>
    <a:lvl3pPr marL="1745224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3pPr>
    <a:lvl4pPr marL="2617836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4pPr>
    <a:lvl5pPr marL="3490448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5pPr>
    <a:lvl6pPr marL="4363060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6pPr>
    <a:lvl7pPr marL="5235672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7pPr>
    <a:lvl8pPr marL="6108283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8pPr>
    <a:lvl9pPr marL="6980895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90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2776" y="-144"/>
      </p:cViewPr>
      <p:guideLst>
        <p:guide orient="horz" pos="6690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76208"/>
            <a:ext cx="12851448" cy="7394928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156312"/>
            <a:ext cx="11339513" cy="5128263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2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8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0873"/>
            <a:ext cx="3260110" cy="1800055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0873"/>
            <a:ext cx="9591338" cy="1800055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2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8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295443"/>
            <a:ext cx="13040439" cy="8835560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214591"/>
            <a:ext cx="13040439" cy="4646413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54366"/>
            <a:ext cx="6425724" cy="1347706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54366"/>
            <a:ext cx="6425724" cy="1347706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1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0878"/>
            <a:ext cx="13040439" cy="410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06935"/>
            <a:ext cx="6396193" cy="2551839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758774"/>
            <a:ext cx="6396193" cy="11411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06935"/>
            <a:ext cx="6427693" cy="2551839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758774"/>
            <a:ext cx="6427693" cy="11411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6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402080"/>
            <a:ext cx="15119350" cy="2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92237" y="337581"/>
            <a:ext cx="7102849" cy="822892"/>
            <a:chOff x="592237" y="337581"/>
            <a:chExt cx="7102849" cy="822892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1554708" y="487416"/>
              <a:ext cx="614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群体协同能力基本功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37" y="337581"/>
              <a:ext cx="822892" cy="822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08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16050"/>
            <a:ext cx="4876384" cy="4956175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58279"/>
            <a:ext cx="7654171" cy="15094700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372225"/>
            <a:ext cx="4876384" cy="1180533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16050"/>
            <a:ext cx="4876384" cy="4956175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58279"/>
            <a:ext cx="7654171" cy="15094700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372225"/>
            <a:ext cx="4876384" cy="1180533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0878"/>
            <a:ext cx="13040439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54366"/>
            <a:ext cx="13040439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687033"/>
            <a:ext cx="3401854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20C3-1EC2-407C-B845-4CAA5D209914}" type="datetimeFigureOut">
              <a:rPr lang="zh-CN" altLang="en-US" smtClean="0"/>
              <a:t>3/25/14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687033"/>
            <a:ext cx="5102781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687033"/>
            <a:ext cx="3401854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679" y="7556318"/>
            <a:ext cx="89611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2014.01.20 – 2014.01.23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12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专利登记主分支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次数据库版本提交（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commit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项专利记录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9" y="9338005"/>
            <a:ext cx="9205620" cy="2589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504" y="0"/>
            <a:ext cx="5111410" cy="2124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0" y="12049215"/>
            <a:ext cx="9450119" cy="870706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46069" y="1984499"/>
            <a:ext cx="7554321" cy="1107996"/>
            <a:chOff x="1746069" y="1984499"/>
            <a:chExt cx="7554321" cy="1107996"/>
          </a:xfrm>
        </p:grpSpPr>
        <p:sp>
          <p:nvSpPr>
            <p:cNvPr id="7" name="TextBox 6"/>
            <p:cNvSpPr txBox="1"/>
            <p:nvPr/>
          </p:nvSpPr>
          <p:spPr>
            <a:xfrm>
              <a:off x="4260390" y="2344642"/>
              <a:ext cx="504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宣告原创</a:t>
              </a:r>
              <a:endPara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56690" y="1984499"/>
              <a:ext cx="195438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spc="600" dirty="0" smtClean="0">
                  <a:latin typeface="黑体"/>
                  <a:ea typeface="黑体"/>
                  <a:cs typeface="黑体"/>
                </a:rPr>
                <a:t>专利</a:t>
              </a:r>
              <a:endParaRPr lang="en-US" sz="6600" spc="600" dirty="0">
                <a:latin typeface="黑体"/>
                <a:ea typeface="黑体"/>
                <a:cs typeface="黑体"/>
              </a:endParaRPr>
            </a:p>
          </p:txBody>
        </p:sp>
        <p:pic>
          <p:nvPicPr>
            <p:cNvPr id="9" name="Picture 8" descr="Toyhouse LogoXLP-9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069" y="1995187"/>
              <a:ext cx="1805435" cy="10800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96567" y="3853436"/>
            <a:ext cx="9021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00000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通过与知识产权共享（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Creative Commons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国际组织的长期合作，我们开发了可以应用于学习过程中用来标示原创内容的规范。经过多次实地测试，我们发现这一流程可以帮助学生了解创作者的基本权利及义务。提交专利的频率，以及内容的水平，也能够反映学生对技术的理解程度与举证能力。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63223" y="348167"/>
            <a:ext cx="3999556" cy="787109"/>
            <a:chOff x="7553758" y="322261"/>
            <a:chExt cx="3999556" cy="787109"/>
          </a:xfrm>
        </p:grpSpPr>
        <p:sp>
          <p:nvSpPr>
            <p:cNvPr id="11" name="TextBox 10"/>
            <p:cNvSpPr txBox="1"/>
            <p:nvPr/>
          </p:nvSpPr>
          <p:spPr>
            <a:xfrm>
              <a:off x="8723693" y="488431"/>
              <a:ext cx="2829621" cy="62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艺黑简体" panose="03000509000000000000" pitchFamily="65" charset="-122"/>
                  <a:ea typeface="方正艺黑简体" panose="03000509000000000000" pitchFamily="65" charset="-122"/>
                </a:rPr>
                <a:t>派</a:t>
              </a:r>
              <a:r>
                <a:rPr lang="en-US" altLang="zh-CN" dirty="0">
                  <a:latin typeface="方正艺黑简体" panose="03000509000000000000" pitchFamily="65" charset="-122"/>
                  <a:ea typeface="方正艺黑简体" panose="03000509000000000000" pitchFamily="65" charset="-122"/>
                </a:rPr>
                <a:t>·</a:t>
              </a:r>
              <a:r>
                <a:rPr lang="zh-CN" altLang="en-US" dirty="0" smtClean="0">
                  <a:latin typeface="方正艺黑简体" panose="03000509000000000000" pitchFamily="65" charset="-122"/>
                  <a:ea typeface="方正艺黑简体" panose="03000509000000000000" pitchFamily="65" charset="-122"/>
                </a:rPr>
                <a:t>创客功夫</a:t>
              </a:r>
              <a:endParaRPr lang="en-US" dirty="0">
                <a:latin typeface="方正艺黑简体" panose="03000509000000000000" pitchFamily="65" charset="-122"/>
                <a:ea typeface="方正艺黑简体" panose="03000509000000000000" pitchFamily="65" charset="-122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200"/>
            <a:stretch/>
          </p:blipFill>
          <p:spPr>
            <a:xfrm>
              <a:off x="7553758" y="322261"/>
              <a:ext cx="1194397" cy="787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17" y="10834549"/>
            <a:ext cx="9145276" cy="8783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02882" y="7023266"/>
            <a:ext cx="861774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2014.01.20 – 2014.01.23</a:t>
            </a:r>
          </a:p>
          <a:p>
            <a:pPr algn="ctr">
              <a:spcBef>
                <a:spcPts val="12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市场交易公告牌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167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次数据库版本提交（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commit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项交易公告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</a:p>
          <a:p>
            <a:pPr algn="ctr">
              <a:spcBef>
                <a:spcPts val="12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市场管理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部门主分支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153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次数据库版本提交（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commit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商业合同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669" y="0"/>
            <a:ext cx="3727681" cy="212407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698469" y="1905119"/>
            <a:ext cx="7645761" cy="1200329"/>
            <a:chOff x="2698469" y="1905119"/>
            <a:chExt cx="7645761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5304230" y="2344642"/>
              <a:ext cx="504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资源交换</a:t>
              </a:r>
              <a:endPara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9722" y="1905119"/>
              <a:ext cx="21082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spc="600" dirty="0" smtClean="0">
                  <a:latin typeface="Kaiti SC Regular"/>
                  <a:ea typeface="黑体" panose="02010609060101010101" pitchFamily="49" charset="-122"/>
                  <a:cs typeface="Kaiti SC Regular"/>
                </a:rPr>
                <a:t>市场</a:t>
              </a:r>
              <a:endParaRPr lang="en-US" sz="6600" spc="600" dirty="0">
                <a:latin typeface="Kaiti SC Regular"/>
                <a:cs typeface="Kaiti SC Regular"/>
              </a:endParaRPr>
            </a:p>
          </p:txBody>
        </p:sp>
        <p:pic>
          <p:nvPicPr>
            <p:cNvPr id="10" name="Picture 9" descr="Toyhouse LogoXLP-9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469" y="1995187"/>
              <a:ext cx="1805435" cy="108000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201083" y="4048377"/>
            <a:ext cx="90213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900000"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参与课程系列的学生，可以通过基于</a:t>
            </a:r>
            <a:r>
              <a:rPr lang="en-US" altLang="zh-CN" dirty="0" err="1"/>
              <a:t>Git</a:t>
            </a:r>
            <a:r>
              <a:rPr lang="zh-CN" altLang="en-US" dirty="0"/>
              <a:t>的在线系统，来交换学习资源。并以统一的货币度量交换的价值。交易的频率与强度，可以用来分析团队的活跃程度与学习的价值取向。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17793" y="348167"/>
            <a:ext cx="3999556" cy="787109"/>
            <a:chOff x="7553758" y="322261"/>
            <a:chExt cx="3999556" cy="787109"/>
          </a:xfrm>
        </p:grpSpPr>
        <p:sp>
          <p:nvSpPr>
            <p:cNvPr id="12" name="TextBox 11"/>
            <p:cNvSpPr txBox="1"/>
            <p:nvPr/>
          </p:nvSpPr>
          <p:spPr>
            <a:xfrm>
              <a:off x="8723693" y="488431"/>
              <a:ext cx="2829621" cy="62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艺黑简体" panose="03000509000000000000" pitchFamily="65" charset="-122"/>
                  <a:ea typeface="方正艺黑简体" panose="03000509000000000000" pitchFamily="65" charset="-122"/>
                </a:rPr>
                <a:t>派</a:t>
              </a:r>
              <a:r>
                <a:rPr lang="en-US" altLang="zh-CN" dirty="0">
                  <a:latin typeface="方正艺黑简体" panose="03000509000000000000" pitchFamily="65" charset="-122"/>
                  <a:ea typeface="方正艺黑简体" panose="03000509000000000000" pitchFamily="65" charset="-122"/>
                </a:rPr>
                <a:t>·</a:t>
              </a:r>
              <a:r>
                <a:rPr lang="zh-CN" altLang="en-US" dirty="0" smtClean="0">
                  <a:latin typeface="方正艺黑简体" panose="03000509000000000000" pitchFamily="65" charset="-122"/>
                  <a:ea typeface="方正艺黑简体" panose="03000509000000000000" pitchFamily="65" charset="-122"/>
                </a:rPr>
                <a:t>创客功夫</a:t>
              </a:r>
              <a:endParaRPr lang="en-US" dirty="0">
                <a:latin typeface="方正艺黑简体" panose="03000509000000000000" pitchFamily="65" charset="-122"/>
                <a:ea typeface="方正艺黑简体" panose="03000509000000000000" pitchFamily="65" charset="-122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200"/>
            <a:stretch/>
          </p:blipFill>
          <p:spPr>
            <a:xfrm>
              <a:off x="7553758" y="322261"/>
              <a:ext cx="1194397" cy="787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28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90" y="9565254"/>
            <a:ext cx="9240540" cy="87642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488" y="7279716"/>
            <a:ext cx="8100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2014.01.20 – 2014.01.23</a:t>
            </a:r>
          </a:p>
          <a:p>
            <a:pPr algn="ctr">
              <a:spcBef>
                <a:spcPts val="12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法院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审理记录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次数据库版本提交（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commit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起上诉审理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6"/>
          <a:stretch/>
        </p:blipFill>
        <p:spPr>
          <a:xfrm>
            <a:off x="9534489" y="3565290"/>
            <a:ext cx="5584861" cy="912858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504511" y="10537225"/>
            <a:ext cx="5874040" cy="9948901"/>
            <a:chOff x="6500840" y="4071898"/>
            <a:chExt cx="5874040" cy="9948901"/>
          </a:xfrm>
        </p:grpSpPr>
        <p:sp>
          <p:nvSpPr>
            <p:cNvPr id="13" name="Rectangle 12"/>
            <p:cNvSpPr/>
            <p:nvPr/>
          </p:nvSpPr>
          <p:spPr>
            <a:xfrm>
              <a:off x="6500840" y="4071898"/>
              <a:ext cx="5874040" cy="9948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2"/>
            <p:cNvSpPr txBox="1"/>
            <p:nvPr/>
          </p:nvSpPr>
          <p:spPr>
            <a:xfrm>
              <a:off x="7009285" y="4537540"/>
              <a:ext cx="4229994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68000">
                <a:buFontTx/>
                <a:buChar char="-"/>
              </a:pP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发现问题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挑战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方公示的积分表漏加了本组某已完成项目的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分数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57200" indent="-468000">
                <a:buFontTx/>
                <a:buChar char="-"/>
              </a:pP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寻找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合约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依据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XLP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公约，依法提起对挑战方的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诉讼</a:t>
              </a:r>
              <a:endPara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57200" indent="-468000">
                <a:buFontTx/>
                <a:buChar char="-"/>
              </a:pP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搜集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证据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充分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利用</a:t>
              </a:r>
              <a:r>
                <a:rPr lang="en-US" altLang="zh-CN" sz="2400" dirty="0" err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Git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平台的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数据记录</a:t>
              </a:r>
              <a:endPara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57200" indent="-468000">
                <a:buFontTx/>
                <a:buChar char="-"/>
              </a:pPr>
              <a:endPara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57200" indent="-468000">
                <a:buFontTx/>
                <a:buChar char="-"/>
              </a:pPr>
              <a:endPara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57200" indent="-468000">
                <a:buFontTx/>
                <a:buChar char="-"/>
              </a:pPr>
              <a:endPara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57200" indent="-468000">
                <a:buFontTx/>
                <a:buChar char="-"/>
              </a:pP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57200" indent="-468000">
                <a:buFontTx/>
                <a:buChar char="-"/>
              </a:pPr>
              <a:endPara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57200" indent="-468000">
                <a:buFontTx/>
                <a:buChar char="-"/>
              </a:pP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诉状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书写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依据合约，依法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办事</a:t>
              </a:r>
              <a:endPara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57200" indent="-468000">
                <a:buFontTx/>
                <a:buChar char="-"/>
              </a:pP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法院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裁决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维护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权益，获得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补分以及金钱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补偿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314" y="7391021"/>
              <a:ext cx="4124901" cy="12574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7559675" y="10881336"/>
              <a:ext cx="1776100" cy="2392808"/>
              <a:chOff x="7608902" y="10061489"/>
              <a:chExt cx="1776100" cy="239280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608902" y="10061489"/>
                <a:ext cx="1776100" cy="23928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691452" y="10061489"/>
                <a:ext cx="1627668" cy="2392808"/>
                <a:chOff x="9800191" y="11732766"/>
                <a:chExt cx="1627668" cy="2392808"/>
              </a:xfrm>
            </p:grpSpPr>
            <p:pic>
              <p:nvPicPr>
                <p:cNvPr id="10" name="图片 5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55" r="54650" b="312"/>
                <a:stretch/>
              </p:blipFill>
              <p:spPr>
                <a:xfrm>
                  <a:off x="9800191" y="11732766"/>
                  <a:ext cx="1627668" cy="1935610"/>
                </a:xfrm>
                <a:prstGeom prst="rect">
                  <a:avLst/>
                </a:prstGeom>
              </p:spPr>
            </p:pic>
            <p:pic>
              <p:nvPicPr>
                <p:cNvPr id="14" name="图片 5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505" r="6314" b="76453"/>
                <a:stretch/>
              </p:blipFill>
              <p:spPr>
                <a:xfrm>
                  <a:off x="9812891" y="13668376"/>
                  <a:ext cx="1534644" cy="45719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Group 8"/>
            <p:cNvGrpSpPr/>
            <p:nvPr/>
          </p:nvGrpSpPr>
          <p:grpSpPr>
            <a:xfrm>
              <a:off x="9758156" y="10821225"/>
              <a:ext cx="1977313" cy="2513030"/>
              <a:chOff x="11434430" y="11147024"/>
              <a:chExt cx="1977313" cy="25130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1434430" y="11147024"/>
                <a:ext cx="1977313" cy="2513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1434430" y="11197782"/>
                <a:ext cx="1977313" cy="2411515"/>
                <a:chOff x="9122487" y="13503840"/>
                <a:chExt cx="1977313" cy="2411515"/>
              </a:xfrm>
            </p:grpSpPr>
            <p:pic>
              <p:nvPicPr>
                <p:cNvPr id="11" name="图片 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0807"/>
                <a:stretch/>
              </p:blipFill>
              <p:spPr>
                <a:xfrm>
                  <a:off x="9122487" y="13503840"/>
                  <a:ext cx="1977313" cy="1939692"/>
                </a:xfrm>
                <a:prstGeom prst="rect">
                  <a:avLst/>
                </a:prstGeom>
              </p:spPr>
            </p:pic>
            <p:pic>
              <p:nvPicPr>
                <p:cNvPr id="16" name="图片 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721" r="3412" b="79896"/>
                <a:stretch/>
              </p:blipFill>
              <p:spPr>
                <a:xfrm>
                  <a:off x="9177975" y="15525395"/>
                  <a:ext cx="1803400" cy="38996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2" name="Group 21"/>
          <p:cNvGrpSpPr/>
          <p:nvPr/>
        </p:nvGrpSpPr>
        <p:grpSpPr>
          <a:xfrm>
            <a:off x="4047703" y="1905119"/>
            <a:ext cx="7645761" cy="1200329"/>
            <a:chOff x="4047703" y="1905119"/>
            <a:chExt cx="7645761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6653464" y="2344642"/>
              <a:ext cx="504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调停冲突</a:t>
              </a:r>
              <a:endPara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78956" y="1905119"/>
              <a:ext cx="21082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spc="600" dirty="0">
                  <a:latin typeface="Kaiti SC Regular"/>
                  <a:ea typeface="黑体" panose="02010609060101010101" pitchFamily="49" charset="-122"/>
                  <a:cs typeface="Kaiti SC Regular"/>
                </a:rPr>
                <a:t>法院</a:t>
              </a:r>
              <a:endParaRPr lang="en-US" sz="6600" spc="600" dirty="0">
                <a:latin typeface="Kaiti SC Regular"/>
                <a:cs typeface="Kaiti SC Regular"/>
              </a:endParaRPr>
            </a:p>
          </p:txBody>
        </p:sp>
        <p:pic>
          <p:nvPicPr>
            <p:cNvPr id="21" name="Picture 20" descr="Toyhouse LogoXLP-9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7703" y="1995187"/>
              <a:ext cx="1805435" cy="108000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899488" y="4233597"/>
            <a:ext cx="810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900000"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所有在学习过程中的学生之间、师生之间的冲突，全部通过学习活动现场的法院来处理。基于</a:t>
            </a:r>
            <a:r>
              <a:rPr lang="en-US" altLang="zh-CN" dirty="0" err="1"/>
              <a:t>Git</a:t>
            </a:r>
            <a:r>
              <a:rPr lang="zh-CN" altLang="en-US" dirty="0"/>
              <a:t>的数字化法律程序，可以长期为跨地域系列课程中的所有参与者提供服务。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75954" y="348167"/>
            <a:ext cx="3999556" cy="787109"/>
            <a:chOff x="7553758" y="322261"/>
            <a:chExt cx="3999556" cy="787109"/>
          </a:xfrm>
        </p:grpSpPr>
        <p:sp>
          <p:nvSpPr>
            <p:cNvPr id="26" name="TextBox 25"/>
            <p:cNvSpPr txBox="1"/>
            <p:nvPr/>
          </p:nvSpPr>
          <p:spPr>
            <a:xfrm>
              <a:off x="8723693" y="488431"/>
              <a:ext cx="2829621" cy="62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艺黑简体" panose="03000509000000000000" pitchFamily="65" charset="-122"/>
                  <a:ea typeface="方正艺黑简体" panose="03000509000000000000" pitchFamily="65" charset="-122"/>
                </a:rPr>
                <a:t>派</a:t>
              </a:r>
              <a:r>
                <a:rPr lang="en-US" altLang="zh-CN" dirty="0">
                  <a:latin typeface="方正艺黑简体" panose="03000509000000000000" pitchFamily="65" charset="-122"/>
                  <a:ea typeface="方正艺黑简体" panose="03000509000000000000" pitchFamily="65" charset="-122"/>
                </a:rPr>
                <a:t>·</a:t>
              </a:r>
              <a:r>
                <a:rPr lang="zh-CN" altLang="en-US" dirty="0" smtClean="0">
                  <a:latin typeface="方正艺黑简体" panose="03000509000000000000" pitchFamily="65" charset="-122"/>
                  <a:ea typeface="方正艺黑简体" panose="03000509000000000000" pitchFamily="65" charset="-122"/>
                </a:rPr>
                <a:t>创客功夫</a:t>
              </a:r>
              <a:endParaRPr lang="en-US" dirty="0">
                <a:latin typeface="方正艺黑简体" panose="03000509000000000000" pitchFamily="65" charset="-122"/>
                <a:ea typeface="方正艺黑简体" panose="03000509000000000000" pitchFamily="65" charset="-122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8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200"/>
            <a:stretch/>
          </p:blipFill>
          <p:spPr>
            <a:xfrm>
              <a:off x="7553758" y="322261"/>
              <a:ext cx="1194397" cy="787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084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213</Words>
  <Application>Microsoft Macintosh PowerPoint</Application>
  <PresentationFormat>Custom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47</cp:revision>
  <dcterms:created xsi:type="dcterms:W3CDTF">2014-03-23T02:48:49Z</dcterms:created>
  <dcterms:modified xsi:type="dcterms:W3CDTF">2014-03-25T10:58:56Z</dcterms:modified>
</cp:coreProperties>
</file>