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56" r:id="rId4"/>
    <p:sldId id="261" r:id="rId5"/>
    <p:sldId id="262" r:id="rId6"/>
    <p:sldId id="263" r:id="rId7"/>
    <p:sldId id="265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0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80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928"/>
            <a:ext cx="10515600" cy="48480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7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7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8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4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7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51D6-4F54-4461-8677-40DF18ED755D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C8CD9-EB00-430C-9F43-918BF9D57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www.instructables.com/zh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instructables.com/id/%E7%8C%AB%E7%8C%AB%E5%86%B0%E5%B1%8B-Cat-iglooa-small-Air-condition-room/?lang=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http://cn.creativecommons.org/images/icons/sa.gif" TargetMode="External"/><Relationship Id="rId3" Type="http://schemas.openxmlformats.org/officeDocument/2006/relationships/image" Target="../media/image6.gif"/><Relationship Id="rId7" Type="http://schemas.openxmlformats.org/officeDocument/2006/relationships/image" Target="../media/image8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cn.creativecommons.org/images/icons/nomod.gif" TargetMode="External"/><Relationship Id="rId5" Type="http://schemas.openxmlformats.org/officeDocument/2006/relationships/image" Target="../media/image7.gif"/><Relationship Id="rId4" Type="http://schemas.openxmlformats.org/officeDocument/2006/relationships/image" Target="http://cn.creativecommons.org/images/icons/noncomm.gi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全球优秀内容资源</a:t>
            </a:r>
            <a:r>
              <a:rPr lang="zh-CN" altLang="en-US" dirty="0" smtClean="0"/>
              <a:t>筛选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http://www.instructables.com/zh/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Wall 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26:50</a:t>
            </a:r>
            <a:r>
              <a:rPr lang="zh-CN" altLang="en-US" dirty="0"/>
              <a:t>，新型智能储物柜</a:t>
            </a:r>
          </a:p>
        </p:txBody>
      </p:sp>
      <p:pic>
        <p:nvPicPr>
          <p:cNvPr id="2" name="Picture 1" descr="新型智能储物柜 - 枫树极速浏览器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1" t="22400" r="32990" b="16089"/>
          <a:stretch/>
        </p:blipFill>
        <p:spPr>
          <a:xfrm>
            <a:off x="8461248" y="1958531"/>
            <a:ext cx="3157728" cy="4218432"/>
          </a:xfrm>
          <a:prstGeom prst="rect">
            <a:avLst/>
          </a:prstGeom>
        </p:spPr>
      </p:pic>
      <p:pic>
        <p:nvPicPr>
          <p:cNvPr id="3" name="Picture 2" descr="[EVR] WALL-E.2008.720p.BrRip.x264.AAC.5.1.{MrMoviesFX}.【ThumperDC】.mkv - 射手影音播放器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52" t="16356" r="24939" b="13423"/>
          <a:stretch/>
        </p:blipFill>
        <p:spPr>
          <a:xfrm>
            <a:off x="3706368" y="3003391"/>
            <a:ext cx="3486912" cy="31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产品图文展示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2832"/>
            <a:ext cx="10515600" cy="1044131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http://www.instructables.com/id/%E7%8C%AB%E7%8C%AB%E5%86%B0%E5%B1%8B-Cat-iglooa-small-Air-condition-room/?lang=zh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11" y="1461558"/>
            <a:ext cx="3409777" cy="322165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知识共享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Creative Commons</a:t>
            </a:r>
          </a:p>
          <a:p>
            <a:r>
              <a:rPr lang="en-US" altLang="zh-CN" dirty="0">
                <a:latin typeface="宋体" panose="02010600030101010101" pitchFamily="2" charset="-122"/>
              </a:rPr>
              <a:t>2001</a:t>
            </a:r>
            <a:r>
              <a:rPr lang="zh-CN" altLang="en-US" dirty="0">
                <a:latin typeface="宋体" panose="02010600030101010101" pitchFamily="2" charset="-122"/>
              </a:rPr>
              <a:t>年由劳伦斯</a:t>
            </a:r>
            <a:r>
              <a:rPr lang="en-US" altLang="zh-CN" dirty="0">
                <a:latin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</a:rPr>
              <a:t>莱西格等美国法学界的知识专家学者发起的公益性组织。（</a:t>
            </a:r>
            <a:r>
              <a:rPr lang="en-US" altLang="zh-CN" dirty="0">
                <a:latin typeface="宋体" panose="02010600030101010101" pitchFamily="2" charset="-122"/>
              </a:rPr>
              <a:t>Lawrence </a:t>
            </a:r>
            <a:r>
              <a:rPr lang="en-US" altLang="zh-CN" dirty="0" err="1">
                <a:latin typeface="宋体" panose="02010600030101010101" pitchFamily="2" charset="-122"/>
              </a:rPr>
              <a:t>Lessig</a:t>
            </a:r>
            <a:r>
              <a:rPr lang="zh-CN" altLang="en-US" dirty="0">
                <a:latin typeface="宋体" panose="02010600030101010101" pitchFamily="2" charset="-122"/>
              </a:rPr>
              <a:t>）是创始人和主席。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最初版本在</a:t>
            </a:r>
            <a:r>
              <a:rPr lang="en-US" altLang="zh-CN" dirty="0">
                <a:latin typeface="宋体" panose="02010600030101010101" pitchFamily="2" charset="-122"/>
              </a:rPr>
              <a:t>2002</a:t>
            </a:r>
            <a:r>
              <a:rPr lang="zh-CN" altLang="en-US" dirty="0">
                <a:latin typeface="宋体" panose="02010600030101010101" pitchFamily="2" charset="-122"/>
              </a:rPr>
              <a:t>年</a:t>
            </a:r>
            <a:r>
              <a:rPr lang="en-US" altLang="zh-CN" dirty="0">
                <a:latin typeface="宋体" panose="02010600030101010101" pitchFamily="2" charset="-122"/>
              </a:rPr>
              <a:t>12</a:t>
            </a:r>
            <a:r>
              <a:rPr lang="zh-CN" altLang="en-US" dirty="0">
                <a:latin typeface="宋体" panose="02010600030101010101" pitchFamily="2" charset="-122"/>
              </a:rPr>
              <a:t>月</a:t>
            </a:r>
            <a:r>
              <a:rPr lang="en-US" altLang="zh-CN" dirty="0">
                <a:latin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</a:rPr>
              <a:t>日发布。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70" y="3478403"/>
            <a:ext cx="78486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72420" y="4778565"/>
            <a:ext cx="219075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342900" indent="-342900" algn="ctr">
              <a:spcBef>
                <a:spcPct val="20000"/>
              </a:spcBef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Public domain</a:t>
            </a:r>
          </a:p>
          <a:p>
            <a:r>
              <a:rPr lang="zh-CN" altLang="en-US" dirty="0"/>
              <a:t>完全开放版权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140975" y="4778565"/>
            <a:ext cx="2348026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342900" indent="-342900" algn="ctr">
              <a:spcBef>
                <a:spcPct val="20000"/>
              </a:spcBef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All rights </a:t>
            </a:r>
          </a:p>
          <a:p>
            <a:r>
              <a:rPr lang="en-US" altLang="zh-CN" dirty="0"/>
              <a:t>Reserved</a:t>
            </a:r>
          </a:p>
          <a:p>
            <a:r>
              <a:rPr lang="zh-CN" altLang="en-US" dirty="0"/>
              <a:t>所有权利保留</a:t>
            </a:r>
          </a:p>
          <a:p>
            <a:endParaRPr lang="en-US" altLang="zh-CN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454090" y="4778565"/>
            <a:ext cx="275324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Some rights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  reserved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cs typeface="Arial" panose="020B0604020202020204" pitchFamily="34" charset="0"/>
              </a:rPr>
              <a:t>部分权利保留</a:t>
            </a:r>
            <a:endParaRPr lang="en-US" altLang="zh-CN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CC协议与著作权相关制度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著作权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（1）著作人身权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署名权、发表权、修改权、保护作品完整权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（2）著作财产权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ea typeface="宋体" panose="02010600030101010101" pitchFamily="2" charset="-122"/>
              </a:rPr>
              <a:t>复制权、发行权、出租权、展览权、表演权</a:t>
            </a:r>
            <a:r>
              <a:rPr lang="en-US" altLang="zh-CN" dirty="0">
                <a:ea typeface="宋体" panose="02010600030101010101" pitchFamily="2" charset="-122"/>
              </a:rPr>
              <a:t>、</a:t>
            </a:r>
            <a:r>
              <a:rPr lang="zh-CN" altLang="en-US" dirty="0">
                <a:ea typeface="宋体" panose="02010600030101010101" pitchFamily="2" charset="-122"/>
              </a:rPr>
              <a:t>放映权、广播权、信息网络传播权、摄制权、改编权、翻译权、汇编权、其他权利</a:t>
            </a:r>
          </a:p>
        </p:txBody>
      </p:sp>
    </p:spTree>
    <p:extLst>
      <p:ext uri="{BB962C8B-B14F-4D97-AF65-F5344CB8AC3E}">
        <p14:creationId xmlns:p14="http://schemas.microsoft.com/office/powerpoint/2010/main" val="91048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CC</a:t>
            </a:r>
            <a:r>
              <a:rPr lang="zh-CN" altLang="en-US" b="1" dirty="0"/>
              <a:t>协议核心要素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14340" name="Picture 9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1290638"/>
            <a:ext cx="71913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0" descr="Noncommercial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2852738"/>
            <a:ext cx="71913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1" descr="No Derivative Works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5282756"/>
            <a:ext cx="720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2" descr="Share Alike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4253421"/>
            <a:ext cx="75406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436" y="1328928"/>
            <a:ext cx="9758364" cy="4848035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altLang="zh-CN" dirty="0" smtClean="0"/>
              <a:t> </a:t>
            </a:r>
            <a:r>
              <a:rPr lang="zh-CN" altLang="en-US" b="1" dirty="0" smtClean="0"/>
              <a:t>署名</a:t>
            </a:r>
            <a:r>
              <a:rPr lang="zh-CN" altLang="en-US" dirty="0" smtClean="0"/>
              <a:t>： 您允许他人对自己享有著作权的作品及演绎作品进行复制、发行、展览、表演、放映、广播或通过信息网络向公众传播，但在这些过程中对方必须保留您对原作品的署名。</a:t>
            </a:r>
            <a:r>
              <a:rPr lang="zh-CN" altLang="en-US" dirty="0" smtClean="0">
                <a:latin typeface="仿宋_GB2312"/>
                <a:ea typeface="仿宋_GB2312"/>
                <a:cs typeface="仿宋_GB2312"/>
              </a:rPr>
              <a:t>    </a:t>
            </a:r>
          </a:p>
          <a:p>
            <a:pPr>
              <a:buSzPct val="100000"/>
            </a:pPr>
            <a:endParaRPr lang="zh-CN" altLang="en-US" dirty="0" smtClean="0">
              <a:latin typeface="仿宋_GB2312"/>
              <a:ea typeface="仿宋_GB2312"/>
              <a:cs typeface="仿宋_GB2312"/>
            </a:endParaRPr>
          </a:p>
          <a:p>
            <a:pPr>
              <a:buSzPct val="100000"/>
            </a:pPr>
            <a:r>
              <a:rPr lang="zh-CN" altLang="en-US" b="1" dirty="0" smtClean="0"/>
              <a:t>非商业性使用</a:t>
            </a:r>
            <a:r>
              <a:rPr lang="zh-CN" altLang="en-US" dirty="0" smtClean="0"/>
              <a:t>：您允许他人对您享有著作权的作品及演绎作品进行复制、发行、展览、表演、放映、广播或通过信息网络向公众传播，但仅限于非商业性目的。</a:t>
            </a:r>
            <a:endParaRPr lang="en-US" altLang="zh-CN" dirty="0" smtClean="0"/>
          </a:p>
          <a:p>
            <a:pPr>
              <a:buSzPct val="100000"/>
            </a:pPr>
            <a:endParaRPr lang="zh-CN" altLang="en-US" dirty="0" smtClean="0">
              <a:latin typeface="仿宋_GB2312"/>
              <a:ea typeface="仿宋_GB2312"/>
              <a:cs typeface="仿宋_GB2312"/>
            </a:endParaRPr>
          </a:p>
          <a:p>
            <a:pPr>
              <a:buSzPct val="100000"/>
            </a:pPr>
            <a:r>
              <a:rPr lang="zh-CN" altLang="en-US" b="1" dirty="0" smtClean="0"/>
              <a:t>相同方式共享</a:t>
            </a:r>
            <a:r>
              <a:rPr lang="zh-CN" altLang="en-US" dirty="0" smtClean="0"/>
              <a:t>：只有在他人对演绎作品使用与您的原作品相同的许可协议的情况下，您才允许他人发行其演绎作品。</a:t>
            </a:r>
            <a:r>
              <a:rPr lang="zh-CN" altLang="en-US" dirty="0" smtClean="0">
                <a:latin typeface="仿宋_GB2312"/>
                <a:ea typeface="仿宋_GB2312"/>
                <a:cs typeface="仿宋_GB2312"/>
              </a:rPr>
              <a:t>          </a:t>
            </a:r>
          </a:p>
          <a:p>
            <a:pPr>
              <a:buSzPct val="100000"/>
            </a:pPr>
            <a:endParaRPr lang="zh-CN" altLang="en-US" dirty="0" smtClean="0">
              <a:latin typeface="仿宋_GB2312"/>
              <a:ea typeface="仿宋_GB2312"/>
              <a:cs typeface="仿宋_GB2312"/>
            </a:endParaRPr>
          </a:p>
          <a:p>
            <a:pPr>
              <a:buSzPct val="100000"/>
            </a:pPr>
            <a:r>
              <a:rPr lang="zh-CN" altLang="en-US" b="1" dirty="0" smtClean="0"/>
              <a:t>禁止演绎</a:t>
            </a:r>
            <a:r>
              <a:rPr lang="zh-CN" altLang="en-US" dirty="0" smtClean="0"/>
              <a:t>：您允许他人对您的作品原封不动地进行复制、发行、展览、表演、放映、广播或通过信息网络向公众传播，但不得进行演绎创作。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2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六套含不同条件的</a:t>
            </a:r>
            <a:r>
              <a:rPr lang="en-US" altLang="zh-CN" b="1" dirty="0"/>
              <a:t>CC</a:t>
            </a:r>
            <a:r>
              <a:rPr lang="zh-CN" altLang="en-US" b="1" dirty="0" smtClean="0"/>
              <a:t>协议</a:t>
            </a:r>
            <a:endParaRPr lang="zh-CN" altLang="en-US" dirty="0"/>
          </a:p>
        </p:txBody>
      </p:sp>
      <p:pic>
        <p:nvPicPr>
          <p:cNvPr id="8" name="Picture 7" descr="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93" y="1952720"/>
            <a:ext cx="67500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78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下周预告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源自德国的头脑风暴方法</a:t>
            </a:r>
            <a:r>
              <a:rPr lang="en-US" altLang="zh-CN" dirty="0" smtClean="0">
                <a:solidFill>
                  <a:schemeClr val="tx1"/>
                </a:solidFill>
              </a:rPr>
              <a:t>——635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26" y="1539386"/>
            <a:ext cx="3815780" cy="35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4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635</a:t>
            </a:r>
            <a:r>
              <a:rPr lang="zh-CN" altLang="en-US" dirty="0"/>
              <a:t>设计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6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议事流程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0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355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仿宋_GB2312</vt:lpstr>
      <vt:lpstr>宋体</vt:lpstr>
      <vt:lpstr>Arial</vt:lpstr>
      <vt:lpstr>Calibri</vt:lpstr>
      <vt:lpstr>Calibri Light</vt:lpstr>
      <vt:lpstr>Wingdings</vt:lpstr>
      <vt:lpstr>Office Theme</vt:lpstr>
      <vt:lpstr>全球优秀内容资源筛选</vt:lpstr>
      <vt:lpstr>PowerPoint Presentation</vt:lpstr>
      <vt:lpstr>知识共享模块</vt:lpstr>
      <vt:lpstr>CC协议与著作权相关制度</vt:lpstr>
      <vt:lpstr>CC协议核心要素 </vt:lpstr>
      <vt:lpstr>六套含不同条件的CC协议</vt:lpstr>
      <vt:lpstr>下周预告</vt:lpstr>
      <vt:lpstr>635设计模块</vt:lpstr>
      <vt:lpstr>议事流程模块</vt:lpstr>
      <vt:lpstr>产品图文展示模块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知识共享模块</dc:title>
  <dc:creator>Woody Wang</dc:creator>
  <cp:lastModifiedBy>Woody Wang</cp:lastModifiedBy>
  <cp:revision>14</cp:revision>
  <dcterms:created xsi:type="dcterms:W3CDTF">2014-05-26T07:30:28Z</dcterms:created>
  <dcterms:modified xsi:type="dcterms:W3CDTF">2014-05-28T08:47:55Z</dcterms:modified>
</cp:coreProperties>
</file>