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58" r:id="rId5"/>
    <p:sldId id="268" r:id="rId6"/>
    <p:sldId id="261" r:id="rId7"/>
    <p:sldId id="262" r:id="rId8"/>
    <p:sldId id="27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00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92DE8E9-DE51-4531-B680-E255935D73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127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BD0C2FE-8F81-43B2-88F5-3C1C621339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720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魏老师，各位同学，大家早上好。很荣幸有机会在这里更大家汇报我的调研主题：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TiO2-based Building Materials 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简写是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TBM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0C2FE-8F81-43B2-88F5-3C1C6213390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0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可能大家最近对雾霾深有体会 现在就要说到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0C2FE-8F81-43B2-88F5-3C1C6213390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71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幸运的是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种类较多：碳氢化合物、甲醛、卤化物、氮氧化合物、硫化物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0C2FE-8F81-43B2-88F5-3C1C6213390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26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光催化</a:t>
            </a:r>
            <a:r>
              <a:rPr lang="zh-CN" altLang="en-US" baseline="0" dirty="0" smtClean="0"/>
              <a:t> 光敏亲水性 纳米颗粒、纳米薄膜才有催化作用。意大利 金铂莱利瓷砖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0C2FE-8F81-43B2-88F5-3C1C6213390E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Adobe Gothic Std B" pitchFamily="34" charset="-128"/>
                <a:ea typeface="Adobe Gothic Std B" pitchFamily="34" charset="-128"/>
              </a:rPr>
              <a:t>Maggos</a:t>
            </a:r>
            <a:r>
              <a:rPr lang="en-US" altLang="zh-CN" sz="1200" dirty="0" smtClean="0">
                <a:latin typeface="Adobe Gothic Std B" pitchFamily="34" charset="-128"/>
                <a:ea typeface="Adobe Gothic Std B" pitchFamily="34" charset="-128"/>
              </a:rPr>
              <a:t>:</a:t>
            </a:r>
            <a:r>
              <a:rPr lang="zh-CN" altLang="en-US" sz="1200" dirty="0" smtClean="0">
                <a:latin typeface="Adobe Gothic Std B" pitchFamily="34" charset="-128"/>
                <a:ea typeface="Adobe Gothic Std B" pitchFamily="34" charset="-128"/>
              </a:rPr>
              <a:t>密闭车库内的墙涂满含有二氧化钛光敏材料的涂料，发现车库里的浓度下降。</a:t>
            </a:r>
            <a:r>
              <a:rPr lang="en-US" altLang="zh-CN" sz="1200" dirty="0" err="1" smtClean="0">
                <a:latin typeface="Adobe Gothic Std B" pitchFamily="34" charset="-128"/>
                <a:ea typeface="Adobe Gothic Std B" pitchFamily="34" charset="-128"/>
              </a:rPr>
              <a:t>Salthammer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charset="-122"/>
                <a:ea typeface="宋体" charset="-122"/>
                <a:cs typeface="+mn-cs"/>
              </a:rPr>
              <a:t>在立方体内涂上类似涂料，一段时间后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宋体" charset="-122"/>
                <a:ea typeface="宋体" charset="-122"/>
                <a:cs typeface="+mn-cs"/>
              </a:rPr>
              <a:t> 甲醛浓度变化。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0C2FE-8F81-43B2-88F5-3C1C6213390E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58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1285F995-3DD5-4ADF-8BB2-325F405D91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6B874-AAB5-4868-99F6-1D0D285730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23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2C82D-1E53-49DA-94B6-9AC98D0D60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8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567B7-135F-4E99-9C91-E87113C0ED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5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FC829-ED3D-48D7-97B9-00895D049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1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9C4A0-B06B-40DE-9F50-36C78D9569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27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1E8C3-20C8-486B-A8F9-B92BB01DBD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92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4B1F4-C44D-40D7-8CB8-C62295800C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9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CF189-32A8-46EA-AC1D-BF0F586415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32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4474-8A26-4024-8497-A4794AE13B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90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B5D58-FE36-49DA-8CD9-EC4DC047BF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fld id="{BEB29A53-F342-4E34-8D55-E15A10D3D6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  <a:ea typeface="+mn-ea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+mn-ea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  <a:ea typeface="+mn-ea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TiO2-based 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Building Materials</a:t>
            </a:r>
            <a:endParaRPr lang="zh-CN" altLang="en-US" sz="3500" b="1" dirty="0">
              <a:solidFill>
                <a:srgbClr val="0070C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Student</a:t>
            </a:r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:  Pan </a:t>
            </a:r>
            <a:r>
              <a:rPr lang="en-US" altLang="zh-CN" sz="1500" b="1" dirty="0" err="1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Shengjie</a:t>
            </a:r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</a:t>
            </a:r>
          </a:p>
          <a:p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  (2013011712 class S42)</a:t>
            </a:r>
          </a:p>
          <a:p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2015/12/10</a:t>
            </a:r>
          </a:p>
          <a:p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zh-CN" altLang="en-US" sz="1500" b="1" dirty="0" smtClean="0">
                <a:solidFill>
                  <a:schemeClr val="tx1"/>
                </a:solidFill>
                <a:latin typeface="Adobe Myungjo Std M" pitchFamily="18" charset="-128"/>
              </a:rPr>
              <a:t>、</a:t>
            </a:r>
            <a:endParaRPr lang="en-US" altLang="zh-CN" sz="1500" b="1" dirty="0" smtClean="0">
              <a:solidFill>
                <a:schemeClr val="tx1"/>
              </a:solidFill>
              <a:latin typeface="Adobe Myungjo Std M" pitchFamily="18" charset="-128"/>
              <a:ea typeface="Adobe Myungjo Std M" pitchFamily="18" charset="-128"/>
            </a:endParaRPr>
          </a:p>
          <a:p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DEPARTMENT OF CIVIL ENGINEERING</a:t>
            </a:r>
          </a:p>
          <a:p>
            <a:r>
              <a:rPr lang="en-US" altLang="zh-CN" sz="1500" b="1" dirty="0" smtClean="0">
                <a:solidFill>
                  <a:schemeClr val="tx1"/>
                </a:solidFill>
                <a:latin typeface="Adobe Myungjo Std M" pitchFamily="18" charset="-128"/>
                <a:ea typeface="Adobe Myungjo Std M" pitchFamily="18" charset="-128"/>
              </a:rPr>
              <a:t>TSINGHUA UNIVERSITY</a:t>
            </a:r>
          </a:p>
          <a:p>
            <a:endParaRPr lang="en-US" altLang="zh-CN" sz="1500" dirty="0" smtClean="0"/>
          </a:p>
          <a:p>
            <a:endParaRPr lang="en-US" altLang="zh-CN" sz="1500" dirty="0" smtClean="0"/>
          </a:p>
          <a:p>
            <a:endParaRPr lang="en-US" altLang="zh-CN" sz="1500" dirty="0" smtClean="0"/>
          </a:p>
          <a:p>
            <a:endParaRPr lang="zh-CN" altLang="en-US" sz="15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1 Smog !!!</a:t>
            </a:r>
            <a:endParaRPr lang="zh-CN" altLang="en-US" dirty="0">
              <a:latin typeface="Adobe Gothic Std B" pitchFamily="34" charset="-128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624" y="4869160"/>
            <a:ext cx="7056784" cy="1150640"/>
          </a:xfrm>
        </p:spPr>
        <p:txBody>
          <a:bodyPr/>
          <a:lstStyle/>
          <a:p>
            <a:pPr algn="l">
              <a:buNone/>
            </a:pPr>
            <a:r>
              <a:rPr lang="en-US" altLang="zh-CN" dirty="0" smtClean="0">
                <a:latin typeface="Kozuka Mincho Pro H" pitchFamily="18" charset="-128"/>
                <a:ea typeface="Kozuka Mincho Pro H" pitchFamily="18" charset="-128"/>
              </a:rPr>
              <a:t>Composition: organic(40%), sulfate(17%), nitrate(14%), etc.</a:t>
            </a:r>
          </a:p>
          <a:p>
            <a:pPr algn="l">
              <a:buNone/>
            </a:pPr>
            <a:endParaRPr lang="en-US" altLang="zh-CN" dirty="0" smtClean="0">
              <a:latin typeface="Kozuka Mincho Pro H" pitchFamily="18" charset="-128"/>
              <a:ea typeface="Kozuka Mincho Pro H" pitchFamily="18" charset="-128"/>
            </a:endParaRPr>
          </a:p>
          <a:p>
            <a:pPr algn="l">
              <a:buNone/>
            </a:pPr>
            <a:r>
              <a:rPr lang="en-US" altLang="zh-CN" dirty="0" smtClean="0">
                <a:latin typeface="Kozuka Mincho Pro H" pitchFamily="18" charset="-128"/>
                <a:ea typeface="Kozuka Mincho Pro H" pitchFamily="18" charset="-128"/>
              </a:rPr>
              <a:t>Danger:  led to the death of 670,000 people in 2012.</a:t>
            </a:r>
            <a:endParaRPr lang="zh-CN" altLang="en-US" dirty="0">
              <a:latin typeface="Kozuka Mincho Pro H" pitchFamily="18" charset="-128"/>
              <a:ea typeface="Kozuka Mincho Pro H" pitchFamily="18" charset="-128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18" y="1844824"/>
            <a:ext cx="366605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27" y="1844824"/>
            <a:ext cx="3694271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A-OTF Gothic MB101 Pro B" pitchFamily="34" charset="-128"/>
                <a:ea typeface="A-OTF Gothic MB101 Pro B" pitchFamily="34" charset="-128"/>
              </a:rPr>
              <a:t> 2 </a:t>
            </a:r>
            <a:r>
              <a:rPr lang="en-US" altLang="zh-CN" sz="2400" dirty="0" smtClean="0">
                <a:latin typeface="A-OTF Gothic MB101 Pro B" pitchFamily="34" charset="-128"/>
                <a:ea typeface="A-OTF Gothic MB101 Pro B" pitchFamily="34" charset="-128"/>
              </a:rPr>
              <a:t>Photoactive </a:t>
            </a:r>
            <a:r>
              <a:rPr lang="en-US" altLang="zh-CN" sz="2400" dirty="0">
                <a:latin typeface="A-OTF Gothic MB101 Pro B" pitchFamily="34" charset="-128"/>
                <a:ea typeface="A-OTF Gothic MB101 Pro B" pitchFamily="34" charset="-128"/>
              </a:rPr>
              <a:t>property of TiO2 </a:t>
            </a:r>
            <a:endParaRPr lang="zh-CN" altLang="en-US" sz="2400" dirty="0">
              <a:latin typeface="A-OTF Gothic MB101 Pro B" pitchFamily="34" charset="-128"/>
              <a:ea typeface="A-OTF Gothic MB101 Pro B" pitchFamily="34" charset="-128"/>
            </a:endParaRP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827584" y="5229200"/>
            <a:ext cx="7488832" cy="136815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1972 </a:t>
            </a:r>
            <a:r>
              <a:rPr lang="en-US" altLang="zh-CN" sz="1600" b="1" dirty="0" err="1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Fujishima</a:t>
            </a:r>
            <a:r>
              <a:rPr lang="en-US" altLang="zh-CN" sz="1600" b="1" dirty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 found water can be split into H2 and O2 </a:t>
            </a:r>
            <a:r>
              <a:rPr lang="en-US" altLang="zh-CN" sz="1600" b="1" dirty="0" smtClean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by TiO2, and </a:t>
            </a:r>
            <a:r>
              <a:rPr lang="en-US" altLang="zh-CN" sz="1600" b="1" dirty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then many photoactive </a:t>
            </a:r>
            <a:r>
              <a:rPr lang="en-US" altLang="zh-CN" sz="1600" b="1" dirty="0" smtClean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properties of TiO2were </a:t>
            </a:r>
            <a:r>
              <a:rPr lang="en-US" altLang="zh-CN" sz="1600" b="1" dirty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further observed. </a:t>
            </a:r>
            <a:endParaRPr lang="en-US" altLang="zh-CN" sz="1600" b="1" dirty="0" smtClean="0">
              <a:solidFill>
                <a:schemeClr val="tx2"/>
              </a:solidFill>
              <a:latin typeface="Adobe Gothic Std B" pitchFamily="34" charset="-128"/>
            </a:endParaRPr>
          </a:p>
          <a:p>
            <a:pPr marL="0" indent="0" algn="l">
              <a:buNone/>
            </a:pPr>
            <a:r>
              <a:rPr lang="en-US" altLang="zh-CN" sz="1600" b="1" dirty="0" smtClean="0">
                <a:solidFill>
                  <a:schemeClr val="tx2"/>
                </a:solidFill>
                <a:latin typeface="Adobe Gothic Std B" pitchFamily="34" charset="-128"/>
              </a:rPr>
              <a:t>it can decompose many kinds of air pollutants (hydrocarbons, aldehyde</a:t>
            </a:r>
            <a:r>
              <a:rPr lang="zh-CN" altLang="en-US" sz="1600" b="1" dirty="0" smtClean="0">
                <a:solidFill>
                  <a:schemeClr val="tx2"/>
                </a:solidFill>
                <a:latin typeface="Adobe Gothic Std B" pitchFamily="34" charset="-128"/>
              </a:rPr>
              <a:t>， </a:t>
            </a:r>
            <a:r>
              <a:rPr lang="en-US" altLang="zh-CN" sz="1600" b="1" dirty="0" smtClean="0">
                <a:solidFill>
                  <a:schemeClr val="tx2"/>
                </a:solidFill>
                <a:latin typeface="Adobe Gothic Std B" pitchFamily="34" charset="-128"/>
              </a:rPr>
              <a:t>halogenated compounds, nitrogen-containing compounds</a:t>
            </a:r>
            <a:r>
              <a:rPr lang="zh-CN" altLang="en-US" sz="1600" b="1" dirty="0" smtClean="0">
                <a:solidFill>
                  <a:schemeClr val="tx2"/>
                </a:solidFill>
                <a:latin typeface="Adobe Gothic Std B" pitchFamily="34" charset="-128"/>
              </a:rPr>
              <a:t>，</a:t>
            </a:r>
            <a:r>
              <a:rPr lang="en-US" altLang="zh-CN" sz="1600" b="1" dirty="0" smtClean="0">
                <a:solidFill>
                  <a:schemeClr val="tx2"/>
                </a:solidFill>
                <a:latin typeface="Adobe Gothic Std B" pitchFamily="34" charset="-128"/>
              </a:rPr>
              <a:t>sulfur-containing compounds, and inorganic compounds</a:t>
            </a:r>
            <a:r>
              <a:rPr lang="en-US" altLang="zh-CN" sz="1600" b="1" dirty="0">
                <a:latin typeface="Adobe Gothic Std B" pitchFamily="34" charset="-128"/>
              </a:rPr>
              <a:t>.</a:t>
            </a:r>
            <a:endParaRPr lang="zh-CN" altLang="zh-CN" sz="1600" b="1" dirty="0">
              <a:solidFill>
                <a:schemeClr val="tx2"/>
              </a:solidFill>
              <a:latin typeface="Adobe Gothic Std B" pitchFamily="34" charset="-128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6413"/>
            <a:ext cx="7632848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09331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-OTF Gothic MB101 Pro B" pitchFamily="34" charset="-128"/>
                <a:ea typeface="A-OTF Gothic MB101 Pro B" pitchFamily="34" charset="-128"/>
              </a:rPr>
              <a:t>3 combination of TiO</a:t>
            </a:r>
            <a:r>
              <a:rPr lang="en-US" altLang="zh-CN" sz="1800" dirty="0" smtClean="0">
                <a:latin typeface="A-OTF Gothic MB101 Pro B" pitchFamily="34" charset="-128"/>
                <a:ea typeface="A-OTF Gothic MB101 Pro B" pitchFamily="34" charset="-128"/>
              </a:rPr>
              <a:t>2</a:t>
            </a:r>
            <a:r>
              <a:rPr lang="en-US" altLang="zh-CN" sz="2400" dirty="0" smtClean="0">
                <a:latin typeface="A-OTF Gothic MB101 Pro B" pitchFamily="34" charset="-128"/>
                <a:ea typeface="A-OTF Gothic MB101 Pro B" pitchFamily="34" charset="-128"/>
              </a:rPr>
              <a:t> and building materials</a:t>
            </a:r>
            <a:endParaRPr lang="zh-CN" altLang="en-US" sz="2400" dirty="0">
              <a:latin typeface="A-OTF Gothic MB101 Pro B" pitchFamily="34" charset="-128"/>
              <a:ea typeface="A-OTF Gothic MB101 Pro B" pitchFamily="34" charset="-128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5085184"/>
            <a:ext cx="8496944" cy="1368152"/>
          </a:xfrm>
        </p:spPr>
        <p:txBody>
          <a:bodyPr/>
          <a:lstStyle/>
          <a:p>
            <a:pPr algn="l">
              <a:buNone/>
            </a:pPr>
            <a:r>
              <a:rPr lang="en-US" altLang="zh-CN" b="1" dirty="0" smtClean="0">
                <a:latin typeface="Adobe Gothic Std B" pitchFamily="34" charset="-128"/>
                <a:ea typeface="Adobe Gothic Std B" pitchFamily="34" charset="-128"/>
              </a:rPr>
              <a:t>TiO</a:t>
            </a:r>
            <a:r>
              <a:rPr lang="en-US" altLang="zh-CN" sz="1400" b="1" dirty="0" smtClean="0">
                <a:latin typeface="Adobe Gothic Std B" pitchFamily="34" charset="-128"/>
                <a:ea typeface="Adobe Gothic Std B" pitchFamily="34" charset="-128"/>
              </a:rPr>
              <a:t>2</a:t>
            </a:r>
            <a:r>
              <a:rPr lang="en-US" altLang="zh-CN" b="1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zh-CN" altLang="en-US" b="1" dirty="0" smtClean="0">
                <a:latin typeface="Adobe Gothic Std B" pitchFamily="34" charset="-128"/>
                <a:ea typeface="Adobe Gothic Std B" pitchFamily="34" charset="-128"/>
              </a:rPr>
              <a:t>：</a:t>
            </a:r>
            <a:r>
              <a:rPr lang="en-US" altLang="zh-CN" b="1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kind of nontoxic, stable and inexpensive building materials.</a:t>
            </a:r>
          </a:p>
          <a:p>
            <a:pPr algn="l">
              <a:buNone/>
            </a:pPr>
            <a:r>
              <a:rPr lang="en-US" altLang="zh-CN" b="1" dirty="0" smtClean="0">
                <a:latin typeface="Adobe Gothic Std B" pitchFamily="34" charset="-128"/>
                <a:ea typeface="Adobe Gothic Std B" pitchFamily="34" charset="-128"/>
              </a:rPr>
              <a:t>Photoactive properties</a:t>
            </a:r>
            <a:r>
              <a:rPr lang="zh-CN" altLang="en-US" dirty="0" smtClean="0">
                <a:latin typeface="Adobe Gothic Std B" pitchFamily="34" charset="-128"/>
                <a:ea typeface="Adobe Gothic Std B" pitchFamily="34" charset="-128"/>
              </a:rPr>
              <a:t>：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photocatalysis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photoinduced</a:t>
            </a:r>
            <a:r>
              <a:rPr lang="en-US" altLang="zh-CN" dirty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superhydrophilicity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pPr algn="l">
              <a:buNone/>
            </a:pP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Size : nanoparticles or nanometer thin films</a:t>
            </a:r>
          </a:p>
          <a:p>
            <a:pPr algn="l">
              <a:buNone/>
            </a:pPr>
            <a:r>
              <a:rPr lang="en-US" altLang="zh-CN" b="1" dirty="0" smtClean="0">
                <a:latin typeface="Adobe Gothic Std B" pitchFamily="34" charset="-128"/>
              </a:rPr>
              <a:t>Method</a:t>
            </a:r>
            <a:r>
              <a:rPr lang="zh-CN" altLang="en-US" dirty="0" smtClean="0">
                <a:latin typeface="Adobe Gothic Std B" pitchFamily="34" charset="-128"/>
              </a:rPr>
              <a:t>：</a:t>
            </a:r>
            <a:r>
              <a:rPr lang="en-US" altLang="zh-CN" dirty="0" smtClean="0">
                <a:latin typeface="Adobe Gothic Std B" pitchFamily="34" charset="-128"/>
              </a:rPr>
              <a:t>mixing or coating</a:t>
            </a:r>
          </a:p>
          <a:p>
            <a:pPr algn="l">
              <a:buNone/>
            </a:pPr>
            <a:endParaRPr lang="en-US" altLang="zh-CN" dirty="0" smtClean="0">
              <a:latin typeface="Adobe Gothic Std B" pitchFamily="34" charset="-128"/>
            </a:endParaRPr>
          </a:p>
          <a:p>
            <a:pPr algn="l">
              <a:buNone/>
            </a:pPr>
            <a:endParaRPr lang="zh-CN" altLang="en-US" dirty="0">
              <a:latin typeface="Adobe Gothic Std B" pitchFamily="34" charset="-128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88840"/>
            <a:ext cx="35523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44" y="1988840"/>
            <a:ext cx="380504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9144000" cy="914400"/>
          </a:xfrm>
        </p:spPr>
        <p:txBody>
          <a:bodyPr/>
          <a:lstStyle/>
          <a:p>
            <a:r>
              <a:rPr lang="en-US" altLang="zh-CN" sz="2400" dirty="0">
                <a:latin typeface="A-OTF Gothic MB101 Pro B" pitchFamily="34" charset="-128"/>
                <a:ea typeface="A-OTF Gothic MB101 Pro B" pitchFamily="34" charset="-128"/>
              </a:rPr>
              <a:t>4 Air-cleaning TBMs</a:t>
            </a:r>
            <a:endParaRPr lang="zh-CN" altLang="en-US" sz="2400" dirty="0">
              <a:latin typeface="A-OTF Gothic MB101 Pro B" pitchFamily="34" charset="-128"/>
              <a:ea typeface="A-OTF Gothic MB101 Pro B" pitchFamily="34" charset="-128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916832"/>
            <a:ext cx="7105600" cy="3798168"/>
          </a:xfrm>
        </p:spPr>
        <p:txBody>
          <a:bodyPr/>
          <a:lstStyle/>
          <a:p>
            <a:pPr marL="350838" indent="-285750" algn="l"/>
            <a:r>
              <a:rPr lang="en-US" altLang="zh-CN" sz="2800" dirty="0" smtClean="0">
                <a:latin typeface="Adobe Gothic Std B" pitchFamily="34" charset="-128"/>
                <a:ea typeface="Adobe Gothic Std B" pitchFamily="34" charset="-128"/>
              </a:rPr>
              <a:t>Experiment</a:t>
            </a:r>
          </a:p>
          <a:p>
            <a:pPr marL="65088" indent="0" algn="l"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  i) </a:t>
            </a:r>
            <a:r>
              <a:rPr lang="en-US" altLang="zh-CN" sz="2400" dirty="0" err="1" smtClean="0">
                <a:latin typeface="Adobe Gothic Std B" pitchFamily="34" charset="-128"/>
                <a:ea typeface="Adobe Gothic Std B" pitchFamily="34" charset="-128"/>
              </a:rPr>
              <a:t>Maggos</a:t>
            </a: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: NO and NO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2</a:t>
            </a: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--19 and 20%</a:t>
            </a:r>
          </a:p>
          <a:p>
            <a:pPr marL="65088" indent="0" algn="l">
              <a:buNone/>
            </a:pP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   ii)</a:t>
            </a:r>
            <a:r>
              <a:rPr lang="en-US" altLang="zh-CN" sz="2400" dirty="0" err="1" smtClean="0">
                <a:latin typeface="Adobe Gothic Std B" pitchFamily="34" charset="-128"/>
                <a:ea typeface="Adobe Gothic Std B" pitchFamily="34" charset="-128"/>
              </a:rPr>
              <a:t>Salthammer</a:t>
            </a: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: formaldehyde 1.2 mg/m3 influent -- 0.4   mg/m3 effluent</a:t>
            </a:r>
          </a:p>
          <a:p>
            <a:pPr marL="350838" indent="-285750" algn="l"/>
            <a:r>
              <a:rPr lang="en-US" altLang="zh-CN" sz="2800" dirty="0" smtClean="0">
                <a:latin typeface="Adobe Gothic Std B" pitchFamily="34" charset="-128"/>
                <a:ea typeface="Adobe Gothic Std B" pitchFamily="34" charset="-128"/>
              </a:rPr>
              <a:t>indoor air pollutants</a:t>
            </a:r>
          </a:p>
          <a:p>
            <a:pPr marL="350838" indent="-285750" algn="l"/>
            <a:r>
              <a:rPr lang="en-US" altLang="zh-CN" sz="2800" dirty="0" smtClean="0">
                <a:latin typeface="Adobe Gothic Std B" pitchFamily="34" charset="-128"/>
                <a:ea typeface="Adobe Gothic Std B" pitchFamily="34" charset="-128"/>
              </a:rPr>
              <a:t>outdoor air pollutants (ultraviolet light)</a:t>
            </a:r>
          </a:p>
          <a:p>
            <a:pPr marL="65088" indent="0" algn="l">
              <a:buNone/>
            </a:pPr>
            <a:endParaRPr lang="en-US" altLang="zh-CN" dirty="0" smtClean="0"/>
          </a:p>
          <a:p>
            <a:pPr marL="350838" indent="-285750" algn="l"/>
            <a:r>
              <a:rPr lang="en-US" altLang="zh-CN" sz="2800" dirty="0" smtClean="0">
                <a:latin typeface="Adobe Gothic Std B" pitchFamily="34" charset="-128"/>
                <a:ea typeface="Adobe Gothic Std B" pitchFamily="34" charset="-128"/>
              </a:rPr>
              <a:t>Benefit: unpowered air-cleaning system</a:t>
            </a:r>
            <a:endParaRPr lang="zh-CN" alt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5139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458200" cy="990600"/>
          </a:xfrm>
        </p:spPr>
        <p:txBody>
          <a:bodyPr/>
          <a:lstStyle/>
          <a:p>
            <a:r>
              <a:rPr lang="en-US" altLang="zh-CN" sz="2400" dirty="0" smtClean="0">
                <a:latin typeface="A-OTF Gothic MB101 Pro B" pitchFamily="34" charset="-128"/>
                <a:ea typeface="A-OTF Gothic MB101 Pro B" pitchFamily="34" charset="-128"/>
              </a:rPr>
              <a:t>5. Problems and future </a:t>
            </a:r>
            <a:endParaRPr lang="zh-CN" altLang="en-US" sz="2400" dirty="0">
              <a:latin typeface="A-OTF Gothic MB101 Pro B" pitchFamily="34" charset="-128"/>
              <a:ea typeface="A-OTF Gothic MB101 Pro B" pitchFamily="34" charset="-128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31640" y="2348880"/>
            <a:ext cx="7056784" cy="27363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latin typeface="A-OTF Gothic MB101 Pro B" pitchFamily="34" charset="-128"/>
                <a:ea typeface="A-OTF Gothic MB101 Pro B" pitchFamily="34" charset="-128"/>
              </a:rPr>
              <a:t>(i) Effective regeneration methods for inactive TBMs.</a:t>
            </a:r>
          </a:p>
          <a:p>
            <a:pPr marL="0" indent="0" algn="l">
              <a:buNone/>
            </a:pPr>
            <a:endParaRPr lang="en-US" altLang="zh-CN" dirty="0">
              <a:latin typeface="A-OTF Gothic MB101 Pro B" pitchFamily="34" charset="-128"/>
              <a:ea typeface="A-OTF Gothic MB101 Pro B" pitchFamily="34" charset="-128"/>
            </a:endParaRPr>
          </a:p>
          <a:p>
            <a:pPr marL="0" indent="0" algn="l">
              <a:buNone/>
            </a:pPr>
            <a:r>
              <a:rPr lang="en-US" altLang="zh-CN" dirty="0" smtClean="0">
                <a:latin typeface="A-OTF Gothic MB101 Pro B" pitchFamily="34" charset="-128"/>
                <a:ea typeface="A-OTF Gothic MB101 Pro B" pitchFamily="34" charset="-128"/>
              </a:rPr>
              <a:t>(ii) The properties of TBM would be changed by the addition of TiO</a:t>
            </a:r>
            <a:r>
              <a:rPr lang="en-US" altLang="zh-CN" sz="1200" dirty="0" smtClean="0">
                <a:latin typeface="A-OTF Gothic MB101 Pro B" pitchFamily="34" charset="-128"/>
                <a:ea typeface="A-OTF Gothic MB101 Pro B" pitchFamily="34" charset="-128"/>
              </a:rPr>
              <a:t>2</a:t>
            </a:r>
            <a:r>
              <a:rPr lang="en-US" altLang="zh-CN" dirty="0" smtClean="0">
                <a:latin typeface="A-OTF Gothic MB101 Pro B" pitchFamily="34" charset="-128"/>
                <a:ea typeface="A-OTF Gothic MB101 Pro B" pitchFamily="34" charset="-128"/>
              </a:rPr>
              <a:t>.</a:t>
            </a:r>
          </a:p>
          <a:p>
            <a:pPr marL="0" indent="0" algn="l">
              <a:buNone/>
            </a:pPr>
            <a:endParaRPr lang="en-US" altLang="zh-CN" dirty="0">
              <a:latin typeface="A-OTF Gothic MB101 Pro B" pitchFamily="34" charset="-128"/>
              <a:ea typeface="A-OTF Gothic MB101 Pro B" pitchFamily="34" charset="-128"/>
            </a:endParaRPr>
          </a:p>
          <a:p>
            <a:pPr marL="0" indent="0" algn="l">
              <a:buNone/>
            </a:pPr>
            <a:r>
              <a:rPr lang="en-US" altLang="zh-CN" dirty="0" smtClean="0">
                <a:latin typeface="A-OTF Gothic MB101 Pro B" pitchFamily="34" charset="-128"/>
                <a:ea typeface="A-OTF Gothic MB101 Pro B" pitchFamily="34" charset="-128"/>
              </a:rPr>
              <a:t>(iii) improve the photoactive performances of TBMs and enhance the stability of TBMs.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zh-CN" dirty="0" smtClean="0">
                <a:latin typeface="A-OTF Gothic MB101 Pro B" pitchFamily="34" charset="-128"/>
                <a:ea typeface="A-OTF Gothic MB101 Pro B" pitchFamily="34" charset="-128"/>
              </a:rPr>
              <a:t>references</a:t>
            </a:r>
            <a:endParaRPr lang="zh-CN" altLang="en-US" dirty="0">
              <a:latin typeface="A-OTF Gothic MB101 Pro B" pitchFamily="34" charset="-128"/>
              <a:ea typeface="A-OTF Gothic MB101 Pro B" pitchFamily="34" charset="-128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700808"/>
            <a:ext cx="6477000" cy="4824536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Carp O,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Huisman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C L,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Reller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A.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Photoinduced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reactivity of titanium dioxide.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Prog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Solid State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Ch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, 2004, 32(1-2): 33―177</a:t>
            </a:r>
          </a:p>
          <a:p>
            <a:pPr algn="l"/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Fujishima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A, Honda K. Electrochemical photolysis of water at a semiconductor electrode. Nature, 1972, 238: 37―38</a:t>
            </a:r>
          </a:p>
          <a:p>
            <a:pPr algn="l"/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Maggos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T,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Bartzis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J G,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Liakou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M, et al.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Photocatalytic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degradation of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NOx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gases using TiO2-containing paint: A real scale study. J Hazard Mater, 2007, 146: 668―673</a:t>
            </a:r>
          </a:p>
          <a:p>
            <a:pPr algn="l"/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Salthammer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T,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Fuhrmann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F.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Photocatalytic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surface reactions on indoor wall paint. Environ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Sci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Technol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, 2007, 41(18): 6573―6578</a:t>
            </a:r>
          </a:p>
          <a:p>
            <a:pPr algn="l"/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Seo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J W, Chung H, Kim M Y, et al. Development of water-soluble single-crystalline TiO2 nanoparticles for </a:t>
            </a:r>
            <a:r>
              <a:rPr lang="en-US" altLang="zh-CN" dirty="0" err="1" smtClean="0">
                <a:latin typeface="Adobe Gothic Std B" pitchFamily="34" charset="-128"/>
                <a:ea typeface="Adobe Gothic Std B" pitchFamily="34" charset="-128"/>
              </a:rPr>
              <a:t>photocatalytic</a:t>
            </a:r>
            <a:r>
              <a:rPr lang="en-US" altLang="zh-CN" dirty="0" smtClean="0">
                <a:latin typeface="Adobe Gothic Std B" pitchFamily="34" charset="-128"/>
                <a:ea typeface="Adobe Gothic Std B" pitchFamily="34" charset="-128"/>
              </a:rPr>
              <a:t> cancer-cell treatment. Small, 2007, 3(5): 850―853</a:t>
            </a:r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36712"/>
            <a:ext cx="9144000" cy="914400"/>
          </a:xfrm>
        </p:spPr>
        <p:txBody>
          <a:bodyPr/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2564904"/>
            <a:ext cx="7992888" cy="3352800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Your comments and criticism are greatly welcomed!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Adobe Gothic Std B" pitchFamily="34" charset="-128"/>
                <a:ea typeface="Adobe Gothic Std B" pitchFamily="34" charset="-128"/>
              </a:rPr>
              <a:t>Thank you! </a:t>
            </a:r>
            <a:endParaRPr lang="zh-CN" altLang="en-US" sz="2400" dirty="0"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5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学博览会项目演示文稿">
  <a:themeElements>
    <a:clrScheme name="MS_EdSciFair_TP01018373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MS_EdSciFair_TP01018373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MS_EdSciFair_TP01018373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SciFair_TP01018373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SciFair_TP01018373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SciFair_TP01018373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SciFair_TP01018373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科学博览会项目演示文稿</Template>
  <TotalTime>92</TotalTime>
  <Words>507</Words>
  <Application>Microsoft Office PowerPoint</Application>
  <PresentationFormat>全屏显示(4:3)</PresentationFormat>
  <Paragraphs>57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科学博览会项目演示文稿</vt:lpstr>
      <vt:lpstr>TiO2-based Building Materials</vt:lpstr>
      <vt:lpstr>1 Smog !!!</vt:lpstr>
      <vt:lpstr> 2 Photoactive property of TiO2 </vt:lpstr>
      <vt:lpstr>3 combination of TiO2 and building materials</vt:lpstr>
      <vt:lpstr>4 Air-cleaning TBMs</vt:lpstr>
      <vt:lpstr>5. Problems and future </vt:lpstr>
      <vt:lpstr>references</vt:lpstr>
      <vt:lpstr>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TiO2-based Building Materials</dc:title>
  <dc:creator>panshengjie</dc:creator>
  <cp:lastModifiedBy>panshengjie</cp:lastModifiedBy>
  <cp:revision>10</cp:revision>
  <dcterms:created xsi:type="dcterms:W3CDTF">2015-12-09T19:27:41Z</dcterms:created>
  <dcterms:modified xsi:type="dcterms:W3CDTF">2015-12-10T06:57:52Z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TC010183732052</vt:lpwstr>
  </property>
</Properties>
</file>