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handoutMasterIdLst>
    <p:handoutMasterId r:id="rId48"/>
  </p:handoutMasterIdLst>
  <p:sldIdLst>
    <p:sldId id="256" r:id="rId2"/>
    <p:sldId id="291" r:id="rId3"/>
    <p:sldId id="306" r:id="rId4"/>
    <p:sldId id="261" r:id="rId5"/>
    <p:sldId id="308" r:id="rId6"/>
    <p:sldId id="273" r:id="rId7"/>
    <p:sldId id="275" r:id="rId8"/>
    <p:sldId id="268" r:id="rId9"/>
    <p:sldId id="277" r:id="rId10"/>
    <p:sldId id="309" r:id="rId11"/>
    <p:sldId id="310" r:id="rId12"/>
    <p:sldId id="311" r:id="rId13"/>
    <p:sldId id="312" r:id="rId14"/>
    <p:sldId id="292" r:id="rId15"/>
    <p:sldId id="278" r:id="rId16"/>
    <p:sldId id="281" r:id="rId17"/>
    <p:sldId id="283" r:id="rId18"/>
    <p:sldId id="305" r:id="rId19"/>
    <p:sldId id="293" r:id="rId20"/>
    <p:sldId id="304" r:id="rId21"/>
    <p:sldId id="284" r:id="rId22"/>
    <p:sldId id="285" r:id="rId23"/>
    <p:sldId id="282" r:id="rId24"/>
    <p:sldId id="280" r:id="rId25"/>
    <p:sldId id="301" r:id="rId26"/>
    <p:sldId id="296" r:id="rId27"/>
    <p:sldId id="297" r:id="rId28"/>
    <p:sldId id="303" r:id="rId29"/>
    <p:sldId id="298" r:id="rId30"/>
    <p:sldId id="302" r:id="rId31"/>
    <p:sldId id="299" r:id="rId32"/>
    <p:sldId id="300" r:id="rId33"/>
    <p:sldId id="294" r:id="rId34"/>
    <p:sldId id="286" r:id="rId35"/>
    <p:sldId id="287" r:id="rId36"/>
    <p:sldId id="288" r:id="rId37"/>
    <p:sldId id="289" r:id="rId38"/>
    <p:sldId id="290" r:id="rId39"/>
    <p:sldId id="257" r:id="rId40"/>
    <p:sldId id="258" r:id="rId41"/>
    <p:sldId id="262" r:id="rId42"/>
    <p:sldId id="260" r:id="rId43"/>
    <p:sldId id="259" r:id="rId44"/>
    <p:sldId id="265" r:id="rId45"/>
    <p:sldId id="26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111" d="100"/>
          <a:sy n="111" d="100"/>
        </p:scale>
        <p:origin x="594" y="96"/>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9D88-48A0-A4D9-8D3B011BD900}"/>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9D88-48A0-A4D9-8D3B011BD900}"/>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5400000" spcFirstLastPara="1" vertOverflow="clip" horzOverflow="clip" wrap="square" lIns="38100" tIns="19050" rIns="38100" bIns="19050" anchor="ctr" anchorCtr="1">
                <a:spAutoFit/>
              </a:bodyPr>
              <a:lstStyle/>
              <a:p>
                <a:pPr>
                  <a:defRPr sz="1064" b="0" i="0" u="none" strike="noStrike" kern="1200" baseline="0">
                    <a:solidFill>
                      <a:schemeClr val="tx1">
                        <a:lumMod val="50000"/>
                        <a:lumOff val="50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a:solidFill>
                        <a:schemeClr val="tx1">
                          <a:lumMod val="35000"/>
                          <a:lumOff val="65000"/>
                        </a:schemeClr>
                      </a:solidFill>
                    </a:ln>
                    <a:effectLst/>
                  </c:spPr>
                </c15:leaderLines>
              </c:ext>
            </c:extLst>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9D88-48A0-A4D9-8D3B011BD900}"/>
            </c:ext>
          </c:extLst>
        </c:ser>
        <c:dLbls>
          <c:dLblPos val="outEnd"/>
          <c:showLegendKey val="0"/>
          <c:showVal val="1"/>
          <c:showCatName val="0"/>
          <c:showSerName val="0"/>
          <c:showPercent val="0"/>
          <c:showBubbleSize val="0"/>
        </c:dLbls>
        <c:gapWidth val="444"/>
        <c:overlap val="-90"/>
        <c:axId val="888359400"/>
        <c:axId val="888367240"/>
      </c:barChart>
      <c:catAx>
        <c:axId val="88835940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64" b="0" i="0" u="none" strike="noStrike" kern="1200" cap="all" spc="120" normalizeH="0" baseline="0">
                <a:solidFill>
                  <a:schemeClr val="tx1">
                    <a:lumMod val="65000"/>
                    <a:lumOff val="35000"/>
                  </a:schemeClr>
                </a:solidFill>
                <a:latin typeface="+mn-lt"/>
                <a:ea typeface="+mn-ea"/>
                <a:cs typeface="+mn-cs"/>
              </a:defRPr>
            </a:pPr>
            <a:endParaRPr lang="en-US"/>
          </a:p>
        </c:txPr>
        <c:crossAx val="888367240"/>
        <c:crosses val="autoZero"/>
        <c:auto val="1"/>
        <c:lblAlgn val="ctr"/>
        <c:lblOffset val="100"/>
        <c:noMultiLvlLbl val="0"/>
      </c:catAx>
      <c:valAx>
        <c:axId val="888367240"/>
        <c:scaling>
          <c:orientation val="minMax"/>
        </c:scaling>
        <c:delete val="1"/>
        <c:axPos val="l"/>
        <c:numFmt formatCode="General" sourceLinked="1"/>
        <c:majorTickMark val="none"/>
        <c:minorTickMark val="none"/>
        <c:tickLblPos val="nextTo"/>
        <c:crossAx val="888359400"/>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2">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064" kern="1200" cap="all" spc="1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spPr>
      <a:prstGeom prst="rect">
        <a:avLst/>
      </a:prstGeom>
    </cs:spPr>
    <cs:defRPr sz="1064" b="0" i="0" u="none" strike="noStrike" kern="1200" baseline="0"/>
    <cs:bodyPr rot="-5400000" spcFirstLastPara="1" vertOverflow="clip" horzOverflow="clip" vert="horz" wrap="square" lIns="38100" tIns="19050" rIns="38100" bIns="19050" anchor="ctr" anchorCtr="1">
      <a:spAutoFit/>
    </cs:bodyPr>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phClr"/>
      </a:solidFill>
      <a:ln w="9525">
        <a:solidFill>
          <a:schemeClr val="phClr"/>
        </a:solidFill>
        <a:round/>
      </a:ln>
    </cs:spPr>
  </cs:dataPointMarker>
  <cs:dataPointMarkerLayout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15000"/>
            <a:lumOff val="8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spc="120" normalizeH="0" baseline="0"/>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064"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spPr>
      <a:ln w="9525" cap="flat" cmpd="sng" algn="ctr">
        <a:solidFill>
          <a:schemeClr val="dk1">
            <a:lumMod val="15000"/>
            <a:lumOff val="85000"/>
          </a:schemeClr>
        </a:solidFill>
        <a:round/>
      </a:ln>
    </cs:spPr>
    <cs:defRPr sz="1197" kern="1200"/>
  </cs:valueAxis>
  <cs:wall>
    <cs:lnRef idx="0"/>
    <cs:fillRef idx="0"/>
    <cs:effectRef idx="0"/>
    <cs:fontRef idx="minor">
      <a:schemeClr val="dk1"/>
    </cs:fontRef>
  </cs:wall>
</cs:chartStyle>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5204CD-6958-4A55-82AA-4AD73B3B6A19}" type="doc">
      <dgm:prSet loTypeId="urn:microsoft.com/office/officeart/2005/8/layout/process4" loCatId="list" qsTypeId="urn:microsoft.com/office/officeart/2005/8/quickstyle/simple1" qsCatId="simple" csTypeId="urn:microsoft.com/office/officeart/2005/8/colors/colorful3" csCatId="colorful" phldr="1"/>
      <dgm:spPr/>
      <dgm:t>
        <a:bodyPr/>
        <a:lstStyle/>
        <a:p>
          <a:endParaRPr lang="en-US"/>
        </a:p>
      </dgm:t>
    </dgm:pt>
    <dgm:pt modelId="{C712D637-7FF1-401C-9304-F85D1B95B226}">
      <dgm:prSet phldrT="[Text]"/>
      <dgm:spPr/>
      <dgm:t>
        <a:bodyPr/>
        <a:lstStyle/>
        <a:p>
          <a:r>
            <a:rPr lang="en-US" dirty="0"/>
            <a:t>Step 1</a:t>
          </a:r>
        </a:p>
      </dgm:t>
    </dgm:pt>
    <dgm:pt modelId="{05E1DD5C-7FEF-48F0-9651-C74D082ACBA9}" type="parTrans" cxnId="{9653D664-EC18-40D7-9F5E-3B27A70DCA4D}">
      <dgm:prSet/>
      <dgm:spPr/>
      <dgm:t>
        <a:bodyPr/>
        <a:lstStyle/>
        <a:p>
          <a:endParaRPr lang="en-US"/>
        </a:p>
      </dgm:t>
    </dgm:pt>
    <dgm:pt modelId="{F14B97BF-E90F-4D5A-A42B-6364BCB81249}" type="sibTrans" cxnId="{9653D664-EC18-40D7-9F5E-3B27A70DCA4D}">
      <dgm:prSet/>
      <dgm:spPr/>
      <dgm:t>
        <a:bodyPr/>
        <a:lstStyle/>
        <a:p>
          <a:endParaRPr lang="en-US"/>
        </a:p>
      </dgm:t>
    </dgm:pt>
    <dgm:pt modelId="{743FE7B1-011B-42E6-8768-1EB3E95741FA}">
      <dgm:prSet phldrT="[Text]"/>
      <dgm:spPr/>
      <dgm:t>
        <a:bodyPr/>
        <a:lstStyle/>
        <a:p>
          <a:r>
            <a:rPr lang="en-US" dirty="0"/>
            <a:t>Task Description</a:t>
          </a:r>
        </a:p>
      </dgm:t>
    </dgm:pt>
    <dgm:pt modelId="{921AFB12-2D70-40FB-8AB1-299E0FF2C5A6}" type="parTrans" cxnId="{6D29C741-1B1E-4EBC-A0C7-F287A8ED285A}">
      <dgm:prSet/>
      <dgm:spPr/>
      <dgm:t>
        <a:bodyPr/>
        <a:lstStyle/>
        <a:p>
          <a:endParaRPr lang="en-US"/>
        </a:p>
      </dgm:t>
    </dgm:pt>
    <dgm:pt modelId="{FFAF77DD-A644-4C36-8908-6204BB0D9268}" type="sibTrans" cxnId="{6D29C741-1B1E-4EBC-A0C7-F287A8ED285A}">
      <dgm:prSet/>
      <dgm:spPr/>
      <dgm:t>
        <a:bodyPr/>
        <a:lstStyle/>
        <a:p>
          <a:endParaRPr lang="en-US"/>
        </a:p>
      </dgm:t>
    </dgm:pt>
    <dgm:pt modelId="{DA33CDF4-5B94-4B92-9E0A-4DFD4CBFAF2D}">
      <dgm:prSet phldrT="[Text]"/>
      <dgm:spPr/>
      <dgm:t>
        <a:bodyPr/>
        <a:lstStyle/>
        <a:p>
          <a:r>
            <a:rPr lang="en-US" dirty="0"/>
            <a:t>Task Description</a:t>
          </a:r>
        </a:p>
      </dgm:t>
    </dgm:pt>
    <dgm:pt modelId="{B7ECB8E0-4CD3-4804-BE8C-5260A5083C57}" type="parTrans" cxnId="{88A87FA6-C1EB-4109-9B9E-2FE10DE80F14}">
      <dgm:prSet/>
      <dgm:spPr/>
      <dgm:t>
        <a:bodyPr/>
        <a:lstStyle/>
        <a:p>
          <a:endParaRPr lang="en-US"/>
        </a:p>
      </dgm:t>
    </dgm:pt>
    <dgm:pt modelId="{D3EF4DE2-351E-4A5C-980A-1BBDC899AAC2}" type="sibTrans" cxnId="{88A87FA6-C1EB-4109-9B9E-2FE10DE80F14}">
      <dgm:prSet/>
      <dgm:spPr/>
      <dgm:t>
        <a:bodyPr/>
        <a:lstStyle/>
        <a:p>
          <a:endParaRPr lang="en-US"/>
        </a:p>
      </dgm:t>
    </dgm:pt>
    <dgm:pt modelId="{DB6AA457-F75F-415D-BDD5-92045774FE4B}">
      <dgm:prSet phldrT="[Text]"/>
      <dgm:spPr/>
      <dgm:t>
        <a:bodyPr/>
        <a:lstStyle/>
        <a:p>
          <a:r>
            <a:rPr lang="en-US" dirty="0"/>
            <a:t>Step 2</a:t>
          </a:r>
        </a:p>
      </dgm:t>
    </dgm:pt>
    <dgm:pt modelId="{195DBB62-3C1E-4BED-ADB6-6E31CA6ABD63}" type="parTrans" cxnId="{93F76B4F-907D-4630-B1A9-C3BE3C102DFF}">
      <dgm:prSet/>
      <dgm:spPr/>
      <dgm:t>
        <a:bodyPr/>
        <a:lstStyle/>
        <a:p>
          <a:endParaRPr lang="en-US"/>
        </a:p>
      </dgm:t>
    </dgm:pt>
    <dgm:pt modelId="{C684833D-85CC-4010-A138-ABC65E139C69}" type="sibTrans" cxnId="{93F76B4F-907D-4630-B1A9-C3BE3C102DFF}">
      <dgm:prSet/>
      <dgm:spPr/>
      <dgm:t>
        <a:bodyPr/>
        <a:lstStyle/>
        <a:p>
          <a:endParaRPr lang="en-US"/>
        </a:p>
      </dgm:t>
    </dgm:pt>
    <dgm:pt modelId="{99C943DF-AAA4-4E2C-A283-FA2BF761F447}">
      <dgm:prSet phldrT="[Text]"/>
      <dgm:spPr/>
      <dgm:t>
        <a:bodyPr/>
        <a:lstStyle/>
        <a:p>
          <a:r>
            <a:rPr lang="en-US" dirty="0"/>
            <a:t>Task Description</a:t>
          </a:r>
        </a:p>
      </dgm:t>
    </dgm:pt>
    <dgm:pt modelId="{20F107AF-35DA-4D25-AB35-B8AD821D3FE7}" type="parTrans" cxnId="{F9232B4D-645E-4C93-A5D6-A89B30504327}">
      <dgm:prSet/>
      <dgm:spPr/>
      <dgm:t>
        <a:bodyPr/>
        <a:lstStyle/>
        <a:p>
          <a:endParaRPr lang="en-US"/>
        </a:p>
      </dgm:t>
    </dgm:pt>
    <dgm:pt modelId="{4802CB64-7B32-458C-A9FF-C35C0A51E69A}" type="sibTrans" cxnId="{F9232B4D-645E-4C93-A5D6-A89B30504327}">
      <dgm:prSet/>
      <dgm:spPr/>
      <dgm:t>
        <a:bodyPr/>
        <a:lstStyle/>
        <a:p>
          <a:endParaRPr lang="en-US"/>
        </a:p>
      </dgm:t>
    </dgm:pt>
    <dgm:pt modelId="{3FE03ED9-3066-4E28-8291-0B1764DC85D6}">
      <dgm:prSet phldrT="[Text]"/>
      <dgm:spPr/>
      <dgm:t>
        <a:bodyPr/>
        <a:lstStyle/>
        <a:p>
          <a:r>
            <a:rPr lang="en-US" dirty="0"/>
            <a:t>Task Description</a:t>
          </a:r>
        </a:p>
      </dgm:t>
    </dgm:pt>
    <dgm:pt modelId="{70F79093-990B-4C69-A0BC-6E28D692D24F}" type="parTrans" cxnId="{EF7A2011-FCAC-41A8-A305-634BF780B59D}">
      <dgm:prSet/>
      <dgm:spPr/>
      <dgm:t>
        <a:bodyPr/>
        <a:lstStyle/>
        <a:p>
          <a:endParaRPr lang="en-US"/>
        </a:p>
      </dgm:t>
    </dgm:pt>
    <dgm:pt modelId="{2D17DCF5-1F10-4F99-AFA5-9D17F12D0A73}" type="sibTrans" cxnId="{EF7A2011-FCAC-41A8-A305-634BF780B59D}">
      <dgm:prSet/>
      <dgm:spPr/>
      <dgm:t>
        <a:bodyPr/>
        <a:lstStyle/>
        <a:p>
          <a:endParaRPr lang="en-US"/>
        </a:p>
      </dgm:t>
    </dgm:pt>
    <dgm:pt modelId="{C3DC95A2-4D92-42C5-966E-8600E4BA31BD}">
      <dgm:prSet phldrT="[Text]"/>
      <dgm:spPr/>
      <dgm:t>
        <a:bodyPr/>
        <a:lstStyle/>
        <a:p>
          <a:r>
            <a:rPr lang="en-US" dirty="0"/>
            <a:t>Step 3</a:t>
          </a:r>
        </a:p>
      </dgm:t>
    </dgm:pt>
    <dgm:pt modelId="{F9D94033-59E5-4228-A5F3-6CB272E77E3B}" type="parTrans" cxnId="{8A476EEB-6A39-4004-AD8C-BD56913E7B26}">
      <dgm:prSet/>
      <dgm:spPr/>
      <dgm:t>
        <a:bodyPr/>
        <a:lstStyle/>
        <a:p>
          <a:endParaRPr lang="en-US"/>
        </a:p>
      </dgm:t>
    </dgm:pt>
    <dgm:pt modelId="{A43E3114-C8AC-4F44-952D-8A0D6A8A6B45}" type="sibTrans" cxnId="{8A476EEB-6A39-4004-AD8C-BD56913E7B26}">
      <dgm:prSet/>
      <dgm:spPr/>
      <dgm:t>
        <a:bodyPr/>
        <a:lstStyle/>
        <a:p>
          <a:endParaRPr lang="en-US"/>
        </a:p>
      </dgm:t>
    </dgm:pt>
    <dgm:pt modelId="{17ACD041-408C-4E7D-B463-7267D32756A1}">
      <dgm:prSet phldrT="[Text]"/>
      <dgm:spPr/>
      <dgm:t>
        <a:bodyPr/>
        <a:lstStyle/>
        <a:p>
          <a:r>
            <a:rPr lang="en-US" dirty="0"/>
            <a:t>Task Description</a:t>
          </a:r>
        </a:p>
      </dgm:t>
    </dgm:pt>
    <dgm:pt modelId="{209FC651-3F8E-4BF8-8C06-328027667041}" type="parTrans" cxnId="{EBCDDEFB-4955-4864-90AB-7D693BE5DA0A}">
      <dgm:prSet/>
      <dgm:spPr/>
      <dgm:t>
        <a:bodyPr/>
        <a:lstStyle/>
        <a:p>
          <a:endParaRPr lang="en-US"/>
        </a:p>
      </dgm:t>
    </dgm:pt>
    <dgm:pt modelId="{A6AA8096-532A-4378-9BB6-B585B46357E5}" type="sibTrans" cxnId="{EBCDDEFB-4955-4864-90AB-7D693BE5DA0A}">
      <dgm:prSet/>
      <dgm:spPr/>
      <dgm:t>
        <a:bodyPr/>
        <a:lstStyle/>
        <a:p>
          <a:endParaRPr lang="en-US"/>
        </a:p>
      </dgm:t>
    </dgm:pt>
    <dgm:pt modelId="{B5387FF0-0982-441E-9F8E-19335142671C}">
      <dgm:prSet phldrT="[Text]"/>
      <dgm:spPr/>
      <dgm:t>
        <a:bodyPr/>
        <a:lstStyle/>
        <a:p>
          <a:r>
            <a:rPr lang="en-US" dirty="0"/>
            <a:t>Task Description</a:t>
          </a:r>
        </a:p>
      </dgm:t>
    </dgm:pt>
    <dgm:pt modelId="{FE9534D2-E5E4-4494-A37E-5724362DB3AC}" type="parTrans" cxnId="{7F70C7BE-72E8-441E-B7CF-522ADEA91ECB}">
      <dgm:prSet/>
      <dgm:spPr/>
      <dgm:t>
        <a:bodyPr/>
        <a:lstStyle/>
        <a:p>
          <a:endParaRPr lang="en-US"/>
        </a:p>
      </dgm:t>
    </dgm:pt>
    <dgm:pt modelId="{0DB486FB-DB2E-4894-89D1-AA4679580390}" type="sibTrans" cxnId="{7F70C7BE-72E8-441E-B7CF-522ADEA91ECB}">
      <dgm:prSet/>
      <dgm:spPr/>
      <dgm:t>
        <a:bodyPr/>
        <a:lstStyle/>
        <a:p>
          <a:endParaRPr lang="en-US"/>
        </a:p>
      </dgm:t>
    </dgm:pt>
    <dgm:pt modelId="{31D3AE5D-DA06-4E2D-9D68-F5531DFE7C2B}" type="pres">
      <dgm:prSet presAssocID="{CD5204CD-6958-4A55-82AA-4AD73B3B6A19}" presName="Name0" presStyleCnt="0">
        <dgm:presLayoutVars>
          <dgm:dir/>
          <dgm:animLvl val="lvl"/>
          <dgm:resizeHandles val="exact"/>
        </dgm:presLayoutVars>
      </dgm:prSet>
      <dgm:spPr/>
    </dgm:pt>
    <dgm:pt modelId="{127AFF01-F37D-42CC-8885-1689151201CD}" type="pres">
      <dgm:prSet presAssocID="{C3DC95A2-4D92-42C5-966E-8600E4BA31BD}" presName="boxAndChildren" presStyleCnt="0"/>
      <dgm:spPr/>
    </dgm:pt>
    <dgm:pt modelId="{588D9B7D-EC68-4FB0-96F2-2E47AC868059}" type="pres">
      <dgm:prSet presAssocID="{C3DC95A2-4D92-42C5-966E-8600E4BA31BD}" presName="parentTextBox" presStyleLbl="node1" presStyleIdx="0" presStyleCnt="3"/>
      <dgm:spPr/>
    </dgm:pt>
    <dgm:pt modelId="{B752F9F5-2482-4D52-A33E-BE0263F4B0EA}" type="pres">
      <dgm:prSet presAssocID="{C3DC95A2-4D92-42C5-966E-8600E4BA31BD}" presName="entireBox" presStyleLbl="node1" presStyleIdx="0" presStyleCnt="3"/>
      <dgm:spPr/>
    </dgm:pt>
    <dgm:pt modelId="{2DA8AD2F-BF50-4911-9A17-8274766C00A6}" type="pres">
      <dgm:prSet presAssocID="{C3DC95A2-4D92-42C5-966E-8600E4BA31BD}" presName="descendantBox" presStyleCnt="0"/>
      <dgm:spPr/>
    </dgm:pt>
    <dgm:pt modelId="{C4F2ADBF-C592-483D-A6FF-5DB9D2A90309}" type="pres">
      <dgm:prSet presAssocID="{17ACD041-408C-4E7D-B463-7267D32756A1}" presName="childTextBox" presStyleLbl="fgAccFollowNode1" presStyleIdx="0" presStyleCnt="6">
        <dgm:presLayoutVars>
          <dgm:bulletEnabled val="1"/>
        </dgm:presLayoutVars>
      </dgm:prSet>
      <dgm:spPr/>
    </dgm:pt>
    <dgm:pt modelId="{0F0AC827-ACAE-4C23-875D-A4B53006A73F}" type="pres">
      <dgm:prSet presAssocID="{B5387FF0-0982-441E-9F8E-19335142671C}" presName="childTextBox" presStyleLbl="fgAccFollowNode1" presStyleIdx="1" presStyleCnt="6">
        <dgm:presLayoutVars>
          <dgm:bulletEnabled val="1"/>
        </dgm:presLayoutVars>
      </dgm:prSet>
      <dgm:spPr/>
    </dgm:pt>
    <dgm:pt modelId="{7F8DEC81-0DCB-4545-8129-1A1632B41B5E}" type="pres">
      <dgm:prSet presAssocID="{C684833D-85CC-4010-A138-ABC65E139C69}" presName="sp" presStyleCnt="0"/>
      <dgm:spPr/>
    </dgm:pt>
    <dgm:pt modelId="{33200553-5A1C-45F1-A422-26ECCEDBD439}" type="pres">
      <dgm:prSet presAssocID="{DB6AA457-F75F-415D-BDD5-92045774FE4B}" presName="arrowAndChildren" presStyleCnt="0"/>
      <dgm:spPr/>
    </dgm:pt>
    <dgm:pt modelId="{7371425A-4D37-4FA7-A21E-1529F4324E45}" type="pres">
      <dgm:prSet presAssocID="{DB6AA457-F75F-415D-BDD5-92045774FE4B}" presName="parentTextArrow" presStyleLbl="node1" presStyleIdx="0" presStyleCnt="3"/>
      <dgm:spPr/>
    </dgm:pt>
    <dgm:pt modelId="{80AD606B-F25E-46DF-B405-18F7D2EAE74A}" type="pres">
      <dgm:prSet presAssocID="{DB6AA457-F75F-415D-BDD5-92045774FE4B}" presName="arrow" presStyleLbl="node1" presStyleIdx="1" presStyleCnt="3"/>
      <dgm:spPr/>
    </dgm:pt>
    <dgm:pt modelId="{72E9B7A5-E5DC-46EA-A30C-DAC09ADD2BF7}" type="pres">
      <dgm:prSet presAssocID="{DB6AA457-F75F-415D-BDD5-92045774FE4B}" presName="descendantArrow" presStyleCnt="0"/>
      <dgm:spPr/>
    </dgm:pt>
    <dgm:pt modelId="{A8E0F749-66B2-490B-99E9-CC106B163B16}" type="pres">
      <dgm:prSet presAssocID="{99C943DF-AAA4-4E2C-A283-FA2BF761F447}" presName="childTextArrow" presStyleLbl="fgAccFollowNode1" presStyleIdx="2" presStyleCnt="6">
        <dgm:presLayoutVars>
          <dgm:bulletEnabled val="1"/>
        </dgm:presLayoutVars>
      </dgm:prSet>
      <dgm:spPr/>
    </dgm:pt>
    <dgm:pt modelId="{A6EE397C-6C28-4128-BFFE-CFF44F70153F}" type="pres">
      <dgm:prSet presAssocID="{3FE03ED9-3066-4E28-8291-0B1764DC85D6}" presName="childTextArrow" presStyleLbl="fgAccFollowNode1" presStyleIdx="3" presStyleCnt="6">
        <dgm:presLayoutVars>
          <dgm:bulletEnabled val="1"/>
        </dgm:presLayoutVars>
      </dgm:prSet>
      <dgm:spPr/>
    </dgm:pt>
    <dgm:pt modelId="{0226793B-92A0-4530-A8D1-D80AF6A16C31}" type="pres">
      <dgm:prSet presAssocID="{F14B97BF-E90F-4D5A-A42B-6364BCB81249}" presName="sp" presStyleCnt="0"/>
      <dgm:spPr/>
    </dgm:pt>
    <dgm:pt modelId="{1A669411-1539-46A4-9D6E-2C85E15B0FA6}" type="pres">
      <dgm:prSet presAssocID="{C712D637-7FF1-401C-9304-F85D1B95B226}" presName="arrowAndChildren" presStyleCnt="0"/>
      <dgm:spPr/>
    </dgm:pt>
    <dgm:pt modelId="{859CA2CA-8A33-4975-9F01-7A3C8BB729DE}" type="pres">
      <dgm:prSet presAssocID="{C712D637-7FF1-401C-9304-F85D1B95B226}" presName="parentTextArrow" presStyleLbl="node1" presStyleIdx="1" presStyleCnt="3"/>
      <dgm:spPr/>
    </dgm:pt>
    <dgm:pt modelId="{A48265CE-F3A3-46DB-9DD2-97590B4DBB84}" type="pres">
      <dgm:prSet presAssocID="{C712D637-7FF1-401C-9304-F85D1B95B226}" presName="arrow" presStyleLbl="node1" presStyleIdx="2" presStyleCnt="3"/>
      <dgm:spPr/>
    </dgm:pt>
    <dgm:pt modelId="{DB89CC08-BF2F-4B2E-B88D-22F7BE6ECA5F}" type="pres">
      <dgm:prSet presAssocID="{C712D637-7FF1-401C-9304-F85D1B95B226}" presName="descendantArrow" presStyleCnt="0"/>
      <dgm:spPr/>
    </dgm:pt>
    <dgm:pt modelId="{59FFE57C-E5F2-4FBD-AA4D-8DB27381892F}" type="pres">
      <dgm:prSet presAssocID="{743FE7B1-011B-42E6-8768-1EB3E95741FA}" presName="childTextArrow" presStyleLbl="fgAccFollowNode1" presStyleIdx="4" presStyleCnt="6">
        <dgm:presLayoutVars>
          <dgm:bulletEnabled val="1"/>
        </dgm:presLayoutVars>
      </dgm:prSet>
      <dgm:spPr/>
    </dgm:pt>
    <dgm:pt modelId="{3EC7D028-ECEA-492B-A6F1-68E9B57B69C6}" type="pres">
      <dgm:prSet presAssocID="{DA33CDF4-5B94-4B92-9E0A-4DFD4CBFAF2D}" presName="childTextArrow" presStyleLbl="fgAccFollowNode1" presStyleIdx="5" presStyleCnt="6">
        <dgm:presLayoutVars>
          <dgm:bulletEnabled val="1"/>
        </dgm:presLayoutVars>
      </dgm:prSet>
      <dgm:spPr/>
    </dgm:pt>
  </dgm:ptLst>
  <dgm:cxnLst>
    <dgm:cxn modelId="{9316510D-13B4-4805-A422-3ADE472E3CED}" type="presOf" srcId="{17ACD041-408C-4E7D-B463-7267D32756A1}" destId="{C4F2ADBF-C592-483D-A6FF-5DB9D2A90309}" srcOrd="0" destOrd="0" presId="urn:microsoft.com/office/officeart/2005/8/layout/process4"/>
    <dgm:cxn modelId="{EF7A2011-FCAC-41A8-A305-634BF780B59D}" srcId="{DB6AA457-F75F-415D-BDD5-92045774FE4B}" destId="{3FE03ED9-3066-4E28-8291-0B1764DC85D6}" srcOrd="1" destOrd="0" parTransId="{70F79093-990B-4C69-A0BC-6E28D692D24F}" sibTransId="{2D17DCF5-1F10-4F99-AFA5-9D17F12D0A73}"/>
    <dgm:cxn modelId="{1D511413-BA69-4C30-A06E-819D3DD30080}" type="presOf" srcId="{743FE7B1-011B-42E6-8768-1EB3E95741FA}" destId="{59FFE57C-E5F2-4FBD-AA4D-8DB27381892F}" srcOrd="0" destOrd="0" presId="urn:microsoft.com/office/officeart/2005/8/layout/process4"/>
    <dgm:cxn modelId="{0ED8DE1E-44AE-4D6E-B272-36A837D116F5}" type="presOf" srcId="{DB6AA457-F75F-415D-BDD5-92045774FE4B}" destId="{80AD606B-F25E-46DF-B405-18F7D2EAE74A}" srcOrd="1" destOrd="0" presId="urn:microsoft.com/office/officeart/2005/8/layout/process4"/>
    <dgm:cxn modelId="{6D29C741-1B1E-4EBC-A0C7-F287A8ED285A}" srcId="{C712D637-7FF1-401C-9304-F85D1B95B226}" destId="{743FE7B1-011B-42E6-8768-1EB3E95741FA}" srcOrd="0" destOrd="0" parTransId="{921AFB12-2D70-40FB-8AB1-299E0FF2C5A6}" sibTransId="{FFAF77DD-A644-4C36-8908-6204BB0D9268}"/>
    <dgm:cxn modelId="{9653D664-EC18-40D7-9F5E-3B27A70DCA4D}" srcId="{CD5204CD-6958-4A55-82AA-4AD73B3B6A19}" destId="{C712D637-7FF1-401C-9304-F85D1B95B226}" srcOrd="0" destOrd="0" parTransId="{05E1DD5C-7FEF-48F0-9651-C74D082ACBA9}" sibTransId="{F14B97BF-E90F-4D5A-A42B-6364BCB81249}"/>
    <dgm:cxn modelId="{2F493247-DD71-42E2-BA13-315F9C6D9D25}" type="presOf" srcId="{C712D637-7FF1-401C-9304-F85D1B95B226}" destId="{A48265CE-F3A3-46DB-9DD2-97590B4DBB84}" srcOrd="1" destOrd="0" presId="urn:microsoft.com/office/officeart/2005/8/layout/process4"/>
    <dgm:cxn modelId="{F9232B4D-645E-4C93-A5D6-A89B30504327}" srcId="{DB6AA457-F75F-415D-BDD5-92045774FE4B}" destId="{99C943DF-AAA4-4E2C-A283-FA2BF761F447}" srcOrd="0" destOrd="0" parTransId="{20F107AF-35DA-4D25-AB35-B8AD821D3FE7}" sibTransId="{4802CB64-7B32-458C-A9FF-C35C0A51E69A}"/>
    <dgm:cxn modelId="{93F76B4F-907D-4630-B1A9-C3BE3C102DFF}" srcId="{CD5204CD-6958-4A55-82AA-4AD73B3B6A19}" destId="{DB6AA457-F75F-415D-BDD5-92045774FE4B}" srcOrd="1" destOrd="0" parTransId="{195DBB62-3C1E-4BED-ADB6-6E31CA6ABD63}" sibTransId="{C684833D-85CC-4010-A138-ABC65E139C69}"/>
    <dgm:cxn modelId="{8C9BD688-12E5-4F5A-8BDA-E772A4740AB3}" type="presOf" srcId="{C712D637-7FF1-401C-9304-F85D1B95B226}" destId="{859CA2CA-8A33-4975-9F01-7A3C8BB729DE}" srcOrd="0" destOrd="0" presId="urn:microsoft.com/office/officeart/2005/8/layout/process4"/>
    <dgm:cxn modelId="{6E6CA696-8B54-476F-8D51-CE9ECC050E3A}" type="presOf" srcId="{DA33CDF4-5B94-4B92-9E0A-4DFD4CBFAF2D}" destId="{3EC7D028-ECEA-492B-A6F1-68E9B57B69C6}" srcOrd="0" destOrd="0" presId="urn:microsoft.com/office/officeart/2005/8/layout/process4"/>
    <dgm:cxn modelId="{4BC4F29C-6AF5-4F17-9CDA-1468FA88B1A3}" type="presOf" srcId="{B5387FF0-0982-441E-9F8E-19335142671C}" destId="{0F0AC827-ACAE-4C23-875D-A4B53006A73F}" srcOrd="0" destOrd="0" presId="urn:microsoft.com/office/officeart/2005/8/layout/process4"/>
    <dgm:cxn modelId="{88A87FA6-C1EB-4109-9B9E-2FE10DE80F14}" srcId="{C712D637-7FF1-401C-9304-F85D1B95B226}" destId="{DA33CDF4-5B94-4B92-9E0A-4DFD4CBFAF2D}" srcOrd="1" destOrd="0" parTransId="{B7ECB8E0-4CD3-4804-BE8C-5260A5083C57}" sibTransId="{D3EF4DE2-351E-4A5C-980A-1BBDC899AAC2}"/>
    <dgm:cxn modelId="{C5225FAC-9385-411A-BFDD-CA9618BF9F59}" type="presOf" srcId="{C3DC95A2-4D92-42C5-966E-8600E4BA31BD}" destId="{588D9B7D-EC68-4FB0-96F2-2E47AC868059}" srcOrd="0" destOrd="0" presId="urn:microsoft.com/office/officeart/2005/8/layout/process4"/>
    <dgm:cxn modelId="{0CE79BAC-C717-4253-9B80-C8A96B03C6F6}" type="presOf" srcId="{DB6AA457-F75F-415D-BDD5-92045774FE4B}" destId="{7371425A-4D37-4FA7-A21E-1529F4324E45}" srcOrd="0" destOrd="0" presId="urn:microsoft.com/office/officeart/2005/8/layout/process4"/>
    <dgm:cxn modelId="{0203F2AF-F4DC-42DB-872C-0270CF20114A}" type="presOf" srcId="{C3DC95A2-4D92-42C5-966E-8600E4BA31BD}" destId="{B752F9F5-2482-4D52-A33E-BE0263F4B0EA}" srcOrd="1" destOrd="0" presId="urn:microsoft.com/office/officeart/2005/8/layout/process4"/>
    <dgm:cxn modelId="{8F9C94B8-2722-4DFB-8419-922357272B6B}" type="presOf" srcId="{CD5204CD-6958-4A55-82AA-4AD73B3B6A19}" destId="{31D3AE5D-DA06-4E2D-9D68-F5531DFE7C2B}" srcOrd="0" destOrd="0" presId="urn:microsoft.com/office/officeart/2005/8/layout/process4"/>
    <dgm:cxn modelId="{475DCDBB-49D7-4466-968D-3F0CC3924852}" type="presOf" srcId="{99C943DF-AAA4-4E2C-A283-FA2BF761F447}" destId="{A8E0F749-66B2-490B-99E9-CC106B163B16}" srcOrd="0" destOrd="0" presId="urn:microsoft.com/office/officeart/2005/8/layout/process4"/>
    <dgm:cxn modelId="{7F70C7BE-72E8-441E-B7CF-522ADEA91ECB}" srcId="{C3DC95A2-4D92-42C5-966E-8600E4BA31BD}" destId="{B5387FF0-0982-441E-9F8E-19335142671C}" srcOrd="1" destOrd="0" parTransId="{FE9534D2-E5E4-4494-A37E-5724362DB3AC}" sibTransId="{0DB486FB-DB2E-4894-89D1-AA4679580390}"/>
    <dgm:cxn modelId="{CAE3D8D7-871D-4B8C-B4F6-79D747E55EE8}" type="presOf" srcId="{3FE03ED9-3066-4E28-8291-0B1764DC85D6}" destId="{A6EE397C-6C28-4128-BFFE-CFF44F70153F}" srcOrd="0" destOrd="0" presId="urn:microsoft.com/office/officeart/2005/8/layout/process4"/>
    <dgm:cxn modelId="{8A476EEB-6A39-4004-AD8C-BD56913E7B26}" srcId="{CD5204CD-6958-4A55-82AA-4AD73B3B6A19}" destId="{C3DC95A2-4D92-42C5-966E-8600E4BA31BD}" srcOrd="2" destOrd="0" parTransId="{F9D94033-59E5-4228-A5F3-6CB272E77E3B}" sibTransId="{A43E3114-C8AC-4F44-952D-8A0D6A8A6B45}"/>
    <dgm:cxn modelId="{EBCDDEFB-4955-4864-90AB-7D693BE5DA0A}" srcId="{C3DC95A2-4D92-42C5-966E-8600E4BA31BD}" destId="{17ACD041-408C-4E7D-B463-7267D32756A1}" srcOrd="0" destOrd="0" parTransId="{209FC651-3F8E-4BF8-8C06-328027667041}" sibTransId="{A6AA8096-532A-4378-9BB6-B585B46357E5}"/>
    <dgm:cxn modelId="{598A8450-75AF-481D-9841-1D23F9884FD1}" type="presParOf" srcId="{31D3AE5D-DA06-4E2D-9D68-F5531DFE7C2B}" destId="{127AFF01-F37D-42CC-8885-1689151201CD}" srcOrd="0" destOrd="0" presId="urn:microsoft.com/office/officeart/2005/8/layout/process4"/>
    <dgm:cxn modelId="{DA7B1C90-E6CA-4055-851A-0557606EBDAC}" type="presParOf" srcId="{127AFF01-F37D-42CC-8885-1689151201CD}" destId="{588D9B7D-EC68-4FB0-96F2-2E47AC868059}" srcOrd="0" destOrd="0" presId="urn:microsoft.com/office/officeart/2005/8/layout/process4"/>
    <dgm:cxn modelId="{0E7073F3-923D-4ED6-B41B-384A82C8C200}" type="presParOf" srcId="{127AFF01-F37D-42CC-8885-1689151201CD}" destId="{B752F9F5-2482-4D52-A33E-BE0263F4B0EA}" srcOrd="1" destOrd="0" presId="urn:microsoft.com/office/officeart/2005/8/layout/process4"/>
    <dgm:cxn modelId="{34DACDD9-579D-484A-A6CA-92F20AC63C35}" type="presParOf" srcId="{127AFF01-F37D-42CC-8885-1689151201CD}" destId="{2DA8AD2F-BF50-4911-9A17-8274766C00A6}" srcOrd="2" destOrd="0" presId="urn:microsoft.com/office/officeart/2005/8/layout/process4"/>
    <dgm:cxn modelId="{CE9F8C4F-B92C-4259-B12C-1B419BF89D38}" type="presParOf" srcId="{2DA8AD2F-BF50-4911-9A17-8274766C00A6}" destId="{C4F2ADBF-C592-483D-A6FF-5DB9D2A90309}" srcOrd="0" destOrd="0" presId="urn:microsoft.com/office/officeart/2005/8/layout/process4"/>
    <dgm:cxn modelId="{02D123F8-1DC9-4E29-B79E-8AF74BABCE28}" type="presParOf" srcId="{2DA8AD2F-BF50-4911-9A17-8274766C00A6}" destId="{0F0AC827-ACAE-4C23-875D-A4B53006A73F}" srcOrd="1" destOrd="0" presId="urn:microsoft.com/office/officeart/2005/8/layout/process4"/>
    <dgm:cxn modelId="{47EA5B00-FECA-4EA3-8858-020831D68EBC}" type="presParOf" srcId="{31D3AE5D-DA06-4E2D-9D68-F5531DFE7C2B}" destId="{7F8DEC81-0DCB-4545-8129-1A1632B41B5E}" srcOrd="1" destOrd="0" presId="urn:microsoft.com/office/officeart/2005/8/layout/process4"/>
    <dgm:cxn modelId="{F9086655-70F6-4D62-803D-9FB2B9CECBD7}" type="presParOf" srcId="{31D3AE5D-DA06-4E2D-9D68-F5531DFE7C2B}" destId="{33200553-5A1C-45F1-A422-26ECCEDBD439}" srcOrd="2" destOrd="0" presId="urn:microsoft.com/office/officeart/2005/8/layout/process4"/>
    <dgm:cxn modelId="{F9C4E479-1A12-49B4-840E-90ED42B6D93D}" type="presParOf" srcId="{33200553-5A1C-45F1-A422-26ECCEDBD439}" destId="{7371425A-4D37-4FA7-A21E-1529F4324E45}" srcOrd="0" destOrd="0" presId="urn:microsoft.com/office/officeart/2005/8/layout/process4"/>
    <dgm:cxn modelId="{48F1D443-1A01-4371-8854-D60E466CE0B6}" type="presParOf" srcId="{33200553-5A1C-45F1-A422-26ECCEDBD439}" destId="{80AD606B-F25E-46DF-B405-18F7D2EAE74A}" srcOrd="1" destOrd="0" presId="urn:microsoft.com/office/officeart/2005/8/layout/process4"/>
    <dgm:cxn modelId="{BAD9D01B-996C-4986-8FD9-37049CDB92B5}" type="presParOf" srcId="{33200553-5A1C-45F1-A422-26ECCEDBD439}" destId="{72E9B7A5-E5DC-46EA-A30C-DAC09ADD2BF7}" srcOrd="2" destOrd="0" presId="urn:microsoft.com/office/officeart/2005/8/layout/process4"/>
    <dgm:cxn modelId="{C3CD8C6F-29BD-4ADE-A6A3-584D41BCA136}" type="presParOf" srcId="{72E9B7A5-E5DC-46EA-A30C-DAC09ADD2BF7}" destId="{A8E0F749-66B2-490B-99E9-CC106B163B16}" srcOrd="0" destOrd="0" presId="urn:microsoft.com/office/officeart/2005/8/layout/process4"/>
    <dgm:cxn modelId="{3F8AE4D0-C1B9-49A3-9D85-FA13C986C03B}" type="presParOf" srcId="{72E9B7A5-E5DC-46EA-A30C-DAC09ADD2BF7}" destId="{A6EE397C-6C28-4128-BFFE-CFF44F70153F}" srcOrd="1" destOrd="0" presId="urn:microsoft.com/office/officeart/2005/8/layout/process4"/>
    <dgm:cxn modelId="{DF157FA0-6CFF-475F-B2C1-C14A30CA284D}" type="presParOf" srcId="{31D3AE5D-DA06-4E2D-9D68-F5531DFE7C2B}" destId="{0226793B-92A0-4530-A8D1-D80AF6A16C31}" srcOrd="3" destOrd="0" presId="urn:microsoft.com/office/officeart/2005/8/layout/process4"/>
    <dgm:cxn modelId="{D9B8890F-622F-4EF7-B8C9-501999392107}" type="presParOf" srcId="{31D3AE5D-DA06-4E2D-9D68-F5531DFE7C2B}" destId="{1A669411-1539-46A4-9D6E-2C85E15B0FA6}" srcOrd="4" destOrd="0" presId="urn:microsoft.com/office/officeart/2005/8/layout/process4"/>
    <dgm:cxn modelId="{CF2E4F72-F757-4A14-BF45-750381229016}" type="presParOf" srcId="{1A669411-1539-46A4-9D6E-2C85E15B0FA6}" destId="{859CA2CA-8A33-4975-9F01-7A3C8BB729DE}" srcOrd="0" destOrd="0" presId="urn:microsoft.com/office/officeart/2005/8/layout/process4"/>
    <dgm:cxn modelId="{4476044B-B0FF-4572-BB01-9732B848392A}" type="presParOf" srcId="{1A669411-1539-46A4-9D6E-2C85E15B0FA6}" destId="{A48265CE-F3A3-46DB-9DD2-97590B4DBB84}" srcOrd="1" destOrd="0" presId="urn:microsoft.com/office/officeart/2005/8/layout/process4"/>
    <dgm:cxn modelId="{108CBA6F-ABE6-49B0-8D57-CCB454AC970F}" type="presParOf" srcId="{1A669411-1539-46A4-9D6E-2C85E15B0FA6}" destId="{DB89CC08-BF2F-4B2E-B88D-22F7BE6ECA5F}" srcOrd="2" destOrd="0" presId="urn:microsoft.com/office/officeart/2005/8/layout/process4"/>
    <dgm:cxn modelId="{C675B826-3900-4575-89A0-DB78CA5B441C}" type="presParOf" srcId="{DB89CC08-BF2F-4B2E-B88D-22F7BE6ECA5F}" destId="{59FFE57C-E5F2-4FBD-AA4D-8DB27381892F}" srcOrd="0" destOrd="0" presId="urn:microsoft.com/office/officeart/2005/8/layout/process4"/>
    <dgm:cxn modelId="{5D529EFA-23A6-4C03-8BAF-B0DDF673418B}" type="presParOf" srcId="{DB89CC08-BF2F-4B2E-B88D-22F7BE6ECA5F}" destId="{3EC7D028-ECEA-492B-A6F1-68E9B57B69C6}" srcOrd="1"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52F9F5-2482-4D52-A33E-BE0263F4B0EA}">
      <dsp:nvSpPr>
        <dsp:cNvPr id="0" name=""/>
        <dsp:cNvSpPr/>
      </dsp:nvSpPr>
      <dsp:spPr>
        <a:xfrm>
          <a:off x="0" y="3443976"/>
          <a:ext cx="4800600" cy="113038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3</a:t>
          </a:r>
        </a:p>
      </dsp:txBody>
      <dsp:txXfrm>
        <a:off x="0" y="3443976"/>
        <a:ext cx="4800600" cy="610410"/>
      </dsp:txXfrm>
    </dsp:sp>
    <dsp:sp modelId="{C4F2ADBF-C592-483D-A6FF-5DB9D2A90309}">
      <dsp:nvSpPr>
        <dsp:cNvPr id="0" name=""/>
        <dsp:cNvSpPr/>
      </dsp:nvSpPr>
      <dsp:spPr>
        <a:xfrm>
          <a:off x="0" y="4031779"/>
          <a:ext cx="2400300" cy="5199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4031779"/>
        <a:ext cx="2400300" cy="519979"/>
      </dsp:txXfrm>
    </dsp:sp>
    <dsp:sp modelId="{0F0AC827-ACAE-4C23-875D-A4B53006A73F}">
      <dsp:nvSpPr>
        <dsp:cNvPr id="0" name=""/>
        <dsp:cNvSpPr/>
      </dsp:nvSpPr>
      <dsp:spPr>
        <a:xfrm>
          <a:off x="2400300" y="4031779"/>
          <a:ext cx="2400300" cy="519979"/>
        </a:xfrm>
        <a:prstGeom prst="rect">
          <a:avLst/>
        </a:prstGeom>
        <a:solidFill>
          <a:schemeClr val="accent3">
            <a:tint val="40000"/>
            <a:alpha val="90000"/>
            <a:hueOff val="-1096691"/>
            <a:satOff val="-573"/>
            <a:lumOff val="49"/>
            <a:alphaOff val="0"/>
          </a:schemeClr>
        </a:solidFill>
        <a:ln w="12700" cap="flat" cmpd="sng" algn="ctr">
          <a:solidFill>
            <a:schemeClr val="accent3">
              <a:tint val="40000"/>
              <a:alpha val="90000"/>
              <a:hueOff val="-1096691"/>
              <a:satOff val="-573"/>
              <a:lumOff val="4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4031779"/>
        <a:ext cx="2400300" cy="519979"/>
      </dsp:txXfrm>
    </dsp:sp>
    <dsp:sp modelId="{80AD606B-F25E-46DF-B405-18F7D2EAE74A}">
      <dsp:nvSpPr>
        <dsp:cNvPr id="0" name=""/>
        <dsp:cNvSpPr/>
      </dsp:nvSpPr>
      <dsp:spPr>
        <a:xfrm rot="10800000">
          <a:off x="0" y="1722392"/>
          <a:ext cx="4800600" cy="1738539"/>
        </a:xfrm>
        <a:prstGeom prst="upArrowCallout">
          <a:avLst/>
        </a:prstGeom>
        <a:solidFill>
          <a:schemeClr val="accent3">
            <a:hueOff val="-2534557"/>
            <a:satOff val="-11694"/>
            <a:lumOff val="19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2</a:t>
          </a:r>
        </a:p>
      </dsp:txBody>
      <dsp:txXfrm rot="-10800000">
        <a:off x="0" y="1722392"/>
        <a:ext cx="4800600" cy="610227"/>
      </dsp:txXfrm>
    </dsp:sp>
    <dsp:sp modelId="{A8E0F749-66B2-490B-99E9-CC106B163B16}">
      <dsp:nvSpPr>
        <dsp:cNvPr id="0" name=""/>
        <dsp:cNvSpPr/>
      </dsp:nvSpPr>
      <dsp:spPr>
        <a:xfrm>
          <a:off x="0" y="2332619"/>
          <a:ext cx="2400300" cy="519823"/>
        </a:xfrm>
        <a:prstGeom prst="rect">
          <a:avLst/>
        </a:prstGeom>
        <a:solidFill>
          <a:schemeClr val="accent3">
            <a:tint val="40000"/>
            <a:alpha val="90000"/>
            <a:hueOff val="-2193382"/>
            <a:satOff val="-1145"/>
            <a:lumOff val="99"/>
            <a:alphaOff val="0"/>
          </a:schemeClr>
        </a:solidFill>
        <a:ln w="12700" cap="flat" cmpd="sng" algn="ctr">
          <a:solidFill>
            <a:schemeClr val="accent3">
              <a:tint val="40000"/>
              <a:alpha val="90000"/>
              <a:hueOff val="-2193382"/>
              <a:satOff val="-1145"/>
              <a:lumOff val="9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2332619"/>
        <a:ext cx="2400300" cy="519823"/>
      </dsp:txXfrm>
    </dsp:sp>
    <dsp:sp modelId="{A6EE397C-6C28-4128-BFFE-CFF44F70153F}">
      <dsp:nvSpPr>
        <dsp:cNvPr id="0" name=""/>
        <dsp:cNvSpPr/>
      </dsp:nvSpPr>
      <dsp:spPr>
        <a:xfrm>
          <a:off x="2400300" y="2332619"/>
          <a:ext cx="2400300" cy="519823"/>
        </a:xfrm>
        <a:prstGeom prst="rect">
          <a:avLst/>
        </a:prstGeom>
        <a:solidFill>
          <a:schemeClr val="accent3">
            <a:tint val="40000"/>
            <a:alpha val="90000"/>
            <a:hueOff val="-3290073"/>
            <a:satOff val="-1718"/>
            <a:lumOff val="148"/>
            <a:alphaOff val="0"/>
          </a:schemeClr>
        </a:solidFill>
        <a:ln w="12700" cap="flat" cmpd="sng" algn="ctr">
          <a:solidFill>
            <a:schemeClr val="accent3">
              <a:tint val="40000"/>
              <a:alpha val="90000"/>
              <a:hueOff val="-3290073"/>
              <a:satOff val="-1718"/>
              <a:lumOff val="1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2332619"/>
        <a:ext cx="2400300" cy="519823"/>
      </dsp:txXfrm>
    </dsp:sp>
    <dsp:sp modelId="{A48265CE-F3A3-46DB-9DD2-97590B4DBB84}">
      <dsp:nvSpPr>
        <dsp:cNvPr id="0" name=""/>
        <dsp:cNvSpPr/>
      </dsp:nvSpPr>
      <dsp:spPr>
        <a:xfrm rot="10800000">
          <a:off x="0" y="808"/>
          <a:ext cx="4800600" cy="1738539"/>
        </a:xfrm>
        <a:prstGeom prst="upArrowCallout">
          <a:avLst/>
        </a:prstGeom>
        <a:solidFill>
          <a:schemeClr val="accent3">
            <a:hueOff val="-5069114"/>
            <a:satOff val="-23387"/>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Step 1</a:t>
          </a:r>
        </a:p>
      </dsp:txBody>
      <dsp:txXfrm rot="-10800000">
        <a:off x="0" y="808"/>
        <a:ext cx="4800600" cy="610227"/>
      </dsp:txXfrm>
    </dsp:sp>
    <dsp:sp modelId="{59FFE57C-E5F2-4FBD-AA4D-8DB27381892F}">
      <dsp:nvSpPr>
        <dsp:cNvPr id="0" name=""/>
        <dsp:cNvSpPr/>
      </dsp:nvSpPr>
      <dsp:spPr>
        <a:xfrm>
          <a:off x="0" y="611036"/>
          <a:ext cx="2400300" cy="519823"/>
        </a:xfrm>
        <a:prstGeom prst="rect">
          <a:avLst/>
        </a:prstGeom>
        <a:solidFill>
          <a:schemeClr val="accent3">
            <a:tint val="40000"/>
            <a:alpha val="90000"/>
            <a:hueOff val="-4386764"/>
            <a:satOff val="-2290"/>
            <a:lumOff val="198"/>
            <a:alphaOff val="0"/>
          </a:schemeClr>
        </a:solidFill>
        <a:ln w="12700" cap="flat" cmpd="sng" algn="ctr">
          <a:solidFill>
            <a:schemeClr val="accent3">
              <a:tint val="40000"/>
              <a:alpha val="90000"/>
              <a:hueOff val="-4386764"/>
              <a:satOff val="-2290"/>
              <a:lumOff val="19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0" y="611036"/>
        <a:ext cx="2400300" cy="519823"/>
      </dsp:txXfrm>
    </dsp:sp>
    <dsp:sp modelId="{3EC7D028-ECEA-492B-A6F1-68E9B57B69C6}">
      <dsp:nvSpPr>
        <dsp:cNvPr id="0" name=""/>
        <dsp:cNvSpPr/>
      </dsp:nvSpPr>
      <dsp:spPr>
        <a:xfrm>
          <a:off x="2400300" y="611036"/>
          <a:ext cx="2400300" cy="519823"/>
        </a:xfrm>
        <a:prstGeom prst="rect">
          <a:avLst/>
        </a:prstGeom>
        <a:solidFill>
          <a:schemeClr val="accent3">
            <a:tint val="40000"/>
            <a:alpha val="90000"/>
            <a:hueOff val="-5483455"/>
            <a:satOff val="-2863"/>
            <a:lumOff val="247"/>
            <a:alphaOff val="0"/>
          </a:schemeClr>
        </a:solidFill>
        <a:ln w="12700" cap="flat" cmpd="sng" algn="ctr">
          <a:solidFill>
            <a:schemeClr val="accent3">
              <a:tint val="40000"/>
              <a:alpha val="90000"/>
              <a:hueOff val="-5483455"/>
              <a:satOff val="-2863"/>
              <a:lumOff val="24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US" sz="2300" kern="1200" dirty="0"/>
            <a:t>Task Description</a:t>
          </a:r>
        </a:p>
      </dsp:txBody>
      <dsp:txXfrm>
        <a:off x="2400300" y="611036"/>
        <a:ext cx="2400300" cy="519823"/>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43B725B-653D-4166-A8E9-72A38A1847CF}" type="datetimeFigureOut">
              <a:rPr lang="en-US"/>
              <a:t>5/21/2025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861E8E-D392-497B-BB21-122DD7C27CF3}" type="slidenum">
              <a:rPr/>
              <a:t>‹#›</a:t>
            </a:fld>
            <a:endParaRPr/>
          </a:p>
        </p:txBody>
      </p:sp>
    </p:spTree>
    <p:extLst>
      <p:ext uri="{BB962C8B-B14F-4D97-AF65-F5344CB8AC3E}">
        <p14:creationId xmlns:p14="http://schemas.microsoft.com/office/powerpoint/2010/main" val="1208353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3F64CD-0576-4A9A-BD06-7889D6E60BDC}" type="datetimeFigureOut">
              <a:rPr lang="en-US"/>
              <a:t>5/21/2025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55D449-B875-4B8D-8E66-224D27E54C9A}" type="slidenum">
              <a:rPr/>
              <a:t>‹#›</a:t>
            </a:fld>
            <a:endParaRPr/>
          </a:p>
        </p:txBody>
      </p:sp>
    </p:spTree>
    <p:extLst>
      <p:ext uri="{BB962C8B-B14F-4D97-AF65-F5344CB8AC3E}">
        <p14:creationId xmlns:p14="http://schemas.microsoft.com/office/powerpoint/2010/main" val="13499799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flip="none" rotWithShape="1">
          <a:gsLst>
            <a:gs pos="0">
              <a:srgbClr val="D9D9D9"/>
            </a:gs>
            <a:gs pos="100000">
              <a:schemeClr val="bg1"/>
            </a:gs>
          </a:gsLst>
          <a:lin ang="810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26225" y="1828800"/>
            <a:ext cx="4098175" cy="3177380"/>
          </a:xfrm>
        </p:spPr>
        <p:txBody>
          <a:bodyPr anchor="b">
            <a:normAutofit/>
          </a:bodyPr>
          <a:lstStyle>
            <a:lvl1pPr algn="l">
              <a:lnSpc>
                <a:spcPct val="80000"/>
              </a:lnSpc>
              <a:defRPr sz="5400">
                <a:solidFill>
                  <a:schemeClr val="accent1"/>
                </a:solidFill>
              </a:defRPr>
            </a:lvl1pPr>
          </a:lstStyle>
          <a:p>
            <a:r>
              <a:rPr lang="en-US"/>
              <a:t>Click to edit Master title style</a:t>
            </a:r>
            <a:endParaRPr/>
          </a:p>
        </p:txBody>
      </p:sp>
      <p:sp>
        <p:nvSpPr>
          <p:cNvPr id="3" name="Subtitle 2"/>
          <p:cNvSpPr>
            <a:spLocks noGrp="1"/>
          </p:cNvSpPr>
          <p:nvPr>
            <p:ph type="subTitle" idx="1"/>
          </p:nvPr>
        </p:nvSpPr>
        <p:spPr>
          <a:xfrm>
            <a:off x="626225" y="5181600"/>
            <a:ext cx="4098175" cy="685800"/>
          </a:xfrm>
        </p:spPr>
        <p:txBody>
          <a:bodyPr>
            <a:normAutofit/>
          </a:bodyPr>
          <a:lstStyle>
            <a:lvl1pPr marL="0" indent="0" algn="l">
              <a:buNone/>
              <a:defRPr sz="2000" cap="all" baseline="0">
                <a:solidFill>
                  <a:schemeClr val="tx1">
                    <a:lumMod val="50000"/>
                    <a:lumOff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a:p>
        </p:txBody>
      </p:sp>
      <p:pic>
        <p:nvPicPr>
          <p:cNvPr id="7" name="Picture 6" descr="EKG line"/>
          <p:cNvPicPr>
            <a:picLocks noChangeAspect="1"/>
          </p:cNvPicPr>
          <p:nvPr/>
        </p:nvPicPr>
        <p:blipFill rotWithShape="1">
          <a:blip r:embed="rId2" cstate="print">
            <a:extLst>
              <a:ext uri="{28A0092B-C50C-407E-A947-70E740481C1C}">
                <a14:useLocalDpi xmlns:a14="http://schemas.microsoft.com/office/drawing/2010/main" val="0"/>
              </a:ext>
            </a:extLst>
          </a:blip>
          <a:srcRect/>
          <a:stretch/>
        </p:blipFill>
        <p:spPr>
          <a:xfrm>
            <a:off x="5188688" y="-1"/>
            <a:ext cx="7000137" cy="6858001"/>
          </a:xfrm>
          <a:prstGeom prst="rect">
            <a:avLst/>
          </a:prstGeom>
        </p:spPr>
      </p:pic>
    </p:spTree>
    <p:extLst>
      <p:ext uri="{BB962C8B-B14F-4D97-AF65-F5344CB8AC3E}">
        <p14:creationId xmlns:p14="http://schemas.microsoft.com/office/powerpoint/2010/main" val="798862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5/21/2025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4771542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descr="Rectangle"/>
          <p:cNvSpPr/>
          <p:nvPr/>
        </p:nvSpPr>
        <p:spPr>
          <a:xfrm>
            <a:off x="9982200" y="0"/>
            <a:ext cx="2209800" cy="6858000"/>
          </a:xfrm>
          <a:prstGeom prst="rect">
            <a:avLst/>
          </a:prstGeom>
          <a:gradFill flip="none" rotWithShape="1">
            <a:gsLst>
              <a:gs pos="0">
                <a:schemeClr val="accent1"/>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10058399" y="457201"/>
            <a:ext cx="2057401" cy="59436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609600" y="457200"/>
            <a:ext cx="9067800" cy="5943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5/21/2025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5246350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endParaRPr/>
          </a:p>
        </p:txBody>
      </p:sp>
      <p:sp>
        <p:nvSpPr>
          <p:cNvPr id="4" name="Date Placeholder 3"/>
          <p:cNvSpPr>
            <a:spLocks noGrp="1"/>
          </p:cNvSpPr>
          <p:nvPr>
            <p:ph type="dt" sz="half" idx="10"/>
          </p:nvPr>
        </p:nvSpPr>
        <p:spPr/>
        <p:txBody>
          <a:bodyPr/>
          <a:lstStyle/>
          <a:p>
            <a:fld id="{37CC0096-1860-4642-9CD2-0079EA5E7CD1}" type="datetimeFigureOut">
              <a:rPr lang="en-US"/>
              <a:t>5/21/2025</a:t>
            </a:fld>
            <a:endParaRPr/>
          </a:p>
        </p:txBody>
      </p:sp>
      <p:sp>
        <p:nvSpPr>
          <p:cNvPr id="6" name="Slide Number Placeholder 5"/>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112444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flip="none" rotWithShape="1">
          <a:gsLst>
            <a:gs pos="0">
              <a:schemeClr val="accent1"/>
            </a:gs>
            <a:gs pos="100000">
              <a:schemeClr val="accent1">
                <a:lumMod val="75000"/>
              </a:schemeClr>
            </a:gs>
          </a:gsLst>
          <a:lin ang="5400000" scaled="0"/>
          <a:tileRect/>
        </a:gradFill>
        <a:effectLst/>
      </p:bgPr>
    </p:bg>
    <p:spTree>
      <p:nvGrpSpPr>
        <p:cNvPr id="1" name=""/>
        <p:cNvGrpSpPr/>
        <p:nvPr/>
      </p:nvGrpSpPr>
      <p:grpSpPr>
        <a:xfrm>
          <a:off x="0" y="0"/>
          <a:ext cx="0" cy="0"/>
          <a:chOff x="0" y="0"/>
          <a:chExt cx="0" cy="0"/>
        </a:xfrm>
      </p:grpSpPr>
      <p:sp>
        <p:nvSpPr>
          <p:cNvPr id="7" name="Rectangle 6" descr="Rectangle"/>
          <p:cNvSpPr/>
          <p:nvPr/>
        </p:nvSpPr>
        <p:spPr>
          <a:xfrm>
            <a:off x="265112" y="228600"/>
            <a:ext cx="11658600" cy="6400800"/>
          </a:xfrm>
          <a:prstGeom prst="rect">
            <a:avLst/>
          </a:prstGeom>
          <a:noFill/>
          <a:ln w="15875">
            <a:gradFill flip="none" rotWithShape="1">
              <a:gsLst>
                <a:gs pos="0">
                  <a:schemeClr val="bg1">
                    <a:lumMod val="75000"/>
                  </a:schemeClr>
                </a:gs>
                <a:gs pos="100000">
                  <a:schemeClr val="bg1"/>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1066800" y="1828800"/>
            <a:ext cx="7772400" cy="3177380"/>
          </a:xfrm>
        </p:spPr>
        <p:txBody>
          <a:bodyPr anchor="b">
            <a:normAutofit/>
          </a:bodyPr>
          <a:lstStyle>
            <a:lvl1pPr>
              <a:lnSpc>
                <a:spcPct val="80000"/>
              </a:lnSpc>
              <a:defRPr sz="5400"/>
            </a:lvl1pPr>
          </a:lstStyle>
          <a:p>
            <a:r>
              <a:rPr lang="en-US"/>
              <a:t>Click to edit Master title style</a:t>
            </a:r>
            <a:endParaRPr/>
          </a:p>
        </p:txBody>
      </p:sp>
      <p:sp>
        <p:nvSpPr>
          <p:cNvPr id="3" name="Text Placeholder 2"/>
          <p:cNvSpPr>
            <a:spLocks noGrp="1"/>
          </p:cNvSpPr>
          <p:nvPr>
            <p:ph type="body" idx="1"/>
          </p:nvPr>
        </p:nvSpPr>
        <p:spPr>
          <a:xfrm>
            <a:off x="1066800" y="5181600"/>
            <a:ext cx="7772400" cy="685800"/>
          </a:xfrm>
        </p:spPr>
        <p:txBody>
          <a:bodyPr>
            <a:normAutofit/>
          </a:bodyPr>
          <a:lstStyle>
            <a:lvl1pPr marL="0" indent="0">
              <a:buNone/>
              <a:defRPr sz="2000" cap="all" baseline="0">
                <a:solidFill>
                  <a:schemeClr val="bg1"/>
                </a:solidFill>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0668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324600" y="1825624"/>
            <a:ext cx="4800600" cy="4575175"/>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endParaRPr/>
          </a:p>
        </p:txBody>
      </p:sp>
      <p:sp>
        <p:nvSpPr>
          <p:cNvPr id="5" name="Date Placeholder 4"/>
          <p:cNvSpPr>
            <a:spLocks noGrp="1"/>
          </p:cNvSpPr>
          <p:nvPr>
            <p:ph type="dt" sz="half" idx="10"/>
          </p:nvPr>
        </p:nvSpPr>
        <p:spPr/>
        <p:txBody>
          <a:bodyPr/>
          <a:lstStyle/>
          <a:p>
            <a:fld id="{37CC0096-1860-4642-9CD2-0079EA5E7CD1}" type="datetimeFigureOut">
              <a:rPr lang="en-US"/>
              <a:t>5/21/2025</a:t>
            </a:fld>
            <a:endParaRPr/>
          </a:p>
        </p:txBody>
      </p:sp>
      <p:sp>
        <p:nvSpPr>
          <p:cNvPr id="7" name="Slide Number Placeholder 6"/>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4044567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Text Placeholder 2"/>
          <p:cNvSpPr>
            <a:spLocks noGrp="1"/>
          </p:cNvSpPr>
          <p:nvPr>
            <p:ph type="body" idx="1"/>
          </p:nvPr>
        </p:nvSpPr>
        <p:spPr>
          <a:xfrm>
            <a:off x="10668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68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324600" y="1828799"/>
            <a:ext cx="4800600" cy="762000"/>
          </a:xfrm>
        </p:spPr>
        <p:txBody>
          <a:bodyPr anchor="ctr">
            <a:noAutofit/>
          </a:bodyPr>
          <a:lstStyle>
            <a:lvl1pPr marL="0" indent="0">
              <a:buNone/>
              <a:defRPr sz="2400" b="0" cap="none" baseline="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4600" y="2590799"/>
            <a:ext cx="4800600" cy="3810033"/>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endParaRPr/>
          </a:p>
        </p:txBody>
      </p:sp>
      <p:sp>
        <p:nvSpPr>
          <p:cNvPr id="7" name="Date Placeholder 6"/>
          <p:cNvSpPr>
            <a:spLocks noGrp="1"/>
          </p:cNvSpPr>
          <p:nvPr>
            <p:ph type="dt" sz="half" idx="10"/>
          </p:nvPr>
        </p:nvSpPr>
        <p:spPr/>
        <p:txBody>
          <a:bodyPr/>
          <a:lstStyle/>
          <a:p>
            <a:fld id="{37CC0096-1860-4642-9CD2-0079EA5E7CD1}" type="datetimeFigureOut">
              <a:rPr lang="en-US"/>
              <a:t>5/21/2025</a:t>
            </a:fld>
            <a:endParaRPr/>
          </a:p>
        </p:txBody>
      </p:sp>
      <p:sp>
        <p:nvSpPr>
          <p:cNvPr id="9" name="Slide Number Placeholder 8"/>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397906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endParaRPr/>
          </a:p>
        </p:txBody>
      </p:sp>
      <p:sp>
        <p:nvSpPr>
          <p:cNvPr id="3" name="Date Placeholder 2"/>
          <p:cNvSpPr>
            <a:spLocks noGrp="1"/>
          </p:cNvSpPr>
          <p:nvPr>
            <p:ph type="dt" sz="half" idx="10"/>
          </p:nvPr>
        </p:nvSpPr>
        <p:spPr/>
        <p:txBody>
          <a:bodyPr/>
          <a:lstStyle/>
          <a:p>
            <a:fld id="{37CC0096-1860-4642-9CD2-0079EA5E7CD1}" type="datetimeFigureOut">
              <a:rPr lang="en-US"/>
              <a:t>5/21/2025</a:t>
            </a:fld>
            <a:endParaRPr/>
          </a:p>
        </p:txBody>
      </p:sp>
      <p:sp>
        <p:nvSpPr>
          <p:cNvPr id="5" name="Slide Number Placeholder 4"/>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3238976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a:p>
        </p:txBody>
      </p:sp>
      <p:sp>
        <p:nvSpPr>
          <p:cNvPr id="2" name="Date Placeholder 1"/>
          <p:cNvSpPr>
            <a:spLocks noGrp="1"/>
          </p:cNvSpPr>
          <p:nvPr>
            <p:ph type="dt" sz="half" idx="10"/>
          </p:nvPr>
        </p:nvSpPr>
        <p:spPr/>
        <p:txBody>
          <a:bodyPr/>
          <a:lstStyle/>
          <a:p>
            <a:fld id="{37CC0096-1860-4642-9CD2-0079EA5E7CD1}" type="datetimeFigureOut">
              <a:rPr lang="en-US"/>
              <a:t>5/21/2025</a:t>
            </a:fld>
            <a:endParaRPr/>
          </a:p>
        </p:txBody>
      </p:sp>
      <p:sp>
        <p:nvSpPr>
          <p:cNvPr id="4" name="Slide Number Placeholder 3"/>
          <p:cNvSpPr>
            <a:spLocks noGrp="1"/>
          </p:cNvSpPr>
          <p:nvPr>
            <p:ph type="sldNum" sz="quarter" idx="12"/>
          </p:nvPr>
        </p:nvSpPr>
        <p:spPr/>
        <p:txBody>
          <a:bodyPr/>
          <a:lstStyle/>
          <a:p>
            <a:fld id="{E31375A4-56A4-47D6-9801-1991572033F7}" type="slidenum">
              <a:rPr/>
              <a:t>‹#›</a:t>
            </a:fld>
            <a:endParaRPr/>
          </a:p>
        </p:txBody>
      </p:sp>
    </p:spTree>
    <p:extLst>
      <p:ext uri="{BB962C8B-B14F-4D97-AF65-F5344CB8AC3E}">
        <p14:creationId xmlns:p14="http://schemas.microsoft.com/office/powerpoint/2010/main" val="2146817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2700" y="3200400"/>
            <a:ext cx="3932237" cy="1752600"/>
          </a:xfrm>
        </p:spPr>
        <p:txBody>
          <a:bodyPr anchor="b">
            <a:normAutofit/>
          </a:bodyPr>
          <a:lstStyle>
            <a:lvl1pPr>
              <a:defRPr sz="3600"/>
            </a:lvl1pPr>
          </a:lstStyle>
          <a:p>
            <a:r>
              <a:rPr lang="en-US"/>
              <a:t>Click to edit Master title style</a:t>
            </a:r>
            <a:endParaRPr/>
          </a:p>
        </p:txBody>
      </p:sp>
      <p:sp>
        <p:nvSpPr>
          <p:cNvPr id="3" name="Content Placeholder 2"/>
          <p:cNvSpPr>
            <a:spLocks noGrp="1"/>
          </p:cNvSpPr>
          <p:nvPr>
            <p:ph idx="1"/>
          </p:nvPr>
        </p:nvSpPr>
        <p:spPr>
          <a:xfrm>
            <a:off x="609600" y="457201"/>
            <a:ext cx="5943600" cy="5943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632699" y="5029200"/>
            <a:ext cx="3932237" cy="1371600"/>
          </a:xfrm>
        </p:spPr>
        <p:txBody>
          <a:bodyPr>
            <a:normAutofit/>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667374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descr="Rectangle"/>
          <p:cNvSpPr/>
          <p:nvPr/>
        </p:nvSpPr>
        <p:spPr>
          <a:xfrm>
            <a:off x="7008812" y="0"/>
            <a:ext cx="5180013" cy="6858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descr="Rectangle"/>
          <p:cNvSpPr/>
          <p:nvPr/>
        </p:nvSpPr>
        <p:spPr>
          <a:xfrm>
            <a:off x="7255668" y="228600"/>
            <a:ext cx="4686300" cy="6400800"/>
          </a:xfrm>
          <a:prstGeom prst="rect">
            <a:avLst/>
          </a:prstGeom>
          <a:noFill/>
          <a:ln w="15875">
            <a:gradFill flip="none" rotWithShape="1">
              <a:gsLst>
                <a:gs pos="0">
                  <a:schemeClr val="bg1">
                    <a:lumMod val="75000"/>
                  </a:schemeClr>
                </a:gs>
                <a:gs pos="100000">
                  <a:schemeClr val="bg1">
                    <a:lumMod val="95000"/>
                  </a:schemeClr>
                </a:gs>
              </a:gsLst>
              <a:lin ang="2700000" scaled="1"/>
              <a:tileRect/>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7635240" y="3200400"/>
            <a:ext cx="3932237" cy="1752600"/>
          </a:xfrm>
        </p:spPr>
        <p:txBody>
          <a:bodyPr anchor="b">
            <a:normAutofit/>
          </a:bodyPr>
          <a:lstStyle>
            <a:lvl1pPr>
              <a:defRPr sz="360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 y="0"/>
            <a:ext cx="7008810" cy="6857999"/>
          </a:xfrm>
        </p:spPr>
        <p:txBody>
          <a:bodyPr tIns="4572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635240" y="5029200"/>
            <a:ext cx="3932237" cy="1374648"/>
          </a:xfrm>
        </p:spPr>
        <p:txBody>
          <a:bodyPr/>
          <a:lstStyle>
            <a:lvl1pPr marL="0" inden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9772497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D9D9D9"/>
            </a:gs>
            <a:gs pos="100000">
              <a:schemeClr val="bg1"/>
            </a:gs>
          </a:gsLst>
          <a:lin ang="16200000" scaled="1"/>
          <a:tileRect/>
        </a:gradFill>
        <a:effectLst/>
      </p:bgPr>
    </p:bg>
    <p:spTree>
      <p:nvGrpSpPr>
        <p:cNvPr id="1" name=""/>
        <p:cNvGrpSpPr/>
        <p:nvPr/>
      </p:nvGrpSpPr>
      <p:grpSpPr>
        <a:xfrm>
          <a:off x="0" y="0"/>
          <a:ext cx="0" cy="0"/>
          <a:chOff x="0" y="0"/>
          <a:chExt cx="0" cy="0"/>
        </a:xfrm>
      </p:grpSpPr>
      <p:sp>
        <p:nvSpPr>
          <p:cNvPr id="7" name="red bar" descr="Red bar"/>
          <p:cNvSpPr/>
          <p:nvPr/>
        </p:nvSpPr>
        <p:spPr>
          <a:xfrm>
            <a:off x="1" y="1"/>
            <a:ext cx="12188824" cy="1524000"/>
          </a:xfrm>
          <a:prstGeom prst="rect">
            <a:avLst/>
          </a:prstGeom>
          <a:gradFill flip="none" rotWithShape="1">
            <a:gsLst>
              <a:gs pos="0">
                <a:schemeClr val="accent1"/>
              </a:gs>
              <a:gs pos="100000">
                <a:schemeClr val="accent1">
                  <a:lumMod val="75000"/>
                </a:scheme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Placeholder 1"/>
          <p:cNvSpPr>
            <a:spLocks noGrp="1"/>
          </p:cNvSpPr>
          <p:nvPr>
            <p:ph type="title"/>
          </p:nvPr>
        </p:nvSpPr>
        <p:spPr>
          <a:xfrm>
            <a:off x="1066800" y="99220"/>
            <a:ext cx="10058400" cy="1325563"/>
          </a:xfrm>
          <a:prstGeom prst="rect">
            <a:avLst/>
          </a:prstGeom>
        </p:spPr>
        <p:txBody>
          <a:bodyPr vert="horz" lIns="91440" tIns="45720" rIns="91440" bIns="45720" rtlCol="0" anchor="ctr">
            <a:normAutofit/>
          </a:bodyPr>
          <a:lstStyle/>
          <a:p>
            <a:r>
              <a:rPr lang="en-US"/>
              <a:t>Click to edit Master title style</a:t>
            </a:r>
            <a:endParaRPr dirty="0"/>
          </a:p>
        </p:txBody>
      </p:sp>
      <p:sp>
        <p:nvSpPr>
          <p:cNvPr id="3" name="Text Placeholder 2"/>
          <p:cNvSpPr>
            <a:spLocks noGrp="1"/>
          </p:cNvSpPr>
          <p:nvPr>
            <p:ph type="body" idx="1"/>
          </p:nvPr>
        </p:nvSpPr>
        <p:spPr>
          <a:xfrm>
            <a:off x="1524000" y="1828799"/>
            <a:ext cx="9144000" cy="4572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a:xfrm>
            <a:off x="1066800" y="6481760"/>
            <a:ext cx="7848600" cy="239715"/>
          </a:xfrm>
          <a:prstGeom prst="rect">
            <a:avLst/>
          </a:prstGeom>
        </p:spPr>
        <p:txBody>
          <a:bodyPr vert="horz" lIns="91440" tIns="45720" rIns="91440" bIns="45720" rtlCol="0" anchor="ctr"/>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9067800" y="6465885"/>
            <a:ext cx="1066800" cy="239715"/>
          </a:xfrm>
          <a:prstGeom prst="rect">
            <a:avLst/>
          </a:prstGeom>
        </p:spPr>
        <p:txBody>
          <a:bodyPr vert="horz" lIns="91440" tIns="45720" rIns="91440" bIns="45720" rtlCol="0" anchor="ctr"/>
          <a:lstStyle>
            <a:lvl1pPr algn="r">
              <a:defRPr sz="1100">
                <a:solidFill>
                  <a:schemeClr val="tx1"/>
                </a:solidFill>
              </a:defRPr>
            </a:lvl1pPr>
          </a:lstStyle>
          <a:p>
            <a:fld id="{37CC0096-1860-4642-9CD2-0079EA5E7CD1}" type="datetimeFigureOut">
              <a:rPr lang="en-US" smtClean="0"/>
              <a:pPr/>
              <a:t>5/21/2025</a:t>
            </a:fld>
            <a:endParaRPr lang="en-US" dirty="0"/>
          </a:p>
        </p:txBody>
      </p:sp>
      <p:sp>
        <p:nvSpPr>
          <p:cNvPr id="6" name="Slide Number Placeholder 5"/>
          <p:cNvSpPr>
            <a:spLocks noGrp="1"/>
          </p:cNvSpPr>
          <p:nvPr>
            <p:ph type="sldNum" sz="quarter" idx="4"/>
          </p:nvPr>
        </p:nvSpPr>
        <p:spPr>
          <a:xfrm>
            <a:off x="10287000" y="6481760"/>
            <a:ext cx="838200" cy="239715"/>
          </a:xfrm>
          <a:prstGeom prst="rect">
            <a:avLst/>
          </a:prstGeom>
        </p:spPr>
        <p:txBody>
          <a:bodyPr vert="horz" lIns="91440" tIns="45720" rIns="91440" bIns="45720" rtlCol="0" anchor="ctr"/>
          <a:lstStyle>
            <a:lvl1pPr algn="r">
              <a:defRPr sz="1100">
                <a:solidFill>
                  <a:schemeClr val="tx1"/>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3600"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800"/>
        </a:spcBef>
        <a:buSzPct val="100000"/>
        <a:buFont typeface="Arial" pitchFamily="34" charset="0"/>
        <a:buChar char="▪"/>
        <a:defRPr sz="2400" kern="1200">
          <a:solidFill>
            <a:schemeClr val="tx1">
              <a:lumMod val="75000"/>
              <a:lumOff val="25000"/>
            </a:schemeClr>
          </a:solidFill>
          <a:latin typeface="+mn-lt"/>
          <a:ea typeface="+mn-ea"/>
          <a:cs typeface="+mn-cs"/>
        </a:defRPr>
      </a:lvl1pPr>
      <a:lvl2pPr marL="457200" indent="-228600" algn="l" defTabSz="914400" rtl="0" eaLnBrk="1" latinLnBrk="0" hangingPunct="1">
        <a:lnSpc>
          <a:spcPct val="90000"/>
        </a:lnSpc>
        <a:spcBef>
          <a:spcPts val="600"/>
        </a:spcBef>
        <a:buSzPct val="100000"/>
        <a:buFont typeface="Arial" pitchFamily="34" charset="0"/>
        <a:buChar char="▪"/>
        <a:defRPr sz="2200" kern="1200">
          <a:solidFill>
            <a:schemeClr val="tx1">
              <a:lumMod val="75000"/>
              <a:lumOff val="25000"/>
            </a:schemeClr>
          </a:solidFill>
          <a:latin typeface="+mn-lt"/>
          <a:ea typeface="+mn-ea"/>
          <a:cs typeface="+mn-cs"/>
        </a:defRPr>
      </a:lvl2pPr>
      <a:lvl3pPr marL="685800" indent="-182880" algn="l" defTabSz="914400" rtl="0" eaLnBrk="1" latinLnBrk="0" hangingPunct="1">
        <a:lnSpc>
          <a:spcPct val="90000"/>
        </a:lnSpc>
        <a:spcBef>
          <a:spcPts val="600"/>
        </a:spcBef>
        <a:buSzPct val="100000"/>
        <a:buFont typeface="Arial" pitchFamily="34" charset="0"/>
        <a:buChar char="▪"/>
        <a:defRPr sz="2000" kern="1200">
          <a:solidFill>
            <a:schemeClr val="tx1">
              <a:lumMod val="75000"/>
              <a:lumOff val="25000"/>
            </a:schemeClr>
          </a:solidFill>
          <a:latin typeface="+mn-lt"/>
          <a:ea typeface="+mn-ea"/>
          <a:cs typeface="+mn-cs"/>
        </a:defRPr>
      </a:lvl3pPr>
      <a:lvl4pPr marL="868680" indent="-182563" algn="l" defTabSz="914400" rtl="0" eaLnBrk="1" latinLnBrk="0" hangingPunct="1">
        <a:lnSpc>
          <a:spcPct val="90000"/>
        </a:lnSpc>
        <a:spcBef>
          <a:spcPts val="600"/>
        </a:spcBef>
        <a:buSzPct val="100000"/>
        <a:buFont typeface="Arial" pitchFamily="34" charset="0"/>
        <a:buChar char="▪"/>
        <a:defRPr sz="1800" kern="1200">
          <a:solidFill>
            <a:schemeClr val="tx1">
              <a:lumMod val="75000"/>
              <a:lumOff val="25000"/>
            </a:schemeClr>
          </a:solidFill>
          <a:latin typeface="+mn-lt"/>
          <a:ea typeface="+mn-ea"/>
          <a:cs typeface="+mn-cs"/>
        </a:defRPr>
      </a:lvl4pPr>
      <a:lvl5pPr marL="1051560" indent="-182880" algn="l" defTabSz="914400" rtl="0" eaLnBrk="1" latinLnBrk="0" hangingPunct="1">
        <a:lnSpc>
          <a:spcPct val="90000"/>
        </a:lnSpc>
        <a:spcBef>
          <a:spcPts val="600"/>
        </a:spcBef>
        <a:buSzPct val="100000"/>
        <a:buFont typeface="Arial" pitchFamily="34" charset="0"/>
        <a:buChar char="▪"/>
        <a:defRPr sz="1600" kern="1200">
          <a:solidFill>
            <a:schemeClr val="tx1">
              <a:lumMod val="75000"/>
              <a:lumOff val="25000"/>
            </a:schemeClr>
          </a:solidFill>
          <a:latin typeface="+mn-lt"/>
          <a:ea typeface="+mn-ea"/>
          <a:cs typeface="+mn-cs"/>
        </a:defRPr>
      </a:lvl5pPr>
      <a:lvl6pPr marL="123444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6pPr>
      <a:lvl7pPr marL="141732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7pPr>
      <a:lvl8pPr marL="160020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8pPr>
      <a:lvl9pPr marL="1783080" indent="-182880" algn="l" defTabSz="914400" rtl="0" eaLnBrk="1" latinLnBrk="0" hangingPunct="1">
        <a:lnSpc>
          <a:spcPct val="90000"/>
        </a:lnSpc>
        <a:spcBef>
          <a:spcPts val="400"/>
        </a:spcBef>
        <a:buSzPct val="100000"/>
        <a:buFont typeface="Arial" pitchFamily="34" charset="0"/>
        <a:buChar char="▪"/>
        <a:defRPr sz="1600" kern="1200">
          <a:solidFill>
            <a:schemeClr val="tx1">
              <a:lumMod val="75000"/>
              <a:lumOff val="2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hyperlink" Target="https://www.emjreviews.com/allergy-immunology/news/hidden-allergens-found-in-common-medications/" TargetMode="External"/><Relationship Id="rId2" Type="http://schemas.openxmlformats.org/officeDocument/2006/relationships/hyperlink" Target="https://pmc.ncbi.nlm.nih.gov/articles/PMC7122736/" TargetMode="Externa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6225" y="2057400"/>
            <a:ext cx="4098175" cy="2948780"/>
          </a:xfrm>
        </p:spPr>
        <p:txBody>
          <a:bodyPr>
            <a:normAutofit/>
          </a:bodyPr>
          <a:lstStyle/>
          <a:p>
            <a:r>
              <a:rPr lang="en-US" dirty="0"/>
              <a:t>AI + DS +Healthcare Projects -</a:t>
            </a:r>
            <a:br>
              <a:rPr lang="en-US" dirty="0"/>
            </a:br>
            <a:r>
              <a:rPr lang="en-US" sz="2200" dirty="0"/>
              <a:t>Exploring healthcare gaps through a data-driven patient-led lens</a:t>
            </a:r>
          </a:p>
        </p:txBody>
      </p:sp>
      <p:sp>
        <p:nvSpPr>
          <p:cNvPr id="3" name="Subtitle 2"/>
          <p:cNvSpPr>
            <a:spLocks noGrp="1"/>
          </p:cNvSpPr>
          <p:nvPr>
            <p:ph type="subTitle" idx="1"/>
          </p:nvPr>
        </p:nvSpPr>
        <p:spPr/>
        <p:txBody>
          <a:bodyPr/>
          <a:lstStyle/>
          <a:p>
            <a:r>
              <a:rPr lang="en-US" dirty="0" err="1"/>
              <a:t>Ushasree</a:t>
            </a:r>
            <a:r>
              <a:rPr lang="en-US" dirty="0"/>
              <a:t> </a:t>
            </a:r>
            <a:r>
              <a:rPr lang="en-US" dirty="0" err="1"/>
              <a:t>Jakilinki</a:t>
            </a:r>
            <a:r>
              <a:rPr lang="en-US" dirty="0"/>
              <a:t> –Aspiring health data scientist</a:t>
            </a:r>
          </a:p>
        </p:txBody>
      </p:sp>
    </p:spTree>
    <p:extLst>
      <p:ext uri="{BB962C8B-B14F-4D97-AF65-F5344CB8AC3E}">
        <p14:creationId xmlns:p14="http://schemas.microsoft.com/office/powerpoint/2010/main" val="435141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642E8-D7CB-7C27-0DD9-8B62D2D567C6}"/>
              </a:ext>
            </a:extLst>
          </p:cNvPr>
          <p:cNvSpPr>
            <a:spLocks noGrp="1"/>
          </p:cNvSpPr>
          <p:nvPr>
            <p:ph type="title"/>
          </p:nvPr>
        </p:nvSpPr>
        <p:spPr/>
        <p:txBody>
          <a:bodyPr/>
          <a:lstStyle/>
          <a:p>
            <a:r>
              <a:rPr lang="en-US" dirty="0"/>
              <a:t>What –Requested data</a:t>
            </a:r>
          </a:p>
        </p:txBody>
      </p:sp>
      <p:sp>
        <p:nvSpPr>
          <p:cNvPr id="4" name="Content Placeholder 3">
            <a:extLst>
              <a:ext uri="{FF2B5EF4-FFF2-40B4-BE49-F238E27FC236}">
                <a16:creationId xmlns:a16="http://schemas.microsoft.com/office/drawing/2014/main" id="{19F688A7-B66C-B9AA-E25A-24B372CC4A43}"/>
              </a:ext>
            </a:extLst>
          </p:cNvPr>
          <p:cNvSpPr>
            <a:spLocks noGrp="1"/>
          </p:cNvSpPr>
          <p:nvPr>
            <p:ph sz="half" idx="1"/>
          </p:nvPr>
        </p:nvSpPr>
        <p:spPr/>
        <p:txBody>
          <a:bodyPr>
            <a:normAutofit fontScale="70000" lnSpcReduction="20000"/>
          </a:bodyPr>
          <a:lstStyle/>
          <a:p>
            <a:pPr marL="0" indent="0">
              <a:buNone/>
            </a:pPr>
            <a:r>
              <a:rPr lang="en-US" sz="2400" b="1" dirty="0"/>
              <a:t>1. Demographics &amp; Medical History:</a:t>
            </a:r>
            <a:endParaRPr lang="en-US" sz="2400" dirty="0"/>
          </a:p>
          <a:p>
            <a:pPr marL="342900" indent="-342900">
              <a:buFont typeface="Arial" panose="020B0604020202020204" pitchFamily="34" charset="0"/>
              <a:buChar char="•"/>
            </a:pPr>
            <a:r>
              <a:rPr lang="en-US" sz="2400" dirty="0"/>
              <a:t>Age at diagnosis (PCOS, T2D, Gestational Diabetes) — </a:t>
            </a:r>
            <a:r>
              <a:rPr lang="en-US" sz="2400" i="1" dirty="0"/>
              <a:t>Integer / Date</a:t>
            </a:r>
            <a:endParaRPr lang="en-US" sz="2400" dirty="0"/>
          </a:p>
          <a:p>
            <a:pPr marL="342900" indent="-342900">
              <a:buFont typeface="Arial" panose="020B0604020202020204" pitchFamily="34" charset="0"/>
              <a:buChar char="•"/>
            </a:pPr>
            <a:r>
              <a:rPr lang="en-US" sz="2400" dirty="0"/>
              <a:t>Ethnicity / Race — </a:t>
            </a:r>
            <a:r>
              <a:rPr lang="en-US" sz="2400" i="1" dirty="0"/>
              <a:t>Categorical (e.g., coded values)</a:t>
            </a:r>
            <a:endParaRPr lang="en-US" sz="2400" dirty="0"/>
          </a:p>
          <a:p>
            <a:pPr marL="342900" indent="-342900">
              <a:buFont typeface="Arial" panose="020B0604020202020204" pitchFamily="34" charset="0"/>
              <a:buChar char="•"/>
            </a:pPr>
            <a:r>
              <a:rPr lang="en-US" sz="2400" dirty="0"/>
              <a:t>Family history (Diabetes, Heart Disease) — </a:t>
            </a:r>
            <a:r>
              <a:rPr lang="en-US" sz="2400" i="1" dirty="0"/>
              <a:t>Boolean / Categorical</a:t>
            </a:r>
            <a:endParaRPr lang="en-US" sz="2400" dirty="0"/>
          </a:p>
          <a:p>
            <a:pPr marL="342900" indent="-342900">
              <a:buFont typeface="Arial" panose="020B0604020202020204" pitchFamily="34" charset="0"/>
              <a:buChar char="•"/>
            </a:pPr>
            <a:r>
              <a:rPr lang="en-US" sz="2400" dirty="0"/>
              <a:t>Physical sighs (Physical signs (e.g., Acne, Hirsutism, Hair loss, Skin tags, Acanthosis Nigricans, Oily skin) — Boolean )</a:t>
            </a:r>
          </a:p>
          <a:p>
            <a:pPr marL="342900" indent="-342900">
              <a:buFont typeface="Arial" panose="020B0604020202020204" pitchFamily="34" charset="0"/>
              <a:buChar char="•"/>
            </a:pPr>
            <a:r>
              <a:rPr lang="en-US" sz="2400" i="1" dirty="0"/>
              <a:t>Food intolerances : Dairy, Gluten or Soy or something else</a:t>
            </a:r>
            <a:endParaRPr lang="en-US" sz="2400" dirty="0"/>
          </a:p>
          <a:p>
            <a:pPr marL="342900" indent="-342900">
              <a:buFont typeface="Arial" panose="020B0604020202020204" pitchFamily="34" charset="0"/>
              <a:buChar char="•"/>
            </a:pPr>
            <a:r>
              <a:rPr lang="en-US" sz="2400" dirty="0"/>
              <a:t>Medical issues (e.g., Thyroid, High Cholesterol, GI issues, Sleep issues, Irregular periods, Hypertension, Gestational diabetes, Infertility diagnosis) — Boolean / Categorical</a:t>
            </a:r>
          </a:p>
          <a:p>
            <a:endParaRPr lang="en-US" dirty="0"/>
          </a:p>
        </p:txBody>
      </p:sp>
      <p:sp>
        <p:nvSpPr>
          <p:cNvPr id="5" name="Content Placeholder 4">
            <a:extLst>
              <a:ext uri="{FF2B5EF4-FFF2-40B4-BE49-F238E27FC236}">
                <a16:creationId xmlns:a16="http://schemas.microsoft.com/office/drawing/2014/main" id="{4CCB59AB-C12E-787A-583B-0AB6F52EE0AC}"/>
              </a:ext>
            </a:extLst>
          </p:cNvPr>
          <p:cNvSpPr>
            <a:spLocks noGrp="1"/>
          </p:cNvSpPr>
          <p:nvPr>
            <p:ph sz="half" idx="2"/>
          </p:nvPr>
        </p:nvSpPr>
        <p:spPr/>
        <p:txBody>
          <a:bodyPr>
            <a:normAutofit fontScale="70000" lnSpcReduction="20000"/>
          </a:bodyPr>
          <a:lstStyle/>
          <a:p>
            <a:pPr marL="0" indent="0">
              <a:buNone/>
            </a:pPr>
            <a:r>
              <a:rPr lang="en-US" b="1" dirty="0"/>
              <a:t> 2. Clinical Signs &amp; Symptoms:</a:t>
            </a:r>
          </a:p>
          <a:p>
            <a:pPr marL="800100" lvl="1" indent="-342900">
              <a:buFont typeface="Arial" panose="020B0604020202020204" pitchFamily="34" charset="0"/>
              <a:buChar char="•"/>
            </a:pPr>
            <a:r>
              <a:rPr lang="en-US" sz="2400" dirty="0"/>
              <a:t>BMI, weight history — </a:t>
            </a:r>
            <a:r>
              <a:rPr lang="en-US" sz="2400" i="1" dirty="0"/>
              <a:t>Float / Numeric</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Body measurements (e.g., waist circumference) — </a:t>
            </a:r>
            <a:r>
              <a:rPr lang="en-US" sz="2400" i="1" dirty="0"/>
              <a:t>Float / Numeric</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Carb cravings — </a:t>
            </a:r>
            <a:r>
              <a:rPr lang="en-US" sz="2400" i="1" dirty="0"/>
              <a:t>Categorical / Boolean</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Menstrual irregularities — </a:t>
            </a:r>
            <a:r>
              <a:rPr lang="en-US" sz="2400" i="1" dirty="0"/>
              <a:t>Categorical / Boolean</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Anxiety and depression — </a:t>
            </a:r>
            <a:r>
              <a:rPr lang="en-US" sz="2400" i="1" dirty="0"/>
              <a:t>Categorical / Boolean</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r>
              <a:rPr lang="en-US" sz="2400" dirty="0"/>
              <a:t>Sleep disturbances — </a:t>
            </a:r>
            <a:r>
              <a:rPr lang="en-US" sz="2400" i="1" dirty="0"/>
              <a:t>Categorical / Boolean</a:t>
            </a:r>
            <a:endParaRPr lang="en-US" sz="2400" dirty="0"/>
          </a:p>
          <a:p>
            <a:endParaRPr lang="en-US" dirty="0"/>
          </a:p>
        </p:txBody>
      </p:sp>
    </p:spTree>
    <p:extLst>
      <p:ext uri="{BB962C8B-B14F-4D97-AF65-F5344CB8AC3E}">
        <p14:creationId xmlns:p14="http://schemas.microsoft.com/office/powerpoint/2010/main" val="1312051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642E8-D7CB-7C27-0DD9-8B62D2D567C6}"/>
              </a:ext>
            </a:extLst>
          </p:cNvPr>
          <p:cNvSpPr>
            <a:spLocks noGrp="1"/>
          </p:cNvSpPr>
          <p:nvPr>
            <p:ph type="title"/>
          </p:nvPr>
        </p:nvSpPr>
        <p:spPr/>
        <p:txBody>
          <a:bodyPr/>
          <a:lstStyle/>
          <a:p>
            <a:r>
              <a:rPr lang="en-US" dirty="0"/>
              <a:t>What –Requested data</a:t>
            </a:r>
          </a:p>
        </p:txBody>
      </p:sp>
      <p:sp>
        <p:nvSpPr>
          <p:cNvPr id="4" name="Content Placeholder 3">
            <a:extLst>
              <a:ext uri="{FF2B5EF4-FFF2-40B4-BE49-F238E27FC236}">
                <a16:creationId xmlns:a16="http://schemas.microsoft.com/office/drawing/2014/main" id="{19F688A7-B66C-B9AA-E25A-24B372CC4A43}"/>
              </a:ext>
            </a:extLst>
          </p:cNvPr>
          <p:cNvSpPr>
            <a:spLocks noGrp="1"/>
          </p:cNvSpPr>
          <p:nvPr>
            <p:ph sz="half" idx="1"/>
          </p:nvPr>
        </p:nvSpPr>
        <p:spPr/>
        <p:txBody>
          <a:bodyPr>
            <a:normAutofit fontScale="62500" lnSpcReduction="20000"/>
          </a:bodyPr>
          <a:lstStyle/>
          <a:p>
            <a:pPr marL="0" indent="0">
              <a:buNone/>
            </a:pPr>
            <a:r>
              <a:rPr lang="en-US" b="1" dirty="0"/>
              <a:t>3. Labs &amp; Diagnostics</a:t>
            </a:r>
          </a:p>
          <a:p>
            <a:pPr marL="571500" indent="-342900">
              <a:buFont typeface="Arial" panose="020B0604020202020204" pitchFamily="34" charset="0"/>
              <a:buChar char="•"/>
            </a:pPr>
            <a:r>
              <a:rPr lang="en-US" dirty="0"/>
              <a:t>Blood glucose (fasting, HbA1c) — </a:t>
            </a:r>
            <a:r>
              <a:rPr lang="en-US" i="1" dirty="0"/>
              <a:t>Float / Numeric</a:t>
            </a:r>
            <a:endParaRPr lang="en-US" dirty="0"/>
          </a:p>
          <a:p>
            <a:pPr marL="571500" indent="-342900">
              <a:buFont typeface="Arial" panose="020B0604020202020204" pitchFamily="34" charset="0"/>
              <a:buChar char="•"/>
            </a:pPr>
            <a:r>
              <a:rPr lang="en-US" dirty="0"/>
              <a:t>Lipid panel (HDL, LDL, triglycerides) — </a:t>
            </a:r>
            <a:r>
              <a:rPr lang="en-US" i="1" dirty="0"/>
              <a:t>Float / Numeric</a:t>
            </a:r>
            <a:endParaRPr lang="en-US" dirty="0"/>
          </a:p>
          <a:p>
            <a:pPr marL="571500" indent="-342900">
              <a:buFont typeface="Arial" panose="020B0604020202020204" pitchFamily="34" charset="0"/>
              <a:buChar char="•"/>
            </a:pPr>
            <a:r>
              <a:rPr lang="en-US" dirty="0"/>
              <a:t>Insulin levels — </a:t>
            </a:r>
            <a:r>
              <a:rPr lang="en-US" i="1" dirty="0"/>
              <a:t>Float / Numeric</a:t>
            </a:r>
            <a:endParaRPr lang="en-US" dirty="0"/>
          </a:p>
          <a:p>
            <a:pPr marL="571500" indent="-342900">
              <a:buFont typeface="Arial" panose="020B0604020202020204" pitchFamily="34" charset="0"/>
              <a:buChar char="•"/>
            </a:pPr>
            <a:r>
              <a:rPr lang="en-US" dirty="0"/>
              <a:t>Hormonal markers (LH, FSH, AMH, Testosterone) — </a:t>
            </a:r>
            <a:r>
              <a:rPr lang="en-US" i="1" dirty="0"/>
              <a:t>Float / Numeric</a:t>
            </a:r>
            <a:endParaRPr lang="en-US" dirty="0"/>
          </a:p>
          <a:p>
            <a:pPr marL="571500" indent="-342900">
              <a:buFont typeface="Arial" panose="020B0604020202020204" pitchFamily="34" charset="0"/>
              <a:buChar char="•"/>
            </a:pPr>
            <a:r>
              <a:rPr lang="en-US" dirty="0"/>
              <a:t>Thyroid panel (TSH, T3, T4) — </a:t>
            </a:r>
            <a:r>
              <a:rPr lang="en-US" i="1" dirty="0"/>
              <a:t>Float / Numeric</a:t>
            </a:r>
            <a:endParaRPr lang="en-US" dirty="0"/>
          </a:p>
          <a:p>
            <a:pPr marL="571500" indent="-342900">
              <a:buFont typeface="Arial" panose="020B0604020202020204" pitchFamily="34" charset="0"/>
              <a:buChar char="•"/>
            </a:pPr>
            <a:r>
              <a:rPr lang="en-US" dirty="0"/>
              <a:t>Iron studies (ferritin, iron, TIBC) — </a:t>
            </a:r>
            <a:r>
              <a:rPr lang="en-US" i="1" dirty="0"/>
              <a:t>Float / Numeric</a:t>
            </a:r>
            <a:endParaRPr lang="en-US" dirty="0"/>
          </a:p>
          <a:p>
            <a:endParaRPr lang="en-US" dirty="0"/>
          </a:p>
        </p:txBody>
      </p:sp>
      <p:sp>
        <p:nvSpPr>
          <p:cNvPr id="5" name="Content Placeholder 4">
            <a:extLst>
              <a:ext uri="{FF2B5EF4-FFF2-40B4-BE49-F238E27FC236}">
                <a16:creationId xmlns:a16="http://schemas.microsoft.com/office/drawing/2014/main" id="{4CCB59AB-C12E-787A-583B-0AB6F52EE0AC}"/>
              </a:ext>
            </a:extLst>
          </p:cNvPr>
          <p:cNvSpPr>
            <a:spLocks noGrp="1"/>
          </p:cNvSpPr>
          <p:nvPr>
            <p:ph sz="half" idx="2"/>
          </p:nvPr>
        </p:nvSpPr>
        <p:spPr/>
        <p:txBody>
          <a:bodyPr>
            <a:normAutofit fontScale="62500" lnSpcReduction="20000"/>
          </a:bodyPr>
          <a:lstStyle/>
          <a:p>
            <a:pPr marL="0" indent="0">
              <a:buNone/>
            </a:pPr>
            <a:r>
              <a:rPr lang="en-US" b="1" dirty="0"/>
              <a:t>4.Medications &amp; Allergies</a:t>
            </a:r>
          </a:p>
          <a:p>
            <a:r>
              <a:rPr lang="en-US" dirty="0"/>
              <a:t>Prescribed medications — </a:t>
            </a:r>
            <a:r>
              <a:rPr lang="en-US" i="1" dirty="0"/>
              <a:t>Text / Categorical</a:t>
            </a:r>
            <a:endParaRPr lang="en-US" dirty="0"/>
          </a:p>
          <a:p>
            <a:r>
              <a:rPr lang="en-US" dirty="0"/>
              <a:t>Over-the-counter medications — </a:t>
            </a:r>
            <a:r>
              <a:rPr lang="en-US" i="1" dirty="0"/>
              <a:t>Text / Categorical</a:t>
            </a:r>
            <a:endParaRPr lang="en-US" dirty="0"/>
          </a:p>
          <a:p>
            <a:r>
              <a:rPr lang="en-US" dirty="0"/>
              <a:t>Allergy history — </a:t>
            </a:r>
            <a:r>
              <a:rPr lang="en-US" i="1" dirty="0"/>
              <a:t>Categorical / Boolean</a:t>
            </a:r>
            <a:endParaRPr lang="en-US" dirty="0"/>
          </a:p>
          <a:p>
            <a:pPr marL="0" indent="0">
              <a:buNone/>
            </a:pPr>
            <a:r>
              <a:rPr lang="en-US" b="1" dirty="0"/>
              <a:t>5.Lifestyle Factors</a:t>
            </a:r>
          </a:p>
          <a:p>
            <a:pPr>
              <a:buFont typeface="Arial" panose="020B0604020202020204" pitchFamily="34" charset="0"/>
              <a:buChar char="•"/>
            </a:pPr>
            <a:r>
              <a:rPr lang="en-US" dirty="0"/>
              <a:t>Exercise habits (frequency, type: yoga, </a:t>
            </a:r>
            <a:r>
              <a:rPr lang="en-US" dirty="0" err="1"/>
              <a:t>pilates</a:t>
            </a:r>
            <a:r>
              <a:rPr lang="en-US" dirty="0"/>
              <a:t>, cardio) — </a:t>
            </a:r>
            <a:r>
              <a:rPr lang="en-US" i="1" dirty="0"/>
              <a:t>Categorical / Text</a:t>
            </a:r>
            <a:endParaRPr lang="en-US" dirty="0"/>
          </a:p>
          <a:p>
            <a:pPr>
              <a:buFont typeface="Arial" panose="020B0604020202020204" pitchFamily="34" charset="0"/>
              <a:buChar char="•"/>
            </a:pPr>
            <a:r>
              <a:rPr lang="en-US" dirty="0"/>
              <a:t>Nutrition (if available) — </a:t>
            </a:r>
            <a:r>
              <a:rPr lang="en-US" i="1" dirty="0"/>
              <a:t>Text / Categorical</a:t>
            </a:r>
            <a:endParaRPr lang="en-US" dirty="0"/>
          </a:p>
          <a:p>
            <a:pPr>
              <a:buFont typeface="Arial" panose="020B0604020202020204" pitchFamily="34" charset="0"/>
              <a:buChar char="•"/>
            </a:pPr>
            <a:r>
              <a:rPr lang="en-US" dirty="0"/>
              <a:t>Smoking status — </a:t>
            </a:r>
            <a:r>
              <a:rPr lang="en-US" i="1" dirty="0"/>
              <a:t>Boolean / Categorical</a:t>
            </a:r>
            <a:endParaRPr lang="en-US" dirty="0"/>
          </a:p>
          <a:p>
            <a:pPr>
              <a:buFont typeface="Arial" panose="020B0604020202020204" pitchFamily="34" charset="0"/>
              <a:buChar char="•"/>
            </a:pPr>
            <a:r>
              <a:rPr lang="en-US" dirty="0"/>
              <a:t>Alcohol use — </a:t>
            </a:r>
            <a:r>
              <a:rPr lang="en-US" i="1" dirty="0"/>
              <a:t>Boolean / Categorical</a:t>
            </a:r>
            <a:endParaRPr lang="en-US" dirty="0"/>
          </a:p>
          <a:p>
            <a:pPr>
              <a:buFont typeface="Arial" panose="020B0604020202020204" pitchFamily="34" charset="0"/>
              <a:buChar char="•"/>
            </a:pPr>
            <a:r>
              <a:rPr lang="en-US" dirty="0"/>
              <a:t>Sleep quality — </a:t>
            </a:r>
            <a:r>
              <a:rPr lang="en-US" i="1" dirty="0"/>
              <a:t>Categorical / Boolean</a:t>
            </a:r>
            <a:endParaRPr lang="en-US" dirty="0"/>
          </a:p>
          <a:p>
            <a:pPr>
              <a:buFont typeface="Arial" panose="020B0604020202020204" pitchFamily="34" charset="0"/>
              <a:buChar char="•"/>
            </a:pPr>
            <a:r>
              <a:rPr lang="en-US" dirty="0"/>
              <a:t>Stress management practices — </a:t>
            </a:r>
            <a:r>
              <a:rPr lang="en-US" i="1" dirty="0"/>
              <a:t>Text / Categorical</a:t>
            </a:r>
            <a:endParaRPr lang="en-US" dirty="0"/>
          </a:p>
          <a:p>
            <a:endParaRPr lang="en-US" dirty="0"/>
          </a:p>
        </p:txBody>
      </p:sp>
    </p:spTree>
    <p:extLst>
      <p:ext uri="{BB962C8B-B14F-4D97-AF65-F5344CB8AC3E}">
        <p14:creationId xmlns:p14="http://schemas.microsoft.com/office/powerpoint/2010/main" val="20750836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C9B6E4-080C-55EE-AFE9-5E2E27A8BAA9}"/>
              </a:ext>
            </a:extLst>
          </p:cNvPr>
          <p:cNvSpPr>
            <a:spLocks noGrp="1"/>
          </p:cNvSpPr>
          <p:nvPr>
            <p:ph type="title"/>
          </p:nvPr>
        </p:nvSpPr>
        <p:spPr/>
        <p:txBody>
          <a:bodyPr/>
          <a:lstStyle/>
          <a:p>
            <a:r>
              <a:rPr lang="en-US" dirty="0"/>
              <a:t>Anticipated Challenges &amp; Mitigation Strategies</a:t>
            </a:r>
          </a:p>
        </p:txBody>
      </p:sp>
      <p:sp>
        <p:nvSpPr>
          <p:cNvPr id="4" name="Content Placeholder 3">
            <a:extLst>
              <a:ext uri="{FF2B5EF4-FFF2-40B4-BE49-F238E27FC236}">
                <a16:creationId xmlns:a16="http://schemas.microsoft.com/office/drawing/2014/main" id="{39ADC02C-6F13-1BD6-32DE-1121A76431B7}"/>
              </a:ext>
            </a:extLst>
          </p:cNvPr>
          <p:cNvSpPr>
            <a:spLocks noGrp="1"/>
          </p:cNvSpPr>
          <p:nvPr>
            <p:ph sz="half" idx="1"/>
          </p:nvPr>
        </p:nvSpPr>
        <p:spPr/>
        <p:txBody>
          <a:bodyPr>
            <a:noAutofit/>
          </a:bodyPr>
          <a:lstStyle/>
          <a:p>
            <a:pPr marL="0" indent="0">
              <a:buNone/>
            </a:pPr>
            <a:r>
              <a:rPr lang="en-US" sz="1800" dirty="0"/>
              <a:t>1. Data Availability &amp; Access:</a:t>
            </a:r>
          </a:p>
          <a:p>
            <a:pPr marL="0" indent="0">
              <a:buNone/>
            </a:pPr>
            <a:r>
              <a:rPr lang="en-US" sz="1400" dirty="0"/>
              <a:t>Obtaining a sufficiently large, comprehensive, and longitudinal de-identified dataset.</a:t>
            </a:r>
          </a:p>
          <a:p>
            <a:pPr marL="0" indent="0">
              <a:buNone/>
            </a:pPr>
            <a:r>
              <a:rPr lang="en-US" sz="1800" dirty="0"/>
              <a:t>2. Data Quality &amp; Fragmentation:</a:t>
            </a:r>
          </a:p>
          <a:p>
            <a:pPr marL="0" indent="0">
              <a:buNone/>
            </a:pPr>
            <a:r>
              <a:rPr lang="en-US" sz="1400" dirty="0"/>
              <a:t>Inconsistent data collection, missing values, varying coding standards, and data silos.</a:t>
            </a:r>
          </a:p>
          <a:p>
            <a:pPr marL="0" indent="0">
              <a:buNone/>
            </a:pPr>
            <a:r>
              <a:rPr lang="en-US" sz="1800" dirty="0"/>
              <a:t>3. Regulatory &amp; Ethical Compliance (HIPAA):</a:t>
            </a:r>
          </a:p>
          <a:p>
            <a:pPr marL="0" indent="0">
              <a:buNone/>
            </a:pPr>
            <a:r>
              <a:rPr lang="en-US" sz="1400" dirty="0"/>
              <a:t>Strict privacy regulations requiring rigorous ethical review and data use agreements.</a:t>
            </a:r>
          </a:p>
          <a:p>
            <a:pPr marL="0" indent="0">
              <a:buNone/>
            </a:pPr>
            <a:r>
              <a:rPr lang="en-US" sz="1800" dirty="0"/>
              <a:t>4. Long-Term Tracking &amp; Causality:</a:t>
            </a:r>
          </a:p>
          <a:p>
            <a:pPr marL="0" indent="0">
              <a:buNone/>
            </a:pPr>
            <a:r>
              <a:rPr lang="en-US" sz="1400" dirty="0"/>
              <a:t>Establishing clear causal links between interventions/trajectories and T2D onset over many years.</a:t>
            </a:r>
          </a:p>
        </p:txBody>
      </p:sp>
      <p:sp>
        <p:nvSpPr>
          <p:cNvPr id="5" name="Content Placeholder 4">
            <a:extLst>
              <a:ext uri="{FF2B5EF4-FFF2-40B4-BE49-F238E27FC236}">
                <a16:creationId xmlns:a16="http://schemas.microsoft.com/office/drawing/2014/main" id="{061004C0-9890-6360-7522-D449CB39BAAC}"/>
              </a:ext>
            </a:extLst>
          </p:cNvPr>
          <p:cNvSpPr>
            <a:spLocks noGrp="1"/>
          </p:cNvSpPr>
          <p:nvPr>
            <p:ph sz="half" idx="2"/>
          </p:nvPr>
        </p:nvSpPr>
        <p:spPr/>
        <p:txBody>
          <a:bodyPr>
            <a:noAutofit/>
          </a:bodyPr>
          <a:lstStyle/>
          <a:p>
            <a:pPr marL="0" indent="0">
              <a:buNone/>
            </a:pPr>
            <a:r>
              <a:rPr lang="en-US" sz="1800" dirty="0"/>
              <a:t>1. Mitigation for Data Availability:</a:t>
            </a:r>
          </a:p>
          <a:p>
            <a:pPr marL="0" indent="0">
              <a:buNone/>
            </a:pPr>
            <a:r>
              <a:rPr lang="en-US" sz="1400" dirty="0"/>
              <a:t>Partner with health systems/research institutions. Leverage existing de-identified cohorts. Pilot with accessible datasets.</a:t>
            </a:r>
          </a:p>
          <a:p>
            <a:pPr marL="0" indent="0">
              <a:buNone/>
            </a:pPr>
            <a:r>
              <a:rPr lang="en-US" sz="1800" dirty="0"/>
              <a:t>2. Mitigation for Data Quality:</a:t>
            </a:r>
          </a:p>
          <a:p>
            <a:pPr marL="0" indent="0">
              <a:buNone/>
            </a:pPr>
            <a:r>
              <a:rPr lang="en-US" sz="1400" dirty="0"/>
              <a:t>Employ robust cleaning, imputation, and feature engineering. Prioritize standardized data sources. Acknowledge data limitations.</a:t>
            </a:r>
          </a:p>
          <a:p>
            <a:pPr marL="0" indent="0">
              <a:buNone/>
            </a:pPr>
            <a:r>
              <a:rPr lang="en-US" sz="1400" dirty="0"/>
              <a:t>3. Mitigation for Compliance:</a:t>
            </a:r>
          </a:p>
          <a:p>
            <a:pPr marL="0" indent="0">
              <a:buNone/>
            </a:pPr>
            <a:r>
              <a:rPr lang="en-US" sz="1400" dirty="0"/>
              <a:t>Focus on de-identified/anonymized </a:t>
            </a:r>
            <a:r>
              <a:rPr lang="en-US" sz="1400" dirty="0" err="1"/>
              <a:t>data.Collaborate</a:t>
            </a:r>
            <a:r>
              <a:rPr lang="en-US" sz="1400" dirty="0"/>
              <a:t> with legal, compliance, and IRB </a:t>
            </a:r>
            <a:r>
              <a:rPr lang="en-US" sz="1400" dirty="0" err="1"/>
              <a:t>teams.Adhere</a:t>
            </a:r>
            <a:r>
              <a:rPr lang="en-US" sz="1400" dirty="0"/>
              <a:t> to highest security/privacy standards.</a:t>
            </a:r>
          </a:p>
          <a:p>
            <a:pPr marL="0" indent="0">
              <a:buNone/>
            </a:pPr>
            <a:r>
              <a:rPr lang="en-US" sz="1800" dirty="0"/>
              <a:t>4. Mitigation for Tracking &amp; Causality:</a:t>
            </a:r>
          </a:p>
          <a:p>
            <a:pPr marL="0" indent="0">
              <a:buNone/>
            </a:pPr>
            <a:r>
              <a:rPr lang="en-US" sz="1400" dirty="0"/>
              <a:t>Identify strong statistical associations. Utilize time-series analysis. Clearly define model scope/limitations.</a:t>
            </a:r>
          </a:p>
        </p:txBody>
      </p:sp>
    </p:spTree>
    <p:extLst>
      <p:ext uri="{BB962C8B-B14F-4D97-AF65-F5344CB8AC3E}">
        <p14:creationId xmlns:p14="http://schemas.microsoft.com/office/powerpoint/2010/main" val="3334972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989B06-77A6-0F7C-2370-0225DB6A09E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3995609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How –Data Science Lifecycle &amp; Proposed Methodology</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pic>
        <p:nvPicPr>
          <p:cNvPr id="5" name="Picture 4">
            <a:extLst>
              <a:ext uri="{FF2B5EF4-FFF2-40B4-BE49-F238E27FC236}">
                <a16:creationId xmlns:a16="http://schemas.microsoft.com/office/drawing/2014/main" id="{49748767-E73E-D7B4-C86E-C40435ED61C1}"/>
              </a:ext>
            </a:extLst>
          </p:cNvPr>
          <p:cNvPicPr>
            <a:picLocks noChangeAspect="1"/>
          </p:cNvPicPr>
          <p:nvPr/>
        </p:nvPicPr>
        <p:blipFill>
          <a:blip r:embed="rId2"/>
          <a:stretch>
            <a:fillRect/>
          </a:stretch>
        </p:blipFill>
        <p:spPr>
          <a:xfrm>
            <a:off x="2514600" y="1524001"/>
            <a:ext cx="5975195" cy="5234780"/>
          </a:xfrm>
          <a:prstGeom prst="rect">
            <a:avLst/>
          </a:prstGeom>
        </p:spPr>
      </p:pic>
      <p:sp>
        <p:nvSpPr>
          <p:cNvPr id="6" name="TextBox 5">
            <a:extLst>
              <a:ext uri="{FF2B5EF4-FFF2-40B4-BE49-F238E27FC236}">
                <a16:creationId xmlns:a16="http://schemas.microsoft.com/office/drawing/2014/main" id="{9405B5E8-A1A9-C85F-AAA2-663ECB64EF94}"/>
              </a:ext>
            </a:extLst>
          </p:cNvPr>
          <p:cNvSpPr txBox="1"/>
          <p:nvPr/>
        </p:nvSpPr>
        <p:spPr>
          <a:xfrm>
            <a:off x="8497193" y="6389448"/>
            <a:ext cx="7260834" cy="369332"/>
          </a:xfrm>
          <a:prstGeom prst="rect">
            <a:avLst/>
          </a:prstGeom>
          <a:noFill/>
        </p:spPr>
        <p:txBody>
          <a:bodyPr wrap="none" rtlCol="0">
            <a:spAutoFit/>
          </a:bodyPr>
          <a:lstStyle/>
          <a:p>
            <a:r>
              <a:rPr lang="en-US" dirty="0"/>
              <a:t>https://www.onlinemanipal.com/blogs/data-science-lifecycle-explained</a:t>
            </a:r>
          </a:p>
        </p:txBody>
      </p:sp>
    </p:spTree>
    <p:extLst>
      <p:ext uri="{BB962C8B-B14F-4D97-AF65-F5344CB8AC3E}">
        <p14:creationId xmlns:p14="http://schemas.microsoft.com/office/powerpoint/2010/main" val="54992620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828800"/>
            <a:ext cx="10744200" cy="3177380"/>
          </a:xfrm>
        </p:spPr>
        <p:txBody>
          <a:bodyPr>
            <a:normAutofit/>
          </a:bodyPr>
          <a:lstStyle/>
          <a:p>
            <a:r>
              <a:rPr lang="en-US" b="0" i="0" dirty="0">
                <a:effectLst/>
                <a:latin typeface="+mn-lt"/>
              </a:rPr>
              <a:t>Clinical Decision Support System (CDSS) –Medication Allergy Safety</a:t>
            </a:r>
            <a:br>
              <a:rPr lang="en-US" b="0" i="0" dirty="0">
                <a:effectLst/>
                <a:latin typeface="+mn-lt"/>
              </a:rPr>
            </a:br>
            <a:r>
              <a:rPr lang="en-US" b="0" i="0" dirty="0">
                <a:effectLst/>
                <a:latin typeface="+mn-lt"/>
              </a:rPr>
              <a:t>(EHR plugin</a:t>
            </a:r>
            <a:r>
              <a:rPr lang="en-US" dirty="0">
                <a:latin typeface="+mn-lt"/>
              </a:rPr>
              <a:t>/Webpage/Mobile App)</a:t>
            </a:r>
          </a:p>
        </p:txBody>
      </p:sp>
      <p:sp>
        <p:nvSpPr>
          <p:cNvPr id="3" name="Text Placeholder 2"/>
          <p:cNvSpPr>
            <a:spLocks noGrp="1"/>
          </p:cNvSpPr>
          <p:nvPr>
            <p:ph type="body" idx="1"/>
          </p:nvPr>
        </p:nvSpPr>
        <p:spPr/>
        <p:txBody>
          <a:bodyPr/>
          <a:lstStyle/>
          <a:p>
            <a:r>
              <a:rPr lang="en-US" dirty="0"/>
              <a:t>Project -2</a:t>
            </a:r>
          </a:p>
        </p:txBody>
      </p:sp>
    </p:spTree>
    <p:extLst>
      <p:ext uri="{BB962C8B-B14F-4D97-AF65-F5344CB8AC3E}">
        <p14:creationId xmlns:p14="http://schemas.microsoft.com/office/powerpoint/2010/main" val="1823406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–Medication Allergy Safety</a:t>
            </a:r>
          </a:p>
        </p:txBody>
      </p:sp>
      <p:sp>
        <p:nvSpPr>
          <p:cNvPr id="9" name="TextBox 8">
            <a:extLst>
              <a:ext uri="{FF2B5EF4-FFF2-40B4-BE49-F238E27FC236}">
                <a16:creationId xmlns:a16="http://schemas.microsoft.com/office/drawing/2014/main" id="{1C5560EB-A08B-0EB8-E17A-8AE4BBE1B23A}"/>
              </a:ext>
            </a:extLst>
          </p:cNvPr>
          <p:cNvSpPr txBox="1"/>
          <p:nvPr/>
        </p:nvSpPr>
        <p:spPr>
          <a:xfrm>
            <a:off x="152400" y="1752600"/>
            <a:ext cx="11887200" cy="4770537"/>
          </a:xfrm>
          <a:prstGeom prst="rect">
            <a:avLst/>
          </a:prstGeom>
          <a:noFill/>
        </p:spPr>
        <p:txBody>
          <a:bodyPr wrap="square">
            <a:spAutoFit/>
          </a:bodyPr>
          <a:lstStyle/>
          <a:p>
            <a:r>
              <a:rPr lang="en-US" sz="1600" dirty="0"/>
              <a:t>I have a life-threatening dairy allergy — I’m anaphylactic, lactose intolerant, and touch-sensitive. Despite seeing top specialists at UC, Northwestern, and UIC, it took over 5 years to get properly diagnosed. </a:t>
            </a:r>
          </a:p>
          <a:p>
            <a:r>
              <a:rPr lang="en-US" sz="1600" dirty="0"/>
              <a:t>This experience taught me how complex and overlooked food-based allergies can be.</a:t>
            </a:r>
          </a:p>
          <a:p>
            <a:endParaRPr lang="en-US" sz="1600" dirty="0"/>
          </a:p>
          <a:p>
            <a:r>
              <a:rPr lang="en-US" sz="1600" dirty="0"/>
              <a:t>Recently (March 2025), I was prescribed a medication that contained lactose as an inactive ingredient. Despite my allergy being on file, neither my doctor nor pharmacist flagged it. I spent weeks in pain and had to uncover the issue myself after hours of searching and cross-checking — something no patient should have to do.</a:t>
            </a:r>
          </a:p>
          <a:p>
            <a:endParaRPr lang="en-US" sz="1600" dirty="0"/>
          </a:p>
          <a:p>
            <a:r>
              <a:rPr lang="en-US" sz="1600" dirty="0"/>
              <a:t>Millions of patients rely on medications every day, but hidden allergens put many at serious risk. Allergic reactions can range from hives or digestive issues to life-threatening anaphylaxis, often requiring emergency intervention. Each year, food allergies cause approximately:</a:t>
            </a:r>
          </a:p>
          <a:p>
            <a:pPr>
              <a:buFont typeface="Arial" panose="020B0604020202020204" pitchFamily="34" charset="0"/>
              <a:buChar char="•"/>
            </a:pPr>
            <a:r>
              <a:rPr lang="en-US" sz="1600" b="1" dirty="0"/>
              <a:t>200,000 ER visits in the U.S.</a:t>
            </a:r>
            <a:endParaRPr lang="en-US" sz="1600" dirty="0"/>
          </a:p>
          <a:p>
            <a:pPr>
              <a:buFont typeface="Arial" panose="020B0604020202020204" pitchFamily="34" charset="0"/>
              <a:buChar char="•"/>
            </a:pPr>
            <a:r>
              <a:rPr lang="en-US" sz="1600" b="1" dirty="0"/>
              <a:t>30,000 hospitalizations</a:t>
            </a:r>
            <a:endParaRPr lang="en-US" sz="1600" dirty="0"/>
          </a:p>
          <a:p>
            <a:pPr>
              <a:buFont typeface="Arial" panose="020B0604020202020204" pitchFamily="34" charset="0"/>
              <a:buChar char="•"/>
            </a:pPr>
            <a:r>
              <a:rPr lang="en-US" sz="1600" b="1" dirty="0"/>
              <a:t>50% of drug-related allergic reactions go unreported or undiagnosed</a:t>
            </a:r>
            <a:endParaRPr lang="en-US" sz="1600" dirty="0"/>
          </a:p>
          <a:p>
            <a:r>
              <a:rPr lang="en-US" sz="1600" dirty="0"/>
              <a:t>This affects not just people like me. It impacts children, seniors, and patients with chronic illness — and the clinicians trying to protect them. I’ve spoken with FARE (Food Allergy Research &amp; Education), who are advocating for transparency in labeling and safety standards, and I’m closely following the ADINA Act — legislation that would mandate clearer disclosure of allergens in medications.</a:t>
            </a:r>
          </a:p>
          <a:p>
            <a:endParaRPr lang="en-US" sz="1600" dirty="0"/>
          </a:p>
          <a:p>
            <a:r>
              <a:rPr lang="en-US" b="1" dirty="0"/>
              <a:t>That’s why I want to build Clinical Decision Support System (CDSS)</a:t>
            </a:r>
          </a:p>
        </p:txBody>
      </p:sp>
    </p:spTree>
    <p:extLst>
      <p:ext uri="{BB962C8B-B14F-4D97-AF65-F5344CB8AC3E}">
        <p14:creationId xmlns:p14="http://schemas.microsoft.com/office/powerpoint/2010/main" val="27072584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cont</a:t>
            </a:r>
            <a:r>
              <a:rPr lang="en-US" dirty="0"/>
              <a:t>…</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4062651"/>
          </a:xfrm>
          <a:prstGeom prst="rect">
            <a:avLst/>
          </a:prstGeom>
          <a:noFill/>
        </p:spPr>
        <p:txBody>
          <a:bodyPr wrap="square" rtlCol="0">
            <a:spAutoFit/>
          </a:bodyPr>
          <a:lstStyle/>
          <a:p>
            <a:r>
              <a:rPr lang="en-US" sz="2400" b="1" dirty="0"/>
              <a:t>Why Allergy Safety Matters: Key Statistics</a:t>
            </a:r>
          </a:p>
          <a:p>
            <a:pPr marL="342900" indent="-342900">
              <a:buFont typeface="Arial" panose="020B0604020202020204" pitchFamily="34" charset="0"/>
              <a:buChar char="•"/>
            </a:pPr>
            <a:r>
              <a:rPr lang="en-US" sz="2400" dirty="0"/>
              <a:t>1 in 10 adults and 1 in 13 children in the U.S. have food allergies (CDC, 2023).</a:t>
            </a:r>
          </a:p>
          <a:p>
            <a:pPr marL="342900" indent="-342900">
              <a:buFont typeface="Arial" panose="020B0604020202020204" pitchFamily="34" charset="0"/>
              <a:buChar char="•"/>
            </a:pPr>
            <a:r>
              <a:rPr lang="en-US" sz="2400" dirty="0"/>
              <a:t>Food allergies lead to approximately 200,000 emergency room visits annually (CDC).</a:t>
            </a:r>
          </a:p>
          <a:p>
            <a:pPr marL="342900" indent="-342900">
              <a:buFont typeface="Arial" panose="020B0604020202020204" pitchFamily="34" charset="0"/>
              <a:buChar char="•"/>
            </a:pPr>
            <a:r>
              <a:rPr lang="en-US" sz="2400" dirty="0"/>
              <a:t>Around 30,000 food allergy-related hospitalizations occur each year (CDC).</a:t>
            </a:r>
          </a:p>
          <a:p>
            <a:pPr marL="342900" indent="-342900">
              <a:buFont typeface="Arial" panose="020B0604020202020204" pitchFamily="34" charset="0"/>
              <a:buChar char="•"/>
            </a:pPr>
            <a:r>
              <a:rPr lang="en-US" sz="2400" dirty="0"/>
              <a:t>Severe allergic reactions (anaphylaxis) cause over 200 ER visits daily (AAAAI).</a:t>
            </a:r>
          </a:p>
          <a:p>
            <a:pPr marL="342900" indent="-342900">
              <a:buFont typeface="Arial" panose="020B0604020202020204" pitchFamily="34" charset="0"/>
              <a:buChar char="•"/>
            </a:pPr>
            <a:r>
              <a:rPr lang="en-US" sz="2400" dirty="0"/>
              <a:t>Up to 50% of medication allergies go unreported or undiagnosed, increasing risks (Journal of Allergy and Clinical Immunology).</a:t>
            </a:r>
          </a:p>
          <a:p>
            <a:pPr marL="342900" indent="-342900">
              <a:buFont typeface="Arial" panose="020B0604020202020204" pitchFamily="34" charset="0"/>
              <a:buChar char="•"/>
            </a:pPr>
            <a:r>
              <a:rPr lang="en-US" sz="2400" dirty="0"/>
              <a:t>Hidden allergens in medications are a significant but often overlooked cause of allergic reactions (Journal of Allergy and Clinical Immunology).</a:t>
            </a:r>
          </a:p>
          <a:p>
            <a:endParaRPr lang="en-US" sz="2400" dirty="0"/>
          </a:p>
          <a:p>
            <a:endParaRPr lang="en-US" dirty="0"/>
          </a:p>
        </p:txBody>
      </p:sp>
    </p:spTree>
    <p:extLst>
      <p:ext uri="{BB962C8B-B14F-4D97-AF65-F5344CB8AC3E}">
        <p14:creationId xmlns:p14="http://schemas.microsoft.com/office/powerpoint/2010/main" val="1566302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a:t>
            </a:r>
            <a:r>
              <a:rPr lang="en-US" dirty="0" err="1"/>
              <a:t>cont</a:t>
            </a:r>
            <a:r>
              <a:rPr lang="en-US" dirty="0"/>
              <a:t>…</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4801314"/>
          </a:xfrm>
          <a:prstGeom prst="rect">
            <a:avLst/>
          </a:prstGeom>
          <a:noFill/>
        </p:spPr>
        <p:txBody>
          <a:bodyPr wrap="square" rtlCol="0">
            <a:spAutoFit/>
          </a:bodyPr>
          <a:lstStyle/>
          <a:p>
            <a:pPr marL="342900" indent="-342900">
              <a:buFont typeface="Arial" panose="020B0604020202020204" pitchFamily="34" charset="0"/>
              <a:buChar char="•"/>
            </a:pPr>
            <a:r>
              <a:rPr lang="en-US" dirty="0"/>
              <a:t>Prevalence:</a:t>
            </a:r>
          </a:p>
          <a:p>
            <a:pPr marL="800100" lvl="1" indent="-342900">
              <a:buFont typeface="Arial" panose="020B0604020202020204" pitchFamily="34" charset="0"/>
              <a:buChar char="•"/>
            </a:pPr>
            <a:r>
              <a:rPr lang="en-US" dirty="0"/>
              <a:t>Approximately 6.2% of adults and 5.8% of children in the U.S. have food allergies. (2021)</a:t>
            </a:r>
          </a:p>
          <a:p>
            <a:pPr marL="800100" lvl="1" indent="-342900">
              <a:buFont typeface="Arial" panose="020B0604020202020204" pitchFamily="34" charset="0"/>
              <a:buChar char="•"/>
            </a:pPr>
            <a:r>
              <a:rPr lang="en-US" dirty="0"/>
              <a:t>Up to 50% of medication allergies go unreported or undiagnosed, significantly increasing adverse reaction risks.</a:t>
            </a:r>
          </a:p>
          <a:p>
            <a:pPr marL="342900" indent="-342900">
              <a:buFont typeface="Arial" panose="020B0604020202020204" pitchFamily="34" charset="0"/>
              <a:buChar char="•"/>
            </a:pPr>
            <a:r>
              <a:rPr lang="en-US" dirty="0"/>
              <a:t>Emergency Room Visits &amp; Hospitalizations:</a:t>
            </a:r>
          </a:p>
          <a:p>
            <a:pPr marL="800100" lvl="1" indent="-342900">
              <a:buFont typeface="Arial" panose="020B0604020202020204" pitchFamily="34" charset="0"/>
              <a:buChar char="•"/>
            </a:pPr>
            <a:r>
              <a:rPr lang="en-US" dirty="0"/>
              <a:t>Food allergy reactions lead to approximately 200,000 emergency room visits annually. [4]</a:t>
            </a:r>
          </a:p>
          <a:p>
            <a:pPr marL="800100" lvl="1" indent="-342900">
              <a:buFont typeface="Arial" panose="020B0604020202020204" pitchFamily="34" charset="0"/>
              <a:buChar char="•"/>
            </a:pPr>
            <a:r>
              <a:rPr lang="en-US" dirty="0"/>
              <a:t>Anaphylaxis, a severe allergic reaction, results in an estimated </a:t>
            </a:r>
            <a:r>
              <a:rPr lang="en-US" b="1" dirty="0"/>
              <a:t>45,000-50,000 emergency room visits annually</a:t>
            </a:r>
            <a:r>
              <a:rPr lang="en-US" dirty="0"/>
              <a:t> in the U.S.</a:t>
            </a:r>
          </a:p>
          <a:p>
            <a:pPr marL="800100" lvl="1" indent="-342900">
              <a:buFont typeface="Arial" panose="020B0604020202020204" pitchFamily="34" charset="0"/>
              <a:buChar char="•"/>
            </a:pPr>
            <a:r>
              <a:rPr lang="en-US" dirty="0"/>
              <a:t>Around 30,000 food allergy-related hospitalizations occur each year.</a:t>
            </a:r>
          </a:p>
          <a:p>
            <a:pPr marL="342900" indent="-342900">
              <a:buFont typeface="Arial" panose="020B0604020202020204" pitchFamily="34" charset="0"/>
              <a:buChar char="•"/>
            </a:pPr>
            <a:r>
              <a:rPr lang="en-US" dirty="0"/>
              <a:t>Severity:</a:t>
            </a:r>
          </a:p>
          <a:p>
            <a:pPr marL="800100" lvl="1" indent="-342900">
              <a:buFont typeface="Arial" panose="020B0604020202020204" pitchFamily="34" charset="0"/>
              <a:buChar char="•"/>
            </a:pPr>
            <a:r>
              <a:rPr lang="en-US" dirty="0"/>
              <a:t>Over 40% of children with food allergies have experienced a severe allergic reaction, such as anaphylaxis.</a:t>
            </a:r>
          </a:p>
          <a:p>
            <a:pPr marL="342900" indent="-342900">
              <a:buFont typeface="Arial" panose="020B0604020202020204" pitchFamily="34" charset="0"/>
              <a:buChar char="•"/>
            </a:pPr>
            <a:r>
              <a:rPr lang="en-US" dirty="0"/>
              <a:t>Economic Burden:</a:t>
            </a:r>
          </a:p>
          <a:p>
            <a:pPr marL="800100" lvl="1" indent="-342900">
              <a:buFont typeface="Arial" panose="020B0604020202020204" pitchFamily="34" charset="0"/>
              <a:buChar char="•"/>
            </a:pPr>
            <a:r>
              <a:rPr lang="en-US" dirty="0"/>
              <a:t>Caring for children with food allergies costs U.S. families nearly $25 billion annually (adjusted to $33 billion in 2024 dollars).</a:t>
            </a:r>
          </a:p>
          <a:p>
            <a:pPr marL="342900" indent="-342900">
              <a:buFont typeface="Arial" panose="020B0604020202020204" pitchFamily="34" charset="0"/>
              <a:buChar char="•"/>
            </a:pPr>
            <a:r>
              <a:rPr lang="en-US" dirty="0"/>
              <a:t>The Hidden Danger:</a:t>
            </a:r>
          </a:p>
          <a:p>
            <a:pPr marL="800100" lvl="1" indent="-342900">
              <a:buFont typeface="Arial" panose="020B0604020202020204" pitchFamily="34" charset="0"/>
              <a:buChar char="•"/>
            </a:pPr>
            <a:r>
              <a:rPr lang="en-US" dirty="0"/>
              <a:t>Hidden allergens, particularly inactive ingredients (excipients), in medications are a significant and often overlooked cause of allergic reactions. For example, lactose is found in nearly 45% of medications. </a:t>
            </a:r>
            <a:r>
              <a:rPr lang="en-US" dirty="0">
                <a:hlinkClick r:id="rId2"/>
              </a:rPr>
              <a:t>[9]</a:t>
            </a:r>
            <a:r>
              <a:rPr lang="en-US" dirty="0"/>
              <a:t> </a:t>
            </a:r>
            <a:r>
              <a:rPr lang="en-US" dirty="0">
                <a:hlinkClick r:id="rId3"/>
              </a:rPr>
              <a:t>[10]</a:t>
            </a:r>
            <a:endParaRPr lang="en-US" dirty="0"/>
          </a:p>
        </p:txBody>
      </p:sp>
    </p:spTree>
    <p:extLst>
      <p:ext uri="{BB962C8B-B14F-4D97-AF65-F5344CB8AC3E}">
        <p14:creationId xmlns:p14="http://schemas.microsoft.com/office/powerpoint/2010/main" val="26435640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CDSS</a:t>
            </a:r>
          </a:p>
        </p:txBody>
      </p:sp>
      <p:sp>
        <p:nvSpPr>
          <p:cNvPr id="4" name="TextBox 3">
            <a:extLst>
              <a:ext uri="{FF2B5EF4-FFF2-40B4-BE49-F238E27FC236}">
                <a16:creationId xmlns:a16="http://schemas.microsoft.com/office/drawing/2014/main" id="{5A73C685-883F-6D2D-4E4E-BBB9500B3C0E}"/>
              </a:ext>
            </a:extLst>
          </p:cNvPr>
          <p:cNvSpPr txBox="1"/>
          <p:nvPr/>
        </p:nvSpPr>
        <p:spPr>
          <a:xfrm>
            <a:off x="228600" y="1752600"/>
            <a:ext cx="11811000" cy="4801314"/>
          </a:xfrm>
          <a:prstGeom prst="rect">
            <a:avLst/>
          </a:prstGeom>
          <a:noFill/>
        </p:spPr>
        <p:txBody>
          <a:bodyPr wrap="square" rtlCol="0">
            <a:spAutoFit/>
          </a:bodyPr>
          <a:lstStyle/>
          <a:p>
            <a:r>
              <a:rPr lang="en-US" sz="2400" dirty="0"/>
              <a:t>That’s why I want to design a </a:t>
            </a:r>
            <a:r>
              <a:rPr lang="en-US" sz="2400" b="1" dirty="0"/>
              <a:t>Clinical Decision Support System (CDSS)</a:t>
            </a:r>
            <a:r>
              <a:rPr lang="en-US" sz="2400" dirty="0"/>
              <a:t> — a plugin for electronic health records (EHRs), a mobile app, or web-based tool that:</a:t>
            </a:r>
          </a:p>
          <a:p>
            <a:pPr marL="285750" indent="-285750">
              <a:buFont typeface="Arial" panose="020B0604020202020204" pitchFamily="34" charset="0"/>
              <a:buChar char="•"/>
            </a:pPr>
            <a:r>
              <a:rPr lang="en-US" sz="2400" b="1" dirty="0"/>
              <a:t>Flags known allergens</a:t>
            </a:r>
            <a:r>
              <a:rPr lang="en-US" sz="2400" dirty="0"/>
              <a:t> (including both active and inactive ingredients) based on a patient’s documented allergy profile</a:t>
            </a:r>
          </a:p>
          <a:p>
            <a:pPr marL="285750" indent="-285750">
              <a:buFont typeface="Arial" panose="020B0604020202020204" pitchFamily="34" charset="0"/>
              <a:buChar char="•"/>
            </a:pPr>
            <a:r>
              <a:rPr lang="en-US" sz="2400" b="1" dirty="0"/>
              <a:t>Pulls accurate ingredient data</a:t>
            </a:r>
            <a:r>
              <a:rPr lang="en-US" sz="2400" dirty="0"/>
              <a:t> from trusted sources like </a:t>
            </a:r>
            <a:r>
              <a:rPr lang="en-US" sz="2400" dirty="0" err="1"/>
              <a:t>DailyMed</a:t>
            </a:r>
            <a:r>
              <a:rPr lang="en-US" sz="2400" dirty="0"/>
              <a:t>, </a:t>
            </a:r>
            <a:r>
              <a:rPr lang="en-US" sz="2400" dirty="0" err="1"/>
              <a:t>RxNorm</a:t>
            </a:r>
            <a:r>
              <a:rPr lang="en-US" sz="2400" dirty="0"/>
              <a:t>, </a:t>
            </a:r>
            <a:r>
              <a:rPr lang="en-US" sz="2400" dirty="0" err="1"/>
              <a:t>OpenFDA</a:t>
            </a:r>
            <a:r>
              <a:rPr lang="en-US" sz="2400" dirty="0"/>
              <a:t>, and FDA Structured Product Labels (SPLs)</a:t>
            </a:r>
          </a:p>
          <a:p>
            <a:pPr marL="285750" indent="-285750">
              <a:buFont typeface="Arial" panose="020B0604020202020204" pitchFamily="34" charset="0"/>
              <a:buChar char="•"/>
            </a:pPr>
            <a:r>
              <a:rPr lang="en-US" sz="2400" b="1" dirty="0"/>
              <a:t>Automatically alerts</a:t>
            </a:r>
            <a:r>
              <a:rPr lang="en-US" sz="2400" dirty="0"/>
              <a:t> prescribers and pharmacists — before harm occurs</a:t>
            </a:r>
          </a:p>
          <a:p>
            <a:pPr marL="285750" indent="-285750">
              <a:buFont typeface="Arial" panose="020B0604020202020204" pitchFamily="34" charset="0"/>
              <a:buChar char="•"/>
            </a:pPr>
            <a:r>
              <a:rPr lang="en-US" sz="2400" b="1" dirty="0"/>
              <a:t>Empowers patients</a:t>
            </a:r>
            <a:r>
              <a:rPr lang="en-US" sz="2400" dirty="0"/>
              <a:t> to verify medications independently, with a tool that is accessible and trustworthy</a:t>
            </a:r>
          </a:p>
          <a:p>
            <a:r>
              <a:rPr lang="en-US" sz="2400" dirty="0"/>
              <a:t>This solution is for anyone with food-based allergies. It’s for caregivers, doctors, and pharmacists who want to do the right thing but don’t have the tools. It’s for every patient who deserves safe care without fear of allergic harm — especially when it’s preventable.</a:t>
            </a:r>
          </a:p>
          <a:p>
            <a:endParaRPr lang="en-US" dirty="0"/>
          </a:p>
        </p:txBody>
      </p:sp>
    </p:spTree>
    <p:extLst>
      <p:ext uri="{BB962C8B-B14F-4D97-AF65-F5344CB8AC3E}">
        <p14:creationId xmlns:p14="http://schemas.microsoft.com/office/powerpoint/2010/main" val="32510841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 -TBD</a:t>
            </a:r>
          </a:p>
        </p:txBody>
      </p:sp>
    </p:spTree>
    <p:extLst>
      <p:ext uri="{BB962C8B-B14F-4D97-AF65-F5344CB8AC3E}">
        <p14:creationId xmlns:p14="http://schemas.microsoft.com/office/powerpoint/2010/main" val="2550524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3842235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29898883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40160746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Phases of project</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30843223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828800"/>
            <a:ext cx="10363200" cy="3177380"/>
          </a:xfrm>
        </p:spPr>
        <p:txBody>
          <a:bodyPr>
            <a:normAutofit/>
          </a:bodyPr>
          <a:lstStyle/>
          <a:p>
            <a:r>
              <a:rPr lang="en-US" dirty="0"/>
              <a:t>Understanding Appointment Wait Times: A Patient-Centered Data Science Exploration to Identify Root Causes and Opportunities</a:t>
            </a:r>
          </a:p>
        </p:txBody>
      </p:sp>
      <p:sp>
        <p:nvSpPr>
          <p:cNvPr id="3" name="Text Placeholder 2"/>
          <p:cNvSpPr>
            <a:spLocks noGrp="1"/>
          </p:cNvSpPr>
          <p:nvPr>
            <p:ph type="body" idx="1"/>
          </p:nvPr>
        </p:nvSpPr>
        <p:spPr/>
        <p:txBody>
          <a:bodyPr/>
          <a:lstStyle/>
          <a:p>
            <a:r>
              <a:rPr lang="en-US" dirty="0"/>
              <a:t>Project -3</a:t>
            </a:r>
          </a:p>
        </p:txBody>
      </p:sp>
    </p:spTree>
    <p:extLst>
      <p:ext uri="{BB962C8B-B14F-4D97-AF65-F5344CB8AC3E}">
        <p14:creationId xmlns:p14="http://schemas.microsoft.com/office/powerpoint/2010/main" val="2735086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-The Problem – Access Delays at Top Institutions</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
        <p:nvSpPr>
          <p:cNvPr id="4" name="TextBox 3">
            <a:extLst>
              <a:ext uri="{FF2B5EF4-FFF2-40B4-BE49-F238E27FC236}">
                <a16:creationId xmlns:a16="http://schemas.microsoft.com/office/drawing/2014/main" id="{8F843AF5-F1D0-B459-143C-98CA87C9BBFA}"/>
              </a:ext>
            </a:extLst>
          </p:cNvPr>
          <p:cNvSpPr txBox="1"/>
          <p:nvPr/>
        </p:nvSpPr>
        <p:spPr>
          <a:xfrm>
            <a:off x="152400" y="1600200"/>
            <a:ext cx="11811000" cy="5201424"/>
          </a:xfrm>
          <a:prstGeom prst="rect">
            <a:avLst/>
          </a:prstGeom>
          <a:noFill/>
        </p:spPr>
        <p:txBody>
          <a:bodyPr wrap="square" rtlCol="0">
            <a:spAutoFit/>
          </a:bodyPr>
          <a:lstStyle/>
          <a:p>
            <a:r>
              <a:rPr lang="en-US" sz="2000" dirty="0"/>
              <a:t>University of Michigan is one of the best teaching hospitals in the world, but getting an appointment is a herculean task.</a:t>
            </a:r>
          </a:p>
          <a:p>
            <a:endParaRPr lang="en-US" sz="2000" dirty="0"/>
          </a:p>
          <a:p>
            <a:pPr marL="342900" indent="-342900">
              <a:buFont typeface="Wingdings" panose="05000000000000000000" pitchFamily="2" charset="2"/>
              <a:buChar char="v"/>
            </a:pPr>
            <a:r>
              <a:rPr lang="en-US" sz="2000" dirty="0"/>
              <a:t>I tried to get an appointment with </a:t>
            </a:r>
            <a:r>
              <a:rPr lang="en-US" sz="2000" b="1" dirty="0"/>
              <a:t>U-M Hematology and Dermatology</a:t>
            </a:r>
            <a:r>
              <a:rPr lang="en-US" sz="2000" dirty="0"/>
              <a:t>. </a:t>
            </a:r>
          </a:p>
          <a:p>
            <a:pPr lvl="1">
              <a:buFont typeface="Arial" panose="020B0604020202020204" pitchFamily="34" charset="0"/>
              <a:buChar char="•"/>
            </a:pPr>
            <a:r>
              <a:rPr lang="en-US" sz="2000" dirty="0"/>
              <a:t>I was given a date </a:t>
            </a:r>
            <a:r>
              <a:rPr lang="en-US" sz="2000" b="1" dirty="0"/>
              <a:t>6 months out</a:t>
            </a:r>
            <a:r>
              <a:rPr lang="en-US" sz="2000" dirty="0"/>
              <a:t>.</a:t>
            </a:r>
          </a:p>
          <a:p>
            <a:pPr marL="342900" indent="-342900">
              <a:buFont typeface="Wingdings" panose="05000000000000000000" pitchFamily="2" charset="2"/>
              <a:buChar char="v"/>
            </a:pPr>
            <a:r>
              <a:rPr lang="en-US" sz="2000" dirty="0"/>
              <a:t>My friend, who is undergoing </a:t>
            </a:r>
            <a:r>
              <a:rPr lang="en-US" sz="2000" b="1" dirty="0"/>
              <a:t>cancer treatment</a:t>
            </a:r>
            <a:r>
              <a:rPr lang="en-US" sz="2000" dirty="0"/>
              <a:t>, faced a similar issue.</a:t>
            </a:r>
          </a:p>
          <a:p>
            <a:pPr lvl="1">
              <a:buFont typeface="Arial" panose="020B0604020202020204" pitchFamily="34" charset="0"/>
              <a:buChar char="•"/>
            </a:pPr>
            <a:r>
              <a:rPr lang="en-US" sz="2000" dirty="0"/>
              <a:t>His </a:t>
            </a:r>
            <a:r>
              <a:rPr lang="en-US" sz="2000" b="1" dirty="0"/>
              <a:t>chemo was suspended</a:t>
            </a:r>
            <a:r>
              <a:rPr lang="en-US" sz="2000" dirty="0"/>
              <a:t> due to elevated liver values.</a:t>
            </a:r>
          </a:p>
          <a:p>
            <a:pPr lvl="1">
              <a:buFont typeface="Arial" panose="020B0604020202020204" pitchFamily="34" charset="0"/>
              <a:buChar char="•"/>
            </a:pPr>
            <a:r>
              <a:rPr lang="en-US" sz="2000" dirty="0"/>
              <a:t>He was diagnosed with </a:t>
            </a:r>
            <a:r>
              <a:rPr lang="en-US" sz="2000" b="1" dirty="0"/>
              <a:t>NASH</a:t>
            </a:r>
            <a:r>
              <a:rPr lang="en-US" sz="2000" dirty="0"/>
              <a:t> and needed a specialist.</a:t>
            </a:r>
          </a:p>
          <a:p>
            <a:pPr lvl="1">
              <a:buFont typeface="Arial" panose="020B0604020202020204" pitchFamily="34" charset="0"/>
              <a:buChar char="•"/>
            </a:pPr>
            <a:r>
              <a:rPr lang="en-US" sz="2000" dirty="0"/>
              <a:t>Even with a referral from his PCP, the earliest appointment was </a:t>
            </a:r>
            <a:r>
              <a:rPr lang="en-US" sz="2000" b="1" dirty="0"/>
              <a:t>5 months later (Sept 2025)</a:t>
            </a:r>
            <a:r>
              <a:rPr lang="en-US" sz="2000" dirty="0"/>
              <a:t>.</a:t>
            </a:r>
          </a:p>
          <a:p>
            <a:pPr>
              <a:buFont typeface="Arial" panose="020B0604020202020204" pitchFamily="34" charset="0"/>
              <a:buChar char="•"/>
            </a:pPr>
            <a:endParaRPr lang="en-US" sz="2000" dirty="0"/>
          </a:p>
          <a:p>
            <a:pPr>
              <a:buFont typeface="Arial" panose="020B0604020202020204" pitchFamily="34" charset="0"/>
              <a:buChar char="•"/>
            </a:pPr>
            <a:endParaRPr lang="en-US" sz="2000" dirty="0"/>
          </a:p>
          <a:p>
            <a:pPr marL="342900" indent="-342900">
              <a:buFont typeface="Wingdings" panose="05000000000000000000" pitchFamily="2" charset="2"/>
              <a:buChar char="v"/>
            </a:pPr>
            <a:r>
              <a:rPr lang="en-US" sz="2000" dirty="0"/>
              <a:t>These aren’t isolated events. For many patients the system feels unresponsive when they need it the most</a:t>
            </a:r>
            <a:endParaRPr lang="en-US" dirty="0"/>
          </a:p>
          <a:p>
            <a:pPr>
              <a:buFont typeface="Arial" panose="020B0604020202020204" pitchFamily="34" charset="0"/>
              <a:buChar char="•"/>
            </a:pPr>
            <a:endParaRPr lang="en-US" dirty="0"/>
          </a:p>
          <a:p>
            <a:endParaRPr lang="en-US" dirty="0"/>
          </a:p>
          <a:p>
            <a:endParaRPr lang="en-US" dirty="0"/>
          </a:p>
          <a:p>
            <a:endParaRPr lang="en-US" dirty="0"/>
          </a:p>
        </p:txBody>
      </p:sp>
    </p:spTree>
    <p:extLst>
      <p:ext uri="{BB962C8B-B14F-4D97-AF65-F5344CB8AC3E}">
        <p14:creationId xmlns:p14="http://schemas.microsoft.com/office/powerpoint/2010/main" val="6571680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It Matters – A Human Perspective</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4585871"/>
          </a:xfrm>
          <a:prstGeom prst="rect">
            <a:avLst/>
          </a:prstGeom>
          <a:noFill/>
        </p:spPr>
        <p:txBody>
          <a:bodyPr wrap="square" rtlCol="0">
            <a:spAutoFit/>
          </a:bodyPr>
          <a:lstStyle/>
          <a:p>
            <a:pPr marL="342900" indent="-342900">
              <a:buFont typeface="Wingdings" panose="05000000000000000000" pitchFamily="2" charset="2"/>
              <a:buChar char="v"/>
            </a:pPr>
            <a:r>
              <a:rPr lang="en-US" dirty="0"/>
              <a:t>Patients turn to teaching hospitals expecting:</a:t>
            </a:r>
          </a:p>
          <a:p>
            <a:pPr marL="800100" lvl="1" indent="-342900">
              <a:buFont typeface="Arial" panose="020B0604020202020204" pitchFamily="34" charset="0"/>
              <a:buChar char="•"/>
            </a:pPr>
            <a:r>
              <a:rPr kumimoji="0" lang="en-US" altLang="en-US" i="0" u="none" strike="noStrike" cap="none" normalizeH="0" baseline="0" dirty="0">
                <a:ln>
                  <a:noFill/>
                </a:ln>
                <a:solidFill>
                  <a:schemeClr val="tx1"/>
                </a:solidFill>
                <a:effectLst/>
              </a:rPr>
              <a:t>Access to cutting-edge care</a:t>
            </a:r>
          </a:p>
          <a:p>
            <a:pPr marL="800100" lvl="1" indent="-342900">
              <a:buFont typeface="Arial" panose="020B0604020202020204" pitchFamily="34" charset="0"/>
              <a:buChar char="•"/>
            </a:pPr>
            <a:r>
              <a:rPr kumimoji="0" lang="en-US" altLang="en-US" i="0" u="none" strike="noStrike" cap="none" normalizeH="0" baseline="0" dirty="0">
                <a:ln>
                  <a:noFill/>
                </a:ln>
                <a:solidFill>
                  <a:schemeClr val="tx1"/>
                </a:solidFill>
                <a:effectLst/>
              </a:rPr>
              <a:t>Care from expert clinicians and researchers</a:t>
            </a:r>
          </a:p>
          <a:p>
            <a:pPr marL="800100" lvl="1" indent="-342900">
              <a:buFont typeface="Arial" panose="020B0604020202020204" pitchFamily="34" charset="0"/>
              <a:buChar char="•"/>
            </a:pPr>
            <a:r>
              <a:rPr kumimoji="0" lang="en-US" altLang="en-US" i="0" u="none" strike="noStrike" cap="none" normalizeH="0" baseline="0" dirty="0">
                <a:ln>
                  <a:noFill/>
                </a:ln>
                <a:solidFill>
                  <a:schemeClr val="tx1"/>
                </a:solidFill>
                <a:effectLst/>
              </a:rPr>
              <a:t>A chance to contribute to medical learning and improvement</a:t>
            </a:r>
          </a:p>
          <a:p>
            <a:pPr lvl="1"/>
            <a:endParaRPr lang="en-US" altLang="en-US" dirty="0"/>
          </a:p>
          <a:p>
            <a:pPr marL="342900" indent="-342900">
              <a:buFont typeface="Wingdings" panose="05000000000000000000" pitchFamily="2" charset="2"/>
              <a:buChar char="v"/>
            </a:pPr>
            <a:r>
              <a:rPr kumimoji="0" lang="en-US" altLang="en-US" i="0" u="none" strike="noStrike" cap="none" normalizeH="0" baseline="0" dirty="0">
                <a:ln>
                  <a:noFill/>
                </a:ln>
                <a:solidFill>
                  <a:schemeClr val="tx1"/>
                </a:solidFill>
                <a:effectLst/>
              </a:rPr>
              <a:t>But when appointment delays stretch into months, even super serious conditions where time is limited are left waiting.</a:t>
            </a:r>
          </a:p>
          <a:p>
            <a:pPr lvl="1"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rPr>
              <a:t>Delays in care can:</a:t>
            </a:r>
          </a:p>
          <a:p>
            <a:pPr lvl="2"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rPr>
              <a:t>Worsen outcomes</a:t>
            </a:r>
          </a:p>
          <a:p>
            <a:pPr lvl="2"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rPr>
              <a:t>Increase patient anxiety and stress</a:t>
            </a:r>
          </a:p>
          <a:p>
            <a:pPr lvl="2"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rPr>
              <a:t>Cause loss of trust in the system</a:t>
            </a:r>
          </a:p>
          <a:p>
            <a:pPr lvl="2" eaLnBrk="0" fontAlgn="base" hangingPunct="0">
              <a:spcBef>
                <a:spcPct val="0"/>
              </a:spcBef>
              <a:spcAft>
                <a:spcPct val="0"/>
              </a:spcAft>
              <a:buFontTx/>
              <a:buChar char="•"/>
            </a:pPr>
            <a:r>
              <a:rPr kumimoji="0" lang="en-US" altLang="en-US" i="0" u="none" strike="noStrike" cap="none" normalizeH="0" baseline="0" dirty="0">
                <a:ln>
                  <a:noFill/>
                </a:ln>
                <a:solidFill>
                  <a:schemeClr val="tx1"/>
                </a:solidFill>
                <a:effectLst/>
              </a:rPr>
              <a:t>Disproportionately affect those who can’t self-advocate</a:t>
            </a:r>
          </a:p>
          <a:p>
            <a:pPr lvl="2" eaLnBrk="0" fontAlgn="base" hangingPunct="0">
              <a:spcBef>
                <a:spcPct val="0"/>
              </a:spcBef>
              <a:spcAft>
                <a:spcPct val="0"/>
              </a:spcAft>
              <a:buFontTx/>
              <a:buChar char="•"/>
            </a:pPr>
            <a:endParaRPr kumimoji="0" lang="en-US" altLang="en-US" i="0" u="none" strike="noStrike" cap="none" normalizeH="0" baseline="0" dirty="0">
              <a:ln>
                <a:noFill/>
              </a:ln>
              <a:solidFill>
                <a:schemeClr val="tx1"/>
              </a:solidFill>
              <a:effectLst/>
            </a:endParaRPr>
          </a:p>
          <a:p>
            <a:pPr eaLnBrk="0" fontAlgn="base" hangingPunct="0">
              <a:spcBef>
                <a:spcPct val="0"/>
              </a:spcBef>
              <a:spcAft>
                <a:spcPct val="0"/>
              </a:spcAft>
            </a:pPr>
            <a:r>
              <a:rPr kumimoji="0" lang="en-US" altLang="en-US" sz="2000" i="0" u="none" strike="noStrike" cap="none" normalizeH="0" baseline="0" dirty="0">
                <a:ln>
                  <a:noFill/>
                </a:ln>
                <a:solidFill>
                  <a:schemeClr val="tx1"/>
                </a:solidFill>
                <a:effectLst/>
              </a:rPr>
              <a:t>For hospitals, it's just another workday.</a:t>
            </a:r>
            <a:br>
              <a:rPr kumimoji="0" lang="en-US" altLang="en-US" sz="2000" i="0" u="none" strike="noStrike" cap="none" normalizeH="0" baseline="0" dirty="0">
                <a:ln>
                  <a:noFill/>
                </a:ln>
                <a:solidFill>
                  <a:schemeClr val="tx1"/>
                </a:solidFill>
                <a:effectLst/>
              </a:rPr>
            </a:br>
            <a:r>
              <a:rPr kumimoji="0" lang="en-US" altLang="en-US" sz="2000" i="0" u="none" strike="noStrike" cap="none" normalizeH="0" baseline="0" dirty="0">
                <a:ln>
                  <a:noFill/>
                </a:ln>
                <a:solidFill>
                  <a:schemeClr val="tx1"/>
                </a:solidFill>
                <a:effectLst/>
              </a:rPr>
              <a:t>For patients, it's often a day filled with dread and in some cases maybe the end </a:t>
            </a:r>
            <a:r>
              <a:rPr lang="en-US" altLang="en-US" sz="2000" dirty="0"/>
              <a:t>of their world</a:t>
            </a:r>
            <a:r>
              <a:rPr kumimoji="0" lang="en-US" altLang="en-US" sz="2000" i="0" u="none" strike="noStrike" cap="none" normalizeH="0" baseline="0" dirty="0">
                <a:ln>
                  <a:noFill/>
                </a:ln>
                <a:solidFill>
                  <a:schemeClr val="tx1"/>
                </a:solidFill>
                <a:effectLst/>
              </a:rPr>
              <a:t>.</a:t>
            </a:r>
            <a:endParaRPr lang="en-US" sz="2000" dirty="0"/>
          </a:p>
          <a:p>
            <a:endParaRPr lang="en-US" dirty="0"/>
          </a:p>
        </p:txBody>
      </p:sp>
    </p:spTree>
    <p:extLst>
      <p:ext uri="{BB962C8B-B14F-4D97-AF65-F5344CB8AC3E}">
        <p14:creationId xmlns:p14="http://schemas.microsoft.com/office/powerpoint/2010/main" val="2996328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–My Project Vision-A Patient-Led Data inquiry</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4893647"/>
          </a:xfrm>
          <a:prstGeom prst="rect">
            <a:avLst/>
          </a:prstGeom>
          <a:noFill/>
        </p:spPr>
        <p:txBody>
          <a:bodyPr wrap="square" rtlCol="0">
            <a:spAutoFit/>
          </a:bodyPr>
          <a:lstStyle/>
          <a:p>
            <a:r>
              <a:rPr lang="en-US" dirty="0"/>
              <a:t>To explore and address the root causes behind excessive appointment wait times at top academic medical centers, starting with U of M.</a:t>
            </a:r>
          </a:p>
          <a:p>
            <a:r>
              <a:rPr lang="en-US" dirty="0"/>
              <a:t>Approach:</a:t>
            </a:r>
          </a:p>
          <a:p>
            <a:pPr>
              <a:buFont typeface="Arial" panose="020B0604020202020204" pitchFamily="34" charset="0"/>
              <a:buChar char="•"/>
            </a:pPr>
            <a:r>
              <a:rPr lang="en-US" dirty="0"/>
              <a:t>Stakeholder Conversations:</a:t>
            </a:r>
          </a:p>
          <a:p>
            <a:pPr marL="742950" lvl="1" indent="-285750">
              <a:buFont typeface="Arial" panose="020B0604020202020204" pitchFamily="34" charset="0"/>
              <a:buChar char="•"/>
            </a:pPr>
            <a:r>
              <a:rPr lang="en-US" dirty="0"/>
              <a:t>Talk to scheduling departments, clinicians, referral teams</a:t>
            </a:r>
          </a:p>
          <a:p>
            <a:pPr marL="742950" lvl="1" indent="-285750">
              <a:buFont typeface="Arial" panose="020B0604020202020204" pitchFamily="34" charset="0"/>
              <a:buChar char="•"/>
            </a:pPr>
            <a:r>
              <a:rPr lang="en-US" dirty="0"/>
              <a:t>Understand current bottlenecks and triage practices</a:t>
            </a:r>
          </a:p>
          <a:p>
            <a:pPr>
              <a:buFont typeface="Arial" panose="020B0604020202020204" pitchFamily="34" charset="0"/>
              <a:buChar char="•"/>
            </a:pPr>
            <a:r>
              <a:rPr lang="en-US" dirty="0"/>
              <a:t>Data Exploration:</a:t>
            </a:r>
          </a:p>
          <a:p>
            <a:pPr marL="742950" lvl="1" indent="-285750">
              <a:buFont typeface="Arial" panose="020B0604020202020204" pitchFamily="34" charset="0"/>
              <a:buChar char="•"/>
            </a:pPr>
            <a:r>
              <a:rPr lang="en-US" dirty="0"/>
              <a:t>Identify what scheduling, referral, and wait time data exists</a:t>
            </a:r>
          </a:p>
          <a:p>
            <a:pPr marL="742950" lvl="1" indent="-285750">
              <a:buFont typeface="Arial" panose="020B0604020202020204" pitchFamily="34" charset="0"/>
              <a:buChar char="•"/>
            </a:pPr>
            <a:r>
              <a:rPr lang="en-US" dirty="0"/>
              <a:t>Learn what’s accessible and anonymized for research</a:t>
            </a:r>
          </a:p>
          <a:p>
            <a:pPr>
              <a:buFont typeface="Arial" panose="020B0604020202020204" pitchFamily="34" charset="0"/>
              <a:buChar char="•"/>
            </a:pPr>
            <a:r>
              <a:rPr lang="en-US" dirty="0"/>
              <a:t>Root Cause Mapping:</a:t>
            </a:r>
          </a:p>
          <a:p>
            <a:pPr marL="742950" lvl="1" indent="-285750">
              <a:buFont typeface="Arial" panose="020B0604020202020204" pitchFamily="34" charset="0"/>
              <a:buChar char="•"/>
            </a:pPr>
            <a:r>
              <a:rPr lang="en-US" dirty="0"/>
              <a:t>Use interviews + data to model where and why the bottlenecks occur</a:t>
            </a:r>
          </a:p>
          <a:p>
            <a:pPr marL="742950" lvl="1" indent="-285750">
              <a:buFont typeface="Arial" panose="020B0604020202020204" pitchFamily="34" charset="0"/>
              <a:buChar char="•"/>
            </a:pPr>
            <a:r>
              <a:rPr lang="en-US" dirty="0"/>
              <a:t>Highlight systemic, operational, and equity-driven delays</a:t>
            </a:r>
          </a:p>
          <a:p>
            <a:pPr marL="742950" lvl="1" indent="-285750">
              <a:buFont typeface="Arial" panose="020B0604020202020204" pitchFamily="34" charset="0"/>
              <a:buChar char="•"/>
            </a:pPr>
            <a:endParaRPr lang="en-US" dirty="0"/>
          </a:p>
          <a:p>
            <a:r>
              <a:rPr lang="en-US" dirty="0"/>
              <a:t>Long-Term Goal:</a:t>
            </a:r>
          </a:p>
          <a:p>
            <a:r>
              <a:rPr lang="en-US" dirty="0"/>
              <a:t>To propose data-informed solutions </a:t>
            </a:r>
            <a:r>
              <a:rPr lang="en-US" i="1" dirty="0"/>
              <a:t>with empathy and feasibility</a:t>
            </a:r>
            <a:r>
              <a:rPr lang="en-US" dirty="0"/>
              <a:t> — not just from the outside, but from within the system.</a:t>
            </a:r>
          </a:p>
          <a:p>
            <a:endParaRPr lang="en-US" sz="2400" dirty="0"/>
          </a:p>
        </p:txBody>
      </p:sp>
    </p:spTree>
    <p:extLst>
      <p:ext uri="{BB962C8B-B14F-4D97-AF65-F5344CB8AC3E}">
        <p14:creationId xmlns:p14="http://schemas.microsoft.com/office/powerpoint/2010/main" val="399051617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–Data needed</a:t>
            </a:r>
          </a:p>
        </p:txBody>
      </p:sp>
      <p:sp>
        <p:nvSpPr>
          <p:cNvPr id="5" name="Rectangle 1">
            <a:extLst>
              <a:ext uri="{FF2B5EF4-FFF2-40B4-BE49-F238E27FC236}">
                <a16:creationId xmlns:a16="http://schemas.microsoft.com/office/drawing/2014/main" id="{860867D4-98B1-0055-E0A1-CD0657BA5D3C}"/>
              </a:ext>
            </a:extLst>
          </p:cNvPr>
          <p:cNvSpPr>
            <a:spLocks noChangeArrowheads="1"/>
          </p:cNvSpPr>
          <p:nvPr/>
        </p:nvSpPr>
        <p:spPr bwMode="auto">
          <a:xfrm>
            <a:off x="3498850" y="182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6" name="Table 5">
            <a:extLst>
              <a:ext uri="{FF2B5EF4-FFF2-40B4-BE49-F238E27FC236}">
                <a16:creationId xmlns:a16="http://schemas.microsoft.com/office/drawing/2014/main" id="{B4FE97A6-9CEE-ADED-E37F-F306E74850E2}"/>
              </a:ext>
            </a:extLst>
          </p:cNvPr>
          <p:cNvGraphicFramePr>
            <a:graphicFrameLocks noGrp="1"/>
          </p:cNvGraphicFramePr>
          <p:nvPr>
            <p:extLst>
              <p:ext uri="{D42A27DB-BD31-4B8C-83A1-F6EECF244321}">
                <p14:modId xmlns:p14="http://schemas.microsoft.com/office/powerpoint/2010/main" val="2677144436"/>
              </p:ext>
            </p:extLst>
          </p:nvPr>
        </p:nvGraphicFramePr>
        <p:xfrm>
          <a:off x="152400" y="1676399"/>
          <a:ext cx="11887200" cy="5082370"/>
        </p:xfrm>
        <a:graphic>
          <a:graphicData uri="http://schemas.openxmlformats.org/drawingml/2006/table">
            <a:tbl>
              <a:tblPr firstRow="1" bandRow="1">
                <a:tableStyleId>{5C22544A-7EE6-4342-B048-85BDC9FD1C3A}</a:tableStyleId>
              </a:tblPr>
              <a:tblGrid>
                <a:gridCol w="2971800">
                  <a:extLst>
                    <a:ext uri="{9D8B030D-6E8A-4147-A177-3AD203B41FA5}">
                      <a16:colId xmlns:a16="http://schemas.microsoft.com/office/drawing/2014/main" val="2454756868"/>
                    </a:ext>
                  </a:extLst>
                </a:gridCol>
                <a:gridCol w="2971800">
                  <a:extLst>
                    <a:ext uri="{9D8B030D-6E8A-4147-A177-3AD203B41FA5}">
                      <a16:colId xmlns:a16="http://schemas.microsoft.com/office/drawing/2014/main" val="564611987"/>
                    </a:ext>
                  </a:extLst>
                </a:gridCol>
                <a:gridCol w="2971800">
                  <a:extLst>
                    <a:ext uri="{9D8B030D-6E8A-4147-A177-3AD203B41FA5}">
                      <a16:colId xmlns:a16="http://schemas.microsoft.com/office/drawing/2014/main" val="2490480812"/>
                    </a:ext>
                  </a:extLst>
                </a:gridCol>
                <a:gridCol w="2971800">
                  <a:extLst>
                    <a:ext uri="{9D8B030D-6E8A-4147-A177-3AD203B41FA5}">
                      <a16:colId xmlns:a16="http://schemas.microsoft.com/office/drawing/2014/main" val="460588229"/>
                    </a:ext>
                  </a:extLst>
                </a:gridCol>
              </a:tblGrid>
              <a:tr h="508237">
                <a:tc>
                  <a:txBody>
                    <a:bodyPr/>
                    <a:lstStyle/>
                    <a:p>
                      <a:pPr algn="ctr" fontAlgn="ctr"/>
                      <a:r>
                        <a:rPr lang="en-US" sz="1400" b="1" u="none" strike="noStrike" dirty="0">
                          <a:solidFill>
                            <a:srgbClr val="000000"/>
                          </a:solidFill>
                          <a:effectLst/>
                        </a:rPr>
                        <a:t>Data Element</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1" u="none" strike="noStrike" dirty="0">
                          <a:solidFill>
                            <a:srgbClr val="000000"/>
                          </a:solidFill>
                          <a:effectLst/>
                        </a:rPr>
                        <a:t>Description</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1" u="none" strike="noStrike">
                          <a:solidFill>
                            <a:srgbClr val="000000"/>
                          </a:solidFill>
                          <a:effectLst/>
                        </a:rPr>
                        <a:t>Why it Matters</a:t>
                      </a:r>
                      <a:endParaRPr lang="en-US" sz="14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1" u="none" strike="noStrike">
                          <a:solidFill>
                            <a:srgbClr val="000000"/>
                          </a:solidFill>
                          <a:effectLst/>
                        </a:rPr>
                        <a:t>Data Type</a:t>
                      </a:r>
                      <a:endParaRPr lang="en-US" sz="1400" b="1"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27258210"/>
                  </a:ext>
                </a:extLst>
              </a:tr>
              <a:tr h="508237">
                <a:tc>
                  <a:txBody>
                    <a:bodyPr/>
                    <a:lstStyle/>
                    <a:p>
                      <a:pPr algn="ctr" fontAlgn="ctr"/>
                      <a:r>
                        <a:rPr lang="en-US" sz="1400" b="1" u="none" strike="noStrike" dirty="0">
                          <a:solidFill>
                            <a:srgbClr val="000000"/>
                          </a:solidFill>
                          <a:effectLst/>
                        </a:rPr>
                        <a:t>Referral/Call Date</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When the patient or provider requested appt</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Starting point to measure total wait time</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DateTime</a:t>
                      </a:r>
                      <a:endParaRPr lang="en-US"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196344220"/>
                  </a:ext>
                </a:extLst>
              </a:tr>
              <a:tr h="508237">
                <a:tc>
                  <a:txBody>
                    <a:bodyPr/>
                    <a:lstStyle/>
                    <a:p>
                      <a:pPr algn="ctr" fontAlgn="ctr"/>
                      <a:r>
                        <a:rPr lang="en-US" sz="1400" b="1" u="none" strike="noStrike" dirty="0">
                          <a:solidFill>
                            <a:srgbClr val="000000"/>
                          </a:solidFill>
                          <a:effectLst/>
                        </a:rPr>
                        <a:t>Response Time</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When system or clinic responded</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Measures communication efficiency</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DateTime</a:t>
                      </a:r>
                      <a:endParaRPr lang="en-US"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038092718"/>
                  </a:ext>
                </a:extLst>
              </a:tr>
              <a:tr h="508237">
                <a:tc>
                  <a:txBody>
                    <a:bodyPr/>
                    <a:lstStyle/>
                    <a:p>
                      <a:pPr algn="ctr" fontAlgn="ctr"/>
                      <a:r>
                        <a:rPr lang="en-US" sz="1400" b="1" u="none" strike="noStrike" dirty="0">
                          <a:solidFill>
                            <a:srgbClr val="000000"/>
                          </a:solidFill>
                          <a:effectLst/>
                        </a:rPr>
                        <a:t>Appointment Date Scheduled</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Actual date/time of the appointment</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To measure delay from referral to appointment</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DateTime</a:t>
                      </a:r>
                      <a:endParaRPr lang="en-US"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918218549"/>
                  </a:ext>
                </a:extLst>
              </a:tr>
              <a:tr h="508237">
                <a:tc>
                  <a:txBody>
                    <a:bodyPr/>
                    <a:lstStyle/>
                    <a:p>
                      <a:pPr algn="ctr" fontAlgn="ctr"/>
                      <a:r>
                        <a:rPr lang="en-US" sz="1400" b="1" u="none" strike="noStrike">
                          <a:solidFill>
                            <a:srgbClr val="000000"/>
                          </a:solidFill>
                          <a:effectLst/>
                        </a:rPr>
                        <a:t>Patient Attendance</a:t>
                      </a:r>
                      <a:endParaRPr lang="en-US" sz="14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Did the patient attend, reschedule, or cancel?</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Understand patient engagement and no-shows</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Categorical (Yes/No/Reschedule/Cancel)</a:t>
                      </a:r>
                      <a:endParaRPr lang="en-US"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880348750"/>
                  </a:ext>
                </a:extLst>
              </a:tr>
              <a:tr h="508237">
                <a:tc>
                  <a:txBody>
                    <a:bodyPr/>
                    <a:lstStyle/>
                    <a:p>
                      <a:pPr algn="ctr" fontAlgn="ctr"/>
                      <a:r>
                        <a:rPr lang="en-US" sz="1400" b="1" u="none" strike="noStrike">
                          <a:solidFill>
                            <a:srgbClr val="000000"/>
                          </a:solidFill>
                          <a:effectLst/>
                        </a:rPr>
                        <a:t>Reason for Appointment</a:t>
                      </a:r>
                      <a:endParaRPr lang="en-US" sz="14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Specialty or condition (e.g., cancer, NASH)</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Assess prioritization and risk stratification</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Categorical / Text</a:t>
                      </a:r>
                      <a:endParaRPr lang="en-US"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552115253"/>
                  </a:ext>
                </a:extLst>
              </a:tr>
              <a:tr h="508237">
                <a:tc>
                  <a:txBody>
                    <a:bodyPr/>
                    <a:lstStyle/>
                    <a:p>
                      <a:pPr algn="ctr" fontAlgn="ctr"/>
                      <a:r>
                        <a:rPr lang="en-US" sz="1400" b="1" u="none" strike="noStrike">
                          <a:solidFill>
                            <a:srgbClr val="000000"/>
                          </a:solidFill>
                          <a:effectLst/>
                        </a:rPr>
                        <a:t>Referral Source</a:t>
                      </a:r>
                      <a:endParaRPr lang="en-US" sz="14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PCP, ER, self-referral, etc.</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Understand referral patterns</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Categorical / Text</a:t>
                      </a:r>
                      <a:endParaRPr lang="en-US" sz="1400" b="0" i="0" u="none" strike="noStrike">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1967546486"/>
                  </a:ext>
                </a:extLst>
              </a:tr>
              <a:tr h="508237">
                <a:tc>
                  <a:txBody>
                    <a:bodyPr/>
                    <a:lstStyle/>
                    <a:p>
                      <a:pPr algn="ctr" fontAlgn="ctr"/>
                      <a:r>
                        <a:rPr lang="en-US" sz="1400" b="1" u="none" strike="noStrike">
                          <a:solidFill>
                            <a:srgbClr val="000000"/>
                          </a:solidFill>
                          <a:effectLst/>
                        </a:rPr>
                        <a:t>Outcome After Appointment</a:t>
                      </a:r>
                      <a:endParaRPr lang="en-US" sz="14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Follow-up needed, treatment started, etc.</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Connect wait time impact to clinical outcomes</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Categorical / Text</a:t>
                      </a:r>
                      <a:endParaRPr lang="en-US"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2659981120"/>
                  </a:ext>
                </a:extLst>
              </a:tr>
              <a:tr h="508237">
                <a:tc>
                  <a:txBody>
                    <a:bodyPr/>
                    <a:lstStyle/>
                    <a:p>
                      <a:pPr algn="ctr" fontAlgn="ctr"/>
                      <a:r>
                        <a:rPr lang="en-US" sz="1400" b="1" u="none" strike="noStrike" dirty="0">
                          <a:solidFill>
                            <a:srgbClr val="000000"/>
                          </a:solidFill>
                          <a:effectLst/>
                        </a:rPr>
                        <a:t>Patient Demographics</a:t>
                      </a:r>
                      <a:endParaRPr lang="en-US" sz="1400" b="1"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Age, gender, insurance type, etc.</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Check for disparities in wait times</a:t>
                      </a:r>
                      <a:endParaRPr lang="en-US" sz="1400" b="0" i="0" u="none" strike="noStrike" dirty="0">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Numeric / Categorical</a:t>
                      </a:r>
                      <a:endParaRPr lang="en-US"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292051312"/>
                  </a:ext>
                </a:extLst>
              </a:tr>
              <a:tr h="508237">
                <a:tc>
                  <a:txBody>
                    <a:bodyPr/>
                    <a:lstStyle/>
                    <a:p>
                      <a:pPr algn="ctr" fontAlgn="ctr"/>
                      <a:r>
                        <a:rPr lang="en-US" sz="1400" b="1" u="none" strike="noStrike">
                          <a:solidFill>
                            <a:srgbClr val="000000"/>
                          </a:solidFill>
                          <a:effectLst/>
                        </a:rPr>
                        <a:t>Clinic/Department Scheduling Policies</a:t>
                      </a:r>
                      <a:endParaRPr lang="en-US" sz="1400" b="1"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Rules about prioritization, waitlist management</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a:solidFill>
                            <a:srgbClr val="000000"/>
                          </a:solidFill>
                          <a:effectLst/>
                        </a:rPr>
                        <a:t>Understand scheduling constraints</a:t>
                      </a:r>
                      <a:endParaRPr lang="en-US" sz="1400" b="0" i="0" u="none" strike="noStrike">
                        <a:solidFill>
                          <a:srgbClr val="000000"/>
                        </a:solidFill>
                        <a:effectLst/>
                        <a:latin typeface="Calibri" panose="020F0502020204030204" pitchFamily="34" charset="0"/>
                      </a:endParaRPr>
                    </a:p>
                  </a:txBody>
                  <a:tcPr marL="0" marR="0" marT="0" marB="0" anchor="ctr"/>
                </a:tc>
                <a:tc>
                  <a:txBody>
                    <a:bodyPr/>
                    <a:lstStyle/>
                    <a:p>
                      <a:pPr algn="ctr" fontAlgn="ctr"/>
                      <a:r>
                        <a:rPr lang="en-US" sz="1400" b="0" u="none" strike="noStrike" dirty="0">
                          <a:solidFill>
                            <a:srgbClr val="000000"/>
                          </a:solidFill>
                          <a:effectLst/>
                        </a:rPr>
                        <a:t>Text / Document </a:t>
                      </a:r>
                      <a:endParaRPr lang="en-US" sz="1400" b="0" i="0" u="none" strike="noStrike" dirty="0">
                        <a:solidFill>
                          <a:srgbClr val="000000"/>
                        </a:solidFill>
                        <a:effectLst/>
                        <a:latin typeface="Calibri" panose="020F0502020204030204" pitchFamily="34" charset="0"/>
                      </a:endParaRPr>
                    </a:p>
                  </a:txBody>
                  <a:tcPr marL="0" marR="0" marT="0" marB="0" anchor="ctr"/>
                </a:tc>
                <a:extLst>
                  <a:ext uri="{0D108BD9-81ED-4DB2-BD59-A6C34878D82A}">
                    <a16:rowId xmlns:a16="http://schemas.microsoft.com/office/drawing/2014/main" val="3991820403"/>
                  </a:ext>
                </a:extLst>
              </a:tr>
            </a:tbl>
          </a:graphicData>
        </a:graphic>
      </p:graphicFrame>
    </p:spTree>
    <p:extLst>
      <p:ext uri="{BB962C8B-B14F-4D97-AF65-F5344CB8AC3E}">
        <p14:creationId xmlns:p14="http://schemas.microsoft.com/office/powerpoint/2010/main" val="26401388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and mitigation</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87200" cy="230832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8" name="Table 7">
            <a:extLst>
              <a:ext uri="{FF2B5EF4-FFF2-40B4-BE49-F238E27FC236}">
                <a16:creationId xmlns:a16="http://schemas.microsoft.com/office/drawing/2014/main" id="{27C32F69-1B7B-C8B1-2925-4615CEDF8F1B}"/>
              </a:ext>
            </a:extLst>
          </p:cNvPr>
          <p:cNvGraphicFramePr>
            <a:graphicFrameLocks noGrp="1"/>
          </p:cNvGraphicFramePr>
          <p:nvPr>
            <p:extLst>
              <p:ext uri="{D42A27DB-BD31-4B8C-83A1-F6EECF244321}">
                <p14:modId xmlns:p14="http://schemas.microsoft.com/office/powerpoint/2010/main" val="1461937866"/>
              </p:ext>
            </p:extLst>
          </p:nvPr>
        </p:nvGraphicFramePr>
        <p:xfrm>
          <a:off x="230909" y="1676400"/>
          <a:ext cx="11732490" cy="5104794"/>
        </p:xfrm>
        <a:graphic>
          <a:graphicData uri="http://schemas.openxmlformats.org/drawingml/2006/table">
            <a:tbl>
              <a:tblPr firstRow="1" bandRow="1">
                <a:tableStyleId>{5C22544A-7EE6-4342-B048-85BDC9FD1C3A}</a:tableStyleId>
              </a:tblPr>
              <a:tblGrid>
                <a:gridCol w="3910830">
                  <a:extLst>
                    <a:ext uri="{9D8B030D-6E8A-4147-A177-3AD203B41FA5}">
                      <a16:colId xmlns:a16="http://schemas.microsoft.com/office/drawing/2014/main" val="1065756944"/>
                    </a:ext>
                  </a:extLst>
                </a:gridCol>
                <a:gridCol w="3910830">
                  <a:extLst>
                    <a:ext uri="{9D8B030D-6E8A-4147-A177-3AD203B41FA5}">
                      <a16:colId xmlns:a16="http://schemas.microsoft.com/office/drawing/2014/main" val="1953300039"/>
                    </a:ext>
                  </a:extLst>
                </a:gridCol>
                <a:gridCol w="3910830">
                  <a:extLst>
                    <a:ext uri="{9D8B030D-6E8A-4147-A177-3AD203B41FA5}">
                      <a16:colId xmlns:a16="http://schemas.microsoft.com/office/drawing/2014/main" val="3172528109"/>
                    </a:ext>
                  </a:extLst>
                </a:gridCol>
              </a:tblGrid>
              <a:tr h="317649">
                <a:tc>
                  <a:txBody>
                    <a:bodyPr/>
                    <a:lstStyle/>
                    <a:p>
                      <a:pPr algn="ctr" fontAlgn="b"/>
                      <a:r>
                        <a:rPr lang="en-US" sz="1600" b="1" i="0" u="none" strike="noStrike" dirty="0">
                          <a:solidFill>
                            <a:srgbClr val="000000"/>
                          </a:solidFill>
                          <a:effectLst/>
                          <a:latin typeface="+mn-lt"/>
                        </a:rPr>
                        <a:t>Category</a:t>
                      </a:r>
                    </a:p>
                  </a:txBody>
                  <a:tcPr marL="0" marR="0" marT="0" marB="0" anchor="b"/>
                </a:tc>
                <a:tc>
                  <a:txBody>
                    <a:bodyPr/>
                    <a:lstStyle/>
                    <a:p>
                      <a:pPr algn="ctr" fontAlgn="ctr"/>
                      <a:r>
                        <a:rPr lang="en-US" sz="1600" b="1" i="0" u="none" strike="noStrike">
                          <a:solidFill>
                            <a:srgbClr val="000000"/>
                          </a:solidFill>
                          <a:effectLst/>
                          <a:latin typeface="+mn-lt"/>
                        </a:rPr>
                        <a:t>Challenges (Risks)</a:t>
                      </a:r>
                    </a:p>
                  </a:txBody>
                  <a:tcPr marL="0" marR="0" marT="0" marB="0" anchor="ctr"/>
                </a:tc>
                <a:tc>
                  <a:txBody>
                    <a:bodyPr/>
                    <a:lstStyle/>
                    <a:p>
                      <a:pPr algn="ctr" fontAlgn="ctr"/>
                      <a:r>
                        <a:rPr lang="en-US" sz="1600" b="1" i="0" u="none" strike="noStrike">
                          <a:solidFill>
                            <a:srgbClr val="000000"/>
                          </a:solidFill>
                          <a:effectLst/>
                          <a:latin typeface="+mn-lt"/>
                        </a:rPr>
                        <a:t>Approach</a:t>
                      </a:r>
                    </a:p>
                  </a:txBody>
                  <a:tcPr marL="0" marR="0" marT="0" marB="0" anchor="ctr"/>
                </a:tc>
                <a:extLst>
                  <a:ext uri="{0D108BD9-81ED-4DB2-BD59-A6C34878D82A}">
                    <a16:rowId xmlns:a16="http://schemas.microsoft.com/office/drawing/2014/main" val="3202361592"/>
                  </a:ext>
                </a:extLst>
              </a:tr>
              <a:tr h="952946">
                <a:tc>
                  <a:txBody>
                    <a:bodyPr/>
                    <a:lstStyle/>
                    <a:p>
                      <a:pPr algn="ctr" fontAlgn="b"/>
                      <a:r>
                        <a:rPr lang="en-US" sz="1600" b="0" i="0" u="none" strike="noStrike" dirty="0">
                          <a:solidFill>
                            <a:srgbClr val="000000"/>
                          </a:solidFill>
                          <a:effectLst/>
                          <a:latin typeface="+mn-lt"/>
                        </a:rPr>
                        <a:t>Context + Access</a:t>
                      </a:r>
                    </a:p>
                  </a:txBody>
                  <a:tcPr marL="0" marR="0" marT="0" marB="0" anchor="b"/>
                </a:tc>
                <a:tc>
                  <a:txBody>
                    <a:bodyPr/>
                    <a:lstStyle/>
                    <a:p>
                      <a:pPr algn="ctr" fontAlgn="b"/>
                      <a:r>
                        <a:rPr lang="en-US" sz="1600" b="0" i="0" u="none" strike="noStrike" dirty="0">
                          <a:solidFill>
                            <a:srgbClr val="000000"/>
                          </a:solidFill>
                          <a:effectLst/>
                          <a:latin typeface="+mn-lt"/>
                        </a:rPr>
                        <a:t> Lack of domain knowledge (outsider)</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Limited access to systems (e.g., Epic)</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Data is hard to access</a:t>
                      </a:r>
                    </a:p>
                  </a:txBody>
                  <a:tcPr marL="0" marR="0" marT="0" marB="0" anchor="b"/>
                </a:tc>
                <a:tc>
                  <a:txBody>
                    <a:bodyPr/>
                    <a:lstStyle/>
                    <a:p>
                      <a:pPr algn="ctr" fontAlgn="ctr"/>
                      <a:r>
                        <a:rPr lang="en-US" sz="1600" b="0" i="0" u="none" strike="noStrike">
                          <a:solidFill>
                            <a:srgbClr val="000000"/>
                          </a:solidFill>
                          <a:effectLst/>
                          <a:latin typeface="+mn-lt"/>
                        </a:rPr>
                        <a:t>Collaborate with champions, start with patient-accessible or simulated data</a:t>
                      </a:r>
                    </a:p>
                  </a:txBody>
                  <a:tcPr marL="0" marR="0" marT="0" marB="0" anchor="ctr"/>
                </a:tc>
                <a:extLst>
                  <a:ext uri="{0D108BD9-81ED-4DB2-BD59-A6C34878D82A}">
                    <a16:rowId xmlns:a16="http://schemas.microsoft.com/office/drawing/2014/main" val="156053903"/>
                  </a:ext>
                </a:extLst>
              </a:tr>
              <a:tr h="952946">
                <a:tc>
                  <a:txBody>
                    <a:bodyPr/>
                    <a:lstStyle/>
                    <a:p>
                      <a:pPr algn="ctr" fontAlgn="b"/>
                      <a:r>
                        <a:rPr lang="en-US" sz="1600" b="0" i="0" u="none" strike="noStrike">
                          <a:solidFill>
                            <a:srgbClr val="000000"/>
                          </a:solidFill>
                          <a:effectLst/>
                          <a:latin typeface="+mn-lt"/>
                        </a:rPr>
                        <a:t>Workflow Complexity</a:t>
                      </a:r>
                    </a:p>
                  </a:txBody>
                  <a:tcPr marL="0" marR="0" marT="0" marB="0" anchor="b"/>
                </a:tc>
                <a:tc>
                  <a:txBody>
                    <a:bodyPr/>
                    <a:lstStyle/>
                    <a:p>
                      <a:pPr algn="ctr" fontAlgn="b"/>
                      <a:r>
                        <a:rPr lang="en-US" sz="1600" b="0" i="0" u="none" strike="noStrike" dirty="0">
                          <a:solidFill>
                            <a:srgbClr val="000000"/>
                          </a:solidFill>
                          <a:effectLst/>
                          <a:latin typeface="+mn-lt"/>
                        </a:rPr>
                        <a:t>Variability across clinics</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No standard scheduling process</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Misalignment of incentives</a:t>
                      </a:r>
                    </a:p>
                  </a:txBody>
                  <a:tcPr marL="0" marR="0" marT="0" marB="0" anchor="b"/>
                </a:tc>
                <a:tc>
                  <a:txBody>
                    <a:bodyPr/>
                    <a:lstStyle/>
                    <a:p>
                      <a:pPr algn="ctr" fontAlgn="ctr"/>
                      <a:r>
                        <a:rPr lang="en-US" sz="1600" b="0" i="0" u="none" strike="noStrike">
                          <a:solidFill>
                            <a:srgbClr val="000000"/>
                          </a:solidFill>
                          <a:effectLst/>
                          <a:latin typeface="+mn-lt"/>
                        </a:rPr>
                        <a:t>Pilot in one clinic, map actual workflows, look for scalable patterns</a:t>
                      </a:r>
                    </a:p>
                  </a:txBody>
                  <a:tcPr marL="0" marR="0" marT="0" marB="0" anchor="ctr"/>
                </a:tc>
                <a:extLst>
                  <a:ext uri="{0D108BD9-81ED-4DB2-BD59-A6C34878D82A}">
                    <a16:rowId xmlns:a16="http://schemas.microsoft.com/office/drawing/2014/main" val="4036251261"/>
                  </a:ext>
                </a:extLst>
              </a:tr>
              <a:tr h="952946">
                <a:tc>
                  <a:txBody>
                    <a:bodyPr/>
                    <a:lstStyle/>
                    <a:p>
                      <a:pPr algn="ctr" fontAlgn="b"/>
                      <a:r>
                        <a:rPr lang="en-US" sz="1600" b="0" i="0" u="none" strike="noStrike">
                          <a:solidFill>
                            <a:srgbClr val="000000"/>
                          </a:solidFill>
                          <a:effectLst/>
                          <a:latin typeface="+mn-lt"/>
                        </a:rPr>
                        <a:t>Data Limitations</a:t>
                      </a:r>
                    </a:p>
                  </a:txBody>
                  <a:tcPr marL="0" marR="0" marT="0" marB="0" anchor="b"/>
                </a:tc>
                <a:tc>
                  <a:txBody>
                    <a:bodyPr/>
                    <a:lstStyle/>
                    <a:p>
                      <a:pPr algn="ctr" fontAlgn="b"/>
                      <a:r>
                        <a:rPr lang="en-US" sz="1600" b="0" i="0" u="none" strike="noStrike" dirty="0">
                          <a:solidFill>
                            <a:srgbClr val="000000"/>
                          </a:solidFill>
                          <a:effectLst/>
                          <a:latin typeface="+mn-lt"/>
                        </a:rPr>
                        <a:t>Data might not exist, the appointments exist but is the first call or referral documented ??</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Patient voice not in data</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Privacy/HIPAA concerns</a:t>
                      </a:r>
                    </a:p>
                  </a:txBody>
                  <a:tcPr marL="0" marR="0" marT="0" marB="0" anchor="b"/>
                </a:tc>
                <a:tc>
                  <a:txBody>
                    <a:bodyPr/>
                    <a:lstStyle/>
                    <a:p>
                      <a:pPr algn="ctr" fontAlgn="ctr"/>
                      <a:r>
                        <a:rPr lang="en-US" sz="1600" b="0" i="0" u="none" strike="noStrike">
                          <a:solidFill>
                            <a:srgbClr val="000000"/>
                          </a:solidFill>
                          <a:effectLst/>
                          <a:latin typeface="+mn-lt"/>
                        </a:rPr>
                        <a:t>Use surveys/interviews; IRB if needed; simulate or anonymize where necessary</a:t>
                      </a:r>
                    </a:p>
                  </a:txBody>
                  <a:tcPr marL="0" marR="0" marT="0" marB="0" anchor="ctr"/>
                </a:tc>
                <a:extLst>
                  <a:ext uri="{0D108BD9-81ED-4DB2-BD59-A6C34878D82A}">
                    <a16:rowId xmlns:a16="http://schemas.microsoft.com/office/drawing/2014/main" val="891004767"/>
                  </a:ext>
                </a:extLst>
              </a:tr>
              <a:tr h="1905893">
                <a:tc>
                  <a:txBody>
                    <a:bodyPr/>
                    <a:lstStyle/>
                    <a:p>
                      <a:pPr algn="ctr" fontAlgn="b"/>
                      <a:r>
                        <a:rPr lang="en-US" sz="1600" b="0" i="0" u="none" strike="noStrike">
                          <a:solidFill>
                            <a:srgbClr val="000000"/>
                          </a:solidFill>
                          <a:effectLst/>
                          <a:latin typeface="+mn-lt"/>
                        </a:rPr>
                        <a:t>Project Continuity</a:t>
                      </a:r>
                    </a:p>
                  </a:txBody>
                  <a:tcPr marL="0" marR="0" marT="0" marB="0" anchor="b"/>
                </a:tc>
                <a:tc>
                  <a:txBody>
                    <a:bodyPr/>
                    <a:lstStyle/>
                    <a:p>
                      <a:pPr algn="ctr" fontAlgn="b"/>
                      <a:r>
                        <a:rPr lang="en-US" sz="1600" b="0" i="0" u="none" strike="noStrike" dirty="0">
                          <a:solidFill>
                            <a:srgbClr val="000000"/>
                          </a:solidFill>
                          <a:effectLst/>
                          <a:latin typeface="+mn-lt"/>
                        </a:rPr>
                        <a:t>Loss of access or interest</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Institutional resistance</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Changing priorities</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This is a capstone project, not a budgeting or operational mandate — limits scope and influence</a:t>
                      </a:r>
                    </a:p>
                  </a:txBody>
                  <a:tcPr marL="0" marR="0" marT="0" marB="0" anchor="b"/>
                </a:tc>
                <a:tc>
                  <a:txBody>
                    <a:bodyPr/>
                    <a:lstStyle/>
                    <a:p>
                      <a:pPr algn="ctr" fontAlgn="ctr"/>
                      <a:r>
                        <a:rPr lang="en-US" sz="1600" b="0" i="0" u="none" strike="noStrike" dirty="0">
                          <a:solidFill>
                            <a:srgbClr val="000000"/>
                          </a:solidFill>
                          <a:effectLst/>
                          <a:latin typeface="+mn-lt"/>
                        </a:rPr>
                        <a:t>Deliver early results to build trust</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Engage champions continuously</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Align goals with hospital priorities</a:t>
                      </a:r>
                      <a:br>
                        <a:rPr lang="en-US" sz="1600" b="0" i="0" u="none" strike="noStrike" dirty="0">
                          <a:solidFill>
                            <a:srgbClr val="000000"/>
                          </a:solidFill>
                          <a:effectLst/>
                          <a:latin typeface="+mn-lt"/>
                        </a:rPr>
                      </a:br>
                      <a:r>
                        <a:rPr lang="en-US" sz="1600" b="0" i="0" u="none" strike="noStrike" dirty="0">
                          <a:solidFill>
                            <a:srgbClr val="000000"/>
                          </a:solidFill>
                          <a:effectLst/>
                          <a:latin typeface="+mn-lt"/>
                        </a:rPr>
                        <a:t>Set clear expectations upfront about project scope</a:t>
                      </a:r>
                    </a:p>
                  </a:txBody>
                  <a:tcPr marL="0" marR="0" marT="0" marB="0" anchor="ctr"/>
                </a:tc>
                <a:extLst>
                  <a:ext uri="{0D108BD9-81ED-4DB2-BD59-A6C34878D82A}">
                    <a16:rowId xmlns:a16="http://schemas.microsoft.com/office/drawing/2014/main" val="1498480745"/>
                  </a:ext>
                </a:extLst>
              </a:tr>
            </a:tbl>
          </a:graphicData>
        </a:graphic>
      </p:graphicFrame>
    </p:spTree>
    <p:extLst>
      <p:ext uri="{BB962C8B-B14F-4D97-AF65-F5344CB8AC3E}">
        <p14:creationId xmlns:p14="http://schemas.microsoft.com/office/powerpoint/2010/main" val="354287448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Access + Partnership Request -TBD</a:t>
            </a:r>
          </a:p>
        </p:txBody>
      </p:sp>
    </p:spTree>
    <p:extLst>
      <p:ext uri="{BB962C8B-B14F-4D97-AF65-F5344CB8AC3E}">
        <p14:creationId xmlns:p14="http://schemas.microsoft.com/office/powerpoint/2010/main" val="30038421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Possible findings</a:t>
            </a:r>
          </a:p>
        </p:txBody>
      </p:sp>
      <p:sp>
        <p:nvSpPr>
          <p:cNvPr id="3" name="TextBox 2">
            <a:extLst>
              <a:ext uri="{FF2B5EF4-FFF2-40B4-BE49-F238E27FC236}">
                <a16:creationId xmlns:a16="http://schemas.microsoft.com/office/drawing/2014/main" id="{375F154D-DB9E-C72C-DBCD-5389F6B5DD30}"/>
              </a:ext>
            </a:extLst>
          </p:cNvPr>
          <p:cNvSpPr txBox="1"/>
          <p:nvPr/>
        </p:nvSpPr>
        <p:spPr>
          <a:xfrm>
            <a:off x="304800" y="1676400"/>
            <a:ext cx="11887200" cy="2308324"/>
          </a:xfrm>
          <a:prstGeom prst="rect">
            <a:avLst/>
          </a:prstGeom>
          <a:noFill/>
        </p:spPr>
        <p:txBody>
          <a:bodyPr wrap="square" rtlCol="0">
            <a:sp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graphicFrame>
        <p:nvGraphicFramePr>
          <p:cNvPr id="5" name="Table 4">
            <a:extLst>
              <a:ext uri="{FF2B5EF4-FFF2-40B4-BE49-F238E27FC236}">
                <a16:creationId xmlns:a16="http://schemas.microsoft.com/office/drawing/2014/main" id="{EEF40F8B-7EFE-CF20-C2D6-6C7F591661E4}"/>
              </a:ext>
            </a:extLst>
          </p:cNvPr>
          <p:cNvGraphicFramePr>
            <a:graphicFrameLocks noGrp="1"/>
          </p:cNvGraphicFramePr>
          <p:nvPr>
            <p:extLst>
              <p:ext uri="{D42A27DB-BD31-4B8C-83A1-F6EECF244321}">
                <p14:modId xmlns:p14="http://schemas.microsoft.com/office/powerpoint/2010/main" val="1614144758"/>
              </p:ext>
            </p:extLst>
          </p:nvPr>
        </p:nvGraphicFramePr>
        <p:xfrm>
          <a:off x="166254" y="1676401"/>
          <a:ext cx="12101947" cy="5610169"/>
        </p:xfrm>
        <a:graphic>
          <a:graphicData uri="http://schemas.openxmlformats.org/drawingml/2006/table">
            <a:tbl>
              <a:tblPr firstRow="1" bandRow="1">
                <a:tableStyleId>{5C22544A-7EE6-4342-B048-85BDC9FD1C3A}</a:tableStyleId>
              </a:tblPr>
              <a:tblGrid>
                <a:gridCol w="3375641">
                  <a:extLst>
                    <a:ext uri="{9D8B030D-6E8A-4147-A177-3AD203B41FA5}">
                      <a16:colId xmlns:a16="http://schemas.microsoft.com/office/drawing/2014/main" val="603886371"/>
                    </a:ext>
                  </a:extLst>
                </a:gridCol>
                <a:gridCol w="3879233">
                  <a:extLst>
                    <a:ext uri="{9D8B030D-6E8A-4147-A177-3AD203B41FA5}">
                      <a16:colId xmlns:a16="http://schemas.microsoft.com/office/drawing/2014/main" val="3399740132"/>
                    </a:ext>
                  </a:extLst>
                </a:gridCol>
                <a:gridCol w="3462196">
                  <a:extLst>
                    <a:ext uri="{9D8B030D-6E8A-4147-A177-3AD203B41FA5}">
                      <a16:colId xmlns:a16="http://schemas.microsoft.com/office/drawing/2014/main" val="2000460059"/>
                    </a:ext>
                  </a:extLst>
                </a:gridCol>
                <a:gridCol w="1384877">
                  <a:extLst>
                    <a:ext uri="{9D8B030D-6E8A-4147-A177-3AD203B41FA5}">
                      <a16:colId xmlns:a16="http://schemas.microsoft.com/office/drawing/2014/main" val="3205588406"/>
                    </a:ext>
                  </a:extLst>
                </a:gridCol>
              </a:tblGrid>
              <a:tr h="385281">
                <a:tc>
                  <a:txBody>
                    <a:bodyPr/>
                    <a:lstStyle/>
                    <a:p>
                      <a:pPr algn="ctr" fontAlgn="ctr"/>
                      <a:r>
                        <a:rPr lang="en-US" sz="1400" b="1" i="0" u="none" strike="noStrike" dirty="0">
                          <a:solidFill>
                            <a:srgbClr val="000000"/>
                          </a:solidFill>
                          <a:effectLst/>
                          <a:latin typeface="+mn-lt"/>
                        </a:rPr>
                        <a:t>Insight Area</a:t>
                      </a:r>
                    </a:p>
                  </a:txBody>
                  <a:tcPr marL="0" marR="0" marT="0" marB="0" anchor="ctr"/>
                </a:tc>
                <a:tc>
                  <a:txBody>
                    <a:bodyPr/>
                    <a:lstStyle/>
                    <a:p>
                      <a:pPr algn="ctr" fontAlgn="ctr"/>
                      <a:r>
                        <a:rPr lang="en-US" sz="1400" b="1" i="0" u="none" strike="noStrike">
                          <a:solidFill>
                            <a:srgbClr val="000000"/>
                          </a:solidFill>
                          <a:effectLst/>
                          <a:latin typeface="+mn-lt"/>
                        </a:rPr>
                        <a:t>What We Might Discover</a:t>
                      </a:r>
                    </a:p>
                  </a:txBody>
                  <a:tcPr marL="0" marR="0" marT="0" marB="0" anchor="ctr"/>
                </a:tc>
                <a:tc>
                  <a:txBody>
                    <a:bodyPr/>
                    <a:lstStyle/>
                    <a:p>
                      <a:pPr algn="ctr" fontAlgn="ctr"/>
                      <a:r>
                        <a:rPr lang="en-US" sz="1400" b="1" i="0" u="none" strike="noStrike">
                          <a:solidFill>
                            <a:srgbClr val="000000"/>
                          </a:solidFill>
                          <a:effectLst/>
                          <a:latin typeface="+mn-lt"/>
                        </a:rPr>
                        <a:t>Why It Matters</a:t>
                      </a:r>
                    </a:p>
                  </a:txBody>
                  <a:tcPr marL="0" marR="0" marT="0" marB="0" anchor="ctr"/>
                </a:tc>
                <a:tc>
                  <a:txBody>
                    <a:bodyPr/>
                    <a:lstStyle/>
                    <a:p>
                      <a:pPr algn="ctr" fontAlgn="ctr"/>
                      <a:r>
                        <a:rPr lang="en-US" sz="1400" b="1" i="0" u="none" strike="noStrike">
                          <a:solidFill>
                            <a:srgbClr val="000000"/>
                          </a:solidFill>
                          <a:effectLst/>
                          <a:latin typeface="+mn-lt"/>
                        </a:rPr>
                        <a:t>Probability of Happening</a:t>
                      </a:r>
                    </a:p>
                  </a:txBody>
                  <a:tcPr marL="0" marR="0" marT="0" marB="0" anchor="ctr"/>
                </a:tc>
                <a:extLst>
                  <a:ext uri="{0D108BD9-81ED-4DB2-BD59-A6C34878D82A}">
                    <a16:rowId xmlns:a16="http://schemas.microsoft.com/office/drawing/2014/main" val="3114010116"/>
                  </a:ext>
                </a:extLst>
              </a:tr>
              <a:tr h="575558">
                <a:tc>
                  <a:txBody>
                    <a:bodyPr/>
                    <a:lstStyle/>
                    <a:p>
                      <a:pPr algn="ctr" fontAlgn="ctr"/>
                      <a:r>
                        <a:rPr lang="en-US" sz="1400" b="1" i="0" u="none" strike="noStrike" dirty="0">
                          <a:solidFill>
                            <a:srgbClr val="000000"/>
                          </a:solidFill>
                          <a:effectLst/>
                          <a:latin typeface="+mn-lt"/>
                        </a:rPr>
                        <a:t>Data Fragmentation</a:t>
                      </a:r>
                    </a:p>
                  </a:txBody>
                  <a:tcPr marL="0" marR="0" marT="0" marB="0" anchor="ctr"/>
                </a:tc>
                <a:tc>
                  <a:txBody>
                    <a:bodyPr/>
                    <a:lstStyle/>
                    <a:p>
                      <a:pPr algn="ctr" fontAlgn="ctr"/>
                      <a:r>
                        <a:rPr lang="en-US" sz="1400" b="0" i="0" u="none" strike="noStrike" dirty="0">
                          <a:solidFill>
                            <a:srgbClr val="000000"/>
                          </a:solidFill>
                          <a:effectLst/>
                          <a:latin typeface="+mn-lt"/>
                        </a:rPr>
                        <a:t>Scheduling and referral information may be spread across multiple systems (fax, phone, MyChart, printouts)</a:t>
                      </a:r>
                    </a:p>
                  </a:txBody>
                  <a:tcPr marL="0" marR="0" marT="0" marB="0" anchor="ctr"/>
                </a:tc>
                <a:tc>
                  <a:txBody>
                    <a:bodyPr/>
                    <a:lstStyle/>
                    <a:p>
                      <a:pPr algn="ctr" fontAlgn="ctr"/>
                      <a:r>
                        <a:rPr lang="en-US" sz="1400" b="0" i="0" u="none" strike="noStrike">
                          <a:solidFill>
                            <a:srgbClr val="000000"/>
                          </a:solidFill>
                          <a:effectLst/>
                          <a:latin typeface="+mn-lt"/>
                        </a:rPr>
                        <a:t>Understanding where data lives can support smoother workflows and reduce risk of missed referrals</a:t>
                      </a:r>
                    </a:p>
                  </a:txBody>
                  <a:tcPr marL="0" marR="0" marT="0" marB="0" anchor="ctr"/>
                </a:tc>
                <a:tc>
                  <a:txBody>
                    <a:bodyPr/>
                    <a:lstStyle/>
                    <a:p>
                      <a:pPr algn="ctr" fontAlgn="ctr"/>
                      <a:r>
                        <a:rPr lang="en-US" sz="1400" b="1" i="0" u="none" strike="noStrike">
                          <a:solidFill>
                            <a:srgbClr val="000000"/>
                          </a:solidFill>
                          <a:effectLst/>
                          <a:latin typeface="+mn-lt"/>
                        </a:rPr>
                        <a:t>High</a:t>
                      </a:r>
                    </a:p>
                  </a:txBody>
                  <a:tcPr marL="0" marR="0" marT="0" marB="0" anchor="ctr"/>
                </a:tc>
                <a:extLst>
                  <a:ext uri="{0D108BD9-81ED-4DB2-BD59-A6C34878D82A}">
                    <a16:rowId xmlns:a16="http://schemas.microsoft.com/office/drawing/2014/main" val="43339586"/>
                  </a:ext>
                </a:extLst>
              </a:tr>
              <a:tr h="575558">
                <a:tc>
                  <a:txBody>
                    <a:bodyPr/>
                    <a:lstStyle/>
                    <a:p>
                      <a:pPr algn="ctr" fontAlgn="ctr"/>
                      <a:r>
                        <a:rPr lang="en-US" sz="1400" b="1" i="0" u="none" strike="noStrike" dirty="0">
                          <a:solidFill>
                            <a:srgbClr val="000000"/>
                          </a:solidFill>
                          <a:effectLst/>
                          <a:latin typeface="+mn-lt"/>
                        </a:rPr>
                        <a:t>Referral Coordination Variability</a:t>
                      </a:r>
                    </a:p>
                  </a:txBody>
                  <a:tcPr marL="0" marR="0" marT="0" marB="0" anchor="ctr"/>
                </a:tc>
                <a:tc>
                  <a:txBody>
                    <a:bodyPr/>
                    <a:lstStyle/>
                    <a:p>
                      <a:pPr algn="ctr" fontAlgn="ctr"/>
                      <a:r>
                        <a:rPr lang="en-US" sz="1400" b="0" i="0" u="none" strike="noStrike" dirty="0">
                          <a:solidFill>
                            <a:srgbClr val="000000"/>
                          </a:solidFill>
                          <a:effectLst/>
                          <a:latin typeface="+mn-lt"/>
                        </a:rPr>
                        <a:t>Clinics may have developed unique processes based on local needs and workflows</a:t>
                      </a:r>
                    </a:p>
                  </a:txBody>
                  <a:tcPr marL="0" marR="0" marT="0" marB="0" anchor="ctr"/>
                </a:tc>
                <a:tc>
                  <a:txBody>
                    <a:bodyPr/>
                    <a:lstStyle/>
                    <a:p>
                      <a:pPr algn="ctr" fontAlgn="ctr"/>
                      <a:r>
                        <a:rPr lang="en-US" sz="1400" b="0" i="0" u="none" strike="noStrike">
                          <a:solidFill>
                            <a:srgbClr val="000000"/>
                          </a:solidFill>
                          <a:effectLst/>
                          <a:latin typeface="+mn-lt"/>
                        </a:rPr>
                        <a:t>Mapping variation can help identify opportunities for alignment, consistency, and shared best practices</a:t>
                      </a:r>
                    </a:p>
                  </a:txBody>
                  <a:tcPr marL="0" marR="0" marT="0" marB="0" anchor="ctr"/>
                </a:tc>
                <a:tc>
                  <a:txBody>
                    <a:bodyPr/>
                    <a:lstStyle/>
                    <a:p>
                      <a:pPr algn="ctr" fontAlgn="ctr"/>
                      <a:r>
                        <a:rPr lang="en-US" sz="1400" b="1" i="0" u="none" strike="noStrike">
                          <a:solidFill>
                            <a:srgbClr val="000000"/>
                          </a:solidFill>
                          <a:effectLst/>
                          <a:latin typeface="+mn-lt"/>
                        </a:rPr>
                        <a:t>High</a:t>
                      </a:r>
                    </a:p>
                  </a:txBody>
                  <a:tcPr marL="0" marR="0" marT="0" marB="0" anchor="ctr"/>
                </a:tc>
                <a:extLst>
                  <a:ext uri="{0D108BD9-81ED-4DB2-BD59-A6C34878D82A}">
                    <a16:rowId xmlns:a16="http://schemas.microsoft.com/office/drawing/2014/main" val="943154703"/>
                  </a:ext>
                </a:extLst>
              </a:tr>
              <a:tr h="575558">
                <a:tc>
                  <a:txBody>
                    <a:bodyPr/>
                    <a:lstStyle/>
                    <a:p>
                      <a:pPr algn="ctr" fontAlgn="ctr"/>
                      <a:r>
                        <a:rPr lang="en-US" sz="1400" b="1" i="0" u="none" strike="noStrike">
                          <a:solidFill>
                            <a:srgbClr val="000000"/>
                          </a:solidFill>
                          <a:effectLst/>
                          <a:latin typeface="+mn-lt"/>
                        </a:rPr>
                        <a:t>Patient Voice Gaps</a:t>
                      </a:r>
                    </a:p>
                  </a:txBody>
                  <a:tcPr marL="0" marR="0" marT="0" marB="0" anchor="ctr"/>
                </a:tc>
                <a:tc>
                  <a:txBody>
                    <a:bodyPr/>
                    <a:lstStyle/>
                    <a:p>
                      <a:pPr algn="ctr" fontAlgn="ctr"/>
                      <a:r>
                        <a:rPr lang="en-US" sz="1400" b="0" i="0" u="none" strike="noStrike" dirty="0">
                          <a:solidFill>
                            <a:srgbClr val="000000"/>
                          </a:solidFill>
                          <a:effectLst/>
                          <a:latin typeface="+mn-lt"/>
                        </a:rPr>
                        <a:t>Patient feedback and experiences may not be consistently captured or incorporated</a:t>
                      </a:r>
                    </a:p>
                  </a:txBody>
                  <a:tcPr marL="0" marR="0" marT="0" marB="0" anchor="ctr"/>
                </a:tc>
                <a:tc>
                  <a:txBody>
                    <a:bodyPr/>
                    <a:lstStyle/>
                    <a:p>
                      <a:pPr algn="ctr" fontAlgn="ctr"/>
                      <a:r>
                        <a:rPr lang="en-US" sz="1400" b="0" i="0" u="none" strike="noStrike">
                          <a:solidFill>
                            <a:srgbClr val="000000"/>
                          </a:solidFill>
                          <a:effectLst/>
                          <a:latin typeface="+mn-lt"/>
                        </a:rPr>
                        <a:t>Including patient perspectives helps ensure the system works for those it's intended to serve</a:t>
                      </a:r>
                    </a:p>
                  </a:txBody>
                  <a:tcPr marL="0" marR="0" marT="0" marB="0" anchor="ctr"/>
                </a:tc>
                <a:tc>
                  <a:txBody>
                    <a:bodyPr/>
                    <a:lstStyle/>
                    <a:p>
                      <a:pPr algn="ctr" fontAlgn="ctr"/>
                      <a:r>
                        <a:rPr lang="en-US" sz="1400" b="1" i="0" u="none" strike="noStrike">
                          <a:solidFill>
                            <a:srgbClr val="000000"/>
                          </a:solidFill>
                          <a:effectLst/>
                          <a:latin typeface="+mn-lt"/>
                        </a:rPr>
                        <a:t>Medium</a:t>
                      </a:r>
                    </a:p>
                  </a:txBody>
                  <a:tcPr marL="0" marR="0" marT="0" marB="0" anchor="ctr"/>
                </a:tc>
                <a:extLst>
                  <a:ext uri="{0D108BD9-81ED-4DB2-BD59-A6C34878D82A}">
                    <a16:rowId xmlns:a16="http://schemas.microsoft.com/office/drawing/2014/main" val="1819204817"/>
                  </a:ext>
                </a:extLst>
              </a:tr>
              <a:tr h="575558">
                <a:tc>
                  <a:txBody>
                    <a:bodyPr/>
                    <a:lstStyle/>
                    <a:p>
                      <a:pPr algn="ctr" fontAlgn="ctr"/>
                      <a:r>
                        <a:rPr lang="en-US" sz="1400" b="1" i="0" u="none" strike="noStrike">
                          <a:solidFill>
                            <a:srgbClr val="000000"/>
                          </a:solidFill>
                          <a:effectLst/>
                          <a:latin typeface="+mn-lt"/>
                        </a:rPr>
                        <a:t>Staffing Capacity Constraints</a:t>
                      </a:r>
                    </a:p>
                  </a:txBody>
                  <a:tcPr marL="0" marR="0" marT="0" marB="0" anchor="ctr"/>
                </a:tc>
                <a:tc>
                  <a:txBody>
                    <a:bodyPr/>
                    <a:lstStyle/>
                    <a:p>
                      <a:pPr algn="ctr" fontAlgn="ctr"/>
                      <a:r>
                        <a:rPr lang="en-US" sz="1400" b="0" i="0" u="none" strike="noStrike" dirty="0">
                          <a:solidFill>
                            <a:srgbClr val="000000"/>
                          </a:solidFill>
                          <a:effectLst/>
                          <a:latin typeface="+mn-lt"/>
                        </a:rPr>
                        <a:t>Some areas may experience appointment delays due to limited clinical or scheduling staff</a:t>
                      </a:r>
                    </a:p>
                  </a:txBody>
                  <a:tcPr marL="0" marR="0" marT="0" marB="0" anchor="ctr"/>
                </a:tc>
                <a:tc>
                  <a:txBody>
                    <a:bodyPr/>
                    <a:lstStyle/>
                    <a:p>
                      <a:pPr algn="ctr" fontAlgn="ctr"/>
                      <a:r>
                        <a:rPr lang="en-US" sz="1400" b="0" i="0" u="none" strike="noStrike" dirty="0">
                          <a:solidFill>
                            <a:srgbClr val="000000"/>
                          </a:solidFill>
                          <a:effectLst/>
                          <a:latin typeface="+mn-lt"/>
                        </a:rPr>
                        <a:t>Understanding staffing patterns can support thoughtful resource planning</a:t>
                      </a:r>
                    </a:p>
                  </a:txBody>
                  <a:tcPr marL="0" marR="0" marT="0" marB="0" anchor="ctr"/>
                </a:tc>
                <a:tc>
                  <a:txBody>
                    <a:bodyPr/>
                    <a:lstStyle/>
                    <a:p>
                      <a:pPr algn="ctr" fontAlgn="ctr"/>
                      <a:r>
                        <a:rPr lang="en-US" sz="1400" b="1" i="0" u="none" strike="noStrike">
                          <a:solidFill>
                            <a:srgbClr val="000000"/>
                          </a:solidFill>
                          <a:effectLst/>
                          <a:latin typeface="+mn-lt"/>
                        </a:rPr>
                        <a:t>Medium</a:t>
                      </a:r>
                    </a:p>
                  </a:txBody>
                  <a:tcPr marL="0" marR="0" marT="0" marB="0" anchor="ctr"/>
                </a:tc>
                <a:extLst>
                  <a:ext uri="{0D108BD9-81ED-4DB2-BD59-A6C34878D82A}">
                    <a16:rowId xmlns:a16="http://schemas.microsoft.com/office/drawing/2014/main" val="1437233006"/>
                  </a:ext>
                </a:extLst>
              </a:tr>
              <a:tr h="575558">
                <a:tc>
                  <a:txBody>
                    <a:bodyPr/>
                    <a:lstStyle/>
                    <a:p>
                      <a:pPr algn="ctr" fontAlgn="ctr"/>
                      <a:r>
                        <a:rPr lang="en-US" sz="1400" b="1" i="0" u="none" strike="noStrike">
                          <a:solidFill>
                            <a:srgbClr val="000000"/>
                          </a:solidFill>
                          <a:effectLst/>
                          <a:latin typeface="+mn-lt"/>
                        </a:rPr>
                        <a:t>Referral Data Inconsistencies</a:t>
                      </a:r>
                    </a:p>
                  </a:txBody>
                  <a:tcPr marL="0" marR="0" marT="0" marB="0" anchor="ctr"/>
                </a:tc>
                <a:tc>
                  <a:txBody>
                    <a:bodyPr/>
                    <a:lstStyle/>
                    <a:p>
                      <a:pPr algn="ctr" fontAlgn="ctr"/>
                      <a:r>
                        <a:rPr lang="en-US" sz="1400" b="0" i="0" u="none" strike="noStrike">
                          <a:solidFill>
                            <a:srgbClr val="000000"/>
                          </a:solidFill>
                          <a:effectLst/>
                          <a:latin typeface="+mn-lt"/>
                        </a:rPr>
                        <a:t>Referral information may be incomplete, unstructured, or inconsistently entered</a:t>
                      </a:r>
                    </a:p>
                  </a:txBody>
                  <a:tcPr marL="0" marR="0" marT="0" marB="0" anchor="ctr"/>
                </a:tc>
                <a:tc>
                  <a:txBody>
                    <a:bodyPr/>
                    <a:lstStyle/>
                    <a:p>
                      <a:pPr algn="ctr" fontAlgn="ctr"/>
                      <a:r>
                        <a:rPr lang="en-US" sz="1400" b="0" i="0" u="none" strike="noStrike" dirty="0">
                          <a:solidFill>
                            <a:srgbClr val="000000"/>
                          </a:solidFill>
                          <a:effectLst/>
                          <a:latin typeface="+mn-lt"/>
                        </a:rPr>
                        <a:t>Recognizing these patterns can lead to improvements in data collection or template design</a:t>
                      </a:r>
                    </a:p>
                  </a:txBody>
                  <a:tcPr marL="0" marR="0" marT="0" marB="0" anchor="ctr"/>
                </a:tc>
                <a:tc>
                  <a:txBody>
                    <a:bodyPr/>
                    <a:lstStyle/>
                    <a:p>
                      <a:pPr algn="ctr" fontAlgn="ctr"/>
                      <a:r>
                        <a:rPr lang="en-US" sz="1400" b="1" i="0" u="none" strike="noStrike" dirty="0">
                          <a:solidFill>
                            <a:srgbClr val="000000"/>
                          </a:solidFill>
                          <a:effectLst/>
                          <a:latin typeface="+mn-lt"/>
                        </a:rPr>
                        <a:t>Medium</a:t>
                      </a:r>
                    </a:p>
                  </a:txBody>
                  <a:tcPr marL="0" marR="0" marT="0" marB="0" anchor="ctr"/>
                </a:tc>
                <a:extLst>
                  <a:ext uri="{0D108BD9-81ED-4DB2-BD59-A6C34878D82A}">
                    <a16:rowId xmlns:a16="http://schemas.microsoft.com/office/drawing/2014/main" val="654951655"/>
                  </a:ext>
                </a:extLst>
              </a:tr>
              <a:tr h="575558">
                <a:tc>
                  <a:txBody>
                    <a:bodyPr/>
                    <a:lstStyle/>
                    <a:p>
                      <a:pPr algn="ctr" fontAlgn="ctr"/>
                      <a:r>
                        <a:rPr lang="en-US" sz="1400" b="1" i="0" u="none" strike="noStrike">
                          <a:solidFill>
                            <a:srgbClr val="000000"/>
                          </a:solidFill>
                          <a:effectLst/>
                          <a:latin typeface="+mn-lt"/>
                        </a:rPr>
                        <a:t>Prioritization Protocol Variation</a:t>
                      </a:r>
                    </a:p>
                  </a:txBody>
                  <a:tcPr marL="0" marR="0" marT="0" marB="0" anchor="ctr"/>
                </a:tc>
                <a:tc>
                  <a:txBody>
                    <a:bodyPr/>
                    <a:lstStyle/>
                    <a:p>
                      <a:pPr algn="ctr" fontAlgn="ctr"/>
                      <a:r>
                        <a:rPr lang="en-US" sz="1400" b="0" i="0" u="none" strike="noStrike">
                          <a:solidFill>
                            <a:srgbClr val="000000"/>
                          </a:solidFill>
                          <a:effectLst/>
                          <a:latin typeface="+mn-lt"/>
                        </a:rPr>
                        <a:t>There may be limited or inconsistent criteria to prioritize referrals by urgency or severity</a:t>
                      </a:r>
                    </a:p>
                  </a:txBody>
                  <a:tcPr marL="0" marR="0" marT="0" marB="0" anchor="ctr"/>
                </a:tc>
                <a:tc>
                  <a:txBody>
                    <a:bodyPr/>
                    <a:lstStyle/>
                    <a:p>
                      <a:pPr algn="ctr" fontAlgn="ctr"/>
                      <a:r>
                        <a:rPr lang="en-US" sz="1400" b="0" i="0" u="none" strike="noStrike" dirty="0">
                          <a:solidFill>
                            <a:srgbClr val="000000"/>
                          </a:solidFill>
                          <a:effectLst/>
                          <a:latin typeface="+mn-lt"/>
                        </a:rPr>
                        <a:t>Exploring prioritization approaches can help ensure patients with urgent needs are seen promptly</a:t>
                      </a:r>
                    </a:p>
                  </a:txBody>
                  <a:tcPr marL="0" marR="0" marT="0" marB="0" anchor="ctr"/>
                </a:tc>
                <a:tc>
                  <a:txBody>
                    <a:bodyPr/>
                    <a:lstStyle/>
                    <a:p>
                      <a:pPr algn="ctr" fontAlgn="ctr"/>
                      <a:r>
                        <a:rPr lang="en-US" sz="1400" b="1" i="0" u="none" strike="noStrike">
                          <a:solidFill>
                            <a:srgbClr val="000000"/>
                          </a:solidFill>
                          <a:effectLst/>
                          <a:latin typeface="+mn-lt"/>
                        </a:rPr>
                        <a:t>High</a:t>
                      </a:r>
                    </a:p>
                  </a:txBody>
                  <a:tcPr marL="0" marR="0" marT="0" marB="0" anchor="ctr"/>
                </a:tc>
                <a:extLst>
                  <a:ext uri="{0D108BD9-81ED-4DB2-BD59-A6C34878D82A}">
                    <a16:rowId xmlns:a16="http://schemas.microsoft.com/office/drawing/2014/main" val="2171317278"/>
                  </a:ext>
                </a:extLst>
              </a:tr>
              <a:tr h="767411">
                <a:tc>
                  <a:txBody>
                    <a:bodyPr/>
                    <a:lstStyle/>
                    <a:p>
                      <a:pPr algn="ctr" fontAlgn="ctr"/>
                      <a:r>
                        <a:rPr lang="en-US" sz="1400" b="1" i="0" u="none" strike="noStrike">
                          <a:solidFill>
                            <a:srgbClr val="000000"/>
                          </a:solidFill>
                          <a:effectLst/>
                          <a:latin typeface="+mn-lt"/>
                        </a:rPr>
                        <a:t>Coordination Opportunities</a:t>
                      </a:r>
                    </a:p>
                  </a:txBody>
                  <a:tcPr marL="0" marR="0" marT="0" marB="0" anchor="ctr"/>
                </a:tc>
                <a:tc>
                  <a:txBody>
                    <a:bodyPr/>
                    <a:lstStyle/>
                    <a:p>
                      <a:pPr algn="ctr" fontAlgn="ctr"/>
                      <a:r>
                        <a:rPr lang="en-US" sz="1400" b="0" i="0" u="none" strike="noStrike">
                          <a:solidFill>
                            <a:srgbClr val="000000"/>
                          </a:solidFill>
                          <a:effectLst/>
                          <a:latin typeface="+mn-lt"/>
                        </a:rPr>
                        <a:t>Referral-to-appointment pathways may involve many stakeholders and handoffs</a:t>
                      </a:r>
                    </a:p>
                  </a:txBody>
                  <a:tcPr marL="0" marR="0" marT="0" marB="0" anchor="ctr"/>
                </a:tc>
                <a:tc>
                  <a:txBody>
                    <a:bodyPr/>
                    <a:lstStyle/>
                    <a:p>
                      <a:pPr algn="ctr" fontAlgn="ctr"/>
                      <a:r>
                        <a:rPr lang="en-US" sz="1400" b="0" i="0" u="none" strike="noStrike" dirty="0">
                          <a:solidFill>
                            <a:srgbClr val="000000"/>
                          </a:solidFill>
                          <a:effectLst/>
                          <a:latin typeface="+mn-lt"/>
                        </a:rPr>
                        <a:t>Understanding coordination touchpoints can identify ways to streamline communication and improve efficiency</a:t>
                      </a:r>
                    </a:p>
                  </a:txBody>
                  <a:tcPr marL="0" marR="0" marT="0" marB="0" anchor="ctr"/>
                </a:tc>
                <a:tc>
                  <a:txBody>
                    <a:bodyPr/>
                    <a:lstStyle/>
                    <a:p>
                      <a:pPr algn="ctr" fontAlgn="ctr"/>
                      <a:r>
                        <a:rPr lang="en-US" sz="1400" b="1" i="0" u="none" strike="noStrike" dirty="0">
                          <a:solidFill>
                            <a:srgbClr val="000000"/>
                          </a:solidFill>
                          <a:effectLst/>
                          <a:latin typeface="+mn-lt"/>
                        </a:rPr>
                        <a:t>High</a:t>
                      </a:r>
                    </a:p>
                  </a:txBody>
                  <a:tcPr marL="0" marR="0" marT="0" marB="0" anchor="ctr"/>
                </a:tc>
                <a:extLst>
                  <a:ext uri="{0D108BD9-81ED-4DB2-BD59-A6C34878D82A}">
                    <a16:rowId xmlns:a16="http://schemas.microsoft.com/office/drawing/2014/main" val="3671026149"/>
                  </a:ext>
                </a:extLst>
              </a:tr>
              <a:tr h="575558">
                <a:tc>
                  <a:txBody>
                    <a:bodyPr/>
                    <a:lstStyle/>
                    <a:p>
                      <a:pPr algn="ctr" fontAlgn="ctr"/>
                      <a:r>
                        <a:rPr lang="en-US" sz="1400" b="1" i="0" u="none" strike="noStrike">
                          <a:solidFill>
                            <a:srgbClr val="000000"/>
                          </a:solidFill>
                          <a:effectLst/>
                          <a:latin typeface="+mn-lt"/>
                        </a:rPr>
                        <a:t>Limited Awareness of External Resources</a:t>
                      </a:r>
                    </a:p>
                  </a:txBody>
                  <a:tcPr marL="0" marR="0" marT="0" marB="0" anchor="ctr"/>
                </a:tc>
                <a:tc>
                  <a:txBody>
                    <a:bodyPr/>
                    <a:lstStyle/>
                    <a:p>
                      <a:pPr algn="ctr" fontAlgn="ctr"/>
                      <a:r>
                        <a:rPr lang="en-US" sz="1400" b="0" i="0" u="none" strike="noStrike">
                          <a:solidFill>
                            <a:srgbClr val="000000"/>
                          </a:solidFill>
                          <a:effectLst/>
                          <a:latin typeface="+mn-lt"/>
                        </a:rPr>
                        <a:t>Staff and patients may be unaware of patient advocacy groups or community services that could support navigation</a:t>
                      </a:r>
                    </a:p>
                  </a:txBody>
                  <a:tcPr marL="0" marR="0" marT="0" marB="0" anchor="ctr"/>
                </a:tc>
                <a:tc>
                  <a:txBody>
                    <a:bodyPr/>
                    <a:lstStyle/>
                    <a:p>
                      <a:pPr algn="ctr" fontAlgn="ctr"/>
                      <a:r>
                        <a:rPr lang="en-US" sz="1400" b="0" i="0" u="none" strike="noStrike">
                          <a:solidFill>
                            <a:srgbClr val="000000"/>
                          </a:solidFill>
                          <a:effectLst/>
                          <a:latin typeface="+mn-lt"/>
                        </a:rPr>
                        <a:t>Increasing awareness can strengthen patient support, especially for those facing barriers</a:t>
                      </a:r>
                    </a:p>
                  </a:txBody>
                  <a:tcPr marL="0" marR="0" marT="0" marB="0" anchor="ctr"/>
                </a:tc>
                <a:tc>
                  <a:txBody>
                    <a:bodyPr/>
                    <a:lstStyle/>
                    <a:p>
                      <a:pPr algn="ctr" fontAlgn="ctr"/>
                      <a:r>
                        <a:rPr lang="en-US" sz="1400" b="1" i="0" u="none" strike="noStrike" dirty="0">
                          <a:solidFill>
                            <a:srgbClr val="000000"/>
                          </a:solidFill>
                          <a:effectLst/>
                          <a:latin typeface="+mn-lt"/>
                        </a:rPr>
                        <a:t>Medium</a:t>
                      </a:r>
                    </a:p>
                  </a:txBody>
                  <a:tcPr marL="0" marR="0" marT="0" marB="0" anchor="ctr"/>
                </a:tc>
                <a:extLst>
                  <a:ext uri="{0D108BD9-81ED-4DB2-BD59-A6C34878D82A}">
                    <a16:rowId xmlns:a16="http://schemas.microsoft.com/office/drawing/2014/main" val="1553891686"/>
                  </a:ext>
                </a:extLst>
              </a:tr>
            </a:tbl>
          </a:graphicData>
        </a:graphic>
      </p:graphicFrame>
    </p:spTree>
    <p:extLst>
      <p:ext uri="{BB962C8B-B14F-4D97-AF65-F5344CB8AC3E}">
        <p14:creationId xmlns:p14="http://schemas.microsoft.com/office/powerpoint/2010/main" val="3976691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2123658"/>
          </a:xfrm>
          <a:prstGeom prst="rect">
            <a:avLst/>
          </a:prstGeom>
          <a:noFill/>
        </p:spPr>
        <p:txBody>
          <a:bodyPr wrap="square" rtlCol="0">
            <a:spAutoFit/>
          </a:bodyPr>
          <a:lstStyle/>
          <a:p>
            <a:endParaRPr lang="en-US" sz="2400" dirty="0"/>
          </a:p>
          <a:p>
            <a:r>
              <a:rPr lang="en-US" dirty="0"/>
              <a:t>Is this a risky project just based on the number of risks ?</a:t>
            </a:r>
          </a:p>
          <a:p>
            <a:r>
              <a:rPr lang="en-US" dirty="0"/>
              <a:t>Has anybody done this analysis in the past ?</a:t>
            </a:r>
          </a:p>
          <a:p>
            <a:r>
              <a:rPr lang="en-US" dirty="0"/>
              <a:t>Is there some data at a national or state level on what the average wait time to see a doctor after first call/referral ?</a:t>
            </a:r>
          </a:p>
          <a:p>
            <a:r>
              <a:rPr lang="en-US" dirty="0"/>
              <a:t>Is there some kind of priority for patients, I know ER’s have a priority system but how about hospitals ? Is this common across all hospitals ?</a:t>
            </a:r>
          </a:p>
          <a:p>
            <a:endParaRPr lang="en-US" dirty="0"/>
          </a:p>
        </p:txBody>
      </p:sp>
    </p:spTree>
    <p:extLst>
      <p:ext uri="{BB962C8B-B14F-4D97-AF65-F5344CB8AC3E}">
        <p14:creationId xmlns:p14="http://schemas.microsoft.com/office/powerpoint/2010/main" val="35934070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TBD</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1569660"/>
          </a:xfrm>
          <a:prstGeom prst="rect">
            <a:avLst/>
          </a:prstGeom>
          <a:noFill/>
        </p:spPr>
        <p:txBody>
          <a:bodyPr wrap="square" rtlCol="0">
            <a:spAutoFit/>
          </a:bodyPr>
          <a:lstStyle/>
          <a:p>
            <a:endParaRPr lang="en-US" sz="2400" dirty="0"/>
          </a:p>
          <a:p>
            <a:r>
              <a:rPr lang="en-US" dirty="0"/>
              <a:t>Did I answer all Questions –Why/When/Where/How/What –NO</a:t>
            </a:r>
          </a:p>
          <a:p>
            <a:r>
              <a:rPr lang="en-US" dirty="0"/>
              <a:t>Do I have a proposal on how to collect the data ? NO</a:t>
            </a:r>
          </a:p>
          <a:p>
            <a:r>
              <a:rPr lang="en-US" dirty="0"/>
              <a:t>If I have to collect the data by talking to schedulers what size of data set should I pick, assumption this is a problem with new patients and not existing patients</a:t>
            </a:r>
          </a:p>
        </p:txBody>
      </p:sp>
    </p:spTree>
    <p:extLst>
      <p:ext uri="{BB962C8B-B14F-4D97-AF65-F5344CB8AC3E}">
        <p14:creationId xmlns:p14="http://schemas.microsoft.com/office/powerpoint/2010/main" val="5749270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i="0" dirty="0">
                <a:effectLst/>
                <a:latin typeface="Arial" panose="020B0604020202020204" pitchFamily="34" charset="0"/>
              </a:rPr>
              <a:t>AI-powered Chatbot for Integrating All Forms of Medicine</a:t>
            </a:r>
            <a:endParaRPr lang="en-US" dirty="0"/>
          </a:p>
        </p:txBody>
      </p:sp>
      <p:sp>
        <p:nvSpPr>
          <p:cNvPr id="3" name="Text Placeholder 2"/>
          <p:cNvSpPr>
            <a:spLocks noGrp="1"/>
          </p:cNvSpPr>
          <p:nvPr>
            <p:ph type="body" idx="1"/>
          </p:nvPr>
        </p:nvSpPr>
        <p:spPr/>
        <p:txBody>
          <a:bodyPr/>
          <a:lstStyle/>
          <a:p>
            <a:r>
              <a:rPr lang="en-US" dirty="0"/>
              <a:t>Project -4 PHD</a:t>
            </a:r>
          </a:p>
        </p:txBody>
      </p:sp>
    </p:spTree>
    <p:extLst>
      <p:ext uri="{BB962C8B-B14F-4D97-AF65-F5344CB8AC3E}">
        <p14:creationId xmlns:p14="http://schemas.microsoft.com/office/powerpoint/2010/main" val="356601422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
        <p:nvSpPr>
          <p:cNvPr id="4" name="TextBox 3">
            <a:extLst>
              <a:ext uri="{FF2B5EF4-FFF2-40B4-BE49-F238E27FC236}">
                <a16:creationId xmlns:a16="http://schemas.microsoft.com/office/drawing/2014/main" id="{5D3465F7-BC9B-E774-9283-9BB64A1BFAE6}"/>
              </a:ext>
            </a:extLst>
          </p:cNvPr>
          <p:cNvSpPr txBox="1"/>
          <p:nvPr/>
        </p:nvSpPr>
        <p:spPr>
          <a:xfrm>
            <a:off x="228600" y="1676400"/>
            <a:ext cx="11353800" cy="1477328"/>
          </a:xfrm>
          <a:prstGeom prst="rect">
            <a:avLst/>
          </a:prstGeom>
          <a:noFill/>
        </p:spPr>
        <p:txBody>
          <a:bodyPr wrap="square" rtlCol="0">
            <a:spAutoFit/>
          </a:bodyPr>
          <a:lstStyle/>
          <a:p>
            <a:r>
              <a:rPr lang="en-US" b="0" i="0" dirty="0">
                <a:solidFill>
                  <a:srgbClr val="222222"/>
                </a:solidFill>
                <a:effectLst/>
                <a:latin typeface="Arial" panose="020B0604020202020204" pitchFamily="34" charset="0"/>
              </a:rPr>
              <a:t>Goal: Create an AI-powered chatbot to educate patients on their conditions by integrating all forms of medicine, </a:t>
            </a:r>
          </a:p>
          <a:p>
            <a:r>
              <a:rPr lang="en-US" b="0" i="0" dirty="0">
                <a:solidFill>
                  <a:srgbClr val="222222"/>
                </a:solidFill>
                <a:effectLst/>
                <a:latin typeface="Arial" panose="020B0604020202020204" pitchFamily="34" charset="0"/>
              </a:rPr>
              <a:t>including Allopathy, Ayurveda, Traditional Chinese Medicine (TCM), nutrition, lifestyle changes, and more.</a:t>
            </a:r>
            <a:br>
              <a:rPr lang="en-US" dirty="0"/>
            </a:br>
            <a:r>
              <a:rPr lang="en-US" b="0" i="0" dirty="0">
                <a:solidFill>
                  <a:srgbClr val="222222"/>
                </a:solidFill>
                <a:effectLst/>
                <a:latin typeface="Arial" panose="020B0604020202020204" pitchFamily="34" charset="0"/>
              </a:rPr>
              <a:t>Data Needs: Clinical guidelines, health education resources across medical traditions, patient FAQs, </a:t>
            </a:r>
          </a:p>
          <a:p>
            <a:r>
              <a:rPr lang="en-US" b="0" i="0" dirty="0">
                <a:solidFill>
                  <a:srgbClr val="222222"/>
                </a:solidFill>
                <a:effectLst/>
                <a:latin typeface="Arial" panose="020B0604020202020204" pitchFamily="34" charset="0"/>
              </a:rPr>
              <a:t>and data on lifestyle modifications.</a:t>
            </a:r>
            <a:endParaRPr lang="en-US" dirty="0"/>
          </a:p>
        </p:txBody>
      </p:sp>
    </p:spTree>
    <p:extLst>
      <p:ext uri="{BB962C8B-B14F-4D97-AF65-F5344CB8AC3E}">
        <p14:creationId xmlns:p14="http://schemas.microsoft.com/office/powerpoint/2010/main" val="21558219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19146814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18947719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350417386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a:t>
            </a:r>
          </a:p>
        </p:txBody>
      </p:sp>
      <p:sp>
        <p:nvSpPr>
          <p:cNvPr id="3" name="TextBox 2">
            <a:extLst>
              <a:ext uri="{FF2B5EF4-FFF2-40B4-BE49-F238E27FC236}">
                <a16:creationId xmlns:a16="http://schemas.microsoft.com/office/drawing/2014/main" id="{375F154D-DB9E-C72C-DBCD-5389F6B5DD30}"/>
              </a:ext>
            </a:extLst>
          </p:cNvPr>
          <p:cNvSpPr txBox="1"/>
          <p:nvPr/>
        </p:nvSpPr>
        <p:spPr>
          <a:xfrm>
            <a:off x="228600" y="1676400"/>
            <a:ext cx="11811000" cy="738664"/>
          </a:xfrm>
          <a:prstGeom prst="rect">
            <a:avLst/>
          </a:prstGeom>
          <a:noFill/>
        </p:spPr>
        <p:txBody>
          <a:bodyPr wrap="square" rtlCol="0">
            <a:spAutoFit/>
          </a:bodyPr>
          <a:lstStyle/>
          <a:p>
            <a:endParaRPr lang="en-US" sz="2400" dirty="0"/>
          </a:p>
          <a:p>
            <a:endParaRPr lang="en-US" dirty="0"/>
          </a:p>
        </p:txBody>
      </p:sp>
    </p:spTree>
    <p:extLst>
      <p:ext uri="{BB962C8B-B14F-4D97-AF65-F5344CB8AC3E}">
        <p14:creationId xmlns:p14="http://schemas.microsoft.com/office/powerpoint/2010/main" val="26396740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List</a:t>
            </a:r>
          </a:p>
        </p:txBody>
      </p:sp>
      <p:sp>
        <p:nvSpPr>
          <p:cNvPr id="3" name="Content Placeholder 2"/>
          <p:cNvSpPr>
            <a:spLocks noGrp="1"/>
          </p:cNvSpPr>
          <p:nvPr>
            <p:ph idx="1"/>
          </p:nvPr>
        </p:nvSpPr>
        <p:spPr/>
        <p:txBody>
          <a:bodyPr/>
          <a:lstStyle/>
          <a:p>
            <a:r>
              <a:rPr lang="en-US" dirty="0"/>
              <a:t>Add your first bullet point here</a:t>
            </a:r>
          </a:p>
          <a:p>
            <a:r>
              <a:rPr lang="en-US" dirty="0"/>
              <a:t>Add your second bullet point here</a:t>
            </a:r>
          </a:p>
          <a:p>
            <a:r>
              <a:rPr lang="en-US" dirty="0"/>
              <a:t>Add your third bullet point here</a:t>
            </a:r>
          </a:p>
        </p:txBody>
      </p:sp>
    </p:spTree>
    <p:extLst>
      <p:ext uri="{BB962C8B-B14F-4D97-AF65-F5344CB8AC3E}">
        <p14:creationId xmlns:p14="http://schemas.microsoft.com/office/powerpoint/2010/main" val="1772969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From PCOS to T2D : Can Data Help Change the Equation? Or From PCOS to T2D – Predicting Progression, Changing Outcomes</a:t>
            </a:r>
          </a:p>
        </p:txBody>
      </p:sp>
      <p:sp>
        <p:nvSpPr>
          <p:cNvPr id="3" name="Text Placeholder 2"/>
          <p:cNvSpPr>
            <a:spLocks noGrp="1"/>
          </p:cNvSpPr>
          <p:nvPr>
            <p:ph type="body" idx="1"/>
          </p:nvPr>
        </p:nvSpPr>
        <p:spPr/>
        <p:txBody>
          <a:bodyPr>
            <a:normAutofit fontScale="92500"/>
          </a:bodyPr>
          <a:lstStyle/>
          <a:p>
            <a:r>
              <a:rPr lang="en-US" dirty="0"/>
              <a:t>Can We Identify Biomarker Trajectories &amp; Lifestyle Factors to Predict and Prevent T2D Onset in PCOS Patients? Project -1</a:t>
            </a:r>
          </a:p>
        </p:txBody>
      </p:sp>
    </p:spTree>
    <p:extLst>
      <p:ext uri="{BB962C8B-B14F-4D97-AF65-F5344CB8AC3E}">
        <p14:creationId xmlns:p14="http://schemas.microsoft.com/office/powerpoint/2010/main" val="35377184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Title and Content Layout with Chart</a:t>
            </a:r>
          </a:p>
        </p:txBody>
      </p:sp>
      <p:graphicFrame>
        <p:nvGraphicFramePr>
          <p:cNvPr id="6" name="Content Placeholder 5" descr="Clustered column chart showing the values of 3 series for 4 categories. Vertical major axis gridlines are present for each of the 4 categories."/>
          <p:cNvGraphicFramePr>
            <a:graphicFrameLocks noGrp="1"/>
          </p:cNvGraphicFramePr>
          <p:nvPr>
            <p:ph idx="1"/>
            <p:extLst>
              <p:ext uri="{D42A27DB-BD31-4B8C-83A1-F6EECF244321}">
                <p14:modId xmlns:p14="http://schemas.microsoft.com/office/powerpoint/2010/main" val="2504373538"/>
              </p:ext>
            </p:extLst>
          </p:nvPr>
        </p:nvGraphicFramePr>
        <p:xfrm>
          <a:off x="1524000" y="1828800"/>
          <a:ext cx="9144000" cy="4572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28620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- 2</a:t>
            </a:r>
          </a:p>
        </p:txBody>
      </p:sp>
      <p:sp>
        <p:nvSpPr>
          <p:cNvPr id="3" name="Text Placeholder 2"/>
          <p:cNvSpPr>
            <a:spLocks noGrp="1"/>
          </p:cNvSpPr>
          <p:nvPr>
            <p:ph type="body" idx="1"/>
          </p:nvPr>
        </p:nvSpPr>
        <p:spPr/>
        <p:txBody>
          <a:bodyPr/>
          <a:lstStyle/>
          <a:p>
            <a:endParaRPr lang="en-US"/>
          </a:p>
        </p:txBody>
      </p:sp>
      <p:sp>
        <p:nvSpPr>
          <p:cNvPr id="4" name="Content Placeholder 3"/>
          <p:cNvSpPr>
            <a:spLocks noGrp="1"/>
          </p:cNvSpPr>
          <p:nvPr>
            <p:ph sz="half" idx="2"/>
          </p:nvPr>
        </p:nvSpPr>
        <p:spPr/>
        <p:txBody>
          <a:bodyPr/>
          <a:lstStyle/>
          <a:p>
            <a:endParaRPr lang="en-US"/>
          </a:p>
        </p:txBody>
      </p:sp>
      <p:sp>
        <p:nvSpPr>
          <p:cNvPr id="5" name="Text Placeholder 4"/>
          <p:cNvSpPr>
            <a:spLocks noGrp="1"/>
          </p:cNvSpPr>
          <p:nvPr>
            <p:ph type="body" sz="quarter" idx="3"/>
          </p:nvPr>
        </p:nvSpPr>
        <p:spPr/>
        <p:txBody>
          <a:bodyPr/>
          <a:lstStyle/>
          <a:p>
            <a:endParaRPr lang="en-US"/>
          </a:p>
        </p:txBody>
      </p:sp>
      <p:sp>
        <p:nvSpPr>
          <p:cNvPr id="6" name="Content Placeholder 5"/>
          <p:cNvSpPr>
            <a:spLocks noGrp="1"/>
          </p:cNvSpPr>
          <p:nvPr>
            <p:ph sz="quarter" idx="4"/>
          </p:nvPr>
        </p:nvSpPr>
        <p:spPr/>
        <p:txBody>
          <a:bodyPr/>
          <a:lstStyle/>
          <a:p>
            <a:endParaRPr lang="en-US"/>
          </a:p>
        </p:txBody>
      </p:sp>
    </p:spTree>
    <p:extLst>
      <p:ext uri="{BB962C8B-B14F-4D97-AF65-F5344CB8AC3E}">
        <p14:creationId xmlns:p14="http://schemas.microsoft.com/office/powerpoint/2010/main" val="263767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Table</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54893533"/>
              </p:ext>
            </p:extLst>
          </p:nvPr>
        </p:nvGraphicFramePr>
        <p:xfrm>
          <a:off x="6324600" y="1825623"/>
          <a:ext cx="4800600" cy="2289176"/>
        </p:xfrm>
        <a:graphic>
          <a:graphicData uri="http://schemas.openxmlformats.org/drawingml/2006/table">
            <a:tbl>
              <a:tblPr firstRow="1" bandRow="1">
                <a:tableStyleId>{21E4AEA4-8DFA-4A89-87EB-49C32662AFE0}</a:tableStyleId>
              </a:tblPr>
              <a:tblGrid>
                <a:gridCol w="1600200">
                  <a:extLst>
                    <a:ext uri="{9D8B030D-6E8A-4147-A177-3AD203B41FA5}">
                      <a16:colId xmlns:a16="http://schemas.microsoft.com/office/drawing/2014/main" val="20000"/>
                    </a:ext>
                  </a:extLst>
                </a:gridCol>
                <a:gridCol w="1600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572294">
                <a:tc>
                  <a:txBody>
                    <a:bodyPr/>
                    <a:lstStyle/>
                    <a:p>
                      <a:pPr algn="ctr"/>
                      <a:r>
                        <a:rPr lang="en-US" b="0" dirty="0"/>
                        <a:t>Class</a:t>
                      </a:r>
                    </a:p>
                  </a:txBody>
                  <a:tcPr anchor="ctr"/>
                </a:tc>
                <a:tc>
                  <a:txBody>
                    <a:bodyPr/>
                    <a:lstStyle/>
                    <a:p>
                      <a:pPr algn="ctr"/>
                      <a:r>
                        <a:rPr lang="en-US" b="0" dirty="0"/>
                        <a:t>Group A</a:t>
                      </a:r>
                    </a:p>
                  </a:txBody>
                  <a:tcPr anchor="ctr"/>
                </a:tc>
                <a:tc>
                  <a:txBody>
                    <a:bodyPr/>
                    <a:lstStyle/>
                    <a:p>
                      <a:pPr algn="ctr"/>
                      <a:r>
                        <a:rPr lang="en-US" b="0" dirty="0"/>
                        <a:t>Group B</a:t>
                      </a:r>
                    </a:p>
                  </a:txBody>
                  <a:tcPr anchor="ctr"/>
                </a:tc>
                <a:extLst>
                  <a:ext uri="{0D108BD9-81ED-4DB2-BD59-A6C34878D82A}">
                    <a16:rowId xmlns:a16="http://schemas.microsoft.com/office/drawing/2014/main" val="10000"/>
                  </a:ext>
                </a:extLst>
              </a:tr>
              <a:tr h="572294">
                <a:tc>
                  <a:txBody>
                    <a:bodyPr/>
                    <a:lstStyle/>
                    <a:p>
                      <a:pPr algn="ctr"/>
                      <a:r>
                        <a:rPr lang="en-US" dirty="0"/>
                        <a:t>Class 1</a:t>
                      </a:r>
                    </a:p>
                  </a:txBody>
                  <a:tcPr anchor="ctr"/>
                </a:tc>
                <a:tc>
                  <a:txBody>
                    <a:bodyPr/>
                    <a:lstStyle/>
                    <a:p>
                      <a:pPr algn="ctr"/>
                      <a:r>
                        <a:rPr lang="en-US" dirty="0"/>
                        <a:t>82</a:t>
                      </a:r>
                    </a:p>
                  </a:txBody>
                  <a:tcPr anchor="ctr"/>
                </a:tc>
                <a:tc>
                  <a:txBody>
                    <a:bodyPr/>
                    <a:lstStyle/>
                    <a:p>
                      <a:pPr algn="ctr"/>
                      <a:r>
                        <a:rPr lang="en-US" dirty="0"/>
                        <a:t>95</a:t>
                      </a:r>
                    </a:p>
                  </a:txBody>
                  <a:tcPr anchor="ctr"/>
                </a:tc>
                <a:extLst>
                  <a:ext uri="{0D108BD9-81ED-4DB2-BD59-A6C34878D82A}">
                    <a16:rowId xmlns:a16="http://schemas.microsoft.com/office/drawing/2014/main" val="10001"/>
                  </a:ext>
                </a:extLst>
              </a:tr>
              <a:tr h="572294">
                <a:tc>
                  <a:txBody>
                    <a:bodyPr/>
                    <a:lstStyle/>
                    <a:p>
                      <a:pPr algn="ctr"/>
                      <a:r>
                        <a:rPr lang="en-US" dirty="0"/>
                        <a:t>Class 2</a:t>
                      </a:r>
                    </a:p>
                  </a:txBody>
                  <a:tcPr anchor="ctr"/>
                </a:tc>
                <a:tc>
                  <a:txBody>
                    <a:bodyPr/>
                    <a:lstStyle/>
                    <a:p>
                      <a:pPr algn="ctr"/>
                      <a:r>
                        <a:rPr lang="en-US" dirty="0"/>
                        <a:t>76</a:t>
                      </a:r>
                    </a:p>
                  </a:txBody>
                  <a:tcPr anchor="ctr"/>
                </a:tc>
                <a:tc>
                  <a:txBody>
                    <a:bodyPr/>
                    <a:lstStyle/>
                    <a:p>
                      <a:pPr algn="ctr"/>
                      <a:r>
                        <a:rPr lang="en-US" dirty="0"/>
                        <a:t>88</a:t>
                      </a:r>
                    </a:p>
                  </a:txBody>
                  <a:tcPr anchor="ctr"/>
                </a:tc>
                <a:extLst>
                  <a:ext uri="{0D108BD9-81ED-4DB2-BD59-A6C34878D82A}">
                    <a16:rowId xmlns:a16="http://schemas.microsoft.com/office/drawing/2014/main" val="10002"/>
                  </a:ext>
                </a:extLst>
              </a:tr>
              <a:tr h="572294">
                <a:tc>
                  <a:txBody>
                    <a:bodyPr/>
                    <a:lstStyle/>
                    <a:p>
                      <a:pPr algn="ctr"/>
                      <a:r>
                        <a:rPr lang="en-US" dirty="0"/>
                        <a:t>Class 3</a:t>
                      </a:r>
                    </a:p>
                  </a:txBody>
                  <a:tcPr anchor="ctr"/>
                </a:tc>
                <a:tc>
                  <a:txBody>
                    <a:bodyPr/>
                    <a:lstStyle/>
                    <a:p>
                      <a:pPr algn="ctr"/>
                      <a:r>
                        <a:rPr lang="en-US" dirty="0"/>
                        <a:t>84</a:t>
                      </a:r>
                    </a:p>
                  </a:txBody>
                  <a:tcPr anchor="ctr"/>
                </a:tc>
                <a:tc>
                  <a:txBody>
                    <a:bodyPr/>
                    <a:lstStyle/>
                    <a:p>
                      <a:pPr algn="ctr"/>
                      <a:r>
                        <a:rPr lang="en-US" dirty="0"/>
                        <a:t>90</a:t>
                      </a:r>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38627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Content Layout with SmartArt</a:t>
            </a:r>
          </a:p>
        </p:txBody>
      </p:sp>
      <p:sp>
        <p:nvSpPr>
          <p:cNvPr id="3" name="Content Placeholder 2"/>
          <p:cNvSpPr>
            <a:spLocks noGrp="1"/>
          </p:cNvSpPr>
          <p:nvPr>
            <p:ph sz="half" idx="1"/>
          </p:nvPr>
        </p:nvSpPr>
        <p:spPr/>
        <p:txBody>
          <a:bodyPr/>
          <a:lstStyle/>
          <a:p>
            <a:r>
              <a:rPr lang="en-US" dirty="0"/>
              <a:t>First bullet point here</a:t>
            </a:r>
          </a:p>
          <a:p>
            <a:r>
              <a:rPr lang="en-US" dirty="0"/>
              <a:t>Second bullet point here</a:t>
            </a:r>
          </a:p>
          <a:p>
            <a:r>
              <a:rPr lang="en-US" dirty="0"/>
              <a:t>Third bullet point here</a:t>
            </a:r>
          </a:p>
        </p:txBody>
      </p:sp>
      <p:graphicFrame>
        <p:nvGraphicFramePr>
          <p:cNvPr id="7" name="Content Placeholder 6" descr="Segmented process showing 3 tasks arranged one below the other with downward pointing arrows to indicate progression from first task to second task and second task to third task. Placeholder text for task description   present under each group."/>
          <p:cNvGraphicFramePr>
            <a:graphicFrameLocks noGrp="1"/>
          </p:cNvGraphicFramePr>
          <p:nvPr>
            <p:ph sz="half" idx="2"/>
            <p:extLst>
              <p:ext uri="{D42A27DB-BD31-4B8C-83A1-F6EECF244321}">
                <p14:modId xmlns:p14="http://schemas.microsoft.com/office/powerpoint/2010/main" val="2057455494"/>
              </p:ext>
            </p:extLst>
          </p:nvPr>
        </p:nvGraphicFramePr>
        <p:xfrm>
          <a:off x="6324600" y="1825625"/>
          <a:ext cx="4800600" cy="45751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8263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- 4</a:t>
            </a:r>
          </a:p>
        </p:txBody>
      </p:sp>
      <p:sp>
        <p:nvSpPr>
          <p:cNvPr id="3" name="Content Placeholder 2"/>
          <p:cNvSpPr>
            <a:spLocks noGrp="1"/>
          </p:cNvSpPr>
          <p:nvPr>
            <p:ph idx="1"/>
          </p:nvPr>
        </p:nvSpPr>
        <p:spPr/>
        <p:txBody>
          <a:bodyPr/>
          <a:lstStyle/>
          <a:p>
            <a:endParaRPr lang="en-US"/>
          </a:p>
        </p:txBody>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2914748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 a Slide Title - 5</a:t>
            </a:r>
          </a:p>
        </p:txBody>
      </p:sp>
      <p:sp>
        <p:nvSpPr>
          <p:cNvPr id="3" name="Picture Placeholder 2" descr="An empty placeholder to add an image. Click on the placeholder and select the image that you wish to add."/>
          <p:cNvSpPr>
            <a:spLocks noGrp="1"/>
          </p:cNvSpPr>
          <p:nvPr>
            <p:ph type="pic" idx="1"/>
          </p:nvPr>
        </p:nvSpPr>
        <p:spPr/>
      </p:sp>
      <p:sp>
        <p:nvSpPr>
          <p:cNvPr id="4" name="Text Placeholder 3"/>
          <p:cNvSpPr>
            <a:spLocks noGrp="1"/>
          </p:cNvSpPr>
          <p:nvPr>
            <p:ph type="body" sz="half" idx="2"/>
          </p:nvPr>
        </p:nvSpPr>
        <p:spPr/>
        <p:txBody>
          <a:bodyPr/>
          <a:lstStyle/>
          <a:p>
            <a:endParaRPr lang="en-US"/>
          </a:p>
        </p:txBody>
      </p:sp>
    </p:spTree>
    <p:extLst>
      <p:ext uri="{BB962C8B-B14F-4D97-AF65-F5344CB8AC3E}">
        <p14:creationId xmlns:p14="http://schemas.microsoft.com/office/powerpoint/2010/main" val="30492328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B076D-9E9B-DD11-3F70-4DD44F479EF5}"/>
              </a:ext>
            </a:extLst>
          </p:cNvPr>
          <p:cNvSpPr>
            <a:spLocks noGrp="1"/>
          </p:cNvSpPr>
          <p:nvPr>
            <p:ph type="title"/>
          </p:nvPr>
        </p:nvSpPr>
        <p:spPr/>
        <p:txBody>
          <a:bodyPr/>
          <a:lstStyle/>
          <a:p>
            <a:r>
              <a:rPr lang="en-US" dirty="0"/>
              <a:t>The Problem &amp; Project Vision</a:t>
            </a:r>
          </a:p>
        </p:txBody>
      </p:sp>
      <p:sp>
        <p:nvSpPr>
          <p:cNvPr id="3" name="Content Placeholder 2">
            <a:extLst>
              <a:ext uri="{FF2B5EF4-FFF2-40B4-BE49-F238E27FC236}">
                <a16:creationId xmlns:a16="http://schemas.microsoft.com/office/drawing/2014/main" id="{586B519C-6C78-AA50-A8DC-B19E54C91E1B}"/>
              </a:ext>
            </a:extLst>
          </p:cNvPr>
          <p:cNvSpPr>
            <a:spLocks noGrp="1"/>
          </p:cNvSpPr>
          <p:nvPr>
            <p:ph sz="half" idx="1"/>
          </p:nvPr>
        </p:nvSpPr>
        <p:spPr/>
        <p:txBody>
          <a:bodyPr>
            <a:normAutofit fontScale="77500" lnSpcReduction="20000"/>
          </a:bodyPr>
          <a:lstStyle/>
          <a:p>
            <a:pPr marL="0" indent="0">
              <a:buNone/>
            </a:pPr>
            <a:r>
              <a:rPr lang="en-US" sz="2600" dirty="0"/>
              <a:t>Problem</a:t>
            </a:r>
          </a:p>
          <a:p>
            <a:pPr marL="0" indent="0">
              <a:buNone/>
            </a:pPr>
            <a:r>
              <a:rPr lang="en-US" sz="2600" dirty="0"/>
              <a:t>PCOS is a multifactorial condition impacting endocrine, metabolic, cardiovascular, and emotional health.</a:t>
            </a:r>
          </a:p>
          <a:p>
            <a:pPr marL="0" indent="0">
              <a:buNone/>
            </a:pPr>
            <a:r>
              <a:rPr lang="en-US" sz="2600" dirty="0"/>
              <a:t>Many patients experience delayed diagnosis, misdiagnosis, and lack of targeted intervention.</a:t>
            </a:r>
          </a:p>
          <a:p>
            <a:pPr marL="0" indent="0">
              <a:buNone/>
            </a:pPr>
            <a:r>
              <a:rPr lang="en-US" sz="2600" dirty="0"/>
              <a:t>Common manifestations like acne, weight gain, hair loss, and hirsutism significantly impact a woman's confidence and quality of life.</a:t>
            </a:r>
          </a:p>
          <a:p>
            <a:pPr marL="0" indent="0">
              <a:buNone/>
            </a:pPr>
            <a:r>
              <a:rPr lang="en-US" sz="2600" dirty="0"/>
              <a:t>PCOS has a genetic disposition, but lifestyle changes and management are crucial.</a:t>
            </a:r>
          </a:p>
          <a:p>
            <a:endParaRPr lang="en-US" dirty="0"/>
          </a:p>
        </p:txBody>
      </p:sp>
      <p:sp>
        <p:nvSpPr>
          <p:cNvPr id="4" name="Content Placeholder 3">
            <a:extLst>
              <a:ext uri="{FF2B5EF4-FFF2-40B4-BE49-F238E27FC236}">
                <a16:creationId xmlns:a16="http://schemas.microsoft.com/office/drawing/2014/main" id="{694B6D63-E07B-05F1-805A-2F066930FAF0}"/>
              </a:ext>
            </a:extLst>
          </p:cNvPr>
          <p:cNvSpPr>
            <a:spLocks noGrp="1"/>
          </p:cNvSpPr>
          <p:nvPr>
            <p:ph sz="half" idx="2"/>
          </p:nvPr>
        </p:nvSpPr>
        <p:spPr/>
        <p:txBody>
          <a:bodyPr>
            <a:noAutofit/>
          </a:bodyPr>
          <a:lstStyle/>
          <a:p>
            <a:pPr marL="0" indent="0">
              <a:buNone/>
            </a:pPr>
            <a:r>
              <a:rPr lang="en-US" sz="2000" dirty="0"/>
              <a:t>Our Vision</a:t>
            </a:r>
          </a:p>
          <a:p>
            <a:pPr marL="0" indent="0">
              <a:buNone/>
            </a:pPr>
            <a:r>
              <a:rPr lang="en-US" sz="2000" dirty="0"/>
              <a:t>This project aims to explore the longitudinal progression from PCOS to T2D using a data-driven, patient-centered approach.</a:t>
            </a:r>
          </a:p>
          <a:p>
            <a:pPr marL="0" indent="0">
              <a:buNone/>
            </a:pPr>
            <a:r>
              <a:rPr lang="en-US" sz="2000" dirty="0"/>
              <a:t>By leveraging de-identified clinical data, we seek to:</a:t>
            </a:r>
            <a:br>
              <a:rPr lang="en-US" sz="2000" dirty="0"/>
            </a:br>
            <a:r>
              <a:rPr lang="en-US" sz="2000" dirty="0"/>
              <a:t>Identify early warning signs and predictive patterns.</a:t>
            </a:r>
          </a:p>
          <a:p>
            <a:pPr marL="0" indent="0">
              <a:buNone/>
            </a:pPr>
            <a:r>
              <a:rPr lang="en-US" sz="2000" dirty="0"/>
              <a:t>Understand the impact of comorbidities (e.g., thyroid, mental health, GI, metabolic).</a:t>
            </a:r>
          </a:p>
          <a:p>
            <a:pPr marL="0" indent="0">
              <a:buNone/>
            </a:pPr>
            <a:r>
              <a:rPr lang="en-US" sz="2000" dirty="0"/>
              <a:t>Analyze lifestyle, medication, and demographic influences on progression.</a:t>
            </a:r>
          </a:p>
          <a:p>
            <a:pPr marL="0" indent="0">
              <a:buNone/>
            </a:pPr>
            <a:r>
              <a:rPr lang="en-US" sz="2000" dirty="0"/>
              <a:t>Integrate and weigh these factors to inform the patient journey.</a:t>
            </a:r>
          </a:p>
        </p:txBody>
      </p:sp>
    </p:spTree>
    <p:extLst>
      <p:ext uri="{BB962C8B-B14F-4D97-AF65-F5344CB8AC3E}">
        <p14:creationId xmlns:p14="http://schemas.microsoft.com/office/powerpoint/2010/main" val="458368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Why This Analysis Matters: A Personal and 360° View</a:t>
            </a:r>
          </a:p>
        </p:txBody>
      </p:sp>
      <p:sp>
        <p:nvSpPr>
          <p:cNvPr id="3" name="TextBox 2">
            <a:extLst>
              <a:ext uri="{FF2B5EF4-FFF2-40B4-BE49-F238E27FC236}">
                <a16:creationId xmlns:a16="http://schemas.microsoft.com/office/drawing/2014/main" id="{375F154D-DB9E-C72C-DBCD-5389F6B5DD30}"/>
              </a:ext>
            </a:extLst>
          </p:cNvPr>
          <p:cNvSpPr txBox="1"/>
          <p:nvPr/>
        </p:nvSpPr>
        <p:spPr>
          <a:xfrm>
            <a:off x="457200" y="1865132"/>
            <a:ext cx="11277600" cy="3539430"/>
          </a:xfrm>
          <a:prstGeom prst="rect">
            <a:avLst/>
          </a:prstGeom>
          <a:noFill/>
        </p:spPr>
        <p:txBody>
          <a:bodyPr wrap="square" rtlCol="0">
            <a:spAutoFit/>
          </a:bodyPr>
          <a:lstStyle/>
          <a:p>
            <a:pPr marL="342900" indent="-342900">
              <a:buFont typeface="Arial" panose="020B0604020202020204" pitchFamily="34" charset="0"/>
              <a:buChar char="•"/>
            </a:pPr>
            <a:r>
              <a:rPr lang="en-US" sz="2000" dirty="0"/>
              <a:t>I live with Polycystic Ovary Syndrome (PCOS) and have a strong family history of Type 2 Diabetes (T2D).</a:t>
            </a:r>
          </a:p>
          <a:p>
            <a:pPr marL="342900" indent="-342900">
              <a:buFont typeface="Arial" panose="020B0604020202020204" pitchFamily="34" charset="0"/>
              <a:buChar char="•"/>
            </a:pPr>
            <a:r>
              <a:rPr lang="en-US" sz="2000" dirty="0"/>
              <a:t>My personal health journey has included years of misdiagnoses, frustration, and confusion — but also breakthrough moments through 360° solutions that combined medical care with lifestyle changes. The profound impact on my self-esteem from symptoms like acne, weight gain, hair loss, and hirsutism was a significant personal challenge, often leading to substantial financial costs for management.</a:t>
            </a:r>
          </a:p>
          <a:p>
            <a:pPr marL="342900" indent="-342900">
              <a:buFont typeface="Arial" panose="020B0604020202020204" pitchFamily="34" charset="0"/>
              <a:buChar char="•"/>
            </a:pPr>
            <a:r>
              <a:rPr lang="en-US" sz="2000" dirty="0"/>
              <a:t>Through this experience, I've discovered the power of comprehensive, data-driven, 360° solutions.</a:t>
            </a:r>
          </a:p>
          <a:p>
            <a:pPr marL="342900" indent="-342900">
              <a:buFont typeface="Arial" panose="020B0604020202020204" pitchFamily="34" charset="0"/>
              <a:buChar char="•"/>
            </a:pPr>
            <a:r>
              <a:rPr lang="en-US" sz="2000" dirty="0"/>
              <a:t>My story reflects that real, positive health outcomes are possible for millions of underrepresented women with the right data, holistic care, and long-term strategies.</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2A7C262A-CDC4-9ED1-6681-F298F3934495}"/>
              </a:ext>
            </a:extLst>
          </p:cNvPr>
          <p:cNvSpPr txBox="1"/>
          <p:nvPr/>
        </p:nvSpPr>
        <p:spPr>
          <a:xfrm>
            <a:off x="228600" y="533400"/>
            <a:ext cx="612604" cy="369332"/>
          </a:xfrm>
          <a:prstGeom prst="rect">
            <a:avLst/>
          </a:prstGeom>
          <a:noFill/>
        </p:spPr>
        <p:txBody>
          <a:bodyPr wrap="none" rtlCol="0">
            <a:spAutoFit/>
          </a:bodyPr>
          <a:lstStyle/>
          <a:p>
            <a:r>
              <a:rPr lang="en-US" dirty="0"/>
              <a:t>Why</a:t>
            </a:r>
          </a:p>
        </p:txBody>
      </p:sp>
    </p:spTree>
    <p:extLst>
      <p:ext uri="{BB962C8B-B14F-4D97-AF65-F5344CB8AC3E}">
        <p14:creationId xmlns:p14="http://schemas.microsoft.com/office/powerpoint/2010/main" val="1577314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My 360 approach </a:t>
            </a:r>
          </a:p>
        </p:txBody>
      </p:sp>
      <p:sp>
        <p:nvSpPr>
          <p:cNvPr id="5" name="Rectangle 2">
            <a:extLst>
              <a:ext uri="{FF2B5EF4-FFF2-40B4-BE49-F238E27FC236}">
                <a16:creationId xmlns:a16="http://schemas.microsoft.com/office/drawing/2014/main" id="{662284A7-6F8E-EF62-5237-EB6C4BF5FD4A}"/>
              </a:ext>
            </a:extLst>
          </p:cNvPr>
          <p:cNvSpPr>
            <a:spLocks noChangeArrowheads="1"/>
          </p:cNvSpPr>
          <p:nvPr/>
        </p:nvSpPr>
        <p:spPr bwMode="auto">
          <a:xfrm>
            <a:off x="76200" y="1637404"/>
            <a:ext cx="118491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Medical Support</a:t>
            </a:r>
            <a:r>
              <a:rPr kumimoji="0" lang="en-US" altLang="en-US" sz="2200" b="0" i="0" u="none" strike="noStrike" cap="none" normalizeH="0" baseline="0" dirty="0">
                <a:ln>
                  <a:noFill/>
                </a:ln>
                <a:solidFill>
                  <a:schemeClr val="tx1"/>
                </a:solidFill>
                <a:effectLst/>
              </a:rPr>
              <a:t>: I take Metformin to manage insulin resistance.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Nutrition</a:t>
            </a:r>
            <a:r>
              <a:rPr kumimoji="0" lang="en-US" altLang="en-US" sz="2200" b="0" i="0" u="none" strike="noStrike" cap="none" normalizeH="0" baseline="0" dirty="0">
                <a:ln>
                  <a:noFill/>
                </a:ln>
                <a:solidFill>
                  <a:schemeClr val="tx1"/>
                </a:solidFill>
                <a:effectLst/>
              </a:rPr>
              <a:t>: Switched to whole grains, anti-inflammatory foods, and reduced refined sugar.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Intermittent Fasting</a:t>
            </a:r>
            <a:r>
              <a:rPr kumimoji="0" lang="en-US" altLang="en-US" sz="2200" b="0" i="0" u="none" strike="noStrike" cap="none" normalizeH="0" baseline="0" dirty="0">
                <a:ln>
                  <a:noFill/>
                </a:ln>
                <a:solidFill>
                  <a:schemeClr val="tx1"/>
                </a:solidFill>
                <a:effectLst/>
              </a:rPr>
              <a:t>: Improved energy, reduced cravings, and better glucose control.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Movement</a:t>
            </a:r>
            <a:r>
              <a:rPr kumimoji="0" lang="en-US" altLang="en-US" sz="2200" b="0" i="0" u="none" strike="noStrike" cap="none" normalizeH="0" baseline="0" dirty="0">
                <a:ln>
                  <a:noFill/>
                </a:ln>
                <a:solidFill>
                  <a:schemeClr val="tx1"/>
                </a:solidFill>
                <a:effectLst/>
              </a:rPr>
              <a:t>: Walking, yoga, Zumba and Spinning to improve metabolic and mental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Mental Wellness</a:t>
            </a:r>
            <a:r>
              <a:rPr kumimoji="0" lang="en-US" altLang="en-US" sz="2200" b="0" i="0" u="none" strike="noStrike" cap="none" normalizeH="0" baseline="0" dirty="0">
                <a:ln>
                  <a:noFill/>
                </a:ln>
                <a:solidFill>
                  <a:schemeClr val="tx1"/>
                </a:solidFill>
                <a:effectLst/>
              </a:rPr>
              <a:t>: Therapy, mindfulness, and stress management to support hormone balance.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0" i="0" u="none" strike="noStrike" cap="none" normalizeH="0" baseline="0" dirty="0">
                <a:ln>
                  <a:noFill/>
                </a:ln>
                <a:solidFill>
                  <a:schemeClr val="tx1"/>
                </a:solidFill>
                <a:effectLst/>
              </a:rPr>
              <a:t>📊 </a:t>
            </a:r>
            <a:r>
              <a:rPr kumimoji="0" lang="en-US" altLang="en-US" sz="2200" b="1" i="0" u="none" strike="noStrike" cap="none" normalizeH="0" baseline="0" dirty="0">
                <a:ln>
                  <a:noFill/>
                </a:ln>
                <a:solidFill>
                  <a:schemeClr val="tx1"/>
                </a:solidFill>
                <a:effectLst/>
              </a:rPr>
              <a:t>Tracking</a:t>
            </a:r>
            <a:r>
              <a:rPr kumimoji="0" lang="en-US" altLang="en-US" sz="2200" b="0" i="0" u="none" strike="noStrike" cap="none" normalizeH="0" baseline="0" dirty="0">
                <a:ln>
                  <a:noFill/>
                </a:ln>
                <a:solidFill>
                  <a:schemeClr val="tx1"/>
                </a:solidFill>
                <a:effectLst/>
              </a:rPr>
              <a:t>: Food reactions, mood, sleep, and symptom patterns over time.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i="0" dirty="0">
                <a:solidFill>
                  <a:srgbClr val="404040"/>
                </a:solidFill>
                <a:effectLst/>
              </a:rPr>
              <a:t>       </a:t>
            </a:r>
            <a:r>
              <a:rPr lang="en-US" sz="2200" dirty="0"/>
              <a:t>I have consulted with multiple PCPs, endocrinologists, infertility specialists , gynecologists, Sleep studies  and therapists; tried alternative paths like Ayurveda, acupuncture , nutrition and massage; and explored numerous books and videos on the topic.</a:t>
            </a:r>
            <a:r>
              <a:rPr kumimoji="0" lang="en-US" altLang="en-US" sz="2200" b="0" i="0" u="none" strike="noStrike" cap="none" normalizeH="0" baseline="0" dirty="0">
                <a:ln>
                  <a:noFill/>
                </a:ln>
                <a:solidFill>
                  <a:schemeClr val="tx1"/>
                </a:solidFill>
                <a:effectLst/>
              </a:rPr>
              <a:t>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200" b="0" i="0" u="none" strike="noStrike" cap="none" normalizeH="0" baseline="0" dirty="0">
                <a:ln>
                  <a:noFill/>
                </a:ln>
                <a:solidFill>
                  <a:schemeClr val="tx1"/>
                </a:solidFill>
                <a:effectLst/>
              </a:rPr>
              <a:t>     My story reflects those of </a:t>
            </a:r>
            <a:r>
              <a:rPr kumimoji="0" lang="en-US" altLang="en-US" sz="2200" b="1" i="0" u="none" strike="noStrike" cap="none" normalizeH="0" baseline="0" dirty="0">
                <a:ln>
                  <a:noFill/>
                </a:ln>
                <a:solidFill>
                  <a:schemeClr val="tx1"/>
                </a:solidFill>
                <a:effectLst/>
              </a:rPr>
              <a:t>millions of underrepresented women</a:t>
            </a:r>
            <a:r>
              <a:rPr kumimoji="0" lang="en-US" altLang="en-US" sz="2200" b="0" i="0" u="none" strike="noStrike" cap="none" normalizeH="0" baseline="0" dirty="0">
                <a:ln>
                  <a:noFill/>
                </a:ln>
                <a:solidFill>
                  <a:schemeClr val="tx1"/>
                </a:solidFill>
                <a:effectLst/>
              </a:rPr>
              <a:t> — real outcomes are        possible with the right data, care, and long-term strategies.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endParaRPr>
          </a:p>
        </p:txBody>
      </p:sp>
      <p:pic>
        <p:nvPicPr>
          <p:cNvPr id="8" name="Picture 7">
            <a:extLst>
              <a:ext uri="{FF2B5EF4-FFF2-40B4-BE49-F238E27FC236}">
                <a16:creationId xmlns:a16="http://schemas.microsoft.com/office/drawing/2014/main" id="{F24DD893-9C07-643E-4998-197C7DAC0E2E}"/>
              </a:ext>
            </a:extLst>
          </p:cNvPr>
          <p:cNvPicPr>
            <a:picLocks noChangeAspect="1"/>
          </p:cNvPicPr>
          <p:nvPr/>
        </p:nvPicPr>
        <p:blipFill>
          <a:blip r:embed="rId2"/>
          <a:stretch>
            <a:fillRect/>
          </a:stretch>
        </p:blipFill>
        <p:spPr>
          <a:xfrm>
            <a:off x="4724400" y="311841"/>
            <a:ext cx="990600" cy="927434"/>
          </a:xfrm>
          <a:prstGeom prst="rect">
            <a:avLst/>
          </a:prstGeom>
        </p:spPr>
      </p:pic>
      <p:pic>
        <p:nvPicPr>
          <p:cNvPr id="13" name="Picture 12">
            <a:extLst>
              <a:ext uri="{FF2B5EF4-FFF2-40B4-BE49-F238E27FC236}">
                <a16:creationId xmlns:a16="http://schemas.microsoft.com/office/drawing/2014/main" id="{30D75AC0-8362-4FF8-64F6-EED02674E598}"/>
              </a:ext>
            </a:extLst>
          </p:cNvPr>
          <p:cNvPicPr>
            <a:picLocks noChangeAspect="1"/>
          </p:cNvPicPr>
          <p:nvPr/>
        </p:nvPicPr>
        <p:blipFill>
          <a:blip r:embed="rId3"/>
          <a:stretch>
            <a:fillRect/>
          </a:stretch>
        </p:blipFill>
        <p:spPr>
          <a:xfrm>
            <a:off x="293328" y="4064787"/>
            <a:ext cx="609600" cy="328908"/>
          </a:xfrm>
          <a:prstGeom prst="rect">
            <a:avLst/>
          </a:prstGeom>
        </p:spPr>
      </p:pic>
      <p:pic>
        <p:nvPicPr>
          <p:cNvPr id="15" name="Picture 14">
            <a:extLst>
              <a:ext uri="{FF2B5EF4-FFF2-40B4-BE49-F238E27FC236}">
                <a16:creationId xmlns:a16="http://schemas.microsoft.com/office/drawing/2014/main" id="{4D7586EC-2696-E066-A2B7-3863BCDB7EE8}"/>
              </a:ext>
            </a:extLst>
          </p:cNvPr>
          <p:cNvPicPr>
            <a:picLocks noChangeAspect="1"/>
          </p:cNvPicPr>
          <p:nvPr/>
        </p:nvPicPr>
        <p:blipFill>
          <a:blip r:embed="rId4"/>
          <a:stretch>
            <a:fillRect/>
          </a:stretch>
        </p:blipFill>
        <p:spPr>
          <a:xfrm>
            <a:off x="358058" y="5049107"/>
            <a:ext cx="480141" cy="457200"/>
          </a:xfrm>
          <a:prstGeom prst="rect">
            <a:avLst/>
          </a:prstGeom>
        </p:spPr>
      </p:pic>
    </p:spTree>
    <p:extLst>
      <p:ext uri="{BB962C8B-B14F-4D97-AF65-F5344CB8AC3E}">
        <p14:creationId xmlns:p14="http://schemas.microsoft.com/office/powerpoint/2010/main" val="5173182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PCOS &amp; Type 2 Diabetes: Prevalence &amp; Risk</a:t>
            </a:r>
          </a:p>
        </p:txBody>
      </p:sp>
      <p:sp>
        <p:nvSpPr>
          <p:cNvPr id="7" name="Rectangle 3">
            <a:extLst>
              <a:ext uri="{FF2B5EF4-FFF2-40B4-BE49-F238E27FC236}">
                <a16:creationId xmlns:a16="http://schemas.microsoft.com/office/drawing/2014/main" id="{FFA560DC-1E1C-CDCE-44E1-DB968777DF4B}"/>
              </a:ext>
            </a:extLst>
          </p:cNvPr>
          <p:cNvSpPr>
            <a:spLocks noChangeArrowheads="1"/>
          </p:cNvSpPr>
          <p:nvPr/>
        </p:nvSpPr>
        <p:spPr bwMode="auto">
          <a:xfrm>
            <a:off x="219364" y="1555007"/>
            <a:ext cx="11734800"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Polycystic Ovary Syndrome (PCOS):</a:t>
            </a:r>
            <a:r>
              <a:rPr kumimoji="0" lang="en-US" altLang="en-US" sz="2000"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Affects </a:t>
            </a:r>
            <a:r>
              <a:rPr kumimoji="0" lang="en-US" altLang="en-US" sz="2000" b="1" i="0" u="none" strike="noStrike" cap="none" normalizeH="0" baseline="0" dirty="0">
                <a:ln>
                  <a:noFill/>
                </a:ln>
                <a:solidFill>
                  <a:schemeClr val="tx1"/>
                </a:solidFill>
                <a:effectLst/>
              </a:rPr>
              <a:t>6-13%</a:t>
            </a:r>
            <a:r>
              <a:rPr kumimoji="0" lang="en-US" altLang="en-US" sz="2000" b="0" i="0" u="none" strike="noStrike" cap="none" normalizeH="0" baseline="0" dirty="0">
                <a:ln>
                  <a:noFill/>
                </a:ln>
                <a:solidFill>
                  <a:schemeClr val="tx1"/>
                </a:solidFill>
                <a:effectLst/>
              </a:rPr>
              <a:t> of reproductive-aged women globally.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Up to 70%</a:t>
            </a:r>
            <a:r>
              <a:rPr kumimoji="0" lang="en-US" altLang="en-US" sz="2000" b="0" i="0" u="none" strike="noStrike" cap="none" normalizeH="0" baseline="0" dirty="0">
                <a:ln>
                  <a:noFill/>
                </a:ln>
                <a:solidFill>
                  <a:schemeClr val="tx1"/>
                </a:solidFill>
                <a:effectLst/>
              </a:rPr>
              <a:t> of affected women remain undiagnosed.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High Risk for Type 2 Diabetes (T2D):</a:t>
            </a:r>
            <a:r>
              <a:rPr kumimoji="0" lang="en-US" altLang="en-US" sz="2000"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Women with PCOS have a </a:t>
            </a:r>
            <a:r>
              <a:rPr kumimoji="0" lang="en-US" altLang="en-US" sz="2000" b="1" i="0" u="none" strike="noStrike" cap="none" normalizeH="0" baseline="0" dirty="0">
                <a:ln>
                  <a:noFill/>
                </a:ln>
                <a:solidFill>
                  <a:schemeClr val="tx1"/>
                </a:solidFill>
                <a:effectLst/>
              </a:rPr>
              <a:t>3-4 times higher risk</a:t>
            </a:r>
            <a:r>
              <a:rPr kumimoji="0" lang="en-US" altLang="en-US" sz="2000" b="0" i="0" u="none" strike="noStrike" cap="none" normalizeH="0" baseline="0" dirty="0">
                <a:ln>
                  <a:noFill/>
                </a:ln>
                <a:solidFill>
                  <a:schemeClr val="tx1"/>
                </a:solidFill>
                <a:effectLst/>
              </a:rPr>
              <a:t> of developing T2D.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Prevalence of T2D in women with PCOS is </a:t>
            </a:r>
            <a:r>
              <a:rPr kumimoji="0" lang="en-US" altLang="en-US" sz="2000" b="1" i="0" u="none" strike="noStrike" cap="none" normalizeH="0" baseline="0" dirty="0">
                <a:ln>
                  <a:noFill/>
                </a:ln>
                <a:solidFill>
                  <a:schemeClr val="tx1"/>
                </a:solidFill>
                <a:effectLst/>
              </a:rPr>
              <a:t>1.5% to 12.4%</a:t>
            </a:r>
            <a:r>
              <a:rPr kumimoji="0" lang="en-US" altLang="en-US" sz="2000" b="0" i="0" u="none" strike="noStrike" cap="none" normalizeH="0" baseline="0" dirty="0">
                <a:ln>
                  <a:noFill/>
                </a:ln>
                <a:solidFill>
                  <a:schemeClr val="tx1"/>
                </a:solidFill>
                <a:effectLst/>
              </a:rPr>
              <a:t> (often 7.5-10%).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Key Statistic:</a:t>
            </a:r>
            <a:r>
              <a:rPr kumimoji="0" lang="en-US" altLang="en-US" sz="2000" b="0" i="0" u="none" strike="noStrike" cap="none" normalizeH="0" baseline="0" dirty="0">
                <a:ln>
                  <a:noFill/>
                </a:ln>
                <a:solidFill>
                  <a:schemeClr val="tx1"/>
                </a:solidFill>
                <a:effectLst/>
              </a:rPr>
              <a:t> Approximately </a:t>
            </a:r>
            <a:r>
              <a:rPr kumimoji="0" lang="en-US" altLang="en-US" sz="2000" b="1" i="0" u="none" strike="noStrike" cap="none" normalizeH="0" baseline="0" dirty="0">
                <a:ln>
                  <a:noFill/>
                </a:ln>
                <a:solidFill>
                  <a:schemeClr val="tx1"/>
                </a:solidFill>
                <a:effectLst/>
              </a:rPr>
              <a:t>50%</a:t>
            </a:r>
            <a:r>
              <a:rPr kumimoji="0" lang="en-US" altLang="en-US" sz="2000" b="0" i="0" u="none" strike="noStrike" cap="none" normalizeH="0" baseline="0" dirty="0">
                <a:ln>
                  <a:noFill/>
                </a:ln>
                <a:solidFill>
                  <a:schemeClr val="tx1"/>
                </a:solidFill>
                <a:effectLst/>
              </a:rPr>
              <a:t> of women with PCOS may develop T2D by age 40.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Individual Healthcare Costs (Per Patient):</a:t>
            </a:r>
            <a:r>
              <a:rPr kumimoji="0" lang="en-US" altLang="en-US" sz="2000"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Lifestyle Interventions:</a:t>
            </a:r>
            <a:r>
              <a:rPr kumimoji="0" lang="en-US" altLang="en-US" sz="2000" b="0" i="0" u="none" strike="noStrike" cap="none" normalizeH="0" baseline="0" dirty="0">
                <a:ln>
                  <a:noFill/>
                </a:ln>
                <a:solidFill>
                  <a:schemeClr val="tx1"/>
                </a:solidFill>
                <a:effectLst/>
              </a:rPr>
              <a:t> ~$500-$1,000 annually.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Pharmacological Treatments:</a:t>
            </a:r>
            <a:r>
              <a:rPr kumimoji="0" lang="en-US" altLang="en-US" sz="2000" b="0" i="0" u="none" strike="noStrike" cap="none" normalizeH="0" baseline="0" dirty="0">
                <a:ln>
                  <a:noFill/>
                </a:ln>
                <a:solidFill>
                  <a:schemeClr val="tx1"/>
                </a:solidFill>
                <a:effectLst/>
              </a:rPr>
              <a:t> ~$1,000-$2,500 annually.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Multidisciplinary Care:</a:t>
            </a:r>
            <a:r>
              <a:rPr kumimoji="0" lang="en-US" altLang="en-US" sz="2000" b="0" i="0" u="none" strike="noStrike" cap="none" normalizeH="0" baseline="0" dirty="0">
                <a:ln>
                  <a:noFill/>
                </a:ln>
                <a:solidFill>
                  <a:schemeClr val="tx1"/>
                </a:solidFill>
                <a:effectLst/>
              </a:rPr>
              <a:t> ~$1,200-$2,000 annually.</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dirty="0"/>
          </a:p>
          <a:p>
            <a:pPr marL="457200" marR="0" lvl="1"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rPr>
              <a:t>To summarize I want to answer </a:t>
            </a:r>
          </a:p>
          <a:p>
            <a:pPr marL="457200" marR="0" lvl="1" indent="0" algn="l" defTabSz="914400" rtl="0" eaLnBrk="0" fontAlgn="base" latinLnBrk="0" hangingPunct="0">
              <a:lnSpc>
                <a:spcPct val="100000"/>
              </a:lnSpc>
              <a:spcBef>
                <a:spcPct val="0"/>
              </a:spcBef>
              <a:spcAft>
                <a:spcPct val="0"/>
              </a:spcAft>
              <a:buClrTx/>
              <a:buSzTx/>
              <a:tabLst/>
            </a:pPr>
            <a:r>
              <a:rPr lang="en-US" sz="2000" dirty="0"/>
              <a:t>"Can we identify specific biomarker trajectories that predict T2D onset in PCOS patients X years in advance?" or "What lifestyle interventions show the strongest statistical association with delaying or preventing T2D in PCOS patients?"</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7813D2FD-8A28-0FA1-3968-B4D44DF1A263}"/>
              </a:ext>
            </a:extLst>
          </p:cNvPr>
          <p:cNvSpPr txBox="1"/>
          <p:nvPr/>
        </p:nvSpPr>
        <p:spPr>
          <a:xfrm>
            <a:off x="228600" y="762000"/>
            <a:ext cx="612604" cy="369332"/>
          </a:xfrm>
          <a:prstGeom prst="rect">
            <a:avLst/>
          </a:prstGeom>
          <a:noFill/>
        </p:spPr>
        <p:txBody>
          <a:bodyPr wrap="none" rtlCol="0">
            <a:spAutoFit/>
          </a:bodyPr>
          <a:lstStyle/>
          <a:p>
            <a:r>
              <a:rPr lang="en-US" dirty="0"/>
              <a:t>Why</a:t>
            </a:r>
          </a:p>
        </p:txBody>
      </p:sp>
    </p:spTree>
    <p:extLst>
      <p:ext uri="{BB962C8B-B14F-4D97-AF65-F5344CB8AC3E}">
        <p14:creationId xmlns:p14="http://schemas.microsoft.com/office/powerpoint/2010/main" val="42206180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PCOS &amp; T2D: Economic Burden &amp; Data Currency</a:t>
            </a:r>
          </a:p>
        </p:txBody>
      </p:sp>
      <p:sp>
        <p:nvSpPr>
          <p:cNvPr id="5" name="Rectangle 2">
            <a:extLst>
              <a:ext uri="{FF2B5EF4-FFF2-40B4-BE49-F238E27FC236}">
                <a16:creationId xmlns:a16="http://schemas.microsoft.com/office/drawing/2014/main" id="{4A59593D-B75F-AB12-9D28-CE0CE81C5335}"/>
              </a:ext>
            </a:extLst>
          </p:cNvPr>
          <p:cNvSpPr>
            <a:spLocks noChangeArrowheads="1"/>
          </p:cNvSpPr>
          <p:nvPr/>
        </p:nvSpPr>
        <p:spPr bwMode="auto">
          <a:xfrm>
            <a:off x="126676" y="1895058"/>
            <a:ext cx="10998524"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Significant Overall Economic Impact (U.S.):</a:t>
            </a:r>
            <a:r>
              <a:rPr kumimoji="0" lang="en-US" altLang="en-US" sz="2000"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Total annual cost of PCOS-related comorbidities: </a:t>
            </a:r>
            <a:r>
              <a:rPr kumimoji="0" lang="en-US" altLang="en-US" sz="2000" b="1" i="0" u="none" strike="noStrike" cap="none" normalizeH="0" baseline="0" dirty="0">
                <a:ln>
                  <a:noFill/>
                </a:ln>
                <a:solidFill>
                  <a:schemeClr val="tx1"/>
                </a:solidFill>
                <a:effectLst/>
              </a:rPr>
              <a:t>Over $15 Billion</a:t>
            </a:r>
            <a:r>
              <a:rPr kumimoji="0" lang="en-US" altLang="en-US" sz="2000" b="0" i="0" u="none" strike="noStrike" cap="none" normalizeH="0" baseline="0" dirty="0">
                <a:ln>
                  <a:noFill/>
                </a:ln>
                <a:solidFill>
                  <a:schemeClr val="tx1"/>
                </a:solidFill>
                <a:effectLst/>
              </a:rPr>
              <a:t> (as of 2021 USD).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T2D accounts for </a:t>
            </a:r>
            <a:r>
              <a:rPr kumimoji="0" lang="en-US" altLang="en-US" sz="2000" b="1" i="0" u="none" strike="noStrike" cap="none" normalizeH="0" baseline="0" dirty="0">
                <a:ln>
                  <a:noFill/>
                </a:ln>
                <a:solidFill>
                  <a:schemeClr val="tx1"/>
                </a:solidFill>
                <a:effectLst/>
              </a:rPr>
              <a:t>19% to 37.5%</a:t>
            </a:r>
            <a:r>
              <a:rPr kumimoji="0" lang="en-US" altLang="en-US" sz="2000" b="0" i="0" u="none" strike="noStrike" cap="none" normalizeH="0" baseline="0" dirty="0">
                <a:ln>
                  <a:noFill/>
                </a:ln>
                <a:solidFill>
                  <a:schemeClr val="tx1"/>
                </a:solidFill>
                <a:effectLst/>
              </a:rPr>
              <a:t> of the total economic burden of PCOS.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Estimated annual excess cost for T2D attributable to PCOS: </a:t>
            </a:r>
            <a:r>
              <a:rPr kumimoji="0" lang="en-US" altLang="en-US" sz="2000" b="1" i="0" u="none" strike="noStrike" cap="none" normalizeH="0" baseline="0" dirty="0">
                <a:ln>
                  <a:noFill/>
                </a:ln>
                <a:solidFill>
                  <a:schemeClr val="tx1"/>
                </a:solidFill>
                <a:effectLst/>
              </a:rPr>
              <a:t>~$1.5 Billion</a:t>
            </a:r>
            <a:r>
              <a:rPr kumimoji="0" lang="en-US" altLang="en-US" sz="2000" b="0" i="0" u="none" strike="noStrike" cap="none" normalizeH="0" baseline="0" dirty="0">
                <a:ln>
                  <a:noFill/>
                </a:ln>
                <a:solidFill>
                  <a:schemeClr val="tx1"/>
                </a:solidFill>
                <a:effectLst/>
              </a:rPr>
              <a:t> (2020/2021 USD). </a:t>
            </a:r>
          </a:p>
          <a:p>
            <a:pPr eaLnBrk="0" fontAlgn="base" hangingPunct="0">
              <a:spcBef>
                <a:spcPct val="0"/>
              </a:spcBef>
              <a:spcAft>
                <a:spcPct val="0"/>
              </a:spcAft>
              <a:buFontTx/>
              <a:buChar char="•"/>
            </a:pPr>
            <a:r>
              <a:rPr kumimoji="0" lang="en-US" altLang="en-US" sz="2000" b="1" i="0" u="none" strike="noStrike" cap="none" normalizeH="0" baseline="0" dirty="0">
                <a:ln>
                  <a:noFill/>
                </a:ln>
                <a:solidFill>
                  <a:schemeClr val="tx1"/>
                </a:solidFill>
                <a:effectLst/>
              </a:rPr>
              <a:t>For T2D patients (overall, not just PCOS-related):</a:t>
            </a:r>
            <a:r>
              <a:rPr kumimoji="0" lang="en-US" altLang="en-US" sz="2000" b="0" i="0" u="none" strike="noStrike" cap="none" normalizeH="0" baseline="0" dirty="0">
                <a:ln>
                  <a:noFill/>
                </a:ln>
                <a:solidFill>
                  <a:schemeClr val="tx1"/>
                </a:solidFill>
                <a:effectLst/>
              </a:rPr>
              <a:t> </a:t>
            </a:r>
          </a:p>
          <a:p>
            <a:pPr marL="800100" lvl="1" indent="-3429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rPr>
              <a:t>Average annual medical expenditures are </a:t>
            </a:r>
            <a:r>
              <a:rPr kumimoji="0" lang="en-US" altLang="en-US" sz="2000" b="1" i="0" u="none" strike="noStrike" cap="none" normalizeH="0" baseline="0" dirty="0">
                <a:ln>
                  <a:noFill/>
                </a:ln>
                <a:solidFill>
                  <a:schemeClr val="tx1"/>
                </a:solidFill>
                <a:effectLst/>
              </a:rPr>
              <a:t>~$19,736</a:t>
            </a:r>
            <a:r>
              <a:rPr kumimoji="0" lang="en-US" altLang="en-US" sz="2000" b="0" i="0" u="none" strike="noStrike" cap="none" normalizeH="0" baseline="0" dirty="0">
                <a:ln>
                  <a:noFill/>
                </a:ln>
                <a:solidFill>
                  <a:schemeClr val="tx1"/>
                </a:solidFill>
                <a:effectLst/>
              </a:rPr>
              <a:t>, </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with ~$12,022 directly attributable to diabetes (2022 USD). </a:t>
            </a:r>
          </a:p>
          <a:p>
            <a:pPr marL="800100" lvl="1" indent="-342900" eaLnBrk="0" fontAlgn="base" hangingPunct="0">
              <a:spcBef>
                <a:spcPct val="0"/>
              </a:spcBef>
              <a:spcAft>
                <a:spcPct val="0"/>
              </a:spcAft>
              <a:buFont typeface="Arial" panose="020B0604020202020204" pitchFamily="34" charset="0"/>
              <a:buChar char="•"/>
            </a:pPr>
            <a:r>
              <a:rPr kumimoji="0" lang="en-US" altLang="en-US" sz="2000" b="0" i="0" u="none" strike="noStrike" cap="none" normalizeH="0" baseline="0" dirty="0">
                <a:ln>
                  <a:noFill/>
                </a:ln>
                <a:solidFill>
                  <a:schemeClr val="tx1"/>
                </a:solidFill>
                <a:effectLst/>
              </a:rPr>
              <a:t>This is 2.6 times higher than for those without diabetes.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Other Major Cost Drivers (U.S. Annual Estimates):</a:t>
            </a:r>
            <a:r>
              <a:rPr kumimoji="0" lang="en-US" altLang="en-US" sz="2000"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Mental Health Disorders: Over </a:t>
            </a:r>
            <a:r>
              <a:rPr kumimoji="0" lang="en-US" altLang="en-US" sz="2000" b="1" i="0" u="none" strike="noStrike" cap="none" normalizeH="0" baseline="0" dirty="0">
                <a:ln>
                  <a:noFill/>
                </a:ln>
                <a:solidFill>
                  <a:schemeClr val="tx1"/>
                </a:solidFill>
                <a:effectLst/>
              </a:rPr>
              <a:t>$4.2 Billion</a:t>
            </a:r>
            <a:r>
              <a:rPr kumimoji="0" lang="en-US" altLang="en-US" sz="2000" b="0" i="0" u="none" strike="noStrike" cap="none" normalizeH="0" baseline="0" dirty="0">
                <a:ln>
                  <a:noFill/>
                </a:ln>
                <a:solidFill>
                  <a:schemeClr val="tx1"/>
                </a:solidFill>
                <a:effectLst/>
              </a:rPr>
              <a:t> (2021 USD)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Menstrual Dysfunction: ~$2.4 Billion (2021 USD equivalent)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rPr>
              <a:t>Infertility Care: ~$0.95 Billion (2021 USD equivalent)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Data Currency:</a:t>
            </a:r>
            <a:r>
              <a:rPr kumimoji="0" lang="en-US" altLang="en-US" sz="2000" b="0" i="0" u="none" strike="noStrike" cap="none" normalizeH="0" baseline="0" dirty="0">
                <a:ln>
                  <a:noFill/>
                </a:ln>
                <a:solidFill>
                  <a:schemeClr val="tx1"/>
                </a:solidFill>
                <a:effectLst/>
              </a:rPr>
              <a:t> Information primarily drawn from research and reviews published </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between </a:t>
            </a:r>
            <a:r>
              <a:rPr kumimoji="0" lang="en-US" altLang="en-US" sz="2000" b="1" i="0" u="none" strike="noStrike" cap="none" normalizeH="0" baseline="0" dirty="0">
                <a:ln>
                  <a:noFill/>
                </a:ln>
                <a:solidFill>
                  <a:schemeClr val="tx1"/>
                </a:solidFill>
                <a:effectLst/>
              </a:rPr>
              <a:t>2021 and 2025</a:t>
            </a:r>
            <a:r>
              <a:rPr kumimoji="0" lang="en-US" altLang="en-US" sz="2000" b="0" i="0" u="none" strike="noStrike" cap="none" normalizeH="0" baseline="0" dirty="0">
                <a:ln>
                  <a:noFill/>
                </a:ln>
                <a:solidFill>
                  <a:schemeClr val="tx1"/>
                </a:solidFill>
                <a:effectLst/>
              </a:rPr>
              <a:t>. Cost figures are in </a:t>
            </a:r>
            <a:r>
              <a:rPr kumimoji="0" lang="en-US" altLang="en-US" sz="2000" b="1" i="0" u="none" strike="noStrike" cap="none" normalizeH="0" baseline="0" dirty="0">
                <a:ln>
                  <a:noFill/>
                </a:ln>
                <a:solidFill>
                  <a:schemeClr val="tx1"/>
                </a:solidFill>
                <a:effectLst/>
              </a:rPr>
              <a:t>2020, 2021, or 2022 US Dollars</a:t>
            </a:r>
            <a:r>
              <a:rPr kumimoji="0" lang="en-US" altLang="en-US" sz="2000" b="0" i="0" u="none" strike="noStrike" cap="none" normalizeH="0" baseline="0" dirty="0">
                <a:ln>
                  <a:noFill/>
                </a:ln>
                <a:solidFill>
                  <a:schemeClr val="tx1"/>
                </a:solidFill>
                <a:effectLst/>
              </a:rPr>
              <a:t>, as specified.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A89FCB89-03FD-84B8-9390-59A3B23F32DE}"/>
              </a:ext>
            </a:extLst>
          </p:cNvPr>
          <p:cNvSpPr txBox="1"/>
          <p:nvPr/>
        </p:nvSpPr>
        <p:spPr>
          <a:xfrm>
            <a:off x="304800" y="685800"/>
            <a:ext cx="615874" cy="369332"/>
          </a:xfrm>
          <a:prstGeom prst="rect">
            <a:avLst/>
          </a:prstGeom>
          <a:noFill/>
        </p:spPr>
        <p:txBody>
          <a:bodyPr wrap="none" rtlCol="0">
            <a:spAutoFit/>
          </a:bodyPr>
          <a:lstStyle/>
          <a:p>
            <a:r>
              <a:rPr lang="en-US" dirty="0"/>
              <a:t>Why</a:t>
            </a:r>
          </a:p>
        </p:txBody>
      </p:sp>
    </p:spTree>
    <p:extLst>
      <p:ext uri="{BB962C8B-B14F-4D97-AF65-F5344CB8AC3E}">
        <p14:creationId xmlns:p14="http://schemas.microsoft.com/office/powerpoint/2010/main" val="16155643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edical Design 16x9">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001141.potx" id="{D7485564-6666-4DDB-B0D3-55F6E694D6E5}" vid="{6E950D30-6FC6-4411-BCFF-468AD9ECA787}"/>
    </a:ext>
  </a:extLst>
</a:theme>
</file>

<file path=ppt/theme/theme2.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MedicalHealth">
      <a:dk1>
        <a:sysClr val="windowText" lastClr="000000"/>
      </a:dk1>
      <a:lt1>
        <a:sysClr val="window" lastClr="FFFFFF"/>
      </a:lt1>
      <a:dk2>
        <a:srgbClr val="656367"/>
      </a:dk2>
      <a:lt2>
        <a:srgbClr val="F2F2F2"/>
      </a:lt2>
      <a:accent1>
        <a:srgbClr val="B82D2F"/>
      </a:accent1>
      <a:accent2>
        <a:srgbClr val="333333"/>
      </a:accent2>
      <a:accent3>
        <a:srgbClr val="2B4A63"/>
      </a:accent3>
      <a:accent4>
        <a:srgbClr val="445E45"/>
      </a:accent4>
      <a:accent5>
        <a:srgbClr val="5A3A64"/>
      </a:accent5>
      <a:accent6>
        <a:srgbClr val="DB8526"/>
      </a:accent6>
      <a:hlink>
        <a:srgbClr val="164E6E"/>
      </a:hlink>
      <a:folHlink>
        <a:srgbClr val="667F6D"/>
      </a:folHlink>
    </a:clrScheme>
    <a:fontScheme name="Franklin Gothic Medium">
      <a:maj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Medium"/>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Medical design presentation (widescreen)</Template>
  <TotalTime>2356</TotalTime>
  <Words>3520</Words>
  <Application>Microsoft Office PowerPoint</Application>
  <PresentationFormat>Widescreen</PresentationFormat>
  <Paragraphs>378</Paragraphs>
  <Slides>45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45</vt:i4>
      </vt:variant>
    </vt:vector>
  </HeadingPairs>
  <TitlesOfParts>
    <vt:vector size="50" baseType="lpstr">
      <vt:lpstr>Arial</vt:lpstr>
      <vt:lpstr>Calibri</vt:lpstr>
      <vt:lpstr>Franklin Gothic Medium</vt:lpstr>
      <vt:lpstr>Wingdings</vt:lpstr>
      <vt:lpstr>Medical Design 16x9</vt:lpstr>
      <vt:lpstr>AI + DS +Healthcare Projects - Exploring healthcare gaps through a data-driven patient-led lens</vt:lpstr>
      <vt:lpstr>Who am I -TBD</vt:lpstr>
      <vt:lpstr>Data Access + Partnership Request -TBD</vt:lpstr>
      <vt:lpstr>From PCOS to T2D : Can Data Help Change the Equation? Or From PCOS to T2D – Predicting Progression, Changing Outcomes</vt:lpstr>
      <vt:lpstr>The Problem &amp; Project Vision</vt:lpstr>
      <vt:lpstr>Why This Analysis Matters: A Personal and 360° View</vt:lpstr>
      <vt:lpstr>My 360 approach </vt:lpstr>
      <vt:lpstr>PCOS &amp; Type 2 Diabetes: Prevalence &amp; Risk</vt:lpstr>
      <vt:lpstr>PCOS &amp; T2D: Economic Burden &amp; Data Currency</vt:lpstr>
      <vt:lpstr>What –Requested data</vt:lpstr>
      <vt:lpstr>What –Requested data</vt:lpstr>
      <vt:lpstr>Anticipated Challenges &amp; Mitigation Strategies</vt:lpstr>
      <vt:lpstr>PowerPoint Presentation</vt:lpstr>
      <vt:lpstr>How –Data Science Lifecycle &amp; Proposed Methodology</vt:lpstr>
      <vt:lpstr>Clinical Decision Support System (CDSS) –Medication Allergy Safety (EHR plugin/Webpage/Mobile App)</vt:lpstr>
      <vt:lpstr>Why –Medication Allergy Safety</vt:lpstr>
      <vt:lpstr>Why –cont…</vt:lpstr>
      <vt:lpstr>Why –cont…</vt:lpstr>
      <vt:lpstr>What is CDSS</vt:lpstr>
      <vt:lpstr>How</vt:lpstr>
      <vt:lpstr>Where</vt:lpstr>
      <vt:lpstr>When</vt:lpstr>
      <vt:lpstr>Phases of project</vt:lpstr>
      <vt:lpstr>Understanding Appointment Wait Times: A Patient-Centered Data Science Exploration to Identify Root Causes and Opportunities</vt:lpstr>
      <vt:lpstr>What -The Problem – Access Delays at Top Institutions</vt:lpstr>
      <vt:lpstr>Why It Matters – A Human Perspective</vt:lpstr>
      <vt:lpstr>What –My Project Vision-A Patient-Led Data inquiry</vt:lpstr>
      <vt:lpstr>How –Data needed</vt:lpstr>
      <vt:lpstr>Risks and mitigation</vt:lpstr>
      <vt:lpstr>Possible findings</vt:lpstr>
      <vt:lpstr>Summary</vt:lpstr>
      <vt:lpstr>TBD</vt:lpstr>
      <vt:lpstr>AI-powered Chatbot for Integrating All Forms of Medicine</vt:lpstr>
      <vt:lpstr>Why</vt:lpstr>
      <vt:lpstr>What</vt:lpstr>
      <vt:lpstr>How</vt:lpstr>
      <vt:lpstr>Where</vt:lpstr>
      <vt:lpstr>When</vt:lpstr>
      <vt:lpstr>Title and Content Layout with List</vt:lpstr>
      <vt:lpstr>Title and Content Layout with Chart</vt:lpstr>
      <vt:lpstr>Add a Slide Title - 2</vt:lpstr>
      <vt:lpstr>Two Content Layout with Table</vt:lpstr>
      <vt:lpstr>Two Content Layout with SmartArt</vt:lpstr>
      <vt:lpstr>Add a Slide Title - 4</vt:lpstr>
      <vt:lpstr>Add a Slide Title - 5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uma jamuna</dc:creator>
  <cp:lastModifiedBy>uma jamuna</cp:lastModifiedBy>
  <cp:revision>21</cp:revision>
  <dcterms:created xsi:type="dcterms:W3CDTF">2025-05-21T12:27:18Z</dcterms:created>
  <dcterms:modified xsi:type="dcterms:W3CDTF">2025-05-23T03:44:04Z</dcterms:modified>
</cp:coreProperties>
</file>