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5" r:id="rId4"/>
    <p:sldId id="266" r:id="rId5"/>
    <p:sldId id="259" r:id="rId6"/>
    <p:sldId id="263" r:id="rId7"/>
    <p:sldId id="271" r:id="rId8"/>
    <p:sldId id="273" r:id="rId9"/>
    <p:sldId id="274" r:id="rId10"/>
    <p:sldId id="268" r:id="rId11"/>
    <p:sldId id="261" r:id="rId12"/>
    <p:sldId id="262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ACC"/>
    <a:srgbClr val="A9D18E"/>
    <a:srgbClr val="C5E0B4"/>
    <a:srgbClr val="000000"/>
    <a:srgbClr val="E5F1DD"/>
    <a:srgbClr val="FFFFFF"/>
    <a:srgbClr val="FFF4D1"/>
    <a:srgbClr val="FDE3E1"/>
    <a:srgbClr val="FAC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89ABC-0FC7-4F64-A94F-7349D2DAA9A4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E996-2466-4467-ABB5-7A7C70F07F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4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39F2B-3482-4146-A140-B531F581E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57B52-95CD-446E-8678-1BA6AFCD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AEF85D-C49D-4100-965D-7FE0686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038600" cy="365125"/>
          </a:xfrm>
        </p:spPr>
        <p:txBody>
          <a:bodyPr/>
          <a:lstStyle/>
          <a:p>
            <a:fld id="{78413202-3FC0-4B70-9743-28A93493173B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7A048-4D0E-4559-BCDF-57D7F68A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D76E9-DB65-408C-81A3-8C5E8BDF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2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9AF65-48DF-48C6-BE01-EA212C69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E9754-B74C-4FF9-AB66-20ACAE57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A8D2B-AB9D-48BC-A550-0B78CCD6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9ABD-6F22-46CB-9F18-BC272F2E135E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6EB69-FB3E-4AF6-970F-716FC900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9A61D-B0C3-4386-B77F-0144F32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22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CD9990-D62C-4E5D-9B2C-E7F6A06B2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11EE22-A7E1-417D-8D87-D5B074D2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86D90-8D33-4773-A01C-A7090EB2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09F7-AF92-4333-ACD8-A47005996927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04AE9-0EB6-4150-B5C9-EA528361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21C8D-6E9B-4288-B763-B26AAC6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7BDB3-4C18-45CF-A5BB-3FF48D17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649028"/>
          </a:xfrm>
          <a:solidFill>
            <a:schemeClr val="bg1">
              <a:alpha val="45098"/>
            </a:schemeClr>
          </a:solidFill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77AE4-C906-41F0-94AF-68874C86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2ABA6-2896-48AA-8519-E9A55E7F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  <a:solidFill>
            <a:schemeClr val="bg1"/>
          </a:solidFill>
        </p:spPr>
        <p:txBody>
          <a:bodyPr/>
          <a:lstStyle/>
          <a:p>
            <a:fld id="{FA5CEB9F-CC5D-4892-8D12-AF6E545609E0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9F08E-9159-49EE-9AB1-88C254E1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de-DE" dirty="0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D6917-98A1-4E28-BB9C-FA1D6B1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3200399" cy="365125"/>
          </a:xfrm>
          <a:solidFill>
            <a:schemeClr val="bg1"/>
          </a:solidFill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E634-FC33-4D0C-AD25-6BA99E59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bg1">
              <a:alpha val="45098"/>
            </a:schemeClr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1A18A-298D-435F-B83B-4A4875D51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E3C18-30E0-457D-BCC9-45F31BF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114800" cy="365125"/>
          </a:xfrm>
          <a:solidFill>
            <a:schemeClr val="bg1"/>
          </a:solidFill>
        </p:spPr>
        <p:txBody>
          <a:bodyPr/>
          <a:lstStyle/>
          <a:p>
            <a:fld id="{EE636BF8-6B35-4F38-98F3-F4291356E6D5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F5926-E281-4A90-A1DE-754DAB67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de-DE" dirty="0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1BC2A-17A3-4E24-8F1C-B01FBBA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3200399" cy="365125"/>
          </a:xfrm>
          <a:solidFill>
            <a:schemeClr val="bg1"/>
          </a:solidFill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9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57BE-7036-40A1-A369-53A9B50A7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40000"/>
              <a:lumOff val="60000"/>
              <a:alpha val="45098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1B02A-B049-410E-A25E-0CBAAB27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A0E397-0BD3-4BA0-AD97-9D9FD612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BE942B-4B4A-464E-B805-97B35891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038600" cy="365125"/>
          </a:xfrm>
          <a:solidFill>
            <a:srgbClr val="E5F1DD"/>
          </a:solidFill>
        </p:spPr>
        <p:txBody>
          <a:bodyPr/>
          <a:lstStyle/>
          <a:p>
            <a:fld id="{7E3D4582-D38D-45DE-A2FA-A99D83856EC3}" type="datetime1">
              <a:rPr lang="de-DE" smtClean="0"/>
              <a:t>31.05.2020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803F4-3C16-4FCD-81DD-2525A7CA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E5F1DD"/>
          </a:solidFill>
        </p:spPr>
        <p:txBody>
          <a:bodyPr/>
          <a:lstStyle/>
          <a:p>
            <a:r>
              <a:rPr lang="de-DE" dirty="0"/>
              <a:t>Anke Unger TDT4310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E1538D-FEDD-4486-85D1-659EAFA4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3200399" cy="365125"/>
          </a:xfrm>
          <a:solidFill>
            <a:srgbClr val="E5F1DD"/>
          </a:solidFill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3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46AE-19DA-4B1D-85C7-E162E1BF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bg1">
              <a:alpha val="45098"/>
            </a:schemeClr>
          </a:solidFill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FE2FF-318A-48CF-9E3C-F2059D4E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66AAB2-219B-405F-9F72-0BE03FA1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900EA-439E-4AB5-8F53-D6A9962B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6DC860-AAB2-465E-9833-F90BBC61F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818C18-6B10-4EE4-9181-D84DBE33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/>
          <a:p>
            <a:fld id="{16DC915C-6E87-4022-9B6C-C882EE39DF16}" type="datetime1">
              <a:rPr lang="de-DE" smtClean="0"/>
              <a:t>31.05.2020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7D579D-1A67-4905-A486-94FE6251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D1102F-583E-40D9-8939-9473596A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058B6-F2EC-49F3-984A-BDD0788B13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  <a:alpha val="45098"/>
            </a:schemeClr>
          </a:solidFill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332EB8-9088-46EB-B7E6-AC1F44AC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038600" cy="365125"/>
          </a:xfrm>
          <a:solidFill>
            <a:srgbClr val="E5F1DD"/>
          </a:solidFill>
        </p:spPr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B5FB50-26F0-4335-9EAA-C79B33F9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E5F1DD"/>
          </a:solidFill>
        </p:spPr>
        <p:txBody>
          <a:bodyPr/>
          <a:lstStyle/>
          <a:p>
            <a:r>
              <a:rPr lang="de-DE" dirty="0"/>
              <a:t>Anke Unger TDT4310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AD1582-AEC4-4E67-B3A2-FA232C95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  <a:solidFill>
            <a:srgbClr val="E5F1DD"/>
          </a:solidFill>
        </p:spPr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20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055C42-2472-4920-AB95-6B867094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2C93-EEA4-48C5-8105-26CF8962806E}" type="datetime1">
              <a:rPr lang="de-DE" smtClean="0"/>
              <a:t>31.05.2020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556EB1-E530-4FA9-A7BA-9D985807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C56803-0ABB-45A0-83E0-8A76B0A4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ACAB3-BC57-466B-8413-982F8EB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55851-1B5D-4DF4-83B3-407C53F5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13312-D133-461E-9296-53947C75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AA2C0-1968-422B-9FC6-3EA5EC1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E063-56F8-43B0-BBA3-F74732F4AEF0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6BAEF5-AC86-464D-9537-D5ADC3C4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2D11B9-6876-4F97-9947-035BFBE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722D8-DFE7-41BA-B4A8-C62DED6C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36234F-275D-46E6-913E-56A526F4A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5D26E1-B2AC-4360-B404-8184D31D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AF5F0C-B637-45DE-806E-B0A68C7B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8F6E-0FFD-4B29-9CBA-05B8C81BA430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A8810-DA9A-4482-B93A-54AA5977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Anke Unger TDT4310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43DA22-D41A-490B-9007-56C284C1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3DE1F8-850B-4094-A3B0-869FE8DB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9028"/>
          </a:xfrm>
          <a:prstGeom prst="rect">
            <a:avLst/>
          </a:prstGeom>
          <a:solidFill>
            <a:schemeClr val="accent6">
              <a:lumMod val="60000"/>
              <a:lumOff val="40000"/>
              <a:alpha val="45098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      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460A8-EDB6-40A0-9625-3E70C117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3F631-1C91-4769-ADE7-27F7BCFBA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3581400" cy="365125"/>
          </a:xfrm>
          <a:prstGeom prst="rect">
            <a:avLst/>
          </a:prstGeom>
          <a:solidFill>
            <a:srgbClr val="D8EACC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3AA9-31BB-4EE6-999D-EE4C605C1564}" type="datetime1">
              <a:rPr lang="de-DE" smtClean="0"/>
              <a:t>31.05.2020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FEC14-B7D3-476C-9C62-2BBEAA4A2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2" cy="365125"/>
          </a:xfrm>
          <a:prstGeom prst="rect">
            <a:avLst/>
          </a:prstGeom>
          <a:solidFill>
            <a:srgbClr val="D8EACC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Anke Unger TDT4310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5C27-2B71-4111-B6AD-77ABF6F0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0"/>
            <a:ext cx="2743197" cy="365125"/>
          </a:xfrm>
          <a:prstGeom prst="rect">
            <a:avLst/>
          </a:prstGeom>
          <a:solidFill>
            <a:srgbClr val="D8EACC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31A6-B40F-48F3-A733-3180390585A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2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Natur, Regen, Vogel enthält.&#10;&#10;Automatisch generierte Beschreibung">
            <a:extLst>
              <a:ext uri="{FF2B5EF4-FFF2-40B4-BE49-F238E27FC236}">
                <a16:creationId xmlns:a16="http://schemas.microsoft.com/office/drawing/2014/main" id="{98BACC48-E88F-4CB1-9E74-530AB4486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188" r="156"/>
          <a:stretch/>
        </p:blipFill>
        <p:spPr>
          <a:xfrm>
            <a:off x="0" y="0"/>
            <a:ext cx="12153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D0A3AA-0262-4007-9F4C-249311631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" y="2079255"/>
            <a:ext cx="12153900" cy="1577129"/>
          </a:xfrm>
          <a:solidFill>
            <a:srgbClr val="D8EACC">
              <a:alpha val="50196"/>
            </a:srgbClr>
          </a:solidFill>
        </p:spPr>
        <p:txBody>
          <a:bodyPr>
            <a:normAutofit fontScale="90000"/>
          </a:bodyPr>
          <a:lstStyle/>
          <a:p>
            <a:r>
              <a:rPr lang="en-US" sz="6600" dirty="0"/>
              <a:t>Lexicon based analysis of topic related word usage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C820D0-F6C0-4760-BFD9-BF2D90E0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" y="5735638"/>
            <a:ext cx="1676400" cy="1122362"/>
          </a:xfrm>
          <a:solidFill>
            <a:srgbClr val="FAC2BC">
              <a:alpha val="9000"/>
            </a:srgbClr>
          </a:solidFill>
        </p:spPr>
        <p:txBody>
          <a:bodyPr/>
          <a:lstStyle/>
          <a:p>
            <a:r>
              <a:rPr lang="de-DE" dirty="0"/>
              <a:t>Anke Unger </a:t>
            </a:r>
          </a:p>
          <a:p>
            <a:r>
              <a:rPr lang="de-DE" dirty="0"/>
              <a:t>TDT4310</a:t>
            </a:r>
          </a:p>
        </p:txBody>
      </p:sp>
    </p:spTree>
    <p:extLst>
      <p:ext uri="{BB962C8B-B14F-4D97-AF65-F5344CB8AC3E}">
        <p14:creationId xmlns:p14="http://schemas.microsoft.com/office/powerpoint/2010/main" val="17061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BFF8547-9DD4-4F43-A81F-10B91A29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423-5FBE-4EFF-AE2A-FB1CA71C055A}" type="datetime1">
              <a:rPr lang="de-DE" smtClean="0"/>
              <a:t>31.05.2020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631B5D1-E830-466D-8AE7-E827E51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6CFAD9F-18DC-420B-A782-35EFCC1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10</a:t>
            </a:fld>
            <a:endParaRPr lang="de-DE"/>
          </a:p>
        </p:txBody>
      </p:sp>
      <p:pic>
        <p:nvPicPr>
          <p:cNvPr id="9" name="Inhaltsplatzhalter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A2B38482-1ACE-4A63-A75C-8203D2A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8921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FF59FBA-1003-42D1-B052-68E49BC5FC09}"/>
              </a:ext>
            </a:extLst>
          </p:cNvPr>
          <p:cNvSpPr/>
          <p:nvPr/>
        </p:nvSpPr>
        <p:spPr>
          <a:xfrm>
            <a:off x="7667538" y="2046915"/>
            <a:ext cx="2072081" cy="1367956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AD15F909-9D06-4851-85D2-C491E031646A}"/>
              </a:ext>
            </a:extLst>
          </p:cNvPr>
          <p:cNvSpPr/>
          <p:nvPr/>
        </p:nvSpPr>
        <p:spPr>
          <a:xfrm>
            <a:off x="3201801" y="1168341"/>
            <a:ext cx="4420998" cy="3125103"/>
          </a:xfrm>
          <a:prstGeom prst="rightArrowCallout">
            <a:avLst/>
          </a:prstGeom>
          <a:solidFill>
            <a:srgbClr val="A9D18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F1702B-6FE1-4F82-9AA7-9D71D0FA65BC}"/>
              </a:ext>
            </a:extLst>
          </p:cNvPr>
          <p:cNvSpPr txBox="1"/>
          <p:nvPr/>
        </p:nvSpPr>
        <p:spPr>
          <a:xfrm>
            <a:off x="3201801" y="1308413"/>
            <a:ext cx="2894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Analyse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time </a:t>
            </a:r>
            <a:r>
              <a:rPr lang="de-DE" sz="2400" dirty="0" err="1"/>
              <a:t>steps</a:t>
            </a:r>
            <a:endParaRPr lang="de-DE" sz="2400" dirty="0"/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Scores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biased</a:t>
            </a:r>
            <a:r>
              <a:rPr lang="de-DE" sz="2400" dirty="0"/>
              <a:t>, offensive, positive </a:t>
            </a:r>
            <a:r>
              <a:rPr lang="de-DE" sz="2400" dirty="0" err="1"/>
              <a:t>or</a:t>
            </a:r>
            <a:r>
              <a:rPr lang="de-DE" sz="2400" dirty="0"/>
              <a:t> negative </a:t>
            </a:r>
            <a:r>
              <a:rPr lang="de-DE" sz="2400" dirty="0" err="1"/>
              <a:t>wording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60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C8DB-AE7B-4D83-A8DF-574FD053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Development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3A1FCA-12AA-4809-BE27-1AE9D354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17927C-0DDC-442A-9D2B-CC20A7A7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DCAA06-A410-4C86-B31D-C7D8442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11</a:t>
            </a:fld>
            <a:endParaRPr lang="de-DE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F89D86-BC15-4DB2-A9AC-33CF1ABF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11448" r="9496"/>
          <a:stretch/>
        </p:blipFill>
        <p:spPr>
          <a:xfrm>
            <a:off x="1" y="1410940"/>
            <a:ext cx="6095999" cy="46283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6884A9-3CB9-4241-8116-7F6ABB87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10687" r="9281"/>
          <a:stretch/>
        </p:blipFill>
        <p:spPr>
          <a:xfrm>
            <a:off x="6153332" y="1410940"/>
            <a:ext cx="6038668" cy="46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9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76D38-B20B-4526-BC59-C2ABA86E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Trend?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F77AD8-409D-4E44-8C3F-C7A475BF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5C028-71A3-4F86-B824-7504DB36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6783A-6D89-429C-BA49-937A2A6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Grafik 6" descr="Ein Bild, das Wasser, Foto, Karte, Personen enthält.&#10;&#10;Automatisch generierte Beschreibung">
            <a:extLst>
              <a:ext uri="{FF2B5EF4-FFF2-40B4-BE49-F238E27FC236}">
                <a16:creationId xmlns:a16="http://schemas.microsoft.com/office/drawing/2014/main" id="{2C0A0540-1EED-4F71-85AC-C3E1C063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293"/>
            <a:ext cx="12192000" cy="29914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C22545-DEB0-4776-AE3E-D8BD454C061F}"/>
              </a:ext>
            </a:extLst>
          </p:cNvPr>
          <p:cNvSpPr txBox="1"/>
          <p:nvPr/>
        </p:nvSpPr>
        <p:spPr>
          <a:xfrm>
            <a:off x="595618" y="4924707"/>
            <a:ext cx="1159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in usage of possibly offensive language</a:t>
            </a:r>
          </a:p>
        </p:txBody>
      </p:sp>
    </p:spTree>
    <p:extLst>
      <p:ext uri="{BB962C8B-B14F-4D97-AF65-F5344CB8AC3E}">
        <p14:creationId xmlns:p14="http://schemas.microsoft.com/office/powerpoint/2010/main" val="149884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36C7-43A9-4A70-95A1-7ACD3D7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Take </a:t>
            </a:r>
            <a:r>
              <a:rPr lang="de-DE" dirty="0" err="1"/>
              <a:t>home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F8D557-9B3E-4566-828C-CEB7C62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C25ED-BD78-482E-9E97-F750063E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17F857-3A23-4A01-9935-F19B0BA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7D80E-CBC7-42CC-871B-227F05719297}"/>
              </a:ext>
            </a:extLst>
          </p:cNvPr>
          <p:cNvSpPr txBox="1">
            <a:spLocks/>
          </p:cNvSpPr>
          <p:nvPr/>
        </p:nvSpPr>
        <p:spPr>
          <a:xfrm>
            <a:off x="829812" y="1417740"/>
            <a:ext cx="7139730" cy="3893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</a:pPr>
            <a:r>
              <a:rPr lang="en-US" dirty="0"/>
              <a:t>Lexicon based approaches demand less previous knowledge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Frequency of word usage helps to determine overall topics of articles</a:t>
            </a:r>
          </a:p>
          <a:p>
            <a:pPr>
              <a:buClr>
                <a:schemeClr val="accent6"/>
              </a:buClr>
            </a:pPr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Frequency of word usage helps to give suggestions how controversial a topic is</a:t>
            </a:r>
          </a:p>
          <a:p>
            <a:pPr>
              <a:buClr>
                <a:schemeClr val="accent6"/>
              </a:buClr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11A23D-3A44-41EE-AD23-445A53CB2701}"/>
              </a:ext>
            </a:extLst>
          </p:cNvPr>
          <p:cNvSpPr txBox="1"/>
          <p:nvPr/>
        </p:nvSpPr>
        <p:spPr>
          <a:xfrm>
            <a:off x="8584649" y="5238083"/>
            <a:ext cx="260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https://www.shutterstock.com/de/search/take-home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CDEFF48-C2D9-4DCA-9113-82392C7FC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202746"/>
            <a:ext cx="4038600" cy="36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5538CD9D-6847-4E27-9B59-312407F76BFC}"/>
              </a:ext>
            </a:extLst>
          </p:cNvPr>
          <p:cNvSpPr/>
          <p:nvPr/>
        </p:nvSpPr>
        <p:spPr>
          <a:xfrm>
            <a:off x="4038600" y="3862129"/>
            <a:ext cx="1366430" cy="584775"/>
          </a:xfrm>
          <a:prstGeom prst="rect">
            <a:avLst/>
          </a:prstGeom>
          <a:solidFill>
            <a:srgbClr val="A9D18E"/>
          </a:solidFill>
          <a:ln>
            <a:solidFill>
              <a:srgbClr val="E5F1D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0F496D3-1ECB-4C9F-8C8C-95D7825F7C3F}"/>
              </a:ext>
            </a:extLst>
          </p:cNvPr>
          <p:cNvSpPr/>
          <p:nvPr/>
        </p:nvSpPr>
        <p:spPr>
          <a:xfrm>
            <a:off x="3255904" y="3340060"/>
            <a:ext cx="1366430" cy="584775"/>
          </a:xfrm>
          <a:prstGeom prst="rect">
            <a:avLst/>
          </a:prstGeom>
          <a:solidFill>
            <a:srgbClr val="A9D18E"/>
          </a:solidFill>
          <a:ln>
            <a:solidFill>
              <a:srgbClr val="E5F1D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A617B2-C524-4221-AE67-3E45CAC44232}"/>
              </a:ext>
            </a:extLst>
          </p:cNvPr>
          <p:cNvSpPr/>
          <p:nvPr/>
        </p:nvSpPr>
        <p:spPr>
          <a:xfrm>
            <a:off x="2379328" y="2856793"/>
            <a:ext cx="1366430" cy="584775"/>
          </a:xfrm>
          <a:prstGeom prst="rect">
            <a:avLst/>
          </a:prstGeom>
          <a:solidFill>
            <a:srgbClr val="A9D18E"/>
          </a:solidFill>
          <a:ln>
            <a:solidFill>
              <a:srgbClr val="E5F1D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7BFBFF-6367-41D3-8A05-CEBFDAC68B68}"/>
              </a:ext>
            </a:extLst>
          </p:cNvPr>
          <p:cNvSpPr/>
          <p:nvPr/>
        </p:nvSpPr>
        <p:spPr>
          <a:xfrm>
            <a:off x="1622498" y="2264568"/>
            <a:ext cx="1366430" cy="584775"/>
          </a:xfrm>
          <a:prstGeom prst="rect">
            <a:avLst/>
          </a:prstGeom>
          <a:solidFill>
            <a:srgbClr val="A9D18E"/>
          </a:solidFill>
          <a:ln>
            <a:solidFill>
              <a:srgbClr val="E5F1D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722D6C5-12BE-4792-A51F-A45DE59182CE}"/>
              </a:ext>
            </a:extLst>
          </p:cNvPr>
          <p:cNvSpPr/>
          <p:nvPr/>
        </p:nvSpPr>
        <p:spPr>
          <a:xfrm>
            <a:off x="1012898" y="1679794"/>
            <a:ext cx="1366430" cy="584775"/>
          </a:xfrm>
          <a:prstGeom prst="rect">
            <a:avLst/>
          </a:prstGeom>
          <a:solidFill>
            <a:srgbClr val="A9D18E"/>
          </a:solidFill>
          <a:ln>
            <a:solidFill>
              <a:srgbClr val="E5F1D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5F548-4620-44CA-9F1A-9B7832C7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DAC03-410D-468C-A7C0-374425C7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582-D38D-45DE-A2FA-A99D83856EC3}" type="datetime1">
              <a:rPr lang="de-DE" smtClean="0"/>
              <a:t>31.05.2020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770DCB-7585-4F83-8374-A9C15048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40763F-431F-4B42-81B6-CCE1131D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/>
          <a:p>
            <a:fld id="{CFAC31A6-B40F-48F3-A733-3180390585A4}" type="slidenum">
              <a:rPr lang="de-DE" smtClean="0"/>
              <a:t>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3074D-73BB-480B-B2B4-834464544E09}"/>
              </a:ext>
            </a:extLst>
          </p:cNvPr>
          <p:cNvSpPr txBox="1"/>
          <p:nvPr/>
        </p:nvSpPr>
        <p:spPr>
          <a:xfrm>
            <a:off x="1391313" y="1679794"/>
            <a:ext cx="571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WHY is the analysis interesting</a:t>
            </a:r>
            <a:r>
              <a:rPr lang="de-DE" sz="3200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D7275B-C67D-4AE7-91A2-C37DB2E6DF45}"/>
              </a:ext>
            </a:extLst>
          </p:cNvPr>
          <p:cNvSpPr txBox="1"/>
          <p:nvPr/>
        </p:nvSpPr>
        <p:spPr>
          <a:xfrm>
            <a:off x="2000913" y="2264569"/>
            <a:ext cx="571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is it build</a:t>
            </a:r>
            <a:r>
              <a:rPr lang="de-DE" sz="3200" dirty="0"/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4286CD-3AAC-4CD3-B031-2AC36D9EA6C2}"/>
              </a:ext>
            </a:extLst>
          </p:cNvPr>
          <p:cNvSpPr txBox="1"/>
          <p:nvPr/>
        </p:nvSpPr>
        <p:spPr>
          <a:xfrm>
            <a:off x="2610513" y="2817991"/>
            <a:ext cx="571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WHAT are the results?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709F61-10D7-4E0B-A302-834736382E31}"/>
              </a:ext>
            </a:extLst>
          </p:cNvPr>
          <p:cNvSpPr txBox="1"/>
          <p:nvPr/>
        </p:nvSpPr>
        <p:spPr>
          <a:xfrm>
            <a:off x="3255904" y="3371413"/>
            <a:ext cx="571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the </a:t>
            </a:r>
            <a:r>
              <a:rPr lang="en-US" sz="3200" dirty="0" err="1"/>
              <a:t>fallbackpoints</a:t>
            </a:r>
            <a:r>
              <a:rPr lang="de-DE" sz="32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50C0E4-33C0-4216-AE89-31FC7F92792A}"/>
              </a:ext>
            </a:extLst>
          </p:cNvPr>
          <p:cNvSpPr txBox="1"/>
          <p:nvPr/>
        </p:nvSpPr>
        <p:spPr>
          <a:xfrm>
            <a:off x="4251122" y="3924835"/>
            <a:ext cx="571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take away?</a:t>
            </a:r>
          </a:p>
        </p:txBody>
      </p:sp>
    </p:spTree>
    <p:extLst>
      <p:ext uri="{BB962C8B-B14F-4D97-AF65-F5344CB8AC3E}">
        <p14:creationId xmlns:p14="http://schemas.microsoft.com/office/powerpoint/2010/main" val="37675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BDA3F-AA69-45B4-B3E5-B4D6654C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</a:t>
            </a:r>
            <a:r>
              <a:rPr lang="en-GB" dirty="0"/>
              <a:t>How are certain topics depicted in the media? </a:t>
            </a:r>
          </a:p>
        </p:txBody>
      </p:sp>
      <p:pic>
        <p:nvPicPr>
          <p:cNvPr id="9" name="Inhaltsplatzhalter 8" descr="Ein Bild, das Text, Zeitung enthält.&#10;&#10;Automatisch generierte Beschreibung">
            <a:extLst>
              <a:ext uri="{FF2B5EF4-FFF2-40B4-BE49-F238E27FC236}">
                <a16:creationId xmlns:a16="http://schemas.microsoft.com/office/drawing/2014/main" id="{0A730094-E847-4A08-87B3-2BD88B0C4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61" y="1363119"/>
            <a:ext cx="3437557" cy="4497801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2E1F11-B6E6-4459-88B2-1E402538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582-D38D-45DE-A2FA-A99D83856EC3}" type="datetime1">
              <a:rPr lang="de-DE" smtClean="0"/>
              <a:t>31.05.2020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427EA-FA1C-40E9-BBA1-C5F8887B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9735A-2251-4D80-9CE4-A7010A2C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/>
          <a:p>
            <a:fld id="{CFAC31A6-B40F-48F3-A733-3180390585A4}" type="slidenum">
              <a:rPr lang="de-DE" smtClean="0"/>
              <a:t>3</a:t>
            </a:fld>
            <a:endParaRPr lang="de-DE"/>
          </a:p>
        </p:txBody>
      </p:sp>
      <p:pic>
        <p:nvPicPr>
          <p:cNvPr id="15" name="Inhaltsplatzhalter 14" descr="Ein Bild, das Text, Zeitung enthält.&#10;&#10;Automatisch generierte Beschreibung">
            <a:extLst>
              <a:ext uri="{FF2B5EF4-FFF2-40B4-BE49-F238E27FC236}">
                <a16:creationId xmlns:a16="http://schemas.microsoft.com/office/drawing/2014/main" id="{43C18DA7-32EF-4BAB-B5A7-0371CBCDE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16" y="1363119"/>
            <a:ext cx="3553264" cy="4497802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1C533B-C0BA-4AF4-B087-0F0F31D9F175}"/>
              </a:ext>
            </a:extLst>
          </p:cNvPr>
          <p:cNvSpPr txBox="1"/>
          <p:nvPr/>
        </p:nvSpPr>
        <p:spPr>
          <a:xfrm>
            <a:off x="6928516" y="6032810"/>
            <a:ext cx="375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https://www.ultimatetitanic.com/titanic-news/?category=Sinking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9E803-37CB-41D9-86EC-C7FFA327C411}"/>
              </a:ext>
            </a:extLst>
          </p:cNvPr>
          <p:cNvSpPr txBox="1"/>
          <p:nvPr/>
        </p:nvSpPr>
        <p:spPr>
          <a:xfrm>
            <a:off x="1822161" y="6032810"/>
            <a:ext cx="343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https://www.chroniclelive.co.uk/news/north-east-news/how-sunday-sun-first-newspaper-16561422</a:t>
            </a:r>
          </a:p>
        </p:txBody>
      </p:sp>
    </p:spTree>
    <p:extLst>
      <p:ext uri="{BB962C8B-B14F-4D97-AF65-F5344CB8AC3E}">
        <p14:creationId xmlns:p14="http://schemas.microsoft.com/office/powerpoint/2010/main" val="16316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03CF9-EC8E-47B4-90BE-C0BCBD29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     </a:t>
            </a:r>
            <a:r>
              <a:rPr lang="en-US" dirty="0"/>
              <a:t>Supervised VS Semi-Supervised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F082A-9368-4B6A-8CE9-4F912B3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GB" dirty="0"/>
              <a:t>Language is flexible</a:t>
            </a:r>
          </a:p>
          <a:p>
            <a:pPr>
              <a:buClr>
                <a:schemeClr val="accent6"/>
              </a:buClr>
            </a:pPr>
            <a:r>
              <a:rPr lang="en-GB" dirty="0"/>
              <a:t>Most tagged sets for short texts</a:t>
            </a:r>
            <a:br>
              <a:rPr lang="en-GB" dirty="0"/>
            </a:br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Narrow applicability </a:t>
            </a:r>
          </a:p>
          <a:p>
            <a:pPr>
              <a:buClr>
                <a:schemeClr val="accent6"/>
              </a:buClr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Idea:</a:t>
            </a:r>
          </a:p>
          <a:p>
            <a:pPr>
              <a:buClr>
                <a:schemeClr val="accent6"/>
              </a:buClr>
            </a:pPr>
            <a:r>
              <a:rPr lang="en-GB" dirty="0">
                <a:sym typeface="Wingdings" panose="05000000000000000000" pitchFamily="2" charset="2"/>
              </a:rPr>
              <a:t>Lexicon based for biased or offensive language lexica</a:t>
            </a:r>
          </a:p>
          <a:p>
            <a:pPr>
              <a:buClr>
                <a:schemeClr val="accent6"/>
              </a:buClr>
            </a:pPr>
            <a:r>
              <a:rPr lang="en-GB" dirty="0">
                <a:sym typeface="Wingdings" panose="05000000000000000000" pitchFamily="2" charset="2"/>
              </a:rPr>
              <a:t>Semi-Supervised for sentiment lexicon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Test on articles regarding LGBT-community and Corona Crisis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350BE-DE40-45F0-8678-A47E5A40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582-D38D-45DE-A2FA-A99D83856EC3}" type="datetime1">
              <a:rPr lang="de-DE" smtClean="0"/>
              <a:t>31.05.2020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996EF-7E26-4B33-B1CB-32E3CDE6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5418A-CCF0-4557-BD17-363F115C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/>
          <a:p>
            <a:fld id="{CFAC31A6-B40F-48F3-A733-3180390585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BFF8547-9DD4-4F43-A81F-10B91A29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423-5FBE-4EFF-AE2A-FB1CA71C055A}" type="datetime1">
              <a:rPr lang="de-DE" smtClean="0"/>
              <a:t>31.05.2020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631B5D1-E830-466D-8AE7-E827E51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6CFAD9F-18DC-420B-A782-35EFCC1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5</a:t>
            </a:fld>
            <a:endParaRPr lang="de-DE"/>
          </a:p>
        </p:txBody>
      </p:sp>
      <p:pic>
        <p:nvPicPr>
          <p:cNvPr id="9" name="Inhaltsplatzhalter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A2B38482-1ACE-4A63-A75C-8203D2A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8921"/>
          </a:xfrm>
        </p:spPr>
      </p:pic>
    </p:spTree>
    <p:extLst>
      <p:ext uri="{BB962C8B-B14F-4D97-AF65-F5344CB8AC3E}">
        <p14:creationId xmlns:p14="http://schemas.microsoft.com/office/powerpoint/2010/main" val="35500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BFF8547-9DD4-4F43-A81F-10B91A29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423-5FBE-4EFF-AE2A-FB1CA71C055A}" type="datetime1">
              <a:rPr lang="de-DE" smtClean="0"/>
              <a:t>31.05.2020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631B5D1-E830-466D-8AE7-E827E51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6CFAD9F-18DC-420B-A782-35EFCC1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A2B38482-1ACE-4A63-A75C-8203D2A4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8921"/>
          </a:xfr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B9DC63C-9FB8-4A87-AE8B-A69EB4A101D3}"/>
              </a:ext>
            </a:extLst>
          </p:cNvPr>
          <p:cNvSpPr/>
          <p:nvPr/>
        </p:nvSpPr>
        <p:spPr>
          <a:xfrm>
            <a:off x="4876800" y="4597168"/>
            <a:ext cx="3881306" cy="2009918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741AD8-F066-407E-96FF-227083E7146F}"/>
              </a:ext>
            </a:extLst>
          </p:cNvPr>
          <p:cNvSpPr/>
          <p:nvPr/>
        </p:nvSpPr>
        <p:spPr>
          <a:xfrm>
            <a:off x="5641596" y="2090258"/>
            <a:ext cx="1958829" cy="1156281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5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36C7-43A9-4A70-95A1-7ACD3D7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</a:t>
            </a:r>
            <a:r>
              <a:rPr lang="de-DE" dirty="0" err="1"/>
              <a:t>Crawling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F8D557-9B3E-4566-828C-CEB7C62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C25ED-BD78-482E-9E97-F750063E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17F857-3A23-4A01-9935-F19B0BA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7D80E-CBC7-42CC-871B-227F05719297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5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covid</a:t>
            </a:r>
            <a:r>
              <a:rPr lang="en-GB" dirty="0"/>
              <a:t>, </a:t>
            </a:r>
            <a:r>
              <a:rPr lang="en-GB" dirty="0" err="1"/>
              <a:t>cov</a:t>
            </a:r>
            <a:r>
              <a:rPr lang="en-GB" dirty="0"/>
              <a:t>, corona, </a:t>
            </a:r>
            <a:r>
              <a:rPr lang="en-GB" dirty="0" err="1"/>
              <a:t>sars</a:t>
            </a:r>
            <a:r>
              <a:rPr lang="en-GB" dirty="0"/>
              <a:t>, outbreak, pandemic, virus]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6"/>
              </a:buClr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[…, the, war, of, words, between, the, trump, administration, and, china, 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over, the, origin, of, </a:t>
            </a:r>
            <a:r>
              <a:rPr lang="en-GB" dirty="0">
                <a:highlight>
                  <a:srgbClr val="A9D18E"/>
                </a:highlight>
                <a:sym typeface="Wingdings" panose="05000000000000000000" pitchFamily="2" charset="2"/>
              </a:rPr>
              <a:t>coronavirus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, has, escalated, as</a:t>
            </a:r>
            <a:r>
              <a:rPr lang="en-GB" dirty="0">
                <a:sym typeface="Wingdings" panose="05000000000000000000" pitchFamily="2" charset="2"/>
              </a:rPr>
              <a:t>, president, trump, is, going, out, of, his, way, to, call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, it, the, </a:t>
            </a:r>
            <a:r>
              <a:rPr lang="en-GB" dirty="0" err="1">
                <a:highlight>
                  <a:srgbClr val="D8EACC"/>
                </a:highlight>
                <a:sym typeface="Wingdings" panose="05000000000000000000" pitchFamily="2" charset="2"/>
              </a:rPr>
              <a:t>chinese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, </a:t>
            </a:r>
            <a:r>
              <a:rPr lang="en-GB" dirty="0">
                <a:highlight>
                  <a:srgbClr val="A9D18E"/>
                </a:highlight>
                <a:sym typeface="Wingdings" panose="05000000000000000000" pitchFamily="2" charset="2"/>
              </a:rPr>
              <a:t>virus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, and, china, has</a:t>
            </a:r>
            <a:r>
              <a:rPr lang="en-GB" dirty="0">
                <a:sym typeface="Wingdings" panose="05000000000000000000" pitchFamily="2" charset="2"/>
              </a:rPr>
              <a:t>, embarked, on, a, propaganda, campaign, to, shift, 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blame, for, the, </a:t>
            </a:r>
            <a:r>
              <a:rPr lang="en-GB" dirty="0">
                <a:highlight>
                  <a:srgbClr val="A9D18E"/>
                </a:highlight>
                <a:sym typeface="Wingdings" panose="05000000000000000000" pitchFamily="2" charset="2"/>
              </a:rPr>
              <a:t>pandemic</a:t>
            </a:r>
            <a:r>
              <a:rPr lang="en-GB" dirty="0">
                <a:highlight>
                  <a:srgbClr val="D8EACC"/>
                </a:highlight>
                <a:sym typeface="Wingdings" panose="05000000000000000000" pitchFamily="2" charset="2"/>
              </a:rPr>
              <a:t>, away, from, the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chinese</a:t>
            </a:r>
            <a:r>
              <a:rPr lang="en-GB" dirty="0">
                <a:sym typeface="Wingdings" panose="05000000000000000000" pitchFamily="2" charset="2"/>
              </a:rPr>
              <a:t>, communist, party, handling, of, the, crisis, …]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GB" sz="1000" dirty="0">
                <a:sym typeface="Wingdings" panose="05000000000000000000" pitchFamily="2" charset="2"/>
              </a:rPr>
              <a:t>from https://www.foxnews.com/politics/gloves-off-over-coronavirus-trump-administration-china-escalate-clash-over-origins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4603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57A2B-DD92-4F7C-BE42-DA6D1E6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</a:t>
            </a:r>
            <a:r>
              <a:rPr lang="de-DE" dirty="0" err="1"/>
              <a:t>Wordclouds</a:t>
            </a:r>
            <a:r>
              <a:rPr lang="de-DE" dirty="0"/>
              <a:t> Corona Crisis and LGBT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3630E2-4C62-451C-9C0D-91ABB5B9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812AEA-7701-424D-8731-FA784B9C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E58DB-557E-4FCE-B7F6-9E7B66B9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8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82BE0A-DF6B-4C5C-82F1-807A699C2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7" y="1170428"/>
            <a:ext cx="4489713" cy="225857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EA1439-D5F7-47AE-A4A8-6EFC7102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7" y="3736201"/>
            <a:ext cx="4498857" cy="2249428"/>
          </a:xfrm>
          <a:prstGeom prst="rect">
            <a:avLst/>
          </a:prstGeom>
        </p:spPr>
      </p:pic>
      <p:pic>
        <p:nvPicPr>
          <p:cNvPr id="15" name="Grafik 1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C2CE4133-1F6B-4B05-B753-2C9FDEA13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69" y="1250463"/>
            <a:ext cx="4489713" cy="2249428"/>
          </a:xfrm>
          <a:prstGeom prst="rect">
            <a:avLst/>
          </a:prstGeom>
        </p:spPr>
      </p:pic>
      <p:pic>
        <p:nvPicPr>
          <p:cNvPr id="17" name="Grafik 16" descr="Ein Bild, das Text, aus Holz enthält.&#10;&#10;Automatisch generierte Beschreibung">
            <a:extLst>
              <a:ext uri="{FF2B5EF4-FFF2-40B4-BE49-F238E27FC236}">
                <a16:creationId xmlns:a16="http://schemas.microsoft.com/office/drawing/2014/main" id="{04E16150-EAE6-49A2-9D8A-1BC63B646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70" y="3736201"/>
            <a:ext cx="4489713" cy="225857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D85A905-A817-4B7D-AECE-33BCCBFCFFE0}"/>
              </a:ext>
            </a:extLst>
          </p:cNvPr>
          <p:cNvSpPr txBox="1"/>
          <p:nvPr/>
        </p:nvSpPr>
        <p:spPr>
          <a:xfrm>
            <a:off x="6792969" y="5994773"/>
            <a:ext cx="44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LGBT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2000-2015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606758-397A-4C9E-B60C-0ED42F747D27}"/>
              </a:ext>
            </a:extLst>
          </p:cNvPr>
          <p:cNvSpPr txBox="1"/>
          <p:nvPr/>
        </p:nvSpPr>
        <p:spPr>
          <a:xfrm>
            <a:off x="6783828" y="3429662"/>
            <a:ext cx="44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LGBT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1986-1999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65815A3-8243-4211-A7F7-BB52188D7FD9}"/>
              </a:ext>
            </a:extLst>
          </p:cNvPr>
          <p:cNvSpPr txBox="1"/>
          <p:nvPr/>
        </p:nvSpPr>
        <p:spPr>
          <a:xfrm>
            <a:off x="909316" y="3420955"/>
            <a:ext cx="44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Corona-</a:t>
            </a:r>
            <a:r>
              <a:rPr lang="de-DE" dirty="0" err="1"/>
              <a:t>context</a:t>
            </a:r>
            <a:r>
              <a:rPr lang="de-DE" dirty="0"/>
              <a:t> CNN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960DFE3-C627-4CF5-B330-1B9D378DA426}"/>
              </a:ext>
            </a:extLst>
          </p:cNvPr>
          <p:cNvSpPr txBox="1"/>
          <p:nvPr/>
        </p:nvSpPr>
        <p:spPr>
          <a:xfrm>
            <a:off x="909315" y="5987018"/>
            <a:ext cx="44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Corona-</a:t>
            </a:r>
            <a:r>
              <a:rPr lang="de-DE" dirty="0" err="1"/>
              <a:t>context</a:t>
            </a:r>
            <a:r>
              <a:rPr lang="de-DE" dirty="0"/>
              <a:t> Fox News</a:t>
            </a:r>
          </a:p>
        </p:txBody>
      </p:sp>
    </p:spTree>
    <p:extLst>
      <p:ext uri="{BB962C8B-B14F-4D97-AF65-F5344CB8AC3E}">
        <p14:creationId xmlns:p14="http://schemas.microsoft.com/office/powerpoint/2010/main" val="32010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36C7-43A9-4A70-95A1-7ACD3D7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	</a:t>
            </a:r>
            <a:r>
              <a:rPr lang="de-DE" dirty="0" err="1"/>
              <a:t>Sentimentlexicon</a:t>
            </a:r>
            <a:r>
              <a:rPr lang="de-DE" dirty="0"/>
              <a:t> </a:t>
            </a:r>
            <a:r>
              <a:rPr lang="de-DE" dirty="0" err="1"/>
              <a:t>extension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F8D557-9B3E-4566-828C-CEB7C62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1CF9-9C78-4681-B2B3-31FFD98567AE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C25ED-BD78-482E-9E97-F750063E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Anke Unger TDT4310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17F857-3A23-4A01-9935-F19B0BA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1A6-B40F-48F3-A733-3180390585A4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7D80E-CBC7-42CC-871B-227F05719297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5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</a:pPr>
            <a:r>
              <a:rPr lang="en-GB" dirty="0">
                <a:sym typeface="Wingdings" panose="05000000000000000000" pitchFamily="2" charset="2"/>
              </a:rPr>
              <a:t>Conjunctions identified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	‘but’ </a:t>
            </a:r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GB" dirty="0">
                <a:sym typeface="Wingdings" panose="05000000000000000000" pitchFamily="2" charset="2"/>
              </a:rPr>
              <a:t> opposite polarity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	‘and’ </a:t>
            </a:r>
            <a:r>
              <a:rPr lang="en-GB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same polarity</a:t>
            </a:r>
          </a:p>
          <a:p>
            <a:pPr>
              <a:buClr>
                <a:schemeClr val="accent6"/>
              </a:buClr>
            </a:pPr>
            <a:r>
              <a:rPr lang="en-GB" dirty="0">
                <a:sym typeface="Wingdings" panose="05000000000000000000" pitchFamily="2" charset="2"/>
              </a:rPr>
              <a:t>Weighted with Inverse Document Frequency (IDF)</a:t>
            </a:r>
          </a:p>
          <a:p>
            <a:pPr marL="0" indent="0">
              <a:buClr>
                <a:schemeClr val="accent6"/>
              </a:buClr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Clr>
                <a:schemeClr val="accent6"/>
              </a:buClr>
              <a:buNone/>
            </a:pPr>
            <a:r>
              <a:rPr lang="en-GB" dirty="0">
                <a:sym typeface="Wingdings" panose="05000000000000000000" pitchFamily="2" charset="2"/>
              </a:rPr>
              <a:t>Result: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GB" dirty="0"/>
              <a:t>’economic’, ’responsible’, ’stable’, ’</a:t>
            </a:r>
            <a:r>
              <a:rPr lang="en-GB" dirty="0" err="1"/>
              <a:t>angerthe</a:t>
            </a:r>
            <a:r>
              <a:rPr lang="en-GB" dirty="0"/>
              <a:t>, ’heat-sensitive’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6864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B5C6"/>
      </a:accent1>
      <a:accent2>
        <a:srgbClr val="ADB9C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86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Lexicon based analysis of topic related word usage</vt:lpstr>
      <vt:lpstr> Overview</vt:lpstr>
      <vt:lpstr> How are certain topics depicted in the media? </vt:lpstr>
      <vt:lpstr>      Supervised VS Semi-Supervised training</vt:lpstr>
      <vt:lpstr>PowerPoint-Präsentation</vt:lpstr>
      <vt:lpstr>PowerPoint-Präsentation</vt:lpstr>
      <vt:lpstr> Crawling and Preprocessing</vt:lpstr>
      <vt:lpstr> Wordclouds Corona Crisis and LGBT</vt:lpstr>
      <vt:lpstr> Sentimentlexicon extension</vt:lpstr>
      <vt:lpstr>PowerPoint-Präsentation</vt:lpstr>
      <vt:lpstr> Development over time</vt:lpstr>
      <vt:lpstr> Trend?</vt:lpstr>
      <vt:lpstr> 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Lexicon based analysis of topic related word usage</dc:title>
  <dc:creator>Anke Unger</dc:creator>
  <cp:lastModifiedBy>Anke Unger</cp:lastModifiedBy>
  <cp:revision>34</cp:revision>
  <dcterms:created xsi:type="dcterms:W3CDTF">2020-05-27T13:02:51Z</dcterms:created>
  <dcterms:modified xsi:type="dcterms:W3CDTF">2020-05-31T12:21:15Z</dcterms:modified>
</cp:coreProperties>
</file>