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0" r:id="rId4"/>
    <p:sldId id="273" r:id="rId5"/>
    <p:sldId id="272" r:id="rId6"/>
    <p:sldId id="271" r:id="rId7"/>
    <p:sldId id="257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79" r:id="rId16"/>
    <p:sldId id="284" r:id="rId17"/>
    <p:sldId id="285" r:id="rId18"/>
    <p:sldId id="28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5274" autoAdjust="0"/>
  </p:normalViewPr>
  <p:slideViewPr>
    <p:cSldViewPr>
      <p:cViewPr>
        <p:scale>
          <a:sx n="50" d="100"/>
          <a:sy n="50" d="100"/>
        </p:scale>
        <p:origin x="252" y="8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02-Aug-14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02-Aug-14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02-Aug-14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02-Aug-14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USl6S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alim.karim.nsu@gmail.com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Taskbar Processes are Foreground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55" y="5332562"/>
            <a:ext cx="930365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But it’s not.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18" y="5331124"/>
            <a:ext cx="9303787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Priority and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 is called a </a:t>
            </a:r>
            <a:r>
              <a:rPr lang="en-US" b="1" dirty="0"/>
              <a:t>dispatcher </a:t>
            </a:r>
            <a:endParaRPr lang="en-US" b="1" dirty="0" smtClean="0"/>
          </a:p>
          <a:p>
            <a:r>
              <a:rPr lang="en-US" dirty="0" smtClean="0"/>
              <a:t>There are 32 priority levels</a:t>
            </a:r>
          </a:p>
          <a:p>
            <a:pPr lvl="1"/>
            <a:r>
              <a:rPr lang="en-US" dirty="0"/>
              <a:t>User class: priorities 1 to </a:t>
            </a:r>
            <a:r>
              <a:rPr lang="en-US" dirty="0" smtClean="0"/>
              <a:t>15</a:t>
            </a:r>
          </a:p>
          <a:p>
            <a:pPr lvl="1"/>
            <a:r>
              <a:rPr lang="en-CA" dirty="0" smtClean="0"/>
              <a:t>Real-time class</a:t>
            </a:r>
            <a:r>
              <a:rPr lang="en-CA" dirty="0"/>
              <a:t>: priorities 16 to </a:t>
            </a:r>
            <a:r>
              <a:rPr lang="en-CA" dirty="0" smtClean="0"/>
              <a:t>31</a:t>
            </a:r>
          </a:p>
          <a:p>
            <a:pPr>
              <a:spcBef>
                <a:spcPts val="0"/>
              </a:spcBef>
            </a:pPr>
            <a:r>
              <a:rPr lang="en-US" dirty="0"/>
              <a:t>Priority </a:t>
            </a:r>
            <a:r>
              <a:rPr lang="en-US" dirty="0" smtClean="0"/>
              <a:t>“</a:t>
            </a:r>
            <a:r>
              <a:rPr lang="en-US" dirty="0" smtClean="0">
                <a:latin typeface="+mj-lt"/>
              </a:rPr>
              <a:t>0</a:t>
            </a:r>
            <a:r>
              <a:rPr lang="en-US" dirty="0" smtClean="0"/>
              <a:t>” </a:t>
            </a:r>
            <a:r>
              <a:rPr lang="en-US" dirty="0"/>
              <a:t>is used for </a:t>
            </a:r>
            <a:r>
              <a:rPr lang="en-US" dirty="0" smtClean="0"/>
              <a:t>memory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management </a:t>
            </a:r>
            <a:r>
              <a:rPr lang="en-US" dirty="0"/>
              <a:t>processes</a:t>
            </a:r>
            <a:endParaRPr lang="en-CA" dirty="0"/>
          </a:p>
          <a:p>
            <a:r>
              <a:rPr lang="en-US" dirty="0" smtClean="0"/>
              <a:t>There is a queue for each priority.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1752600"/>
            <a:ext cx="3829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Higher priorities has less number.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Priority and Scheduling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45923"/>
              </p:ext>
            </p:extLst>
          </p:nvPr>
        </p:nvGraphicFramePr>
        <p:xfrm>
          <a:off x="1674812" y="1828800"/>
          <a:ext cx="7543800" cy="3048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14600"/>
                <a:gridCol w="2514600"/>
                <a:gridCol w="2514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Task1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Waiting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Task2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Ready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7847012" y="2362200"/>
            <a:ext cx="2819400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88474" y="1937468"/>
            <a:ext cx="15648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Dispatcher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46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317E-6 -4.44444E-6 L 0.00313 0.06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" dur="1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6812" y="1143000"/>
            <a:ext cx="743743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964530" y="5231497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kern="0" dirty="0" smtClean="0">
                <a:latin typeface="+mj-lt"/>
                <a:ea typeface="+mj-ea"/>
                <a:cs typeface="+mj-cs"/>
              </a:rPr>
              <a:t>Linux: Priorities </a:t>
            </a:r>
            <a:r>
              <a:rPr lang="en-US" sz="2800" kern="0" dirty="0">
                <a:latin typeface="+mj-lt"/>
                <a:ea typeface="+mj-ea"/>
                <a:cs typeface="+mj-cs"/>
              </a:rPr>
              <a:t>and Time-slice length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74497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http://bit.ly/USots7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4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alim.karim.nsu@gmail.com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3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CPU 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XP --- Windows 7 and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9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012" y="1828800"/>
            <a:ext cx="7856766" cy="252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 smtClean="0">
                <a:latin typeface="HaleysHand" pitchFamily="2" charset="0"/>
              </a:rPr>
              <a:t>“Education </a:t>
            </a:r>
            <a:r>
              <a:rPr lang="en-US" sz="4400" dirty="0">
                <a:latin typeface="HaleysHand" pitchFamily="2" charset="0"/>
              </a:rPr>
              <a:t>is what </a:t>
            </a:r>
            <a:endParaRPr lang="en-US" sz="4400" dirty="0" smtClean="0">
              <a:latin typeface="HaleysHand" pitchFamily="2" charset="0"/>
            </a:endParaRPr>
          </a:p>
          <a:p>
            <a:pPr>
              <a:lnSpc>
                <a:spcPct val="90000"/>
              </a:lnSpc>
            </a:pPr>
            <a:r>
              <a:rPr lang="en-US" sz="4400" dirty="0" smtClean="0">
                <a:latin typeface="HaleysHand" pitchFamily="2" charset="0"/>
              </a:rPr>
              <a:t>remains </a:t>
            </a:r>
            <a:r>
              <a:rPr lang="en-US" sz="4400" dirty="0">
                <a:latin typeface="HaleysHand" pitchFamily="2" charset="0"/>
              </a:rPr>
              <a:t>after one </a:t>
            </a:r>
            <a:endParaRPr lang="en-US" sz="4400" dirty="0" smtClean="0">
              <a:latin typeface="HaleysHand" pitchFamily="2" charset="0"/>
            </a:endParaRPr>
          </a:p>
          <a:p>
            <a:pPr>
              <a:lnSpc>
                <a:spcPct val="90000"/>
              </a:lnSpc>
            </a:pPr>
            <a:r>
              <a:rPr lang="en-US" sz="4400" dirty="0" smtClean="0">
                <a:latin typeface="HaleysHand" pitchFamily="2" charset="0"/>
              </a:rPr>
              <a:t>has </a:t>
            </a:r>
            <a:r>
              <a:rPr lang="en-US" sz="4400" dirty="0">
                <a:latin typeface="HaleysHand" pitchFamily="2" charset="0"/>
              </a:rPr>
              <a:t>forgotten what </a:t>
            </a:r>
            <a:endParaRPr lang="en-US" sz="4400" dirty="0" smtClean="0">
              <a:latin typeface="HaleysHand" pitchFamily="2" charset="0"/>
            </a:endParaRPr>
          </a:p>
          <a:p>
            <a:pPr>
              <a:lnSpc>
                <a:spcPct val="90000"/>
              </a:lnSpc>
            </a:pPr>
            <a:r>
              <a:rPr lang="en-US" sz="4400" dirty="0" smtClean="0">
                <a:latin typeface="HaleysHand" pitchFamily="2" charset="0"/>
              </a:rPr>
              <a:t>one </a:t>
            </a:r>
            <a:r>
              <a:rPr lang="en-US" sz="4400" dirty="0">
                <a:latin typeface="HaleysHand" pitchFamily="2" charset="0"/>
              </a:rPr>
              <a:t>has learned in school</a:t>
            </a:r>
            <a:r>
              <a:rPr lang="en-US" sz="4400" dirty="0" smtClean="0">
                <a:latin typeface="HaleysHand" pitchFamily="2" charset="0"/>
              </a:rPr>
              <a:t>.”</a:t>
            </a:r>
            <a:endParaRPr lang="en-US" sz="4400" dirty="0">
              <a:latin typeface="HaleysHand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3212" y="1524000"/>
            <a:ext cx="7297596" cy="4105470"/>
            <a:chOff x="303212" y="1524000"/>
            <a:chExt cx="7297596" cy="41054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12" y="1524000"/>
              <a:ext cx="4191000" cy="410547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37012" y="4446254"/>
              <a:ext cx="3563796" cy="547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HaleysHand" pitchFamily="2" charset="0"/>
                </a:rPr>
                <a:t>- Albert Einstein</a:t>
              </a:r>
              <a:endParaRPr lang="en-US" sz="3200" dirty="0">
                <a:latin typeface="HaleysHand" pitchFamily="2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66988" y="6460959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http://bit.ly/USlvnx</a:t>
            </a:r>
          </a:p>
        </p:txBody>
      </p:sp>
    </p:spTree>
    <p:extLst>
      <p:ext uri="{BB962C8B-B14F-4D97-AF65-F5344CB8AC3E}">
        <p14:creationId xmlns:p14="http://schemas.microsoft.com/office/powerpoint/2010/main" val="296623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CPU Scheduling?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simple words what runs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not be exactly correct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1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seen algorithms in books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Come Fast Serve </a:t>
            </a:r>
          </a:p>
          <a:p>
            <a:r>
              <a:rPr lang="en-US" dirty="0" smtClean="0"/>
              <a:t>Shortest Job First</a:t>
            </a:r>
          </a:p>
          <a:p>
            <a:pPr lvl="1"/>
            <a:r>
              <a:rPr lang="en-US" dirty="0"/>
              <a:t>Preemptive</a:t>
            </a:r>
          </a:p>
          <a:p>
            <a:pPr lvl="1"/>
            <a:r>
              <a:rPr lang="en-US" dirty="0" smtClean="0"/>
              <a:t>Non-preemptive</a:t>
            </a:r>
          </a:p>
          <a:p>
            <a:r>
              <a:rPr lang="en-US" dirty="0" smtClean="0"/>
              <a:t>Round Robin</a:t>
            </a:r>
          </a:p>
          <a:p>
            <a:r>
              <a:rPr lang="en-US" dirty="0" smtClean="0"/>
              <a:t>Priority Scheduling</a:t>
            </a:r>
          </a:p>
          <a:p>
            <a:r>
              <a:rPr lang="en-US" dirty="0" smtClean="0"/>
              <a:t>Multilevel Queue Scheduling </a:t>
            </a:r>
          </a:p>
          <a:p>
            <a:r>
              <a:rPr lang="en-US" dirty="0"/>
              <a:t>Multilevel Feedback Queue Scheduling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932612" y="274638"/>
            <a:ext cx="4473411" cy="6447919"/>
            <a:chOff x="6932612" y="274638"/>
            <a:chExt cx="4473411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6932612" y="274638"/>
              <a:ext cx="634913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}</a:t>
              </a:r>
              <a:endParaRPr lang="en-US" sz="413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04212" y="3657600"/>
              <a:ext cx="3101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Time Sharing Concept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CPU Scheduling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Fast Come Fast Serve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Shortest Job First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Preemptive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Non-preemptive</a:t>
            </a:r>
          </a:p>
          <a:p>
            <a:r>
              <a:rPr lang="en-US" b="1" dirty="0"/>
              <a:t>Round Robin (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bit.ly/USl6Sd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Priority Scheduling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Multilevel Queue Scheduling </a:t>
            </a:r>
          </a:p>
          <a:p>
            <a:r>
              <a:rPr lang="en-US" b="1" dirty="0"/>
              <a:t>Multilevel Feedback Queue </a:t>
            </a:r>
            <a:r>
              <a:rPr lang="en-US" b="1" dirty="0" smtClean="0"/>
              <a:t>Scheduling </a:t>
            </a:r>
            <a:r>
              <a:rPr lang="en-US" b="1" dirty="0"/>
              <a:t>(</a:t>
            </a:r>
            <a:r>
              <a:rPr lang="en-US" b="1" dirty="0">
                <a:hlinkClick r:id="rId2"/>
              </a:rPr>
              <a:t>http://bit.ly/USl6Sd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52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1752600"/>
            <a:ext cx="730567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Scheduling </a:t>
            </a:r>
          </a:p>
        </p:txBody>
      </p:sp>
    </p:spTree>
    <p:extLst>
      <p:ext uri="{BB962C8B-B14F-4D97-AF65-F5344CB8AC3E}">
        <p14:creationId xmlns:p14="http://schemas.microsoft.com/office/powerpoint/2010/main" val="49693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Feedback </a:t>
            </a:r>
            <a:r>
              <a:rPr lang="en-US" dirty="0"/>
              <a:t>Queue Scheduling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647825"/>
            <a:ext cx="7439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4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233</Words>
  <Application>Microsoft Office PowerPoint</Application>
  <PresentationFormat>Custom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Consolas</vt:lpstr>
      <vt:lpstr>Corbel</vt:lpstr>
      <vt:lpstr>HaleysHand</vt:lpstr>
      <vt:lpstr>Chalkboard 16x9</vt:lpstr>
      <vt:lpstr>CPU Scheduling</vt:lpstr>
      <vt:lpstr>Windows CPU Scheduling</vt:lpstr>
      <vt:lpstr>PowerPoint Presentation</vt:lpstr>
      <vt:lpstr>What’s CPU Scheduling?</vt:lpstr>
      <vt:lpstr>Will not be exactly correct</vt:lpstr>
      <vt:lpstr>We have seen algorithms in books</vt:lpstr>
      <vt:lpstr>Windows CPU Scheduling</vt:lpstr>
      <vt:lpstr>Multilevel Queue Scheduling </vt:lpstr>
      <vt:lpstr>Multilevel Feedback Queue Scheduling </vt:lpstr>
      <vt:lpstr>Taskbar Processes are Foreground</vt:lpstr>
      <vt:lpstr>But it’s not.</vt:lpstr>
      <vt:lpstr>Windows Priority and Scheduling</vt:lpstr>
      <vt:lpstr>Higher priorities has less number.</vt:lpstr>
      <vt:lpstr>Windows Priority and Scheduling</vt:lpstr>
      <vt:lpstr>PowerPoint Presentation</vt:lpstr>
      <vt:lpstr>Thank you.</vt:lpstr>
      <vt:lpstr>Questions??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2014-08-02T12:36:21Z</dcterms:created>
  <dcterms:modified xsi:type="dcterms:W3CDTF">2014-08-02T13:29:38Z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