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metadata/thumbnail" Target="docProps/thumbnail0.jpeg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53" r:id="rId2"/>
    <p:sldId id="441" r:id="rId3"/>
    <p:sldId id="466" r:id="rId4"/>
    <p:sldId id="467" r:id="rId5"/>
    <p:sldId id="464" r:id="rId6"/>
    <p:sldId id="470" r:id="rId7"/>
    <p:sldId id="472" r:id="rId8"/>
    <p:sldId id="473" r:id="rId9"/>
    <p:sldId id="475" r:id="rId10"/>
    <p:sldId id="476" r:id="rId11"/>
    <p:sldId id="463" r:id="rId12"/>
    <p:sldId id="478" r:id="rId13"/>
    <p:sldId id="477" r:id="rId14"/>
    <p:sldId id="479" r:id="rId15"/>
    <p:sldId id="481" r:id="rId16"/>
    <p:sldId id="465" r:id="rId17"/>
    <p:sldId id="489" r:id="rId18"/>
    <p:sldId id="480" r:id="rId19"/>
    <p:sldId id="484" r:id="rId20"/>
    <p:sldId id="485" r:id="rId21"/>
    <p:sldId id="487" r:id="rId22"/>
    <p:sldId id="488" r:id="rId23"/>
    <p:sldId id="482" r:id="rId24"/>
    <p:sldId id="483" r:id="rId25"/>
    <p:sldId id="4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EBEB"/>
    <a:srgbClr val="FFFFFF"/>
    <a:srgbClr val="376092"/>
    <a:srgbClr val="7F7F7F"/>
    <a:srgbClr val="825809"/>
    <a:srgbClr val="4D822A"/>
    <a:srgbClr val="ABB1B0"/>
    <a:srgbClr val="ACACB0"/>
    <a:srgbClr val="A8A9B4"/>
    <a:srgbClr val="8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2" autoAdjust="0"/>
    <p:restoredTop sz="71808" autoAdjust="0"/>
  </p:normalViewPr>
  <p:slideViewPr>
    <p:cSldViewPr snapToGrid="0">
      <p:cViewPr varScale="1">
        <p:scale>
          <a:sx n="87" d="100"/>
          <a:sy n="87" d="100"/>
        </p:scale>
        <p:origin x="3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latin typeface="Arial" pitchFamily="34" charset="0"/>
                <a:cs typeface="Arial" pitchFamily="34" charset="0"/>
              </a:rPr>
              <a:t>© Duarte Design, Inc. 2009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EAF2-1DE3-4AC2-BC82-3EF63BED91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98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8ED9-A90F-43A0-A471-4F79F54F8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Duarte Design, Inc.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84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05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4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5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93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76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0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04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39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83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6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14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3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6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80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3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20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8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89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71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19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4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24" y="2130425"/>
            <a:ext cx="4067175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024" y="3886200"/>
            <a:ext cx="338137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12-Mar-15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12-Mar-15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12-Mar-15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12-Mar-15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12-Mar-15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12-Mar-15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12-Mar-15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12-Mar-15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12-Mar-15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pPr/>
              <a:t>12-Mar-15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1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4588928" y="1261533"/>
            <a:ext cx="4004736" cy="400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BITS Solutions Ltd. has built its success around the development of customized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business solutions </a:t>
            </a:r>
            <a:r>
              <a:rPr lang="en-US" dirty="0" smtClean="0">
                <a:solidFill>
                  <a:schemeClr val="bg1"/>
                </a:solidFill>
              </a:rPr>
              <a:t>and recognized as </a:t>
            </a:r>
            <a:r>
              <a:rPr lang="en-US" dirty="0">
                <a:solidFill>
                  <a:schemeClr val="bg1"/>
                </a:solidFill>
              </a:rPr>
              <a:t>expert in strategic global models to deliver ICT products </a:t>
            </a:r>
            <a:r>
              <a:rPr lang="en-US" dirty="0" smtClean="0">
                <a:solidFill>
                  <a:schemeClr val="bg1"/>
                </a:solidFill>
              </a:rPr>
              <a:t>including ERP </a:t>
            </a:r>
            <a:r>
              <a:rPr lang="en-US" dirty="0">
                <a:solidFill>
                  <a:schemeClr val="bg1"/>
                </a:solidFill>
              </a:rPr>
              <a:t>business solutions of the highest quality </a:t>
            </a:r>
            <a:r>
              <a:rPr lang="en-US" dirty="0" smtClean="0">
                <a:solidFill>
                  <a:schemeClr val="bg1"/>
                </a:solidFill>
              </a:rPr>
              <a:t>both in </a:t>
            </a:r>
            <a:r>
              <a:rPr lang="en-US" dirty="0">
                <a:solidFill>
                  <a:schemeClr val="bg1"/>
                </a:solidFill>
              </a:rPr>
              <a:t>domestic and international arena.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</a:br>
            <a:endParaRPr lang="en-US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3830" y="3934420"/>
            <a:ext cx="4391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REF-07</a:t>
            </a:r>
          </a:p>
          <a:p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3-Tier Architecture </a:t>
            </a:r>
            <a:endParaRPr lang="en-US" sz="3200" dirty="0">
              <a:ln w="1905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45090" y="1422286"/>
            <a:ext cx="7680960" cy="3749040"/>
            <a:chOff x="645090" y="1422286"/>
            <a:chExt cx="7680960" cy="3749040"/>
          </a:xfrm>
        </p:grpSpPr>
        <p:sp>
          <p:nvSpPr>
            <p:cNvPr id="2" name="Rounded Rectangle 1"/>
            <p:cNvSpPr>
              <a:spLocks/>
            </p:cNvSpPr>
            <p:nvPr/>
          </p:nvSpPr>
          <p:spPr>
            <a:xfrm>
              <a:off x="645090" y="1422286"/>
              <a:ext cx="7680960" cy="3749040"/>
            </a:xfrm>
            <a:prstGeom prst="roundRect">
              <a:avLst/>
            </a:prstGeom>
            <a:solidFill>
              <a:schemeClr val="bg1">
                <a:alpha val="32000"/>
              </a:schemeClr>
            </a:solidFill>
            <a:ln w="25400" cap="flat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14257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26066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0790" y="4726861"/>
              <a:ext cx="766526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41583" y="4829942"/>
              <a:ext cx="21176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Database Tier/Database Server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2051" y="4829940"/>
              <a:ext cx="20937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Middle Tier/Application Server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5543" y="4829942"/>
              <a:ext cx="1816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Client Tier/Client Machine</a:t>
              </a:r>
              <a:endParaRPr lang="en-US" sz="1200" dirty="0"/>
            </a:p>
          </p:txBody>
        </p:sp>
      </p:grpSp>
      <p:pic>
        <p:nvPicPr>
          <p:cNvPr id="31" name="Picture 2" descr="C:\Users\Alim\Downloads\database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83" y="2008908"/>
            <a:ext cx="1871868" cy="18718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2" name="Group 7171"/>
          <p:cNvGrpSpPr/>
          <p:nvPr/>
        </p:nvGrpSpPr>
        <p:grpSpPr>
          <a:xfrm>
            <a:off x="3063946" y="1636722"/>
            <a:ext cx="2412520" cy="3017263"/>
            <a:chOff x="3042680" y="1631405"/>
            <a:chExt cx="2412520" cy="3017263"/>
          </a:xfrm>
        </p:grpSpPr>
        <p:pic>
          <p:nvPicPr>
            <p:cNvPr id="2051" name="Picture 3" descr="C:\Users\Alim\Downloads\1325884108_redhat-system_tool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93" y="2040350"/>
              <a:ext cx="1840426" cy="18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042680" y="4002337"/>
              <a:ext cx="24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OS: Linux/Windows Server…</a:t>
              </a:r>
            </a:p>
            <a:p>
              <a:pPr algn="ctr"/>
              <a:r>
                <a:rPr lang="en-US" sz="1200" dirty="0" smtClean="0"/>
                <a:t>Server: Apache/IIS Web Server…</a:t>
              </a:r>
            </a:p>
            <a:p>
              <a:pPr algn="ctr"/>
              <a:r>
                <a:rPr lang="en-US" sz="1200" dirty="0" smtClean="0"/>
                <a:t>PHP/.NET Framework/JDK…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10769" y="1631405"/>
              <a:ext cx="1096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Business Logic</a:t>
              </a:r>
              <a:endParaRPr lang="en-US" sz="1200" b="1" dirty="0"/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5327728" y="1631405"/>
            <a:ext cx="2784376" cy="3053346"/>
            <a:chOff x="5327728" y="1631405"/>
            <a:chExt cx="2784376" cy="3053346"/>
          </a:xfrm>
        </p:grpSpPr>
        <p:pic>
          <p:nvPicPr>
            <p:cNvPr id="33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728" y="2161308"/>
              <a:ext cx="1871868" cy="187186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73" name="Group 7172"/>
            <p:cNvGrpSpPr/>
            <p:nvPr/>
          </p:nvGrpSpPr>
          <p:grpSpPr>
            <a:xfrm>
              <a:off x="5673704" y="1631405"/>
              <a:ext cx="2438400" cy="3053346"/>
              <a:chOff x="5673704" y="1631405"/>
              <a:chExt cx="2438400" cy="3053346"/>
            </a:xfrm>
          </p:grpSpPr>
          <p:pic>
            <p:nvPicPr>
              <p:cNvPr id="34" name="Picture 2" descr="C:\Users\Alim\Downloads\databas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704" y="1943986"/>
                <a:ext cx="2438400" cy="243840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806965" y="4376974"/>
                <a:ext cx="21718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SQL Server / Oracle/MySQL</a:t>
                </a:r>
                <a:endParaRPr lang="en-US" sz="14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471955" y="1631405"/>
                <a:ext cx="8585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Data Layer</a:t>
                </a:r>
                <a:endParaRPr lang="en-US" sz="1200" b="1" dirty="0"/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>
          <a:xfrm>
            <a:off x="2731060" y="320255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9" name="Elbow Connector 2048"/>
          <p:cNvCxnSpPr/>
          <p:nvPr/>
        </p:nvCxnSpPr>
        <p:spPr>
          <a:xfrm rot="10800000">
            <a:off x="2431695" y="2233452"/>
            <a:ext cx="967898" cy="34068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62" name="Group 2061"/>
          <p:cNvGrpSpPr/>
          <p:nvPr/>
        </p:nvGrpSpPr>
        <p:grpSpPr>
          <a:xfrm>
            <a:off x="754018" y="1631405"/>
            <a:ext cx="2025882" cy="2837881"/>
            <a:chOff x="754018" y="1631405"/>
            <a:chExt cx="2025882" cy="2837881"/>
          </a:xfrm>
        </p:grpSpPr>
        <p:sp>
          <p:nvSpPr>
            <p:cNvPr id="41" name="TextBox 40"/>
            <p:cNvSpPr txBox="1"/>
            <p:nvPr/>
          </p:nvSpPr>
          <p:spPr>
            <a:xfrm>
              <a:off x="1321224" y="1631405"/>
              <a:ext cx="1374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Presentation Layer</a:t>
              </a:r>
              <a:endParaRPr lang="en-US" sz="1200" b="1" dirty="0"/>
            </a:p>
          </p:txBody>
        </p:sp>
        <p:pic>
          <p:nvPicPr>
            <p:cNvPr id="2052" name="Picture 4" descr="C:\Users\Alim\Downloads\firefox-512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252" y="2976112"/>
              <a:ext cx="452888" cy="4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4" name="TextBox 7173"/>
            <p:cNvSpPr txBox="1"/>
            <p:nvPr/>
          </p:nvSpPr>
          <p:spPr>
            <a:xfrm>
              <a:off x="2083491" y="3429000"/>
              <a:ext cx="6964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browser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053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18" y="24818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35" y="3294927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49" y="37879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08" y="1892762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99" name="Elbow Connector 7198"/>
            <p:cNvCxnSpPr>
              <a:stCxn id="2052" idx="1"/>
            </p:cNvCxnSpPr>
            <p:nvPr/>
          </p:nvCxnSpPr>
          <p:spPr>
            <a:xfrm rot="10800000">
              <a:off x="1435396" y="2822498"/>
              <a:ext cx="769856" cy="38005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7" name="Elbow Connector 2056"/>
            <p:cNvCxnSpPr/>
            <p:nvPr/>
          </p:nvCxnSpPr>
          <p:spPr>
            <a:xfrm rot="5400000">
              <a:off x="1711288" y="3585199"/>
              <a:ext cx="765694" cy="321103"/>
            </a:xfrm>
            <a:prstGeom prst="bentConnector3">
              <a:avLst>
                <a:gd name="adj1" fmla="val 1389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1" name="Elbow Connector 2060"/>
            <p:cNvCxnSpPr>
              <a:stCxn id="2052" idx="1"/>
            </p:cNvCxnSpPr>
            <p:nvPr/>
          </p:nvCxnSpPr>
          <p:spPr>
            <a:xfrm rot="10800000" flipV="1">
              <a:off x="1573308" y="3202555"/>
              <a:ext cx="631944" cy="160347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05543" y="2040350"/>
              <a:ext cx="780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80535" y="3958200"/>
              <a:ext cx="704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5050465" y="316318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980535" y="5337544"/>
            <a:ext cx="384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	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Operating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(Windows 95/98, Linux)</a:t>
            </a:r>
          </a:p>
          <a:p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  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(Internet Explorer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9.0/Google Chrome)</a:t>
            </a:r>
          </a:p>
          <a:p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	 : Flash/.NET/JRE/</a:t>
            </a:r>
            <a:r>
              <a:rPr lang="en-US" sz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SilverLight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80535" y="6076207"/>
            <a:ext cx="317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Tier: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Linux/Windows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Apache/IIS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Scripting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PHP,ASP etc…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80653" y="5337543"/>
            <a:ext cx="3585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Database </a:t>
            </a:r>
            <a:r>
              <a:rPr lang="en-US" sz="1200" b="1" dirty="0" smtClean="0">
                <a:solidFill>
                  <a:schemeClr val="bg1"/>
                </a:solidFill>
              </a:rPr>
              <a:t>Tier: </a:t>
            </a:r>
            <a:r>
              <a:rPr lang="en-US" sz="1200" dirty="0" smtClean="0">
                <a:solidFill>
                  <a:schemeClr val="bg1"/>
                </a:solidFill>
              </a:rPr>
              <a:t>MySQL Server/ SQL Server/Oracle etc….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03739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Solution Architecture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44260" y="2361732"/>
            <a:ext cx="6055481" cy="1675724"/>
            <a:chOff x="1544260" y="2361732"/>
            <a:chExt cx="6055481" cy="1675724"/>
          </a:xfrm>
        </p:grpSpPr>
        <p:sp>
          <p:nvSpPr>
            <p:cNvPr id="19" name="TextBox 18"/>
            <p:cNvSpPr txBox="1"/>
            <p:nvPr/>
          </p:nvSpPr>
          <p:spPr>
            <a:xfrm>
              <a:off x="1940765" y="2361732"/>
              <a:ext cx="5262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n w="18000">
                    <a:noFill/>
                    <a:prstDash val="solid"/>
                    <a:miter lim="800000"/>
                  </a:ln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Combine all pros and cons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44260" y="2823397"/>
              <a:ext cx="60554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ln w="18000">
                    <a:noFill/>
                    <a:prstDash val="solid"/>
                    <a:miter lim="800000"/>
                  </a:ln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Microsoft </a:t>
              </a:r>
              <a:r>
                <a:rPr lang="en-US" sz="4000" b="1" dirty="0" err="1" smtClean="0">
                  <a:ln w="18000">
                    <a:noFill/>
                    <a:prstDash val="solid"/>
                    <a:miter lim="800000"/>
                  </a:ln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LightSwitch</a:t>
              </a:r>
              <a:r>
                <a:rPr lang="en-US" sz="4000" b="1" dirty="0" smtClean="0">
                  <a:ln w="18000">
                    <a:noFill/>
                    <a:prstDash val="solid"/>
                    <a:miter lim="800000"/>
                  </a:ln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2011</a:t>
              </a:r>
              <a:endParaRPr lang="en-US" sz="3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40765" y="3575791"/>
              <a:ext cx="5262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n w="18000">
                    <a:noFill/>
                    <a:prstDash val="solid"/>
                    <a:miter lim="800000"/>
                  </a:ln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is the best tool for this purpose.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0453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Solution Architecture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44260" y="2361732"/>
            <a:ext cx="6055481" cy="1675724"/>
            <a:chOff x="1544260" y="2361732"/>
            <a:chExt cx="6055481" cy="1675724"/>
          </a:xfrm>
        </p:grpSpPr>
        <p:sp>
          <p:nvSpPr>
            <p:cNvPr id="19" name="TextBox 18"/>
            <p:cNvSpPr txBox="1"/>
            <p:nvPr/>
          </p:nvSpPr>
          <p:spPr>
            <a:xfrm>
              <a:off x="1940765" y="2361732"/>
              <a:ext cx="5262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ln w="18000">
                    <a:noFill/>
                    <a:prstDash val="solid"/>
                    <a:miter lim="800000"/>
                  </a:ln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Why?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44260" y="2823397"/>
              <a:ext cx="60554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ln w="18000">
                    <a:noFill/>
                    <a:prstDash val="solid"/>
                    <a:miter lim="800000"/>
                  </a:ln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Microsoft </a:t>
              </a:r>
              <a:r>
                <a:rPr lang="en-US" sz="4000" b="1" dirty="0" err="1" smtClean="0">
                  <a:ln w="18000">
                    <a:noFill/>
                    <a:prstDash val="solid"/>
                    <a:miter lim="800000"/>
                  </a:ln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LightSwitch</a:t>
              </a:r>
              <a:r>
                <a:rPr lang="en-US" sz="4000" b="1" dirty="0" smtClean="0">
                  <a:ln w="18000">
                    <a:noFill/>
                    <a:prstDash val="solid"/>
                    <a:miter lim="800000"/>
                  </a:ln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2011</a:t>
              </a:r>
              <a:endParaRPr lang="en-US" sz="3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40765" y="3575791"/>
              <a:ext cx="5262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n w="18000">
                    <a:noFill/>
                    <a:prstDash val="solid"/>
                    <a:miter lim="800000"/>
                  </a:ln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is the best tool for this purpose.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5743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LightSwitch</a:t>
            </a:r>
            <a:r>
              <a:rPr lang="en-US" sz="3200" dirty="0" smtClean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 2011</a:t>
            </a:r>
            <a:endParaRPr lang="en-US" sz="3200" dirty="0">
              <a:ln w="1905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49918" y="1680437"/>
            <a:ext cx="71926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LightSwitch</a:t>
            </a:r>
            <a:r>
              <a:rPr lang="en-US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was developed with all new and proven technologies like Silverlight , WCF, Data Layers , Entity Models etc…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Pagination Solution for every Data Layer.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Deployed applications are similar like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dirty="0" smtClean="0">
                <a:solidFill>
                  <a:schemeClr val="bg1"/>
                </a:solidFill>
              </a:rPr>
              <a:t>icrosoft Office </a:t>
            </a:r>
            <a:r>
              <a:rPr lang="en-US" dirty="0" smtClean="0">
                <a:solidFill>
                  <a:schemeClr val="bg1"/>
                </a:solidFill>
              </a:rPr>
              <a:t>with  Rich User Interface.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Data Validation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Multilevel Protection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Security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Above all it supports both Software and Web-based Application from one development environment. Which makes it perfect for this job. It will reduce the development time with maximum productivity.</a:t>
            </a:r>
          </a:p>
          <a:p>
            <a:pPr marL="342900" indent="-342900"/>
            <a:endParaRPr lang="en-US" sz="9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In addition, it also supports 3-tier system deployment. 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789" y="1280327"/>
            <a:ext cx="641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Reasons Behind Choosing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LightSwitch</a:t>
            </a:r>
            <a:r>
              <a:rPr 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en-US" sz="1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76242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Solution Architecture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770" y="3171816"/>
            <a:ext cx="760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Solution Architecture?</a:t>
            </a:r>
            <a:endParaRPr lang="en-US" sz="3600" dirty="0">
              <a:ln w="1905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2673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Solution Architecture </a:t>
            </a:r>
            <a:endParaRPr lang="en-US" sz="3200" dirty="0">
              <a:ln w="1905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5090" y="1422286"/>
            <a:ext cx="7797161" cy="3749040"/>
            <a:chOff x="645090" y="1422286"/>
            <a:chExt cx="7797161" cy="3749040"/>
          </a:xfrm>
        </p:grpSpPr>
        <p:sp>
          <p:nvSpPr>
            <p:cNvPr id="12" name="TextBox 11"/>
            <p:cNvSpPr txBox="1"/>
            <p:nvPr/>
          </p:nvSpPr>
          <p:spPr>
            <a:xfrm>
              <a:off x="660789" y="3294927"/>
              <a:ext cx="22577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45090" y="1422286"/>
              <a:ext cx="7680960" cy="3749040"/>
              <a:chOff x="645090" y="1422286"/>
              <a:chExt cx="7680960" cy="3749040"/>
            </a:xfrm>
          </p:grpSpPr>
          <p:sp>
            <p:nvSpPr>
              <p:cNvPr id="2" name="Rounded Rectangle 1"/>
              <p:cNvSpPr>
                <a:spLocks/>
              </p:cNvSpPr>
              <p:nvPr/>
            </p:nvSpPr>
            <p:spPr>
              <a:xfrm>
                <a:off x="645090" y="1422286"/>
                <a:ext cx="7680960" cy="3749040"/>
              </a:xfrm>
              <a:prstGeom prst="roundRect">
                <a:avLst/>
              </a:prstGeom>
              <a:solidFill>
                <a:schemeClr val="bg1">
                  <a:alpha val="32000"/>
                </a:schemeClr>
              </a:solidFill>
              <a:ln w="25400" cap="flat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3014257" y="1422286"/>
                <a:ext cx="0" cy="374904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526066" y="1422286"/>
                <a:ext cx="0" cy="374904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660790" y="4726861"/>
                <a:ext cx="7665260" cy="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741583" y="4829942"/>
                <a:ext cx="21176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Database Tier/Database Server</a:t>
                </a:r>
                <a:endParaRPr lang="en-US" sz="1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202051" y="4829940"/>
                <a:ext cx="20937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Middle Tier/Application Server</a:t>
                </a:r>
                <a:endParaRPr lang="en-US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05543" y="4829942"/>
                <a:ext cx="1816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Client Tier/Client Machine</a:t>
                </a:r>
                <a:endParaRPr lang="en-US" sz="1200" dirty="0"/>
              </a:p>
            </p:txBody>
          </p:sp>
        </p:grpSp>
        <p:pic>
          <p:nvPicPr>
            <p:cNvPr id="31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0383" y="2008908"/>
              <a:ext cx="1871868" cy="187186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72" name="Group 7171"/>
            <p:cNvGrpSpPr/>
            <p:nvPr/>
          </p:nvGrpSpPr>
          <p:grpSpPr>
            <a:xfrm>
              <a:off x="2899406" y="1636722"/>
              <a:ext cx="2745406" cy="2971096"/>
              <a:chOff x="2878140" y="1631405"/>
              <a:chExt cx="2745406" cy="2971096"/>
            </a:xfrm>
          </p:grpSpPr>
          <p:pic>
            <p:nvPicPr>
              <p:cNvPr id="2051" name="Picture 3" descr="C:\Users\Alim\Downloads\1325884108_redhat-system_tools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9593" y="2040350"/>
                <a:ext cx="1840426" cy="18404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878140" y="4002337"/>
                <a:ext cx="274540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OS: Windows Server 7/ 2008 Server…</a:t>
                </a:r>
              </a:p>
              <a:p>
                <a:pPr algn="ctr"/>
                <a:r>
                  <a:rPr lang="en-US" sz="1100" dirty="0" smtClean="0"/>
                  <a:t>Server:  IIS 7Web Server…</a:t>
                </a:r>
              </a:p>
              <a:p>
                <a:pPr algn="ctr"/>
                <a:r>
                  <a:rPr lang="en-US" sz="1100" dirty="0" smtClean="0"/>
                  <a:t>.NET Framework + </a:t>
                </a:r>
                <a:r>
                  <a:rPr lang="en-US" sz="1100" dirty="0" err="1" smtClean="0"/>
                  <a:t>SilverLight</a:t>
                </a:r>
                <a:r>
                  <a:rPr lang="en-US" sz="1100" dirty="0" smtClean="0"/>
                  <a:t> Components</a:t>
                </a:r>
                <a:endParaRPr lang="en-US" sz="11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610769" y="1631405"/>
                <a:ext cx="10967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Business Logic</a:t>
                </a:r>
                <a:endParaRPr lang="en-US" sz="1200" b="1" dirty="0"/>
              </a:p>
            </p:txBody>
          </p:sp>
        </p:grpSp>
        <p:grpSp>
          <p:nvGrpSpPr>
            <p:cNvPr id="2063" name="Group 2062"/>
            <p:cNvGrpSpPr/>
            <p:nvPr/>
          </p:nvGrpSpPr>
          <p:grpSpPr>
            <a:xfrm>
              <a:off x="5327728" y="1631405"/>
              <a:ext cx="2784376" cy="3053346"/>
              <a:chOff x="5327728" y="1631405"/>
              <a:chExt cx="2784376" cy="3053346"/>
            </a:xfrm>
          </p:grpSpPr>
          <p:pic>
            <p:nvPicPr>
              <p:cNvPr id="33" name="Picture 2" descr="C:\Users\Alim\Downloads\databas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7728" y="2161308"/>
                <a:ext cx="1871868" cy="1871868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173" name="Group 7172"/>
              <p:cNvGrpSpPr/>
              <p:nvPr/>
            </p:nvGrpSpPr>
            <p:grpSpPr>
              <a:xfrm>
                <a:off x="5673704" y="1631405"/>
                <a:ext cx="2438400" cy="3053346"/>
                <a:chOff x="5673704" y="1631405"/>
                <a:chExt cx="2438400" cy="3053346"/>
              </a:xfrm>
            </p:grpSpPr>
            <p:pic>
              <p:nvPicPr>
                <p:cNvPr id="34" name="Picture 2" descr="C:\Users\Alim\Downloads\database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harpenSoften amount="6000"/>
                          </a14:imgEffect>
                          <a14:imgEffect>
                            <a14:colorTemperature colorTemp="115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73704" y="1943986"/>
                  <a:ext cx="2438400" cy="2438400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6098807" y="4376974"/>
                  <a:ext cx="160486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SQL Server 2008 R2</a:t>
                  </a:r>
                  <a:endParaRPr lang="en-US" sz="14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471955" y="1631405"/>
                  <a:ext cx="85856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Data Layer</a:t>
                  </a:r>
                  <a:endParaRPr lang="en-US" sz="1200" b="1" dirty="0"/>
                </a:p>
              </p:txBody>
            </p:sp>
          </p:grpSp>
        </p:grpSp>
        <p:cxnSp>
          <p:nvCxnSpPr>
            <p:cNvPr id="48" name="Straight Arrow Connector 47"/>
            <p:cNvCxnSpPr/>
            <p:nvPr/>
          </p:nvCxnSpPr>
          <p:spPr>
            <a:xfrm>
              <a:off x="2731060" y="3202556"/>
              <a:ext cx="62323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49" name="Elbow Connector 2048"/>
            <p:cNvCxnSpPr/>
            <p:nvPr/>
          </p:nvCxnSpPr>
          <p:spPr>
            <a:xfrm rot="10800000">
              <a:off x="2205253" y="2161308"/>
              <a:ext cx="1194341" cy="412834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062" name="Group 2061"/>
            <p:cNvGrpSpPr/>
            <p:nvPr/>
          </p:nvGrpSpPr>
          <p:grpSpPr>
            <a:xfrm>
              <a:off x="754018" y="1631405"/>
              <a:ext cx="2025882" cy="2837881"/>
              <a:chOff x="754018" y="1631405"/>
              <a:chExt cx="2025882" cy="283788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321224" y="1631405"/>
                <a:ext cx="13748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Presentation Layer</a:t>
                </a:r>
                <a:endParaRPr lang="en-US" sz="1200" b="1" dirty="0"/>
              </a:p>
            </p:txBody>
          </p:sp>
          <p:pic>
            <p:nvPicPr>
              <p:cNvPr id="2052" name="Picture 4" descr="C:\Users\Alim\Downloads\firefox-51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5252" y="2976112"/>
                <a:ext cx="452888" cy="45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74" name="TextBox 7173"/>
              <p:cNvSpPr txBox="1"/>
              <p:nvPr/>
            </p:nvSpPr>
            <p:spPr>
              <a:xfrm>
                <a:off x="2083491" y="3429000"/>
                <a:ext cx="6964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browser</a:t>
                </a:r>
                <a:endParaRPr 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2053" name="Picture 5" descr="C:\Users\Alim\Downloads\lapto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018" y="2481808"/>
                <a:ext cx="681378" cy="6813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5" descr="C:\Users\Alim\Downloads\lapto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535" y="3294927"/>
                <a:ext cx="681378" cy="6813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5" descr="C:\Users\Alim\Downloads\lapto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5449" y="3787908"/>
                <a:ext cx="681378" cy="6813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5" descr="C:\Users\Alim\Downloads\lapto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3308" y="1892762"/>
                <a:ext cx="681378" cy="6813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199" name="Elbow Connector 7198"/>
              <p:cNvCxnSpPr>
                <a:stCxn id="2052" idx="1"/>
              </p:cNvCxnSpPr>
              <p:nvPr/>
            </p:nvCxnSpPr>
            <p:spPr>
              <a:xfrm rot="10800000">
                <a:off x="1435396" y="2822498"/>
                <a:ext cx="769856" cy="380059"/>
              </a:xfrm>
              <a:prstGeom prst="bentConnector3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57" name="Elbow Connector 2056"/>
              <p:cNvCxnSpPr/>
              <p:nvPr/>
            </p:nvCxnSpPr>
            <p:spPr>
              <a:xfrm rot="5400000">
                <a:off x="1711288" y="3585199"/>
                <a:ext cx="765694" cy="321103"/>
              </a:xfrm>
              <a:prstGeom prst="bentConnector3">
                <a:avLst>
                  <a:gd name="adj1" fmla="val 13896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61" name="Elbow Connector 2060"/>
              <p:cNvCxnSpPr>
                <a:stCxn id="2052" idx="1"/>
              </p:cNvCxnSpPr>
              <p:nvPr/>
            </p:nvCxnSpPr>
            <p:spPr>
              <a:xfrm rot="10800000" flipV="1">
                <a:off x="1573308" y="3202555"/>
                <a:ext cx="631944" cy="160347"/>
              </a:xfrm>
              <a:prstGeom prst="bentConnector3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005543" y="2040350"/>
                <a:ext cx="780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Software </a:t>
                </a:r>
                <a:endParaRPr 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80535" y="3958200"/>
                <a:ext cx="704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WebSite</a:t>
                </a:r>
                <a:endParaRPr 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>
              <a:off x="5050465" y="3163186"/>
              <a:ext cx="62323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064" name="TextBox 2063"/>
          <p:cNvSpPr txBox="1"/>
          <p:nvPr/>
        </p:nvSpPr>
        <p:spPr>
          <a:xfrm>
            <a:off x="980535" y="5337544"/>
            <a:ext cx="384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	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Operating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(Windows 95/98, Linux)</a:t>
            </a:r>
          </a:p>
          <a:p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  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(Internet Explorer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9.0/Google Chrome)</a:t>
            </a:r>
          </a:p>
          <a:p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	 : Flash/.NET/JRE/</a:t>
            </a:r>
            <a:r>
              <a:rPr lang="en-US" sz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SilverLight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80535" y="6076207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Tier: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Windows Based OS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IIS  7.0 Web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Framework 4.0 + all needed components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80653" y="5337543"/>
            <a:ext cx="239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Database </a:t>
            </a:r>
            <a:r>
              <a:rPr lang="en-US" sz="1200" b="1" dirty="0" smtClean="0">
                <a:solidFill>
                  <a:schemeClr val="bg1"/>
                </a:solidFill>
              </a:rPr>
              <a:t>Tier: </a:t>
            </a:r>
            <a:r>
              <a:rPr lang="en-US" sz="1200" dirty="0" smtClean="0">
                <a:solidFill>
                  <a:schemeClr val="bg1"/>
                </a:solidFill>
              </a:rPr>
              <a:t> SQL Server 2008 R2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0523" y="1820875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Backup Server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42902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Solution Architecture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9917" y="1451837"/>
            <a:ext cx="71926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800" b="1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Our solution architecture must have Windows Based Database and Application Server with SQL Server 2008 R2.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b="1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For online entry, client machine could be any OS but for offline entry mode client machine must be Windows 7 or latter.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b="1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For offline based entry , client machines needs to be connected with client server.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b="1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Synchronizing Software will synchronize the client server data to the main server.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287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Solution Architecture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9917" y="1451837"/>
            <a:ext cx="7849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Why Windows not Linux?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Although Windows is not free but it is much more productive and effective in business world.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How come?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Server machines have multiple core processors with high performance threading capability and compare to any other operating systems in the business world, Windows have the best proficiency.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Hence that  there should be no doubt to choose Windows as Server than Linux as free Operating System.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415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Solution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26100" y="4127500"/>
            <a:ext cx="2608240" cy="2158444"/>
            <a:chOff x="4793029" y="1377810"/>
            <a:chExt cx="3187311" cy="2530189"/>
          </a:xfrm>
        </p:grpSpPr>
        <p:pic>
          <p:nvPicPr>
            <p:cNvPr id="9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796" y="1377810"/>
              <a:ext cx="2020792" cy="202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793029" y="3258157"/>
              <a:ext cx="3187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Offline Software Application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93029" y="3569445"/>
              <a:ext cx="3187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Only new entries possible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3754" y="4159480"/>
            <a:ext cx="3187312" cy="2128504"/>
            <a:chOff x="519829" y="1771886"/>
            <a:chExt cx="3187312" cy="2128504"/>
          </a:xfrm>
        </p:grpSpPr>
        <p:grpSp>
          <p:nvGrpSpPr>
            <p:cNvPr id="2" name="Group 1"/>
            <p:cNvGrpSpPr/>
            <p:nvPr/>
          </p:nvGrpSpPr>
          <p:grpSpPr>
            <a:xfrm>
              <a:off x="519830" y="1771886"/>
              <a:ext cx="3187311" cy="1797559"/>
              <a:chOff x="519830" y="1771886"/>
              <a:chExt cx="3187311" cy="179755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9830" y="3230891"/>
                <a:ext cx="31873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Running Web-based Application</a:t>
                </a:r>
                <a:endPara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75480" y="2769226"/>
                <a:ext cx="16760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n w="18000">
                      <a:noFill/>
                      <a:prstDash val="solid"/>
                      <a:miter lim="800000"/>
                    </a:ln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</a:rPr>
                  <a:t>browser</a:t>
                </a:r>
                <a:endParaRPr lang="en-US" dirty="0"/>
              </a:p>
            </p:txBody>
          </p:sp>
          <p:pic>
            <p:nvPicPr>
              <p:cNvPr id="7" name="Picture 4" descr="C:\Users\Alim\Downloads\firefox-512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3211" y="1771886"/>
                <a:ext cx="1020548" cy="1020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519829" y="3561836"/>
              <a:ext cx="3187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New Entry + Edit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251200" y="3242365"/>
            <a:ext cx="2739988" cy="4445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Synchronizing Software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800932" y="1437409"/>
            <a:ext cx="1834028" cy="1489530"/>
            <a:chOff x="3678766" y="1164918"/>
            <a:chExt cx="4066387" cy="3114508"/>
          </a:xfrm>
        </p:grpSpPr>
        <p:pic>
          <p:nvPicPr>
            <p:cNvPr id="54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454" y="1164918"/>
              <a:ext cx="2438400" cy="243840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3678766" y="3571532"/>
              <a:ext cx="4066387" cy="707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SQL Server 2008 R2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71" name="Elbow Connector 7170"/>
          <p:cNvCxnSpPr/>
          <p:nvPr/>
        </p:nvCxnSpPr>
        <p:spPr>
          <a:xfrm>
            <a:off x="2209800" y="2637321"/>
            <a:ext cx="4077884" cy="2128830"/>
          </a:xfrm>
          <a:prstGeom prst="bentConnector3">
            <a:avLst>
              <a:gd name="adj1" fmla="val 15742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0800000" flipV="1">
            <a:off x="1387136" y="1956998"/>
            <a:ext cx="4703662" cy="2649256"/>
          </a:xfrm>
          <a:prstGeom prst="bentConnector3">
            <a:avLst>
              <a:gd name="adj1" fmla="val 11458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93" name="Elbow Connector 7192"/>
          <p:cNvCxnSpPr>
            <a:endCxn id="54" idx="3"/>
          </p:cNvCxnSpPr>
          <p:nvPr/>
        </p:nvCxnSpPr>
        <p:spPr>
          <a:xfrm rot="5400000" flipH="1" flipV="1">
            <a:off x="5936432" y="2174864"/>
            <a:ext cx="1408502" cy="1099771"/>
          </a:xfrm>
          <a:prstGeom prst="bentConnector4">
            <a:avLst>
              <a:gd name="adj1" fmla="val -454"/>
              <a:gd name="adj2" fmla="val 17968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195" name="Group 7194"/>
          <p:cNvGrpSpPr/>
          <p:nvPr/>
        </p:nvGrpSpPr>
        <p:grpSpPr>
          <a:xfrm>
            <a:off x="781997" y="2054232"/>
            <a:ext cx="2095317" cy="1473955"/>
            <a:chOff x="3292806" y="3939279"/>
            <a:chExt cx="2095317" cy="1473955"/>
          </a:xfrm>
        </p:grpSpPr>
        <p:pic>
          <p:nvPicPr>
            <p:cNvPr id="84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0580" y="3939279"/>
              <a:ext cx="1099771" cy="116617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/>
            <p:cNvSpPr txBox="1"/>
            <p:nvPr/>
          </p:nvSpPr>
          <p:spPr>
            <a:xfrm>
              <a:off x="3292806" y="5105457"/>
              <a:ext cx="2095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Client SQL Server 2008 R2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1" name="Elbow Connector 110"/>
          <p:cNvCxnSpPr/>
          <p:nvPr/>
        </p:nvCxnSpPr>
        <p:spPr>
          <a:xfrm>
            <a:off x="2209800" y="2333613"/>
            <a:ext cx="2578100" cy="886797"/>
          </a:xfrm>
          <a:prstGeom prst="bentConnector3">
            <a:avLst>
              <a:gd name="adj1" fmla="val 99754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8817" y="1580634"/>
            <a:ext cx="294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Protection for Zero Data Loss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759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Applications and Services</a:t>
            </a:r>
            <a:endParaRPr lang="en-US" sz="3200" dirty="0">
              <a:ln w="1905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49918" y="1680437"/>
            <a:ext cx="71926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One or two </a:t>
            </a:r>
            <a:r>
              <a:rPr lang="en-US" sz="2000" b="1" dirty="0" smtClean="0">
                <a:solidFill>
                  <a:schemeClr val="bg1"/>
                </a:solidFill>
              </a:rPr>
              <a:t>Web-based</a:t>
            </a:r>
            <a:r>
              <a:rPr lang="en-US" sz="2000" dirty="0" smtClean="0">
                <a:solidFill>
                  <a:schemeClr val="bg1"/>
                </a:solidFill>
              </a:rPr>
              <a:t> Solution with Accounting and Inventory Module.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One </a:t>
            </a:r>
            <a:r>
              <a:rPr lang="en-US" sz="2000" dirty="0">
                <a:solidFill>
                  <a:schemeClr val="bg1"/>
                </a:solidFill>
              </a:rPr>
              <a:t>or two 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Desktop Application </a:t>
            </a:r>
            <a:r>
              <a:rPr lang="en-US" sz="2000" dirty="0" smtClean="0">
                <a:solidFill>
                  <a:schemeClr val="bg1"/>
                </a:solidFill>
              </a:rPr>
              <a:t>same as web-based solution.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Reporting</a:t>
            </a:r>
            <a:r>
              <a:rPr lang="en-US" sz="2000" dirty="0" smtClean="0">
                <a:solidFill>
                  <a:schemeClr val="bg1"/>
                </a:solidFill>
              </a:rPr>
              <a:t> service online.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Reporting</a:t>
            </a:r>
            <a:r>
              <a:rPr lang="en-US" sz="2000" dirty="0" smtClean="0">
                <a:solidFill>
                  <a:schemeClr val="bg1"/>
                </a:solidFill>
              </a:rPr>
              <a:t> service offline.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Synchronizing Software </a:t>
            </a:r>
            <a:r>
              <a:rPr lang="en-US" sz="2000" dirty="0" smtClean="0">
                <a:solidFill>
                  <a:schemeClr val="bg1"/>
                </a:solidFill>
              </a:rPr>
              <a:t>to Synchronize Data as a Pack , so there should be no data loss.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Every editing should be saved as ledger , so if there any data misplaced in the system, admin can restore it.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Every clinic and NGO will have a small client server where small limited service software should be installed based on the need.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789" y="1280327"/>
            <a:ext cx="641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Services</a:t>
            </a:r>
            <a:r>
              <a:rPr lang="en-US" sz="2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en-US" sz="1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0030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tangle 210"/>
          <p:cNvSpPr txBox="1">
            <a:spLocks noChangeArrowheads="1"/>
          </p:cNvSpPr>
          <p:nvPr/>
        </p:nvSpPr>
        <p:spPr bwMode="auto">
          <a:xfrm>
            <a:off x="673100" y="2519363"/>
            <a:ext cx="3849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200" dirty="0" err="1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Alim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Ul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Karim</a:t>
            </a:r>
            <a:endParaRPr lang="en-US" sz="2200" dirty="0" smtClean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673100" y="2193926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ea typeface="Arial" charset="0"/>
                <a:cs typeface="Arial" pitchFamily="34" charset="0"/>
              </a:rPr>
              <a:t>Presentation By</a:t>
            </a:r>
            <a:endParaRPr lang="en-US" sz="2000" dirty="0">
              <a:solidFill>
                <a:schemeClr val="accent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LightSwitch</a:t>
            </a:r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 Screenshots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pic>
        <p:nvPicPr>
          <p:cNvPr id="1026" name="Picture 2" descr="N:\Working\BitsSolution\smillingsunhealth\Screen Shots\valida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"/>
          <a:stretch/>
        </p:blipFill>
        <p:spPr bwMode="auto">
          <a:xfrm>
            <a:off x="769449" y="1164918"/>
            <a:ext cx="7605101" cy="538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18000" y="3110261"/>
            <a:ext cx="205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13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LightSwitch</a:t>
            </a:r>
            <a:r>
              <a:rPr lang="en-US" sz="3200" dirty="0" smtClean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 Screenshots</a:t>
            </a:r>
            <a:endParaRPr lang="en-US" sz="3200" dirty="0">
              <a:ln w="1905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4"/>
          <a:stretch/>
        </p:blipFill>
        <p:spPr bwMode="auto">
          <a:xfrm>
            <a:off x="980701" y="1164919"/>
            <a:ext cx="7182596" cy="50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90193" y="4748561"/>
            <a:ext cx="276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Rich Components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191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LightSwitch</a:t>
            </a:r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 Screenshots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6"/>
          <a:stretch/>
        </p:blipFill>
        <p:spPr bwMode="auto">
          <a:xfrm>
            <a:off x="660788" y="1282700"/>
            <a:ext cx="7810111" cy="539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1500" y="1536700"/>
            <a:ext cx="24554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Excel Reports on the Fly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17800" y="1906032"/>
            <a:ext cx="571500" cy="456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94300" y="5448300"/>
            <a:ext cx="2942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User Interface Like MS Office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9950" y="6016030"/>
            <a:ext cx="12007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Pagination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9171" y="3294927"/>
            <a:ext cx="28613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List of modules and its tasks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219200" y="2679700"/>
            <a:ext cx="292100" cy="615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2628900" y="6385362"/>
            <a:ext cx="111439" cy="167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38200" y="1816100"/>
            <a:ext cx="4728716" cy="363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219200" y="1816100"/>
            <a:ext cx="4914900" cy="363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527800" y="2679700"/>
            <a:ext cx="0" cy="276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800532" y="2987313"/>
            <a:ext cx="2447868" cy="2549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29100" y="2565400"/>
            <a:ext cx="2197100" cy="288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162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Hardware Requirements</a:t>
            </a:r>
            <a:endParaRPr lang="en-US" sz="3200" dirty="0">
              <a:ln w="1905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9830" y="1676400"/>
            <a:ext cx="8079287" cy="2260600"/>
            <a:chOff x="519830" y="1676400"/>
            <a:chExt cx="8079287" cy="2260600"/>
          </a:xfrm>
        </p:grpSpPr>
        <p:sp>
          <p:nvSpPr>
            <p:cNvPr id="2" name="Rectangle 1"/>
            <p:cNvSpPr/>
            <p:nvPr/>
          </p:nvSpPr>
          <p:spPr>
            <a:xfrm>
              <a:off x="519830" y="1676400"/>
              <a:ext cx="8079287" cy="2247900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413000" y="1676400"/>
              <a:ext cx="12700" cy="22479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90631" y="1689100"/>
              <a:ext cx="13970" cy="22479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409931" y="1676400"/>
              <a:ext cx="13970" cy="22479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19830" y="2038350"/>
              <a:ext cx="8079287" cy="3810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20268" y="1730573"/>
            <a:ext cx="1799082" cy="2013526"/>
            <a:chOff x="545230" y="1730573"/>
            <a:chExt cx="1799082" cy="2013526"/>
          </a:xfrm>
        </p:grpSpPr>
        <p:sp>
          <p:nvSpPr>
            <p:cNvPr id="9" name="TextBox 8"/>
            <p:cNvSpPr txBox="1"/>
            <p:nvPr/>
          </p:nvSpPr>
          <p:spPr>
            <a:xfrm>
              <a:off x="811104" y="1730573"/>
              <a:ext cx="1397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Database Server</a:t>
              </a:r>
              <a:endParaRPr 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5230" y="2266771"/>
              <a:ext cx="179908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Xenon </a:t>
              </a:r>
              <a:r>
                <a:rPr lang="en-US" dirty="0"/>
                <a:t>Dual</a:t>
              </a:r>
            </a:p>
            <a:p>
              <a:pPr algn="ctr"/>
              <a:r>
                <a:rPr lang="en-US" dirty="0"/>
                <a:t>Processor Quad</a:t>
              </a:r>
            </a:p>
            <a:p>
              <a:pPr algn="ctr"/>
              <a:r>
                <a:rPr lang="en-US" dirty="0"/>
                <a:t>Core</a:t>
              </a:r>
              <a:r>
                <a:rPr lang="en-US" dirty="0" smtClean="0"/>
                <a:t>, 16 GB RAM</a:t>
              </a:r>
            </a:p>
            <a:p>
              <a:pPr algn="ctr"/>
              <a:r>
                <a:rPr lang="en-US" dirty="0" smtClean="0"/>
                <a:t>2TB HDD</a:t>
              </a:r>
            </a:p>
            <a:p>
              <a:pPr algn="ctr"/>
              <a:r>
                <a:rPr lang="en-US" dirty="0" smtClean="0"/>
                <a:t>SQL Server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81689" y="1730573"/>
            <a:ext cx="1779205" cy="1736527"/>
            <a:chOff x="555169" y="1730573"/>
            <a:chExt cx="1779205" cy="1736527"/>
          </a:xfrm>
        </p:grpSpPr>
        <p:sp>
          <p:nvSpPr>
            <p:cNvPr id="25" name="TextBox 24"/>
            <p:cNvSpPr txBox="1"/>
            <p:nvPr/>
          </p:nvSpPr>
          <p:spPr>
            <a:xfrm>
              <a:off x="687769" y="1730573"/>
              <a:ext cx="1554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Application Server</a:t>
              </a:r>
              <a:endParaRPr lang="en-US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5169" y="2266771"/>
              <a:ext cx="177920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Xenon </a:t>
              </a:r>
              <a:r>
                <a:rPr lang="en-US" sz="1200" dirty="0"/>
                <a:t>Dual</a:t>
              </a:r>
            </a:p>
            <a:p>
              <a:pPr algn="ctr"/>
              <a:r>
                <a:rPr lang="en-US" sz="1200" dirty="0"/>
                <a:t>Processor Quad</a:t>
              </a:r>
            </a:p>
            <a:p>
              <a:pPr algn="ctr"/>
              <a:r>
                <a:rPr lang="en-US" sz="1200" dirty="0" smtClean="0"/>
                <a:t>Core 2.0, L3 15 MB Cache</a:t>
              </a:r>
            </a:p>
            <a:p>
              <a:pPr algn="ctr"/>
              <a:r>
                <a:rPr lang="en-US" sz="1200" dirty="0" smtClean="0"/>
                <a:t> 16 GB RAM</a:t>
              </a:r>
            </a:p>
            <a:p>
              <a:pPr algn="ctr"/>
              <a:r>
                <a:rPr lang="en-US" sz="1200" dirty="0" smtClean="0"/>
                <a:t>2TB HDD</a:t>
              </a:r>
            </a:p>
            <a:p>
              <a:pPr algn="ctr"/>
              <a:r>
                <a:rPr lang="en-US" sz="1200" dirty="0" smtClean="0"/>
                <a:t>ATI 5570 HD GPU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86763" y="1708546"/>
            <a:ext cx="1909689" cy="1182529"/>
            <a:chOff x="489927" y="1730573"/>
            <a:chExt cx="1909689" cy="1182529"/>
          </a:xfrm>
        </p:grpSpPr>
        <p:sp>
          <p:nvSpPr>
            <p:cNvPr id="28" name="TextBox 27"/>
            <p:cNvSpPr txBox="1"/>
            <p:nvPr/>
          </p:nvSpPr>
          <p:spPr>
            <a:xfrm>
              <a:off x="834251" y="1730573"/>
              <a:ext cx="12436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Backup Server</a:t>
              </a:r>
              <a:endParaRPr 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9927" y="2266771"/>
              <a:ext cx="19096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Core I3, 8 GB RAM</a:t>
              </a:r>
            </a:p>
            <a:p>
              <a:pPr algn="ctr"/>
              <a:r>
                <a:rPr lang="en-US" dirty="0" smtClean="0"/>
                <a:t>4TB HDD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27800" y="1689099"/>
            <a:ext cx="2071317" cy="1223375"/>
            <a:chOff x="811104" y="1717665"/>
            <a:chExt cx="1365561" cy="812098"/>
          </a:xfrm>
        </p:grpSpPr>
        <p:sp>
          <p:nvSpPr>
            <p:cNvPr id="31" name="TextBox 30"/>
            <p:cNvSpPr txBox="1"/>
            <p:nvPr/>
          </p:nvSpPr>
          <p:spPr>
            <a:xfrm>
              <a:off x="1041756" y="1717665"/>
              <a:ext cx="904257" cy="20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Client</a:t>
              </a:r>
              <a:r>
                <a:rPr lang="en-US" sz="1400" dirty="0" smtClean="0"/>
                <a:t> </a:t>
              </a: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1104" y="2039425"/>
              <a:ext cx="1365561" cy="490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Dual Core 2.0,</a:t>
              </a:r>
            </a:p>
            <a:p>
              <a:pPr algn="ctr"/>
              <a:r>
                <a:rPr lang="en-US" sz="1400" dirty="0" smtClean="0"/>
                <a:t>1GB Ram</a:t>
              </a:r>
            </a:p>
            <a:p>
              <a:pPr algn="ctr"/>
              <a:r>
                <a:rPr lang="en-US" sz="1400" dirty="0" smtClean="0"/>
                <a:t>ATI 4600 HD GPU</a:t>
              </a:r>
            </a:p>
          </p:txBody>
        </p:sp>
      </p:grpSp>
      <p:cxnSp>
        <p:nvCxnSpPr>
          <p:cNvPr id="7168" name="Straight Connector 7167"/>
          <p:cNvCxnSpPr/>
          <p:nvPr/>
        </p:nvCxnSpPr>
        <p:spPr>
          <a:xfrm>
            <a:off x="6423901" y="2891075"/>
            <a:ext cx="217521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23901" y="3183175"/>
            <a:ext cx="217521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77659" y="289107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Client</a:t>
            </a:r>
            <a:r>
              <a:rPr lang="en-US" sz="1400" dirty="0" smtClean="0"/>
              <a:t> </a:t>
            </a:r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527800" y="3198852"/>
            <a:ext cx="2071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Core I3 2.0,</a:t>
            </a:r>
          </a:p>
          <a:p>
            <a:pPr algn="ctr"/>
            <a:r>
              <a:rPr lang="en-US" sz="1400" dirty="0" smtClean="0"/>
              <a:t>1GB Ram</a:t>
            </a:r>
          </a:p>
          <a:p>
            <a:pPr algn="ctr"/>
            <a:r>
              <a:rPr lang="en-US" sz="1400" dirty="0" smtClean="0"/>
              <a:t>1TB HDD</a:t>
            </a:r>
          </a:p>
        </p:txBody>
      </p:sp>
    </p:spTree>
    <p:extLst>
      <p:ext uri="{BB962C8B-B14F-4D97-AF65-F5344CB8AC3E}">
        <p14:creationId xmlns:p14="http://schemas.microsoft.com/office/powerpoint/2010/main" val="29860005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Solution</a:t>
            </a:r>
            <a:endParaRPr lang="en-US" sz="3200" dirty="0">
              <a:ln w="1905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940765" y="2971761"/>
            <a:ext cx="5262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 </a:t>
            </a:r>
          </a:p>
          <a:p>
            <a:pPr algn="ctr"/>
            <a:r>
              <a:rPr lang="en-US" sz="36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for watching our demo.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20087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Solution</a:t>
            </a:r>
            <a:endParaRPr lang="en-US" sz="3200" dirty="0">
              <a:ln w="1905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940765" y="2971761"/>
            <a:ext cx="52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75721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32357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7085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ToolBox</a:t>
            </a:r>
            <a:endParaRPr lang="en-US" sz="3200" dirty="0">
              <a:ln w="1905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99142" y="1293273"/>
            <a:ext cx="109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php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373297" y="2104683"/>
            <a:ext cx="1090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asp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781617" y="1651664"/>
            <a:ext cx="1834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mysql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497768" y="3132942"/>
            <a:ext cx="299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Microsoft</a:t>
            </a:r>
            <a:r>
              <a:rPr lang="en-US" sz="28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SQL </a:t>
            </a:r>
            <a:r>
              <a:rPr lang="en-US" sz="20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Server</a:t>
            </a:r>
            <a:r>
              <a:rPr lang="en-US" sz="28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2008 </a:t>
            </a:r>
            <a:r>
              <a:rPr lang="en-US" sz="20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R2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99142" y="2633779"/>
            <a:ext cx="109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.net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447743" y="1322561"/>
            <a:ext cx="2499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silverlight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270234" y="4683070"/>
            <a:ext cx="140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flex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079843" y="2274838"/>
            <a:ext cx="1835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Oracle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911092" y="3956425"/>
            <a:ext cx="2499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java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911092" y="5698732"/>
            <a:ext cx="228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Ruby on Rails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47743" y="4264201"/>
            <a:ext cx="215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Microsoft </a:t>
            </a:r>
            <a:r>
              <a:rPr lang="en-US" sz="24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Access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0" y="5565303"/>
            <a:ext cx="1999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2-tier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6571063" y="5577536"/>
            <a:ext cx="1999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3-tier</a:t>
            </a:r>
            <a:endParaRPr lang="en-US" sz="3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558537" y="5617973"/>
            <a:ext cx="12526" cy="71677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66658" y="3044279"/>
            <a:ext cx="3084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LightSwitch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5899" y="5033198"/>
            <a:ext cx="1128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WPF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17173" y="4683070"/>
            <a:ext cx="1128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WCF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486791" y="4098295"/>
            <a:ext cx="1128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LINQ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286995" y="5094752"/>
            <a:ext cx="274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Service Structure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3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9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Solution Architecture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33506" y="2367171"/>
            <a:ext cx="84769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 like to think of it as a toolbox , where different tools are fit for the right job.</a:t>
            </a:r>
          </a:p>
        </p:txBody>
      </p:sp>
    </p:spTree>
    <p:extLst>
      <p:ext uri="{BB962C8B-B14F-4D97-AF65-F5344CB8AC3E}">
        <p14:creationId xmlns:p14="http://schemas.microsoft.com/office/powerpoint/2010/main" val="6515862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94558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Solution Architecture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606" y="3870683"/>
            <a:ext cx="225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Critical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376562" y="3870683"/>
            <a:ext cx="239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Important</a:t>
            </a:r>
            <a:endParaRPr lang="en-US" sz="3600" dirty="0"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92795" y="3870683"/>
            <a:ext cx="1806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Final</a:t>
            </a:r>
            <a:endParaRPr lang="en-US" sz="36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220762" y="3580073"/>
            <a:ext cx="12526" cy="122755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879414" y="3580073"/>
            <a:ext cx="12526" cy="122755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35122" y="1859340"/>
            <a:ext cx="4648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Many choices? But, it is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408491" y="5390202"/>
            <a:ext cx="4327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US" sz="32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 choose the right one?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2332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0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Solution Architecture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20979" y="2828835"/>
            <a:ext cx="8476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Simplification of requirements describe what tools we need for our job.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90579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Solution Architecture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19830" y="1863766"/>
            <a:ext cx="84769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Application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Offline Support: Desktop Software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Multiuser Support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Synchronization Ability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Zero Data Loss.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Modules: Accounting &amp; Inventory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Integration with Existing MIS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789" y="1280327"/>
            <a:ext cx="478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Requirements:</a:t>
            </a:r>
            <a:endParaRPr 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0830" y="5163816"/>
            <a:ext cx="526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9050">
                  <a:solidFill>
                    <a:srgbClr val="EBEBEB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FF0000"/>
                    </a:gs>
                    <a:gs pos="99000">
                      <a:schemeClr val="accent2">
                        <a:lumMod val="75000"/>
                        <a:alpha val="0"/>
                      </a:schemeClr>
                    </a:gs>
                  </a:gsLst>
                  <a:lin ang="5400000" scaled="0"/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Simple, isn’t it?</a:t>
            </a:r>
            <a:endParaRPr lang="en-US" sz="2800" dirty="0">
              <a:ln w="19050">
                <a:solidFill>
                  <a:srgbClr val="EBEBEB"/>
                </a:solidFill>
                <a:prstDash val="solid"/>
                <a:miter lim="800000"/>
              </a:ln>
              <a:gradFill flip="none" rotWithShape="1">
                <a:gsLst>
                  <a:gs pos="0">
                    <a:srgbClr val="FF0000"/>
                  </a:gs>
                  <a:gs pos="99000">
                    <a:schemeClr val="accent2">
                      <a:lumMod val="75000"/>
                      <a:alpha val="0"/>
                    </a:schemeClr>
                  </a:gs>
                </a:gsLst>
                <a:lin ang="5400000" scaled="0"/>
                <a:tileRect r="-100000" b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01531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Solution Architecture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19830" y="1863766"/>
            <a:ext cx="8476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Deploy in short time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Security Issue / User </a:t>
            </a:r>
            <a:r>
              <a:rPr lang="en-US" sz="3600" b="1" dirty="0" err="1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Previleges</a:t>
            </a:r>
            <a:endParaRPr lang="en-US" sz="3600" b="1" dirty="0" smtClean="0">
              <a:ln w="18000">
                <a:noFill/>
                <a:prstDash val="solid"/>
                <a:miter lim="800000"/>
              </a:ln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6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Flexible Changing Capability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3-Tier System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b="1" dirty="0" smtClean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Validation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789" y="1280327"/>
            <a:ext cx="6412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 Requirements:</a:t>
            </a:r>
            <a:endParaRPr 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12723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19830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77151" y="580143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3-Tier Architecture </a:t>
            </a:r>
            <a:endParaRPr lang="en-US" sz="3200" dirty="0">
              <a:ln w="1905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789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2836" y="1756044"/>
            <a:ext cx="79383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3-tier </a:t>
            </a:r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Architecture</a:t>
            </a:r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system is way of communicating with server by 3 different steps. Where the database is very safe and protected from outside the world.</a:t>
            </a:r>
            <a:endParaRPr 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8237" y="4579041"/>
            <a:ext cx="5262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9050">
                  <a:solidFill>
                    <a:srgbClr val="EBEBEB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FF0000"/>
                    </a:gs>
                    <a:gs pos="99000">
                      <a:schemeClr val="accent2">
                        <a:lumMod val="75000"/>
                        <a:alpha val="0"/>
                      </a:schemeClr>
                    </a:gs>
                  </a:gsLst>
                  <a:lin ang="5400000" scaled="0"/>
                  <a:tileRect r="-100000" b="-100000"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 lets learn more about it.</a:t>
            </a:r>
            <a:endParaRPr lang="en-US" sz="2400" dirty="0">
              <a:ln w="19050">
                <a:solidFill>
                  <a:srgbClr val="EBEBEB"/>
                </a:solidFill>
                <a:prstDash val="solid"/>
                <a:miter lim="800000"/>
              </a:ln>
              <a:gradFill flip="none" rotWithShape="1">
                <a:gsLst>
                  <a:gs pos="0">
                    <a:srgbClr val="FF0000"/>
                  </a:gs>
                  <a:gs pos="99000">
                    <a:schemeClr val="accent2">
                      <a:lumMod val="75000"/>
                      <a:alpha val="0"/>
                    </a:schemeClr>
                  </a:gs>
                </a:gsLst>
                <a:lin ang="5400000" scaled="0"/>
                <a:tileRect r="-100000" b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525401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Five Rules">
  <a:themeElements>
    <a:clrScheme name="Duarte's Five Rule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8CFEE"/>
      </a:accent1>
      <a:accent2>
        <a:srgbClr val="F0AA26"/>
      </a:accent2>
      <a:accent3>
        <a:srgbClr val="5DA01F"/>
      </a:accent3>
      <a:accent4>
        <a:srgbClr val="F3EACD"/>
      </a:accent4>
      <a:accent5>
        <a:srgbClr val="4BACC6"/>
      </a:accent5>
      <a:accent6>
        <a:srgbClr val="F79646"/>
      </a:accent6>
      <a:hlink>
        <a:srgbClr val="F0AA26"/>
      </a:hlink>
      <a:folHlink>
        <a:srgbClr val="08CF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FiveRules</Template>
  <TotalTime>0</TotalTime>
  <Words>1339</Words>
  <Application>Microsoft Office PowerPoint</Application>
  <PresentationFormat>On-screen Show (4:3)</PresentationFormat>
  <Paragraphs>241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Five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2012-01-06T14:53:44Z</dcterms:created>
  <dcterms:modified xsi:type="dcterms:W3CDTF">2015-03-12T08:48:07Z</dcterms:modified>
</cp:coreProperties>
</file>