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3"/>
  </p:notesMasterIdLst>
  <p:handoutMasterIdLst>
    <p:handoutMasterId r:id="rId34"/>
  </p:handoutMasterIdLst>
  <p:sldIdLst>
    <p:sldId id="265" r:id="rId3"/>
    <p:sldId id="257" r:id="rId4"/>
    <p:sldId id="271" r:id="rId5"/>
    <p:sldId id="272" r:id="rId6"/>
    <p:sldId id="273" r:id="rId7"/>
    <p:sldId id="275" r:id="rId8"/>
    <p:sldId id="277" r:id="rId9"/>
    <p:sldId id="276" r:id="rId10"/>
    <p:sldId id="285" r:id="rId11"/>
    <p:sldId id="274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7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14-Jun-16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14-Jun-16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47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0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1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4800" cap="none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346261"/>
            <a:ext cx="9604310" cy="338217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03854"/>
            <a:ext cx="10974592" cy="71632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1" y="1284285"/>
            <a:ext cx="10974592" cy="32408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1688802"/>
            <a:ext cx="10974592" cy="410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8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14-Jun-16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2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03854"/>
            <a:ext cx="10974592" cy="71632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1" y="1284285"/>
            <a:ext cx="10974592" cy="32408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1688802"/>
            <a:ext cx="10974592" cy="410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8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14-Jun-16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7834064" y="3554186"/>
            <a:ext cx="3750129" cy="2237015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baseline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8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834064" y="3149669"/>
            <a:ext cx="3750129" cy="324080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dirty="0" smtClean="0"/>
              <a:t>Look for :</a:t>
            </a:r>
          </a:p>
        </p:txBody>
      </p:sp>
    </p:spTree>
    <p:extLst>
      <p:ext uri="{BB962C8B-B14F-4D97-AF65-F5344CB8AC3E}">
        <p14:creationId xmlns:p14="http://schemas.microsoft.com/office/powerpoint/2010/main" val="423431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503854"/>
            <a:ext cx="10974592" cy="71632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14-Jun-16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529736"/>
            <a:ext cx="10974592" cy="65120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14-Jun-16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601" y="1248925"/>
            <a:ext cx="10974592" cy="83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5716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14-Jun-16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14-Jun-16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Details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14-Jun-16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0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14-Jun-16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14-Jun-16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4336" y="1909346"/>
            <a:ext cx="10928099" cy="1461812"/>
          </a:xfrm>
        </p:spPr>
        <p:txBody>
          <a:bodyPr anchor="b">
            <a:normAutofit/>
          </a:bodyPr>
          <a:lstStyle>
            <a:lvl1pPr algn="ctr">
              <a:lnSpc>
                <a:spcPct val="76000"/>
              </a:lnSpc>
              <a:defRPr sz="4800" cap="none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594" y="3541701"/>
            <a:ext cx="10928099" cy="33821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654544" y="3460467"/>
            <a:ext cx="1092456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ate Placeholder 3"/>
          <p:cNvSpPr>
            <a:spLocks noGrp="1"/>
          </p:cNvSpPr>
          <p:nvPr>
            <p:ph type="dt" sz="half" idx="10"/>
          </p:nvPr>
        </p:nvSpPr>
        <p:spPr>
          <a:xfrm>
            <a:off x="9294042" y="6289679"/>
            <a:ext cx="965946" cy="222436"/>
          </a:xfrm>
        </p:spPr>
        <p:txBody>
          <a:bodyPr/>
          <a:lstStyle/>
          <a:p>
            <a:fld id="{AE374B5B-21A0-4192-BF4C-38187F1A68D8}" type="datetime1">
              <a:rPr lang="en-US" smtClean="0"/>
              <a:t>14-Jun-16</a:t>
            </a:fld>
            <a:endParaRPr lang="en-US"/>
          </a:p>
        </p:txBody>
      </p:sp>
      <p:sp>
        <p:nvSpPr>
          <p:cNvPr id="5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25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529736"/>
            <a:ext cx="10974592" cy="65120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325287"/>
            <a:ext cx="10974592" cy="446591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14-Jun-16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601" y="1248925"/>
            <a:ext cx="10974592" cy="83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693" y="2541573"/>
            <a:ext cx="11299371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4800" cap="none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693" y="5354308"/>
            <a:ext cx="11299371" cy="33017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481693" y="5294175"/>
            <a:ext cx="11299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72414" y="5730205"/>
            <a:ext cx="11299371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 smtClean="0"/>
              <a:t>By $name 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529736"/>
            <a:ext cx="10974592" cy="65120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325287"/>
            <a:ext cx="5415642" cy="446591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14-Jun-16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601" y="1248925"/>
            <a:ext cx="10974592" cy="83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090557" y="1325287"/>
            <a:ext cx="5480956" cy="446591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5591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503854"/>
            <a:ext cx="10974592" cy="71632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303567"/>
            <a:ext cx="5276850" cy="44849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3408" y="1303567"/>
            <a:ext cx="5550786" cy="44849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14-Jun-16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292449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006073"/>
            <a:ext cx="4572000" cy="37851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292449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006073"/>
            <a:ext cx="4572000" cy="37851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14-Jun-16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5400" y="1292449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Code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006073"/>
            <a:ext cx="4572000" cy="37851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8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24600" y="1292449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Explanation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006073"/>
            <a:ext cx="4572000" cy="37851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14-Jun-16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8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5400" y="1292449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Code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006073"/>
            <a:ext cx="4572000" cy="37851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8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24600" y="1292449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Code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006073"/>
            <a:ext cx="4572000" cy="37851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14-Jun-16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3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7163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273417"/>
            <a:ext cx="9601200" cy="4517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14-Jun-16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50" r:id="rId3"/>
    <p:sldLayoutId id="2147483651" r:id="rId4"/>
    <p:sldLayoutId id="2147483678" r:id="rId5"/>
    <p:sldLayoutId id="2147483652" r:id="rId6"/>
    <p:sldLayoutId id="2147483653" r:id="rId7"/>
    <p:sldLayoutId id="2147483670" r:id="rId8"/>
    <p:sldLayoutId id="2147483673" r:id="rId9"/>
    <p:sldLayoutId id="2147483674" r:id="rId10"/>
    <p:sldLayoutId id="2147483675" r:id="rId11"/>
    <p:sldLayoutId id="2147483654" r:id="rId12"/>
    <p:sldLayoutId id="2147483679" r:id="rId13"/>
    <p:sldLayoutId id="2147483655" r:id="rId14"/>
    <p:sldLayoutId id="2147483656" r:id="rId15"/>
    <p:sldLayoutId id="2147483676" r:id="rId16"/>
    <p:sldLayoutId id="2147483669" r:id="rId17"/>
    <p:sldLayoutId id="2147483658" r:id="rId18"/>
    <p:sldLayoutId id="214748365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for C# developers (Part 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Alim Ul Karim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alert, console.log(), </a:t>
            </a:r>
            <a:r>
              <a:rPr lang="en-US" dirty="0" err="1" smtClean="0"/>
              <a:t>document.write</a:t>
            </a:r>
            <a:r>
              <a:rPr lang="en-US" dirty="0" smtClean="0"/>
              <a:t>(), </a:t>
            </a:r>
            <a:r>
              <a:rPr lang="en-US" dirty="0" err="1" smtClean="0"/>
              <a:t>DomElement.innerHtml</a:t>
            </a:r>
            <a:r>
              <a:rPr lang="en-US" dirty="0" smtClean="0"/>
              <a:t> = “value’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59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 Brace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idx="1"/>
          </p:nvPr>
        </p:nvSpPr>
        <p:spPr>
          <a:xfrm>
            <a:off x="609601" y="1325287"/>
            <a:ext cx="4679091" cy="4465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“something”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else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doElsePart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idx="13"/>
          </p:nvPr>
        </p:nvSpPr>
        <p:spPr>
          <a:xfrm>
            <a:off x="5461686" y="1325287"/>
            <a:ext cx="6109827" cy="44659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“something”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 smtClean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doElsePart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932832" y="1319661"/>
            <a:ext cx="473400" cy="42113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424506" y="1811320"/>
            <a:ext cx="473400" cy="42113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371070" y="1319661"/>
            <a:ext cx="8238" cy="438092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145" y="1319661"/>
            <a:ext cx="254711" cy="29966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1637721" y="5179088"/>
            <a:ext cx="2167287" cy="42113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97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 animBg="1"/>
      <p:bldP spid="19" grpId="1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“something”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else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doElsePart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idx="13"/>
          </p:nvPr>
        </p:nvSpPr>
        <p:spPr>
          <a:xfrm>
            <a:off x="5453449" y="1325287"/>
            <a:ext cx="6118064" cy="44659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“something”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doElsePart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513482" y="1319661"/>
            <a:ext cx="473400" cy="42113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288135" y="1311422"/>
            <a:ext cx="473400" cy="42113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371070" y="1319661"/>
            <a:ext cx="8238" cy="438092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757" y="1558874"/>
            <a:ext cx="254711" cy="29966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1637721" y="5179088"/>
            <a:ext cx="2167287" cy="42113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1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idx="1"/>
          </p:nvPr>
        </p:nvSpPr>
        <p:spPr>
          <a:xfrm>
            <a:off x="609601" y="1325287"/>
            <a:ext cx="4703804" cy="4465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“something”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else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doElsePart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idx="13"/>
          </p:nvPr>
        </p:nvSpPr>
        <p:spPr>
          <a:xfrm>
            <a:off x="5436973" y="1325287"/>
            <a:ext cx="6134540" cy="44659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“something”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doElsePart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513482" y="1319661"/>
            <a:ext cx="473400" cy="42113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295399" y="1319661"/>
            <a:ext cx="473400" cy="42113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371070" y="1319661"/>
            <a:ext cx="8238" cy="438092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757" y="1558874"/>
            <a:ext cx="254711" cy="29966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1637721" y="5179088"/>
            <a:ext cx="2167287" cy="42113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8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Empty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idx="1"/>
          </p:nvPr>
        </p:nvSpPr>
        <p:spPr>
          <a:xfrm>
            <a:off x="609601" y="1325287"/>
            <a:ext cx="4761469" cy="4465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undefined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|| x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 || 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“” ||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x.length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else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doElsePart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idx="13"/>
          </p:nvPr>
        </p:nvSpPr>
        <p:spPr>
          <a:xfrm>
            <a:off x="5445211" y="1325287"/>
            <a:ext cx="6126302" cy="44659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null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doElsePart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303048" y="1319661"/>
            <a:ext cx="473400" cy="42113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371070" y="1319661"/>
            <a:ext cx="8238" cy="438092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637721" y="5179088"/>
            <a:ext cx="2167287" cy="42113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72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Function to Check Empty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idx="1"/>
          </p:nvPr>
        </p:nvSpPr>
        <p:spPr>
          <a:xfrm>
            <a:off x="609601" y="1325287"/>
            <a:ext cx="10974592" cy="446591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function (v)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retrun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 === undefined ||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v === null ||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v === "" ||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 =“”, x = [], w;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(c));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returns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(x));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returns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 // returns true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06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 away from this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idx="1"/>
          </p:nvPr>
        </p:nvSpPr>
        <p:spPr>
          <a:xfrm>
            <a:off x="609601" y="1325287"/>
            <a:ext cx="10974592" cy="44659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Right brace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losing lines without semi-colons.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Checking only null or undefined.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73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 DOM element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document.getElementById</a:t>
            </a:r>
            <a:r>
              <a:rPr lang="en-US" dirty="0" smtClean="0"/>
              <a:t>(“element-id”);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015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 DOM element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div = </a:t>
            </a:r>
            <a:r>
              <a:rPr lang="en-US" dirty="0" err="1" smtClean="0"/>
              <a:t>document.getElementsByTagName</a:t>
            </a:r>
            <a:r>
              <a:rPr lang="en-US" dirty="0" smtClean="0"/>
              <a:t>(“div”);</a:t>
            </a:r>
            <a:endParaRPr lang="en-US" dirty="0"/>
          </a:p>
        </p:txBody>
      </p:sp>
      <p:sp>
        <p:nvSpPr>
          <p:cNvPr id="4" name="Subtitle 6"/>
          <p:cNvSpPr txBox="1">
            <a:spLocks/>
          </p:cNvSpPr>
          <p:nvPr/>
        </p:nvSpPr>
        <p:spPr>
          <a:xfrm>
            <a:off x="653594" y="3879918"/>
            <a:ext cx="10928099" cy="3382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inputs = </a:t>
            </a:r>
            <a:r>
              <a:rPr lang="en-US" dirty="0" err="1" smtClean="0"/>
              <a:t>div.getElementsByTagName</a:t>
            </a:r>
            <a:r>
              <a:rPr lang="en-US" dirty="0" smtClean="0"/>
              <a:t>(“input”);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get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6148" y="4050461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- Similar query as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css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Write less do more!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6148" y="4331578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- Widely popular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148" y="4612695"/>
            <a:ext cx="4679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- Easy to extend and new plugins can be created.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6148" y="4893812"/>
            <a:ext cx="5495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- Cross browser support. (version remove support for IE 8)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6148" y="5174929"/>
            <a:ext cx="2775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- Easier to manipulate DOM.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148" y="5456047"/>
            <a:ext cx="1531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- Little bit slow.</a:t>
            </a:r>
          </a:p>
        </p:txBody>
      </p:sp>
    </p:spTree>
    <p:extLst>
      <p:ext uri="{BB962C8B-B14F-4D97-AF65-F5344CB8AC3E}">
        <p14:creationId xmlns:p14="http://schemas.microsoft.com/office/powerpoint/2010/main" val="51259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8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" dur="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48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5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7" dur="48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8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0" dur="48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1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3" dur="48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4" dur="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6" dur="48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5" grpId="3"/>
      <p:bldP spid="8" grpId="0"/>
      <p:bldP spid="8" grpId="1"/>
      <p:bldP spid="8" grpId="2"/>
      <p:bldP spid="8" grpId="3"/>
      <p:bldP spid="9" grpId="0"/>
      <p:bldP spid="9" grpId="1"/>
      <p:bldP spid="9" grpId="2"/>
      <p:bldP spid="9" grpId="3"/>
      <p:bldP spid="10" grpId="0"/>
      <p:bldP spid="10" grpId="1"/>
      <p:bldP spid="10" grpId="2"/>
      <p:bldP spid="10" grpId="3"/>
      <p:bldP spid="11" grpId="0"/>
      <p:bldP spid="11" grpId="1"/>
      <p:bldP spid="11" grpId="2"/>
      <p:bldP spid="11" grpId="3"/>
      <p:bldP spid="12" grpId="0"/>
      <p:bldP spid="12" grpId="1"/>
      <p:bldP spid="12" grpId="2"/>
      <p:bldP spid="12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Already working with one programming language.</a:t>
            </a:r>
          </a:p>
          <a:p>
            <a:r>
              <a:rPr lang="en-US" dirty="0" smtClean="0"/>
              <a:t>Already have basic programming experience like : conditioning, branching, looping, functions, </a:t>
            </a:r>
            <a:r>
              <a:rPr lang="en-US" dirty="0" err="1" smtClean="0"/>
              <a:t>datatype</a:t>
            </a:r>
            <a:r>
              <a:rPr lang="en-US" dirty="0" smtClean="0"/>
              <a:t> (array, </a:t>
            </a:r>
            <a:r>
              <a:rPr lang="en-US" dirty="0" err="1" smtClean="0"/>
              <a:t>int</a:t>
            </a:r>
            <a:r>
              <a:rPr lang="en-US" dirty="0" smtClean="0"/>
              <a:t> , char), casting, </a:t>
            </a:r>
            <a:r>
              <a:rPr lang="en-US" dirty="0" err="1" smtClean="0"/>
              <a:t>datatype</a:t>
            </a:r>
            <a:r>
              <a:rPr lang="en-US" dirty="0" smtClean="0"/>
              <a:t> manipulation, blocks of code, string manipulation, basic library functions like </a:t>
            </a:r>
            <a:r>
              <a:rPr lang="en-US" dirty="0" err="1" smtClean="0"/>
              <a:t>substr</a:t>
            </a:r>
            <a:r>
              <a:rPr lang="en-US" dirty="0" smtClean="0"/>
              <a:t>, replace etc...</a:t>
            </a:r>
          </a:p>
          <a:p>
            <a:r>
              <a:rPr lang="en-US" dirty="0" smtClean="0"/>
              <a:t>Concept of compiler and interpreter is required.</a:t>
            </a:r>
          </a:p>
          <a:p>
            <a:r>
              <a:rPr lang="en-US" dirty="0" smtClean="0"/>
              <a:t>Must know how to debug a program.  </a:t>
            </a:r>
          </a:p>
          <a:p>
            <a:r>
              <a:rPr lang="en-US" dirty="0" smtClean="0"/>
              <a:t>Prior knowledge of Html and CSS is must. </a:t>
            </a:r>
          </a:p>
          <a:p>
            <a:r>
              <a:rPr lang="en-US" dirty="0" smtClean="0"/>
              <a:t>CSS selectors must.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Put JavaScript always bottom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Best practice for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Write methods on document ready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doument.onload</a:t>
            </a:r>
            <a:r>
              <a:rPr lang="en-US" dirty="0" smtClean="0"/>
              <a:t> = function () {…event..}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5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(</a:t>
            </a:r>
            <a:r>
              <a:rPr lang="en-US" dirty="0" err="1" smtClean="0"/>
              <a:t>cssSelector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$(selector) or </a:t>
            </a:r>
            <a:r>
              <a:rPr lang="en-US" dirty="0" err="1" smtClean="0"/>
              <a:t>jQuery</a:t>
            </a:r>
            <a:r>
              <a:rPr lang="en-US" dirty="0" smtClean="0"/>
              <a:t>(selector)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var</a:t>
            </a:r>
            <a:r>
              <a:rPr lang="en-US" sz="4000" dirty="0" smtClean="0"/>
              <a:t> $</a:t>
            </a:r>
            <a:r>
              <a:rPr lang="en-US" sz="4000" dirty="0" err="1" smtClean="0"/>
              <a:t>exampleClass</a:t>
            </a:r>
            <a:r>
              <a:rPr lang="en-US" sz="4000" dirty="0" smtClean="0"/>
              <a:t> = $ (“.class-example”)</a:t>
            </a:r>
            <a:endParaRPr lang="en-US" sz="40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Get all elements with class “class-example”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0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var</a:t>
            </a:r>
            <a:r>
              <a:rPr lang="en-US" sz="4000" dirty="0" smtClean="0"/>
              <a:t> $</a:t>
            </a:r>
            <a:r>
              <a:rPr lang="en-US" sz="4000" dirty="0" err="1" smtClean="0"/>
              <a:t>exampleClass</a:t>
            </a:r>
            <a:r>
              <a:rPr lang="en-US" sz="4000" dirty="0" smtClean="0"/>
              <a:t> = $ (“#class-id”)</a:t>
            </a:r>
            <a:endParaRPr lang="en-US" sz="40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Get all elements with </a:t>
            </a:r>
            <a:r>
              <a:rPr lang="en-US" dirty="0" err="1" smtClean="0"/>
              <a:t>id“class</a:t>
            </a:r>
            <a:r>
              <a:rPr lang="en-US" dirty="0" smtClean="0"/>
              <a:t>-id” (faster)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5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jQuery</a:t>
            </a:r>
            <a:r>
              <a:rPr lang="en-US" sz="4000" dirty="0" smtClean="0"/>
              <a:t> Caching and Chaining.</a:t>
            </a:r>
            <a:endParaRPr lang="en-US" sz="40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$(“.element”).</a:t>
            </a:r>
            <a:r>
              <a:rPr lang="en-US" dirty="0" err="1" smtClean="0"/>
              <a:t>addClass</a:t>
            </a:r>
            <a:r>
              <a:rPr lang="en-US" dirty="0" smtClean="0"/>
              <a:t>(“new-class”).</a:t>
            </a:r>
            <a:r>
              <a:rPr lang="en-US" dirty="0" err="1" smtClean="0"/>
              <a:t>removeClass</a:t>
            </a:r>
            <a:r>
              <a:rPr lang="en-US" dirty="0" smtClean="0"/>
              <a:t>(“hello”);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10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jQuery</a:t>
            </a:r>
            <a:r>
              <a:rPr lang="en-US" sz="4000" dirty="0"/>
              <a:t> </a:t>
            </a:r>
            <a:r>
              <a:rPr lang="en-US" sz="4000" dirty="0" smtClean="0"/>
              <a:t>Query efficiency</a:t>
            </a:r>
            <a:endParaRPr lang="en-US" sz="40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Write cached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0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jQuery</a:t>
            </a:r>
            <a:r>
              <a:rPr lang="en-US" sz="4000" dirty="0"/>
              <a:t> </a:t>
            </a:r>
            <a:r>
              <a:rPr lang="en-US" sz="4000" dirty="0" smtClean="0"/>
              <a:t>convert to html and vice versa</a:t>
            </a:r>
            <a:endParaRPr lang="en-US" sz="40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$(“.element”)[0] //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jQuery</a:t>
            </a:r>
            <a:r>
              <a:rPr lang="en-US" sz="4000" dirty="0"/>
              <a:t> </a:t>
            </a:r>
            <a:r>
              <a:rPr lang="en-US" sz="4000" dirty="0" smtClean="0"/>
              <a:t>convert to html and vice versa</a:t>
            </a:r>
            <a:endParaRPr lang="en-US" sz="40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$($(“.element”)[0]) or $(</a:t>
            </a:r>
            <a:r>
              <a:rPr lang="en-US" dirty="0" err="1" smtClean="0"/>
              <a:t>DOMhtml</a:t>
            </a:r>
            <a:r>
              <a:rPr lang="en-US" dirty="0" smtClean="0"/>
              <a:t>); //return </a:t>
            </a:r>
            <a:r>
              <a:rPr lang="en-US" dirty="0" err="1" smtClean="0"/>
              <a:t>jQuery</a:t>
            </a:r>
            <a:r>
              <a:rPr lang="en-US" dirty="0" smtClean="0"/>
              <a:t>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6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Html modification and manipulation</a:t>
            </a:r>
            <a:endParaRPr lang="en-US" sz="40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Easy and hard both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0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Outcome (1.5 </a:t>
            </a:r>
            <a:r>
              <a:rPr lang="en-US" dirty="0" err="1" smtClean="0"/>
              <a:t>hr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Walkthrough of selectors.</a:t>
            </a:r>
          </a:p>
          <a:p>
            <a:r>
              <a:rPr lang="en-US" dirty="0" smtClean="0"/>
              <a:t>Get output from JS</a:t>
            </a:r>
          </a:p>
          <a:p>
            <a:r>
              <a:rPr lang="en-US" dirty="0" smtClean="0"/>
              <a:t>Good and Bad parts of JavaScript</a:t>
            </a:r>
          </a:p>
          <a:p>
            <a:pPr lvl="1"/>
            <a:r>
              <a:rPr lang="en-US" dirty="0"/>
              <a:t>Variable </a:t>
            </a:r>
            <a:r>
              <a:rPr lang="en-US" dirty="0" smtClean="0"/>
              <a:t>declaration : variables are first class citizen.</a:t>
            </a:r>
          </a:p>
          <a:p>
            <a:pPr lvl="1"/>
            <a:r>
              <a:rPr lang="en-US" dirty="0" smtClean="0"/>
              <a:t>Correct brace practice (right brace)</a:t>
            </a:r>
          </a:p>
          <a:p>
            <a:pPr lvl="1"/>
            <a:r>
              <a:rPr lang="en-US" dirty="0"/>
              <a:t>Comparing variable and writing syntax in the right order.</a:t>
            </a:r>
          </a:p>
          <a:p>
            <a:pPr lvl="1"/>
            <a:r>
              <a:rPr lang="en-US" dirty="0" smtClean="0"/>
              <a:t>How to check empty object in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Stay away from : switch, </a:t>
            </a:r>
            <a:r>
              <a:rPr lang="en-US" dirty="0" err="1" smtClean="0"/>
              <a:t>eval</a:t>
            </a:r>
            <a:r>
              <a:rPr lang="en-US" dirty="0" smtClean="0"/>
              <a:t> , ==, </a:t>
            </a:r>
          </a:p>
          <a:p>
            <a:r>
              <a:rPr lang="en-US" dirty="0" smtClean="0"/>
              <a:t>How to find any DOM element (id, tag ..)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framework </a:t>
            </a:r>
            <a:r>
              <a:rPr lang="en-US" dirty="0" err="1" smtClean="0"/>
              <a:t>Glipmse</a:t>
            </a:r>
            <a:endParaRPr lang="en-US" dirty="0"/>
          </a:p>
          <a:p>
            <a:pPr lvl="1"/>
            <a:r>
              <a:rPr lang="en-US" dirty="0" smtClean="0"/>
              <a:t>How to find element using </a:t>
            </a:r>
            <a:r>
              <a:rPr lang="en-US" dirty="0" err="1" smtClean="0"/>
              <a:t>jQuery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Convert Html Dom to </a:t>
            </a:r>
            <a:r>
              <a:rPr lang="en-US" dirty="0" err="1" smtClean="0"/>
              <a:t>jQuery</a:t>
            </a:r>
            <a:r>
              <a:rPr lang="en-US" dirty="0" smtClean="0"/>
              <a:t> element.</a:t>
            </a:r>
          </a:p>
          <a:p>
            <a:pPr lvl="1"/>
            <a:r>
              <a:rPr lang="en-US" dirty="0" smtClean="0"/>
              <a:t>Convert </a:t>
            </a:r>
            <a:r>
              <a:rPr lang="en-US" dirty="0" err="1" smtClean="0"/>
              <a:t>jQuery</a:t>
            </a:r>
            <a:r>
              <a:rPr lang="en-US" dirty="0" smtClean="0"/>
              <a:t> element to Html element.</a:t>
            </a:r>
          </a:p>
          <a:p>
            <a:pPr lvl="1"/>
            <a:r>
              <a:rPr lang="en-US" dirty="0" smtClean="0"/>
              <a:t>How to write efficient selectors for </a:t>
            </a:r>
            <a:r>
              <a:rPr lang="en-US" dirty="0" err="1" smtClean="0"/>
              <a:t>jQuery</a:t>
            </a:r>
            <a:r>
              <a:rPr lang="en-US" dirty="0" smtClean="0"/>
              <a:t> and chaining.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elements caching.</a:t>
            </a:r>
          </a:p>
          <a:p>
            <a:r>
              <a:rPr lang="en-US" dirty="0"/>
              <a:t>Html Modification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19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Outcome (1.5 </a:t>
            </a:r>
            <a:r>
              <a:rPr lang="en-US" dirty="0" err="1"/>
              <a:t>hr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Closure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Event Binding (on/off)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Multiple binding of events and problems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Form submission prevent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Prevent click navigation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Array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vs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Object (class)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Concept of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“this”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keyword.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How to create class?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Static class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vs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created class.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Inheritance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How to destroy JavaScript objects.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Reference type objects.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Get rid off global variable.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7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Outcome (1.5 </a:t>
            </a:r>
            <a:r>
              <a:rPr lang="en-US" dirty="0" err="1"/>
              <a:t>hr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JavaScript Bundling Concept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JavaScript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Mvc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framework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How to write your own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jQuery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plugins.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0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Selectors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9202" y="1351822"/>
            <a:ext cx="5950668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 </a:t>
            </a:r>
            <a:r>
              <a:rPr lang="en-US" sz="13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h1.class1.class2#h1-id 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	Find all h1 elements which has class1,class2 classes 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and also has a id of ‘h1-id</a:t>
            </a:r>
            <a:r>
              <a:rPr lang="en-US" sz="13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which is nested inside any section element*/</a:t>
            </a:r>
            <a:endParaRPr lang="en-US" sz="13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59202" y="2709268"/>
            <a:ext cx="1107559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&lt;span class=“color-change”&gt;..&lt;/span&gt;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&lt;div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=“class1”&gt;..&lt;/div&gt;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&lt;section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=“class1”&gt;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&lt;div class=“class1 class3 class2”&gt;.. &lt;/div&gt;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&lt;div class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=“class3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class2”&gt;.. &lt;/div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&lt;span 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class2 class1”&gt;.. &lt;/span&gt;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&lt;h1 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class1 class2” id=“h1-id” data-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=“attribute-value”&gt;.. &lt;/h1&gt;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&lt;/section&gt;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&lt;/div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815447" y="4362130"/>
            <a:ext cx="968991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784437" y="4211655"/>
            <a:ext cx="2045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Specific CSS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64833" y="4243412"/>
            <a:ext cx="7113973" cy="23743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2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Selectors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1850" y="2876014"/>
            <a:ext cx="8170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elector1, selector2, selector3,...,</a:t>
            </a:r>
            <a:r>
              <a:rPr lang="en-US" sz="24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SelectorN</a:t>
            </a:r>
            <a:r>
              <a:rPr lang="en-US" sz="24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color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green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341660" y="3295556"/>
            <a:ext cx="3983783" cy="1290639"/>
            <a:chOff x="5993096" y="2027559"/>
            <a:chExt cx="3983783" cy="1290639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6168873" y="2027559"/>
              <a:ext cx="2441" cy="944241"/>
            </a:xfrm>
            <a:prstGeom prst="straightConnector1">
              <a:avLst/>
            </a:prstGeom>
            <a:ln w="38100">
              <a:solidFill>
                <a:srgbClr val="00B0F0"/>
              </a:solidFill>
              <a:prstDash val="sysDot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5993096" y="2948866"/>
              <a:ext cx="39837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Use comma to separate multiple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244652" y="3295556"/>
            <a:ext cx="3983783" cy="1290639"/>
            <a:chOff x="5993096" y="2027559"/>
            <a:chExt cx="3983783" cy="1290639"/>
          </a:xfrm>
        </p:grpSpPr>
        <p:cxnSp>
          <p:nvCxnSpPr>
            <p:cNvPr id="16" name="Straight Arrow Connector 15"/>
            <p:cNvCxnSpPr/>
            <p:nvPr/>
          </p:nvCxnSpPr>
          <p:spPr>
            <a:xfrm flipH="1" flipV="1">
              <a:off x="6168873" y="2027559"/>
              <a:ext cx="2441" cy="944241"/>
            </a:xfrm>
            <a:prstGeom prst="straightConnector1">
              <a:avLst/>
            </a:prstGeom>
            <a:ln w="38100">
              <a:solidFill>
                <a:srgbClr val="00B0F0"/>
              </a:solidFill>
              <a:prstDash val="sysDot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993096" y="2948866"/>
              <a:ext cx="39837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Use comma to separate multiple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50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 Declare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keyword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148" y="4050461"/>
            <a:ext cx="3054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- Variables are first class citizen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148" y="4374555"/>
            <a:ext cx="4972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- Variables should be declared on top of the function.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148" y="4698649"/>
            <a:ext cx="2824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- “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” is not same as C# var.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148" y="5022743"/>
            <a:ext cx="10623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- JavaScript variables are loosely typed (means data-type can be changed anytime). Whereas C# is strongly typed.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6147" y="5332377"/>
            <a:ext cx="4275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- Object , array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datatypes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are reference type.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146" y="5627551"/>
            <a:ext cx="5490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- Better to declare all the variables at once then separately.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6146" y="5893805"/>
            <a:ext cx="4094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- Functions should be declared as variable.</a:t>
            </a:r>
          </a:p>
        </p:txBody>
      </p:sp>
    </p:spTree>
    <p:extLst>
      <p:ext uri="{BB962C8B-B14F-4D97-AF65-F5344CB8AC3E}">
        <p14:creationId xmlns:p14="http://schemas.microsoft.com/office/powerpoint/2010/main" val="8764216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8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48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5" dur="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7" dur="48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8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0" dur="48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1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3" dur="48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4" dur="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6" dur="48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7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8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9" dur="48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  <p:bldP spid="5" grpId="0"/>
      <p:bldP spid="5" grpId="1"/>
      <p:bldP spid="5" grpId="2"/>
      <p:bldP spid="5" grpId="3"/>
      <p:bldP spid="8" grpId="0"/>
      <p:bldP spid="8" grpId="1"/>
      <p:bldP spid="8" grpId="2"/>
      <p:bldP spid="8" grpId="3"/>
      <p:bldP spid="9" grpId="0"/>
      <p:bldP spid="9" grpId="1"/>
      <p:bldP spid="9" grpId="2"/>
      <p:bldP spid="9" grpId="3"/>
      <p:bldP spid="11" grpId="0"/>
      <p:bldP spid="11" grpId="1"/>
      <p:bldP spid="11" grpId="2"/>
      <p:bldP spid="11" grpId="3"/>
      <p:bldP spid="12" grpId="0"/>
      <p:bldP spid="12" grpId="1"/>
      <p:bldP spid="12" grpId="2"/>
      <p:bldP spid="12" grpId="3"/>
      <p:bldP spid="10" grpId="0"/>
      <p:bldP spid="10" grpId="1"/>
      <p:bldP spid="10" grpId="2"/>
      <p:bldP spid="10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Diff. between Selector and Variable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Selectors should be hyphened and variables should be </a:t>
            </a:r>
            <a:r>
              <a:rPr lang="en-US" dirty="0" err="1" smtClean="0"/>
              <a:t>camelcase</a:t>
            </a:r>
            <a:r>
              <a:rPr lang="en-US" dirty="0" smtClean="0"/>
              <a:t>.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4527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929</Words>
  <Application>Microsoft Office PowerPoint</Application>
  <PresentationFormat>Widescreen</PresentationFormat>
  <Paragraphs>203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Consolas</vt:lpstr>
      <vt:lpstr>Diamond Grid 16x9</vt:lpstr>
      <vt:lpstr>JavaScript for C# developers (Part 1)</vt:lpstr>
      <vt:lpstr>Prerequisites </vt:lpstr>
      <vt:lpstr>Possible Outcome (1.5 hr)</vt:lpstr>
      <vt:lpstr>Possible Outcome (1.5 hr)</vt:lpstr>
      <vt:lpstr>Possible Outcome (1.5 hr)</vt:lpstr>
      <vt:lpstr>Selectors</vt:lpstr>
      <vt:lpstr>Selectors</vt:lpstr>
      <vt:lpstr>Variable Declare</vt:lpstr>
      <vt:lpstr>Diff. between Selector and Variable</vt:lpstr>
      <vt:lpstr>Output</vt:lpstr>
      <vt:lpstr>Correct Brace</vt:lpstr>
      <vt:lpstr>Comparing</vt:lpstr>
      <vt:lpstr>Comparing</vt:lpstr>
      <vt:lpstr>Check Empty</vt:lpstr>
      <vt:lpstr>Write Function to Check Empty</vt:lpstr>
      <vt:lpstr>Stay away from this</vt:lpstr>
      <vt:lpstr>Finding DOM element</vt:lpstr>
      <vt:lpstr>Finding DOM element</vt:lpstr>
      <vt:lpstr>Let’s get jQuery</vt:lpstr>
      <vt:lpstr>Put JavaScript always bottom</vt:lpstr>
      <vt:lpstr>Write methods on document ready</vt:lpstr>
      <vt:lpstr>jQuery(cssSelector)</vt:lpstr>
      <vt:lpstr>var $exampleClass = $ (“.class-example”)</vt:lpstr>
      <vt:lpstr>var $exampleClass = $ (“#class-id”)</vt:lpstr>
      <vt:lpstr>jQuery Caching and Chaining.</vt:lpstr>
      <vt:lpstr>jQuery Query efficiency</vt:lpstr>
      <vt:lpstr>jQuery convert to html and vice versa</vt:lpstr>
      <vt:lpstr>jQuery convert to html and vice versa</vt:lpstr>
      <vt:lpstr>Html modification and manipulation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2016-06-08T06:06:12Z</dcterms:created>
  <dcterms:modified xsi:type="dcterms:W3CDTF">2016-06-14T05:19:21Z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